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4" r:id="rId3"/>
    <p:sldId id="275" r:id="rId4"/>
    <p:sldId id="277" r:id="rId5"/>
    <p:sldId id="276" r:id="rId6"/>
    <p:sldId id="278" r:id="rId7"/>
    <p:sldId id="279" r:id="rId8"/>
    <p:sldId id="281" r:id="rId9"/>
    <p:sldId id="280" r:id="rId10"/>
    <p:sldId id="257" r:id="rId11"/>
    <p:sldId id="282" r:id="rId12"/>
    <p:sldId id="285" r:id="rId13"/>
    <p:sldId id="290" r:id="rId14"/>
    <p:sldId id="286" r:id="rId15"/>
    <p:sldId id="284" r:id="rId16"/>
    <p:sldId id="288" r:id="rId17"/>
    <p:sldId id="287" r:id="rId18"/>
    <p:sldId id="289" r:id="rId19"/>
    <p:sldId id="258" r:id="rId20"/>
    <p:sldId id="259" r:id="rId21"/>
    <p:sldId id="261" r:id="rId22"/>
    <p:sldId id="291" r:id="rId23"/>
    <p:sldId id="262" r:id="rId24"/>
    <p:sldId id="263" r:id="rId25"/>
    <p:sldId id="264" r:id="rId26"/>
    <p:sldId id="265" r:id="rId27"/>
    <p:sldId id="266" r:id="rId28"/>
    <p:sldId id="267" r:id="rId29"/>
    <p:sldId id="268" r:id="rId30"/>
    <p:sldId id="269" r:id="rId31"/>
    <p:sldId id="270" r:id="rId32"/>
    <p:sldId id="271" r:id="rId33"/>
    <p:sldId id="272" r:id="rId34"/>
    <p:sldId id="283" r:id="rId35"/>
    <p:sldId id="273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71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039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28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740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63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3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76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775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730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183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0789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544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83079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890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855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954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E791D-C267-4450-AEA7-D39FDF41B388}" type="datetimeFigureOut">
              <a:rPr lang="ru-RU" smtClean="0"/>
              <a:t>07.04.2024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79A7EEE-1C73-4698-8243-6D3ACFDA7A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820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3141" y="999699"/>
            <a:ext cx="10822224" cy="2262781"/>
          </a:xfrm>
        </p:spPr>
        <p:txBody>
          <a:bodyPr>
            <a:normAutofit/>
          </a:bodyPr>
          <a:lstStyle/>
          <a:p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 та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881658"/>
              </p:ext>
            </p:extLst>
          </p:nvPr>
        </p:nvGraphicFramePr>
        <p:xfrm>
          <a:off x="3472265" y="3864564"/>
          <a:ext cx="8428583" cy="19304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428583"/>
              </a:tblGrid>
              <a:tr h="17037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Поняття </a:t>
                      </a: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мислення</a:t>
                      </a: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Розумові 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дії, операції та форми мислення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Поняття і види інтелекту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3.Емоційний 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 як передумова успішної діяльності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Штучний інтелект та його можливості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25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Поняття мислення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Розумові дії, операції та форми мислення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uk-UA" altLang="uk-UA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Мисленням</a:t>
            </a:r>
            <a:r>
              <a:rPr lang="uk-UA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називається психічний процес, який полягає у розкритті зв</a:t>
            </a:r>
            <a:r>
              <a:rPr lang="en-US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uk-UA" alt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язків</a:t>
            </a:r>
            <a:r>
              <a:rPr lang="uk-UA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залежності між предметами і явищами.</a:t>
            </a:r>
          </a:p>
          <a:p>
            <a:pPr>
              <a:buNone/>
              <a:defRPr/>
            </a:pPr>
            <a:r>
              <a:rPr lang="uk-UA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Це вища форма узагальненого і опосередкованого ( через слово) відображення у свідомості людини найбільш </a:t>
            </a:r>
            <a:r>
              <a:rPr lang="uk-UA" alt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суттєвих </a:t>
            </a:r>
            <a:r>
              <a:rPr lang="uk-UA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властивостей предметів і явищ </a:t>
            </a:r>
            <a:r>
              <a:rPr lang="uk-UA" alt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об'єктивної </a:t>
            </a:r>
            <a:r>
              <a:rPr lang="uk-UA" alt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дійсності та їх </a:t>
            </a:r>
            <a:r>
              <a:rPr lang="uk-UA" alt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взаємозв'язків.</a:t>
            </a:r>
            <a:endParaRPr lang="ru-RU" alt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565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1445" y="0"/>
            <a:ext cx="10863167" cy="68580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endParaRPr lang="uk-UA" altLang="uk-UA" dirty="0" smtClean="0">
              <a:solidFill>
                <a:schemeClr val="folHlink"/>
              </a:solidFill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uk-UA" altLang="uk-UA" sz="3200" b="1" dirty="0">
                <a:solidFill>
                  <a:srgbClr val="FF0000"/>
                </a:solidFill>
              </a:rPr>
              <a:t>Мислительні </a:t>
            </a:r>
            <a:r>
              <a:rPr lang="uk-UA" altLang="uk-UA" sz="3200" b="1" dirty="0" smtClean="0">
                <a:solidFill>
                  <a:srgbClr val="FF0000"/>
                </a:solidFill>
              </a:rPr>
              <a:t>операції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uk-UA" altLang="uk-UA" sz="32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uk-UA" altLang="uk-UA" dirty="0" smtClean="0">
                <a:solidFill>
                  <a:srgbClr val="7030A0"/>
                </a:solidFill>
              </a:rPr>
              <a:t>Аналіз </a:t>
            </a:r>
            <a:r>
              <a:rPr lang="uk-UA" altLang="uk-UA" dirty="0"/>
              <a:t>– </a:t>
            </a:r>
            <a:r>
              <a:rPr lang="uk-UA" altLang="uk-UA" dirty="0" err="1"/>
              <a:t>мислительний</a:t>
            </a:r>
            <a:r>
              <a:rPr lang="uk-UA" altLang="uk-UA" dirty="0"/>
              <a:t> поділ осмисленого матеріалу на складові частини і виділення окремих ознак елементів, властивостей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/>
              <a:t> </a:t>
            </a:r>
            <a:r>
              <a:rPr lang="uk-UA" altLang="uk-UA" dirty="0">
                <a:solidFill>
                  <a:srgbClr val="7030A0"/>
                </a:solidFill>
              </a:rPr>
              <a:t>Синтез</a:t>
            </a:r>
            <a:r>
              <a:rPr lang="uk-UA" altLang="uk-UA" dirty="0"/>
              <a:t> – </a:t>
            </a:r>
            <a:r>
              <a:rPr lang="uk-UA" altLang="uk-UA" dirty="0" err="1"/>
              <a:t>мисленне</a:t>
            </a:r>
            <a:r>
              <a:rPr lang="uk-UA" altLang="uk-UA" dirty="0"/>
              <a:t> з</a:t>
            </a:r>
            <a:r>
              <a:rPr lang="en-US" altLang="uk-UA" dirty="0"/>
              <a:t>’</a:t>
            </a:r>
            <a:r>
              <a:rPr lang="uk-UA" altLang="uk-UA" dirty="0"/>
              <a:t>єднання в одне ціле окремих частин.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/>
              <a:t> </a:t>
            </a:r>
            <a:r>
              <a:rPr lang="uk-UA" altLang="uk-UA" dirty="0">
                <a:solidFill>
                  <a:srgbClr val="7030A0"/>
                </a:solidFill>
              </a:rPr>
              <a:t>Порівняння</a:t>
            </a:r>
            <a:r>
              <a:rPr lang="uk-UA" altLang="uk-UA" dirty="0"/>
              <a:t> – полягає у встановленні схожості і (або) відмінності між предметами і явищами.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/>
              <a:t> </a:t>
            </a:r>
            <a:r>
              <a:rPr lang="uk-UA" altLang="uk-UA" dirty="0">
                <a:solidFill>
                  <a:srgbClr val="7030A0"/>
                </a:solidFill>
              </a:rPr>
              <a:t>Узагальнення</a:t>
            </a:r>
            <a:r>
              <a:rPr lang="uk-UA" altLang="uk-UA" dirty="0"/>
              <a:t> – виділення головних </a:t>
            </a:r>
            <a:r>
              <a:rPr lang="uk-UA" altLang="uk-UA" dirty="0" err="1"/>
              <a:t>загальних,найбільш</a:t>
            </a:r>
            <a:r>
              <a:rPr lang="uk-UA" altLang="uk-UA" dirty="0"/>
              <a:t> характерних ознак для певного предмету, явища, ситуації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>
                <a:solidFill>
                  <a:srgbClr val="7030A0"/>
                </a:solidFill>
              </a:rPr>
              <a:t>Абстракція </a:t>
            </a:r>
            <a:r>
              <a:rPr lang="uk-UA" altLang="uk-UA" dirty="0"/>
              <a:t>– виділення окремих ознак  об</a:t>
            </a:r>
            <a:r>
              <a:rPr lang="en-US" altLang="uk-UA" dirty="0"/>
              <a:t>’</a:t>
            </a:r>
            <a:r>
              <a:rPr lang="uk-UA" altLang="uk-UA" dirty="0" err="1"/>
              <a:t>єкта</a:t>
            </a:r>
            <a:r>
              <a:rPr lang="uk-UA" altLang="uk-UA" dirty="0"/>
              <a:t>, що вивчається</a:t>
            </a:r>
            <a:r>
              <a:rPr lang="uk-UA" altLang="uk-UA" dirty="0" smtClean="0"/>
              <a:t>.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>
                <a:solidFill>
                  <a:srgbClr val="7030A0"/>
                </a:solidFill>
              </a:rPr>
              <a:t>Конкретизація –</a:t>
            </a:r>
            <a:r>
              <a:rPr lang="uk-UA" altLang="uk-UA" dirty="0"/>
              <a:t> </a:t>
            </a:r>
            <a:r>
              <a:rPr lang="uk-UA" altLang="uk-UA" dirty="0" err="1"/>
              <a:t>мислительна</a:t>
            </a:r>
            <a:r>
              <a:rPr lang="uk-UA" altLang="uk-UA" dirty="0"/>
              <a:t> операція, протилежна абстракції</a:t>
            </a:r>
          </a:p>
          <a:p>
            <a:pPr>
              <a:lnSpc>
                <a:spcPct val="90000"/>
              </a:lnSpc>
              <a:defRPr/>
            </a:pPr>
            <a:r>
              <a:rPr lang="uk-UA" altLang="uk-UA" dirty="0"/>
              <a:t> </a:t>
            </a:r>
            <a:r>
              <a:rPr lang="uk-UA" altLang="uk-UA" dirty="0">
                <a:solidFill>
                  <a:srgbClr val="7030A0"/>
                </a:solidFill>
              </a:rPr>
              <a:t>Класифікація</a:t>
            </a:r>
            <a:r>
              <a:rPr lang="uk-UA" altLang="uk-UA" dirty="0"/>
              <a:t> – це поділ і наступне </a:t>
            </a:r>
            <a:r>
              <a:rPr lang="uk-UA" altLang="uk-UA" dirty="0" err="1"/>
              <a:t>обєднання</a:t>
            </a:r>
            <a:r>
              <a:rPr lang="uk-UA" altLang="uk-UA" dirty="0"/>
              <a:t> предметів чи явищ більш загальним </a:t>
            </a:r>
            <a:r>
              <a:rPr lang="uk-UA" altLang="uk-UA" dirty="0" err="1"/>
              <a:t>понняттям</a:t>
            </a:r>
            <a:endParaRPr lang="uk-UA" altLang="uk-UA" dirty="0"/>
          </a:p>
          <a:p>
            <a:pPr>
              <a:lnSpc>
                <a:spcPct val="90000"/>
              </a:lnSpc>
              <a:defRPr/>
            </a:pPr>
            <a:r>
              <a:rPr lang="uk-UA" altLang="uk-UA" dirty="0"/>
              <a:t> </a:t>
            </a:r>
            <a:r>
              <a:rPr lang="uk-UA" altLang="uk-UA" dirty="0">
                <a:solidFill>
                  <a:srgbClr val="7030A0"/>
                </a:solidFill>
              </a:rPr>
              <a:t>Систематизація</a:t>
            </a:r>
            <a:r>
              <a:rPr lang="uk-UA" altLang="uk-UA" dirty="0"/>
              <a:t> – мислений розподіл предметів і явищ в певному порядку у відповідності з існуючими між ними </a:t>
            </a:r>
            <a:r>
              <a:rPr lang="uk-UA" altLang="uk-UA" dirty="0" err="1"/>
              <a:t>звязками</a:t>
            </a:r>
            <a:endParaRPr lang="uk-UA" alt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346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ps8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12" y="127569"/>
            <a:ext cx="9144000" cy="69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251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3" y="187382"/>
            <a:ext cx="8911687" cy="372177"/>
          </a:xfrm>
        </p:spPr>
        <p:txBody>
          <a:bodyPr>
            <a:normAutofit fontScale="90000"/>
          </a:bodyPr>
          <a:lstStyle/>
          <a:p>
            <a:pPr algn="ctr"/>
            <a:r>
              <a:rPr lang="uk-UA" altLang="uk-UA" dirty="0"/>
              <a:t>Мислительні операції</a:t>
            </a:r>
            <a:endParaRPr lang="ru-RU" dirty="0"/>
          </a:p>
        </p:txBody>
      </p:sp>
      <p:pic>
        <p:nvPicPr>
          <p:cNvPr id="4" name="Picture 4" descr="dd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6" y="785719"/>
            <a:ext cx="820737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876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9619" y="624110"/>
            <a:ext cx="9784994" cy="686075"/>
          </a:xfrm>
        </p:spPr>
        <p:txBody>
          <a:bodyPr/>
          <a:lstStyle/>
          <a:p>
            <a:r>
              <a:rPr lang="uk-UA" altLang="uk-UA" dirty="0"/>
              <a:t>Види </a:t>
            </a:r>
            <a:r>
              <a:rPr lang="uk-UA" altLang="uk-UA" dirty="0" smtClean="0"/>
              <a:t>мислення за </a:t>
            </a:r>
            <a:r>
              <a:rPr lang="uk-UA" altLang="uk-UA" dirty="0"/>
              <a:t>формою існування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uk-UA" altLang="uk-UA" sz="2800" dirty="0">
                <a:solidFill>
                  <a:schemeClr val="folHlink"/>
                </a:solidFill>
              </a:rPr>
              <a:t>Наглядно – дійове</a:t>
            </a:r>
            <a:r>
              <a:rPr lang="uk-UA" altLang="uk-UA" sz="2800" dirty="0"/>
              <a:t> (практичне):задача вирішується безпосередньо в дії, практичній діяльності.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uk-UA" altLang="uk-UA" sz="2800" dirty="0"/>
              <a:t>Характерне для дітей і вищих тварин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800" dirty="0"/>
              <a:t> </a:t>
            </a:r>
            <a:r>
              <a:rPr lang="uk-UA" altLang="uk-UA" sz="2800" dirty="0">
                <a:solidFill>
                  <a:schemeClr val="folHlink"/>
                </a:solidFill>
              </a:rPr>
              <a:t>наглядно – образне</a:t>
            </a:r>
            <a:r>
              <a:rPr lang="uk-UA" altLang="uk-UA" sz="2800" dirty="0"/>
              <a:t> мислення </a:t>
            </a:r>
            <a:r>
              <a:rPr lang="uk-UA" altLang="uk-UA" sz="2800" dirty="0" err="1"/>
              <a:t>пов</a:t>
            </a:r>
            <a:r>
              <a:rPr lang="en-US" altLang="uk-UA" sz="2800" dirty="0"/>
              <a:t>’</a:t>
            </a:r>
            <a:r>
              <a:rPr lang="uk-UA" altLang="uk-UA" sz="2800" dirty="0" err="1"/>
              <a:t>язане</a:t>
            </a:r>
            <a:r>
              <a:rPr lang="uk-UA" altLang="uk-UA" sz="2800" dirty="0"/>
              <a:t> з конкретними образами, ситуаціями, змінами в них.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800" dirty="0"/>
              <a:t> </a:t>
            </a:r>
            <a:r>
              <a:rPr lang="uk-UA" altLang="uk-UA" sz="2800" dirty="0">
                <a:solidFill>
                  <a:schemeClr val="folHlink"/>
                </a:solidFill>
              </a:rPr>
              <a:t>словесно – логічне</a:t>
            </a:r>
            <a:r>
              <a:rPr lang="uk-UA" altLang="uk-UA" sz="2800" dirty="0"/>
              <a:t> (</a:t>
            </a:r>
            <a:r>
              <a:rPr lang="uk-UA" altLang="uk-UA" sz="2800" dirty="0" err="1"/>
              <a:t>абстракне</a:t>
            </a:r>
            <a:r>
              <a:rPr lang="uk-UA" altLang="uk-UA" sz="2800" dirty="0"/>
              <a:t>, теоретичне, понятійне) –оперування поняттями, судженнями, умовиводами. Задача в вирішується в словесній (вербальній) формі.</a:t>
            </a:r>
            <a:endParaRPr lang="ru-RU" altLang="uk-UA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5192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sds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912" y="274638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970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76" y="286603"/>
            <a:ext cx="10139836" cy="6359858"/>
          </a:xfrm>
        </p:spPr>
        <p:txBody>
          <a:bodyPr/>
          <a:lstStyle/>
          <a:p>
            <a:pPr algn="just"/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Розумова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підлягаючи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загальним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психологічним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закономірностям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характеризується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індивідуальними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якостями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розуму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Широта 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Самостійність</a:t>
            </a:r>
            <a:endParaRPr lang="uk-UA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Гнучкість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Стандартність чи оригінальність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Дотепність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Кмітливість </a:t>
            </a:r>
          </a:p>
          <a:p>
            <a:pPr>
              <a:lnSpc>
                <a:spcPct val="80000"/>
              </a:lnSpc>
              <a:defRPr/>
            </a:pPr>
            <a:r>
              <a:rPr lang="uk-UA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Винахідливість</a:t>
            </a:r>
            <a:endParaRPr lang="ru-RU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812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dfs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912" y="13647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933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2764" y="1334665"/>
            <a:ext cx="9441219" cy="1653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Інтелект (лат. </a:t>
            </a:r>
            <a:r>
              <a:rPr lang="uk-UA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intellectus</a:t>
            </a:r>
            <a:r>
              <a:rPr lang="uk-UA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відчуття, сприйняття, розуміння, розум) – здатність до пізнання і вирішення труднощів, яка об’єднує всі пізнавальні здібності людини: відчуття, сприйняття, пам’ять, уявлення, мислення.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631" y="3002773"/>
            <a:ext cx="5535948" cy="372015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7571" y="778055"/>
            <a:ext cx="3771289" cy="460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Поняття і види інтелекту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44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684098"/>
              </p:ext>
            </p:extLst>
          </p:nvPr>
        </p:nvGraphicFramePr>
        <p:xfrm>
          <a:off x="191068" y="0"/>
          <a:ext cx="12965373" cy="6429381"/>
        </p:xfrm>
        <a:graphic>
          <a:graphicData uri="http://schemas.openxmlformats.org/drawingml/2006/table">
            <a:tbl>
              <a:tblPr/>
              <a:tblGrid>
                <a:gridCol w="3985146"/>
                <a:gridCol w="5295332"/>
                <a:gridCol w="3684895"/>
              </a:tblGrid>
              <a:tr h="244862">
                <a:tc>
                  <a:txBody>
                    <a:bodyPr/>
                    <a:lstStyle/>
                    <a:p>
                      <a:pPr fontAlgn="ctr"/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Тип </a:t>
                      </a: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інтелекту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5FE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Характеристики</a:t>
                      </a:r>
                    </a:p>
                  </a:txBody>
                  <a:tcPr marL="40064" marR="40064" marT="20032" marB="20032" anchor="ctr">
                    <a:lnL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5FE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Представницька кар'єра</a:t>
                      </a:r>
                    </a:p>
                  </a:txBody>
                  <a:tcPr marL="40064" marR="40064" marT="20032" marB="20032" anchor="ctr">
                    <a:lnL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5FE"/>
                    </a:solidFill>
                  </a:tcPr>
                </a:tc>
              </a:tr>
              <a:tr h="6134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Мовний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Сприймає різні функції мови, різні звуки і значення слів, може легко вивчити кілька мов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Журналіст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прозаїк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поет, педагог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0" cap="flat" cmpd="sng" algn="ctr">
                      <a:solidFill>
                        <a:srgbClr val="30B3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134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Логіко-математичний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Здатний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бачити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числові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закономірності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сильна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здатність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використовувати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розум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логіку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Вчений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математик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</a:tr>
              <a:tr h="7977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Музичний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Розуміє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цінує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ритм,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висоту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тон;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може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декількох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інструментах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виступати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ролі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вокаліста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Композитор, виконавець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977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Тілесний кінестетичний інтелект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Висока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здатність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контролювати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рухи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використовувати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виконання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різних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фізичних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завдань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Танцівник, спортсмен, спортивний тренер, інструктор з йоги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</a:tr>
              <a:tr h="7977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Просторовий інтелект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Здатність сприймати взаємозв'язок між об'єктами і тим, як вони рухаються в просторі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Хореограф, скульптор,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архітектор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авіатор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матрос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134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Міжособистісний інтелект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Здатність розуміти і бути чутливим до різних емоційних станів інших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Радник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соціальний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працівник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продавець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</a:tr>
              <a:tr h="9820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Внутрішньоособистісний інтелект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Можливість отримати доступ до особистих почуттів та мотивацій та використовувати їх для безпосередньої поведінки та досягнення особистих цілей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Ключова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складова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особистого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успіху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плином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часу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134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Інтелект натуралістів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Висока здатність цінувати природний світ і взаємодіяти з видами всередині нього</a:t>
                      </a: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Біолог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еколог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еколог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064" marR="40064" marT="20032" marB="2003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501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717" y="1252268"/>
            <a:ext cx="1186445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далекому 1912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Штерн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William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Lewis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Stern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запропонував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вимірювати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уже широко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коефіцієнта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IQ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Quotient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Коефіціє́нт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інтеле́кту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ай-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к'ю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(англ.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IQ — intelligence quotient) —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середньостатистичної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ж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IQ в порівнянні з EQ: що важливіше в успішній кар'єрі ? | Народний Огляда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259" y="4610560"/>
            <a:ext cx="2996585" cy="224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315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06472" y="750627"/>
            <a:ext cx="904846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 людей з </a:t>
            </a:r>
            <a:r>
              <a:rPr lang="ru-RU" sz="2400" dirty="0" err="1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найвищим</a:t>
            </a:r>
            <a:r>
              <a:rPr lang="ru-RU" sz="2400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показником</a:t>
            </a:r>
            <a:r>
              <a:rPr lang="ru-RU" sz="2400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 (</a:t>
            </a:r>
            <a:r>
              <a:rPr lang="ru-RU" sz="2400" i="1" dirty="0" err="1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i="1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зафіксованих</a:t>
            </a:r>
            <a:r>
              <a:rPr lang="ru-RU" sz="2400" dirty="0">
                <a:solidFill>
                  <a:srgbClr val="1619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fontAlgn="base"/>
            <a:r>
              <a:rPr lang="ru-RU" sz="2400" dirty="0">
                <a:solidFill>
                  <a:srgbClr val="0A0A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Айнан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Селесті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Каулі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(263);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Вільям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Джеймс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Сідіс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(250-300);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Теренс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Тао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(225-230);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Мерилін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Савант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(228);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Крістофер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Хірата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(225);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Кім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Унг-Йонг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(210);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Едіт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Стерн (200+);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Крістофер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Майкл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Ланган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(190 – 210);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Гаррі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Каспаров (194);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Філіп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Емеаґвалі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Джудіт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Полгар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(170);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Альберт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Ейнштейн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(160 – 190);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Стівен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Хокінг</a:t>
            </a:r>
            <a:r>
              <a:rPr lang="ru-RU"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(160).</a:t>
            </a:r>
            <a:endParaRPr lang="ru-RU" sz="2400" b="0" i="0" dirty="0">
              <a:solidFill>
                <a:srgbClr val="3D3D3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880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4925" y="1317980"/>
            <a:ext cx="11737075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83 роки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Даніел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Гоулман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Goleman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D.)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фурор, заявивши,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важливішу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IQ,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коефіцієнт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EQ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Emotional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Quotient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Emotional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Intelligence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Пов'язано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контроль над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власними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емоціями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правильно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сприймати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чужі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точніше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логічно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мислити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Розвинені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підлеглих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завдяки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інгредієнти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Говорячи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самосвідомість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self-awareness);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самоконтроль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self-management);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емпатія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empathy);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skills).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53552" y="532395"/>
            <a:ext cx="8939820" cy="522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3.Емоційний інтелект як передумова успішної діяльності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791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857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69827" y="315627"/>
            <a:ext cx="1010844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перший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зазнаємо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труднощів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намагаючись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нелегке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Чим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чіткіше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ширше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Подивіться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є 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зараз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відчуваєте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Поділіться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емоціями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6386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610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5" y="354842"/>
            <a:ext cx="10467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помічати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ідентифікувати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помічати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правильно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ідентифікувати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чужі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регулювати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адекватно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реагувати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обізнаність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поліпшення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взаємин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компаніях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узагальнити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емпатія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самоконтроль —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визначають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EI.</a:t>
            </a:r>
            <a:endParaRPr lang="en-US" sz="24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907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4223" y="757751"/>
            <a:ext cx="9434285" cy="248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Штучний інтелект (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англ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artificial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intelligence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— це область інформатики, яка займається розробкою інтелектуальних комп’ютерних систем, інтелектуальних комп’ютерних програм, які імітують роботу людського розуму.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Такі інтелектуальні системи повинні виконувати творчі функції, мисленнєві операції, які традиційно вважаються прерогативою людини, — розуміння мови, уміння навчатися, здатність міркувати, робити висновки та передбачати, вирішувати проблеми тощо.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914" y="3061348"/>
            <a:ext cx="4876800" cy="3009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464" y="3889829"/>
            <a:ext cx="4997450" cy="2855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92019" y="285308"/>
            <a:ext cx="5539017" cy="460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Штучний інтелект та його можливості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30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34743" y="287577"/>
            <a:ext cx="6096000" cy="126316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Улітку 1956 року в Університеті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Дартмута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США пройшла перша робоча конференція науковців з проблематики штучного інтелекту. Саме тоді і з’явився сам термін «штучний інтелект».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07771" y="3689313"/>
            <a:ext cx="6096000" cy="275960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Уважається, що штучний інтелект буде здатний проявляти поведінку, яка не відрізняється від людської. Так, один з основоположників теорії штучного інтелекту Алан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Тьюрінг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своїй книзі «Чи може машина думати?» вважав, що машина стане розумною тоді, коли буде здатна підтримувати листування зі звичайною людиною, і та не зможе зрозуміти, що спілкується з машиною (так званий тест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Тьюрінга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Тест уважається пройденим, якщо 30 % експертів не розпізнають штучний інтелект.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3" y="2547475"/>
            <a:ext cx="2795016" cy="39014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654" y="852064"/>
            <a:ext cx="3748089" cy="260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2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5829" y="459385"/>
            <a:ext cx="6096000" cy="37407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 кілька напрямів створення штучного інтелекту: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75878" y="1817165"/>
            <a:ext cx="6096000" cy="9668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комп’ютерних систем, що імітують діяльність людини (наприклад, емоції, мовлення, жести, відчуття, творчість тощо);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0732" y="4060606"/>
            <a:ext cx="6096000" cy="9814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комп’ютерних систем на основі використання біологічних елементів (наприклад, нейрокомп’ютер,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біокомп’ютер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937132"/>
            <a:ext cx="4847771" cy="27268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718" y="3664003"/>
            <a:ext cx="4767160" cy="319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4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Біонічний протез руки: які вони бувають | Protez 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324" y="0"/>
            <a:ext cx="5752532" cy="287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83902" y="26149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Вартість</a:t>
            </a:r>
            <a:r>
              <a:rPr lang="ru-RU" sz="2400" dirty="0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біонічних</a:t>
            </a:r>
            <a:r>
              <a:rPr lang="ru-RU" sz="2400" dirty="0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кистей </a:t>
            </a:r>
            <a:r>
              <a:rPr lang="ru-RU" sz="2400" dirty="0" err="1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171A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$8000 до $70000.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Біонічним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протез,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частково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замінює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втрачений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62832" t="38946" r="6749" b="19076"/>
          <a:stretch/>
        </p:blipFill>
        <p:spPr>
          <a:xfrm>
            <a:off x="6428096" y="2723451"/>
            <a:ext cx="5328976" cy="41345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62622" t="25886" r="3917" b="37546"/>
          <a:stretch/>
        </p:blipFill>
        <p:spPr>
          <a:xfrm>
            <a:off x="0" y="3552461"/>
            <a:ext cx="5594207" cy="330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55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47656" y="1396736"/>
            <a:ext cx="6096000" cy="12777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комп’ютерних систем, які імітують логічне мислення людини на основі використання систем логічного програмування (наприклад, мови Пролог,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Лісп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ін.);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30514" y="4499755"/>
            <a:ext cx="6096000" cy="157414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комп’ютерних систем, які будуть так званими інтелектуальними агентами, що сприймають навколишній світ за допомогою датчиків і впливають на об’єкти в навколишньому середовищі за допомогою деяких механізмів.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624" y="234268"/>
            <a:ext cx="3315676" cy="36410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24" y="3512456"/>
            <a:ext cx="4151432" cy="296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599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3143" y="290913"/>
            <a:ext cx="6096000" cy="67044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дослідження в галузі штучного інтелекту орієнтовано на такі сфери використання: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96570" y="4856709"/>
            <a:ext cx="6096000" cy="9814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машинний переклад текстів різними мовами — наприклад, використання комп’ютерних програм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Promt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FineReader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Google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Перекладач тощо;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59" y="1141401"/>
            <a:ext cx="4922089" cy="29786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422" y="3836842"/>
            <a:ext cx="3144750" cy="30211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96000" y="1843640"/>
            <a:ext cx="6096000" cy="157414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розпізнавання образів (текстів, мови, графічних зображень, емоцій, запахів, шумів тощо) — наприклад, аналіз аерокосмічних фотографій, геодезичних карт, перетворення графічних зображень сканованих текстів у текстовий документ;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559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5657" y="1313637"/>
            <a:ext cx="6096000" cy="15595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аналітична діяльність, експертні системи — наприклад, підбір квитків на транспорт з пересадками, прокладання оптимального маршруту по карті, діагностика захворювань, автопілот літака та автотранспорту, управління ядерним реактором;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20228" y="4709071"/>
            <a:ext cx="6096000" cy="12777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SzPts val="1000"/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інтелектуальні системи інформаційної безпеки — наприклад, розпізнавання та захист від комп’ютерних вірусів, кібератак, програми інтелектуального захисту банківських систем тощо;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115" y="228315"/>
            <a:ext cx="3730171" cy="37301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7" y="4136571"/>
            <a:ext cx="4354651" cy="242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29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89600" y="511283"/>
            <a:ext cx="6096000" cy="185589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07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робототехніка — створення і застосування роботів (технічних пристроїв для автоматизації людської праці), наприклад, на конвеєрних лініях виробництва автомобілів, у труднодоступних місцях вугільних шахт, у небезпечних для людини місцях атомного виробництва, військовій справі тощо;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77257" y="467215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творчість та ігри — наприклад, створення комп’ютерної музики та малювання картин, комп’ютерних програм гри в шахи, розробка інтелектуальних пристроїв-іграшок (</a:t>
            </a:r>
            <a:r>
              <a:rPr lang="uk-UA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томагочі</a:t>
            </a:r>
            <a:r>
              <a:rPr lang="uk-UA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886" y="511283"/>
            <a:ext cx="3923216" cy="2939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890" y="3802744"/>
            <a:ext cx="4426823" cy="263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854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4628" y="89203"/>
            <a:ext cx="3991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Дебати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4628" y="3422845"/>
            <a:ext cx="8708571" cy="3241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endParaRPr lang="uk-UA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arenR"/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 оголошення питання у вас є 1 (одна) хвилина на підготовку.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arenR"/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Кожен учасник може відповідати лише на 1 (одне) розгорнуте питання.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arenR"/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відповіді дається максимум 4 (чотири) хвилини. 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arenR"/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Відповідь повинна бути сформульована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 Ви за? Чи проти?»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Font typeface="+mj-lt"/>
              <a:buAutoNum type="arabicParenR"/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виступу не можна заважати.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608" y="1480457"/>
            <a:ext cx="5546733" cy="248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500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1085" y="362858"/>
            <a:ext cx="1018902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наш час все більший відклик набувають так звані </a:t>
            </a:r>
            <a:r>
              <a:rPr lang="en-US" sz="4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SmartHo</a:t>
            </a:r>
            <a:r>
              <a:rPr lang="en-US" sz="4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uk-U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тобто розумні будинки. Висловіть свою думку с приводу цього питання.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686" y="2786743"/>
            <a:ext cx="762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87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1714" y="232228"/>
            <a:ext cx="9768113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2015 році в Америці штучному інтелекту «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Dip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patient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дали </a:t>
            </a:r>
            <a:r>
              <a:rPr lang="uk-UA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просканувати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базу даних 700 тисяч пацієнтів щоб він зміг, на основі даних нових пацієнтів без лікарів, встановити діагноз. Що ви думаєте з приводу того що в майбутньому замість лікарів діагнози нам будуть ставити комп’ютери ?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963" y="3722414"/>
            <a:ext cx="4944609" cy="31043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437" y="3722414"/>
            <a:ext cx="5497295" cy="310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63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7200" y="116114"/>
            <a:ext cx="104648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Зараз в світі йде розвиток роботів зі штучним інтелектом, так званих андроїдів. Одними з лідерів є </a:t>
            </a:r>
            <a:r>
              <a:rPr lang="ru-RU" sz="4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Boston</a:t>
            </a:r>
            <a:r>
              <a:rPr lang="ru-RU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Dynamics</a:t>
            </a:r>
            <a:r>
              <a:rPr lang="uk-U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їх Атласом.  Озвучте свою думку відносно створення андроїдів?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12" y="3643086"/>
            <a:ext cx="5540834" cy="31167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004" y="3643086"/>
            <a:ext cx="5758996" cy="311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938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9143" y="0"/>
            <a:ext cx="10522857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Штучний інтелект також навчають малювати картини та писати музику. Як ви відноситесь до того що в майбутньому ми будемо слухати музику або читати книгу написану комп’ютером.</a:t>
            </a:r>
            <a:endParaRPr lang="ru-RU" sz="4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272" y="3537857"/>
            <a:ext cx="5547360" cy="3200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3537857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592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5600" y="0"/>
            <a:ext cx="1038179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Компанія 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розробила віртуального співрозмовника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Xiaoice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Сяоайс</a:t>
            </a:r>
            <a:r>
              <a:rPr lang="uk-U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Це не звичайний чат-бот, тому що вона може аналізувати вас та підбирати відповідні емоції. Що ви думаєте про спілкування с такими ботами?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372" y="3423557"/>
            <a:ext cx="5486400" cy="30861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896" y="3423557"/>
            <a:ext cx="3086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956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05" y="1668710"/>
            <a:ext cx="2658673" cy="26586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132" y="2198333"/>
            <a:ext cx="7158637" cy="35375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66979" y="611118"/>
            <a:ext cx="6966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544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6221" y="464023"/>
            <a:ext cx="93623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Вправи</a:t>
            </a:r>
            <a:r>
              <a:rPr lang="ru-RU" sz="2800" b="1" dirty="0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критичне</a:t>
            </a:r>
            <a:r>
              <a:rPr lang="ru-RU" sz="2800" b="1" dirty="0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372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endParaRPr lang="ru-RU" sz="2800" b="1" dirty="0">
              <a:solidFill>
                <a:srgbClr val="0372A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IQ.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розумніші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середньостатистичну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думаєте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перевершуєте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намагалися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покращити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ваш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Як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думаєте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зусилля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успішними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ефекту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Флінна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Як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думаєте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люди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дійсно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залишаються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розумнішими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Наведіть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ваше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повсюдне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знаєте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9828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06057" y="1074058"/>
            <a:ext cx="644434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</a:t>
            </a:r>
            <a:r>
              <a:rPr lang="uk-UA" sz="1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увагу!</a:t>
            </a:r>
            <a:endParaRPr lang="ru-RU" sz="1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02521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177</TotalTime>
  <Words>1554</Words>
  <Application>Microsoft Office PowerPoint</Application>
  <PresentationFormat>Широкоэкранный</PresentationFormat>
  <Paragraphs>140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Century Gothic</vt:lpstr>
      <vt:lpstr>Times New Roman</vt:lpstr>
      <vt:lpstr>Wingdings</vt:lpstr>
      <vt:lpstr>Wingdings 3</vt:lpstr>
      <vt:lpstr>Легкий дым</vt:lpstr>
      <vt:lpstr>Мислення та інтелект</vt:lpstr>
      <vt:lpstr>1. Поняття мислення. Розумові дії, операції та форми мислення </vt:lpstr>
      <vt:lpstr>Презентация PowerPoint</vt:lpstr>
      <vt:lpstr>Презентация PowerPoint</vt:lpstr>
      <vt:lpstr>Мислительні операції</vt:lpstr>
      <vt:lpstr>Види мислення за формою існування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Штучний інтелект</dc:title>
  <dc:creator>Андрей Воронной</dc:creator>
  <cp:lastModifiedBy>User</cp:lastModifiedBy>
  <cp:revision>18</cp:revision>
  <dcterms:created xsi:type="dcterms:W3CDTF">2020-06-09T04:50:31Z</dcterms:created>
  <dcterms:modified xsi:type="dcterms:W3CDTF">2024-04-07T14:08:07Z</dcterms:modified>
</cp:coreProperties>
</file>