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63" r:id="rId3"/>
    <p:sldId id="264" r:id="rId4"/>
    <p:sldId id="269" r:id="rId5"/>
    <p:sldId id="270" r:id="rId6"/>
    <p:sldId id="268" r:id="rId7"/>
    <p:sldId id="271" r:id="rId8"/>
    <p:sldId id="273" r:id="rId9"/>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70" d="100"/>
          <a:sy n="70" d="100"/>
        </p:scale>
        <p:origin x="1386" y="7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685800" y="2130425"/>
            <a:ext cx="7772400" cy="1470025"/>
          </a:xfrm>
        </p:spPr>
        <p:txBody>
          <a:bodyPr/>
          <a:lstStyle/>
          <a:p>
            <a:r>
              <a:rPr lang="ru-RU" smtClean="0"/>
              <a:t>Образец заголовка</a:t>
            </a:r>
            <a:endParaRPr lang="ru-RU"/>
          </a:p>
        </p:txBody>
      </p:sp>
      <p:sp>
        <p:nvSpPr>
          <p:cNvPr id="3" name="Подзаголовок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idx="1"/>
          </p:nvPr>
        </p:nvSpPr>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22313" y="4406900"/>
            <a:ext cx="7772400" cy="1362075"/>
          </a:xfrm>
        </p:spPr>
        <p:txBody>
          <a:bodyPr anchor="t"/>
          <a:lstStyle>
            <a:lvl1pPr algn="l">
              <a:defRPr sz="4000" b="1" cap="all"/>
            </a:lvl1pPr>
          </a:lstStyle>
          <a:p>
            <a:r>
              <a:rPr lang="ru-RU" smtClean="0"/>
              <a:t>Образец заголовка</a:t>
            </a:r>
            <a:endParaRPr lang="ru-RU"/>
          </a:p>
        </p:txBody>
      </p:sp>
      <p:sp>
        <p:nvSpPr>
          <p:cNvPr id="3" name="Текст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Дата 3"/>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Содержимое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Содержимое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Дата 4"/>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lvl1pPr>
              <a:defRPr/>
            </a:lvl1pPr>
          </a:lstStyle>
          <a:p>
            <a:r>
              <a:rPr lang="ru-RU" smtClean="0"/>
              <a:t>Образец заголовка</a:t>
            </a:r>
            <a:endParaRPr lang="ru-RU"/>
          </a:p>
        </p:txBody>
      </p:sp>
      <p:sp>
        <p:nvSpPr>
          <p:cNvPr id="3" name="Текст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Содержимое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5" name="Текст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Содержимое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7" name="Дата 6"/>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9" name="Номер слайда 8"/>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Дата 2"/>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3050"/>
            <a:ext cx="3008313" cy="1162050"/>
          </a:xfrm>
        </p:spPr>
        <p:txBody>
          <a:bodyPr anchor="b"/>
          <a:lstStyle>
            <a:lvl1pPr algn="l">
              <a:defRPr sz="2000" b="1"/>
            </a:lvl1pPr>
          </a:lstStyle>
          <a:p>
            <a:r>
              <a:rPr lang="ru-RU" smtClean="0"/>
              <a:t>Образец заголовка</a:t>
            </a:r>
            <a:endParaRPr lang="ru-RU"/>
          </a:p>
        </p:txBody>
      </p:sp>
      <p:sp>
        <p:nvSpPr>
          <p:cNvPr id="3" name="Содержимое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Текст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1792288" y="4800600"/>
            <a:ext cx="5486400" cy="566738"/>
          </a:xfrm>
        </p:spPr>
        <p:txBody>
          <a:bodyPr anchor="b"/>
          <a:lstStyle>
            <a:lvl1pPr algn="l">
              <a:defRPr sz="2000" b="1"/>
            </a:lvl1pPr>
          </a:lstStyle>
          <a:p>
            <a:r>
              <a:rPr lang="ru-RU" smtClean="0"/>
              <a:t>Образец заголовка</a:t>
            </a:r>
            <a:endParaRPr lang="ru-RU"/>
          </a:p>
        </p:txBody>
      </p:sp>
      <p:sp>
        <p:nvSpPr>
          <p:cNvPr id="3" name="Рисунок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ru-RU"/>
          </a:p>
        </p:txBody>
      </p:sp>
      <p:sp>
        <p:nvSpPr>
          <p:cNvPr id="4" name="Текст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Дата 4"/>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smtClean="0"/>
              <a:t>Образец заголовка</a:t>
            </a:r>
            <a:endParaRPr lang="ru-RU"/>
          </a:p>
        </p:txBody>
      </p:sp>
      <p:sp>
        <p:nvSpPr>
          <p:cNvPr id="3" name="Вертикальный текст 2"/>
          <p:cNvSpPr>
            <a:spLocks noGrp="1"/>
          </p:cNvSpPr>
          <p:nvPr>
            <p:ph type="body" orient="vert" idx="1"/>
          </p:nvPr>
        </p:nvSpPr>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lang="ru-RU" smtClean="0"/>
              <a:t>Образец заголовка</a:t>
            </a:r>
            <a:endParaRPr lang="ru-RU"/>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10"/>
          </p:nvPr>
        </p:nvSpPr>
        <p:spPr/>
        <p:txBody>
          <a:bodyPr/>
          <a:lstStyle/>
          <a:p>
            <a:fld id="{5B106E36-FD25-4E2D-B0AA-010F637433A0}" type="datetimeFigureOut">
              <a:rPr lang="ru-RU" smtClean="0"/>
              <a:pPr/>
              <a:t>05.04.2024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725C68B6-61C2-468F-89AB-4B9F7531AA68}" type="slidenum">
              <a:rPr lang="ru-RU" smtClean="0"/>
              <a:pPr/>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6">
                <a:lumMod val="60000"/>
                <a:lumOff val="40000"/>
              </a:schemeClr>
            </a:gs>
            <a:gs pos="50000">
              <a:schemeClr val="accent1">
                <a:tint val="44500"/>
                <a:satMod val="160000"/>
              </a:schemeClr>
            </a:gs>
            <a:gs pos="100000">
              <a:schemeClr val="accent1">
                <a:tint val="23500"/>
                <a:satMod val="160000"/>
              </a:schemeClr>
            </a:gs>
          </a:gsLst>
          <a:lin ang="5400000" scaled="0"/>
          <a:tileRect/>
        </a:grad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ru-RU" smtClean="0"/>
              <a:t>Образец заголовка</a:t>
            </a:r>
            <a:endParaRPr lang="ru-RU"/>
          </a:p>
        </p:txBody>
      </p:sp>
      <p:sp>
        <p:nvSpPr>
          <p:cNvPr id="3" name="Текст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4" name="Дата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106E36-FD25-4E2D-B0AA-010F637433A0}" type="datetimeFigureOut">
              <a:rPr lang="ru-RU" smtClean="0"/>
              <a:pPr/>
              <a:t>05.04.2024</a:t>
            </a:fld>
            <a:endParaRPr lang="ru-RU"/>
          </a:p>
        </p:txBody>
      </p:sp>
      <p:sp>
        <p:nvSpPr>
          <p:cNvPr id="5" name="Нижний колонтитул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ru-RU"/>
          </a:p>
        </p:txBody>
      </p:sp>
      <p:sp>
        <p:nvSpPr>
          <p:cNvPr id="6" name="Номер слайда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25C68B6-61C2-468F-89AB-4B9F7531AA68}" type="slidenum">
              <a:rPr lang="ru-RU" smtClean="0"/>
              <a:pPr/>
              <a:t>‹#›</a:t>
            </a:fld>
            <a:endParaRPr lang="ru-RU"/>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395536" y="1268760"/>
            <a:ext cx="7226002" cy="2304257"/>
          </a:xfrm>
        </p:spPr>
        <p:txBody>
          <a:bodyPr>
            <a:normAutofit/>
          </a:bodyPr>
          <a:lstStyle/>
          <a:p>
            <a:r>
              <a:rPr lang="ru-RU" sz="4000" dirty="0">
                <a:latin typeface="Times New Roman" panose="02020603050405020304" pitchFamily="18" charset="0"/>
                <a:cs typeface="Times New Roman" panose="02020603050405020304" pitchFamily="18" charset="0"/>
              </a:rPr>
              <a:t>Тема: </a:t>
            </a:r>
            <a:r>
              <a:rPr lang="ru-RU" sz="4000" dirty="0" err="1">
                <a:latin typeface="Times New Roman" panose="02020603050405020304" pitchFamily="18" charset="0"/>
                <a:cs typeface="Times New Roman" panose="02020603050405020304" pitchFamily="18" charset="0"/>
              </a:rPr>
              <a:t>Особистість</a:t>
            </a:r>
            <a:r>
              <a:rPr lang="ru-RU" sz="4000" dirty="0">
                <a:latin typeface="Times New Roman" panose="02020603050405020304" pitchFamily="18" charset="0"/>
                <a:cs typeface="Times New Roman" panose="02020603050405020304" pitchFamily="18" charset="0"/>
              </a:rPr>
              <a:t> у </a:t>
            </a:r>
            <a:r>
              <a:rPr lang="ru-RU" sz="4000" dirty="0" err="1" smtClean="0">
                <a:latin typeface="Times New Roman" panose="02020603050405020304" pitchFamily="18" charset="0"/>
                <a:cs typeface="Times New Roman" panose="02020603050405020304" pitchFamily="18" charset="0"/>
              </a:rPr>
              <a:t>психології</a:t>
            </a:r>
            <a:r>
              <a:rPr lang="ru-RU" sz="4000" dirty="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ділових</a:t>
            </a:r>
            <a:r>
              <a:rPr lang="ru-RU" sz="4000" dirty="0" smtClean="0">
                <a:latin typeface="Times New Roman" panose="02020603050405020304" pitchFamily="18" charset="0"/>
                <a:cs typeface="Times New Roman" panose="02020603050405020304" pitchFamily="18" charset="0"/>
              </a:rPr>
              <a:t> </a:t>
            </a:r>
            <a:r>
              <a:rPr lang="ru-RU" sz="4000" dirty="0" err="1" smtClean="0">
                <a:latin typeface="Times New Roman" panose="02020603050405020304" pitchFamily="18" charset="0"/>
                <a:cs typeface="Times New Roman" panose="02020603050405020304" pitchFamily="18" charset="0"/>
              </a:rPr>
              <a:t>відносин</a:t>
            </a:r>
            <a:r>
              <a:rPr lang="ru-RU" dirty="0">
                <a:latin typeface="Times New Roman" panose="02020603050405020304" pitchFamily="18" charset="0"/>
                <a:cs typeface="Times New Roman" panose="02020603050405020304" pitchFamily="18" charset="0"/>
              </a:rPr>
              <a:t/>
            </a:r>
            <a:br>
              <a:rPr lang="ru-RU" dirty="0">
                <a:latin typeface="Times New Roman" panose="02020603050405020304" pitchFamily="18" charset="0"/>
                <a:cs typeface="Times New Roman" panose="02020603050405020304" pitchFamily="18" charset="0"/>
              </a:rPr>
            </a:br>
            <a:r>
              <a:rPr lang="ru-RU" dirty="0">
                <a:latin typeface="Times New Roman" panose="02020603050405020304" pitchFamily="18" charset="0"/>
                <a:cs typeface="Times New Roman" panose="02020603050405020304" pitchFamily="18" charset="0"/>
              </a:rPr>
              <a:t>			</a:t>
            </a:r>
            <a:endParaRPr lang="en-US" dirty="0">
              <a:latin typeface="Times New Roman" panose="02020603050405020304" pitchFamily="18" charset="0"/>
              <a:cs typeface="Times New Roman" panose="02020603050405020304" pitchFamily="18" charset="0"/>
            </a:endParaRPr>
          </a:p>
        </p:txBody>
      </p:sp>
      <p:sp>
        <p:nvSpPr>
          <p:cNvPr id="3" name="Объект 2"/>
          <p:cNvSpPr>
            <a:spLocks noGrp="1"/>
          </p:cNvSpPr>
          <p:nvPr>
            <p:ph idx="1"/>
          </p:nvPr>
        </p:nvSpPr>
        <p:spPr>
          <a:xfrm>
            <a:off x="3491880" y="2145729"/>
            <a:ext cx="6408712" cy="3345235"/>
          </a:xfrm>
        </p:spPr>
        <p:txBody>
          <a:bodyPr>
            <a:normAutofit/>
          </a:bodyPr>
          <a:lstStyle/>
          <a:p>
            <a:pPr>
              <a:buNone/>
            </a:pPr>
            <a:endParaRPr lang="ru-RU" b="1" dirty="0" smtClean="0"/>
          </a:p>
          <a:p>
            <a:pPr>
              <a:buNone/>
            </a:pPr>
            <a:endParaRPr lang="ru-RU" sz="2000" b="1" dirty="0" smtClean="0"/>
          </a:p>
          <a:p>
            <a:pPr marL="514350" indent="-514350">
              <a:buNone/>
            </a:pPr>
            <a:r>
              <a:rPr lang="ru-RU" sz="2000" b="1" dirty="0" smtClean="0">
                <a:latin typeface="Times New Roman" panose="02020603050405020304" pitchFamily="18" charset="0"/>
                <a:cs typeface="Times New Roman" panose="02020603050405020304" pitchFamily="18" charset="0"/>
              </a:rPr>
              <a:t>1.Поняття особистості</a:t>
            </a:r>
          </a:p>
          <a:p>
            <a:pPr marL="514350" indent="-514350">
              <a:buNone/>
            </a:pPr>
            <a:r>
              <a:rPr lang="uk-UA" sz="2000" b="1" dirty="0" smtClean="0">
                <a:latin typeface="Times New Roman" panose="02020603050405020304" pitchFamily="18" charset="0"/>
                <a:cs typeface="Times New Roman" panose="02020603050405020304" pitchFamily="18" charset="0"/>
              </a:rPr>
              <a:t>2.</a:t>
            </a:r>
            <a:r>
              <a:rPr lang="uk-UA" sz="2000" dirty="0">
                <a:latin typeface="Times New Roman" panose="02020603050405020304" pitchFamily="18" charset="0"/>
                <a:cs typeface="Times New Roman" panose="02020603050405020304" pitchFamily="18" charset="0"/>
              </a:rPr>
              <a:t> </a:t>
            </a:r>
            <a:r>
              <a:rPr lang="uk-UA" sz="2000" b="1" dirty="0">
                <a:latin typeface="Times New Roman" panose="02020603050405020304" pitchFamily="18" charset="0"/>
                <a:cs typeface="Times New Roman" panose="02020603050405020304" pitchFamily="18" charset="0"/>
              </a:rPr>
              <a:t>Мотивація і спрямованість особистості</a:t>
            </a:r>
            <a:endParaRPr lang="ru-RU" sz="2000" b="1" dirty="0" smtClean="0">
              <a:latin typeface="Times New Roman" panose="02020603050405020304" pitchFamily="18" charset="0"/>
              <a:cs typeface="Times New Roman" panose="02020603050405020304" pitchFamily="18" charset="0"/>
            </a:endParaRPr>
          </a:p>
          <a:p>
            <a:pPr marL="514350" indent="-514350">
              <a:buNone/>
            </a:pPr>
            <a:endParaRPr lang="ru-RU" sz="2000" b="1" dirty="0">
              <a:latin typeface="Times New Roman" panose="02020603050405020304" pitchFamily="18" charset="0"/>
              <a:cs typeface="Times New Roman" panose="02020603050405020304" pitchFamily="18" charset="0"/>
            </a:endParaRPr>
          </a:p>
          <a:p>
            <a:pPr marL="0" indent="0">
              <a:buNone/>
            </a:pPr>
            <a:endParaRPr lang="ru-RU" dirty="0"/>
          </a:p>
          <a:p>
            <a:pPr marL="457200" indent="-457200">
              <a:buFont typeface="Arial" panose="020B0604020202020204" pitchFamily="34" charset="0"/>
              <a:buAutoNum type="arabicParenR"/>
            </a:pPr>
            <a:endParaRPr lang="ru-RU" b="1" dirty="0"/>
          </a:p>
          <a:p>
            <a:pPr marL="457200" indent="-457200">
              <a:buFont typeface="Arial" panose="020B0604020202020204" pitchFamily="34" charset="0"/>
              <a:buAutoNum type="arabicParenR"/>
            </a:pPr>
            <a:endParaRPr lang="ru-RU" b="1" dirty="0"/>
          </a:p>
          <a:p>
            <a:pPr marL="457200" indent="-457200">
              <a:buFont typeface="Arial" panose="020B0604020202020204" pitchFamily="34" charset="0"/>
              <a:buAutoNum type="arabicParenR"/>
            </a:pPr>
            <a:endParaRPr lang="ru-RU" b="1" dirty="0"/>
          </a:p>
          <a:p>
            <a:pPr marL="457200" indent="-457200">
              <a:buAutoNum type="arabicParenR"/>
            </a:pPr>
            <a:endParaRPr lang="ru-RU" b="1" dirty="0"/>
          </a:p>
          <a:p>
            <a:endParaRPr lang="en-US" dirty="0"/>
          </a:p>
        </p:txBody>
      </p:sp>
      <p:sp>
        <p:nvSpPr>
          <p:cNvPr id="8194" name="AutoShape 2" descr="Особистість: картинки, стокові Особистість фотографії, зображення | Скачати  з Depositphotos"/>
          <p:cNvSpPr>
            <a:spLocks noChangeAspect="1" noChangeArrowheads="1"/>
          </p:cNvSpPr>
          <p:nvPr/>
        </p:nvSpPr>
        <p:spPr bwMode="auto">
          <a:xfrm>
            <a:off x="155575" y="-144463"/>
            <a:ext cx="304800" cy="304801"/>
          </a:xfrm>
          <a:prstGeom prst="rect">
            <a:avLst/>
          </a:prstGeom>
          <a:noFill/>
        </p:spPr>
        <p:txBody>
          <a:bodyPr vert="horz" wrap="square" lIns="91440" tIns="45720" rIns="91440" bIns="45720" numCol="1" anchor="t" anchorCtr="0" compatLnSpc="1">
            <a:prstTxWarp prst="textNoShape">
              <a:avLst/>
            </a:prstTxWarp>
          </a:bodyPr>
          <a:lstStyle/>
          <a:p>
            <a:endParaRPr lang="uk-UA"/>
          </a:p>
        </p:txBody>
      </p:sp>
      <p:pic>
        <p:nvPicPr>
          <p:cNvPr id="4098" name="Picture 2" descr="Що таке особистість | Що таке...?"/>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51720" y="4608004"/>
            <a:ext cx="4499992" cy="224999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6532416"/>
      </p:ext>
    </p:extLst>
  </p:cSld>
  <p:clrMapOvr>
    <a:masterClrMapping/>
  </p:clrMapOvr>
  <p:transition spd="slow">
    <p:pull dir="ld"/>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7"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16" presetClass="entr" presetSubtype="21" fill="hold" grpId="0" nodeType="clickEffect">
                                  <p:stCondLst>
                                    <p:cond delay="0"/>
                                  </p:stCondLst>
                                  <p:childTnLst>
                                    <p:set>
                                      <p:cBhvr>
                                        <p:cTn id="13" dur="1" fill="hold">
                                          <p:stCondLst>
                                            <p:cond delay="0"/>
                                          </p:stCondLst>
                                        </p:cTn>
                                        <p:tgtEl>
                                          <p:spTgt spid="3">
                                            <p:txEl>
                                              <p:pRg st="2" end="2"/>
                                            </p:txEl>
                                          </p:spTgt>
                                        </p:tgtEl>
                                        <p:attrNameLst>
                                          <p:attrName>style.visibility</p:attrName>
                                        </p:attrNameLst>
                                      </p:cBhvr>
                                      <p:to>
                                        <p:strVal val="visible"/>
                                      </p:to>
                                    </p:set>
                                    <p:animEffect transition="in" filter="barn(inVertical)">
                                      <p:cBhvr>
                                        <p:cTn id="14" dur="500"/>
                                        <p:tgtEl>
                                          <p:spTgt spid="3">
                                            <p:txEl>
                                              <p:pRg st="2" end="2"/>
                                            </p:txEl>
                                          </p:spTgt>
                                        </p:tgtEl>
                                      </p:cBhvr>
                                    </p:animEffect>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Effect transition="in" filter="barn(inVertical)">
                                      <p:cBhvr>
                                        <p:cTn id="19"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457200" y="274638"/>
            <a:ext cx="8229600" cy="490066"/>
          </a:xfrm>
        </p:spPr>
        <p:txBody>
          <a:bodyPr>
            <a:noAutofit/>
          </a:bodyPr>
          <a:lstStyle/>
          <a:p>
            <a:r>
              <a:rPr lang="ru-RU" sz="2800" b="1" dirty="0" smtClean="0"/>
              <a:t>1.Поняття особистості</a:t>
            </a:r>
            <a:br>
              <a:rPr lang="ru-RU" sz="2800" b="1" dirty="0" smtClean="0"/>
            </a:br>
            <a:endParaRPr lang="uk-UA" sz="2800" dirty="0"/>
          </a:p>
        </p:txBody>
      </p:sp>
      <p:sp>
        <p:nvSpPr>
          <p:cNvPr id="3" name="Содержимое 2"/>
          <p:cNvSpPr>
            <a:spLocks noGrp="1"/>
          </p:cNvSpPr>
          <p:nvPr>
            <p:ph idx="1"/>
          </p:nvPr>
        </p:nvSpPr>
        <p:spPr>
          <a:xfrm>
            <a:off x="323528" y="738356"/>
            <a:ext cx="8229600" cy="4525963"/>
          </a:xfrm>
        </p:spPr>
        <p:txBody>
          <a:bodyPr>
            <a:normAutofit fontScale="55000" lnSpcReduction="20000"/>
          </a:bodyPr>
          <a:lstStyle/>
          <a:p>
            <a:pPr algn="just">
              <a:buNone/>
            </a:pPr>
            <a:r>
              <a:rPr lang="uk-UA" dirty="0" smtClean="0"/>
              <a:t>	</a:t>
            </a:r>
            <a:r>
              <a:rPr lang="uk-UA" sz="3800" b="1" dirty="0" smtClean="0">
                <a:latin typeface="Times New Roman" panose="02020603050405020304" pitchFamily="18" charset="0"/>
                <a:cs typeface="Times New Roman" panose="02020603050405020304" pitchFamily="18" charset="0"/>
              </a:rPr>
              <a:t>Особистістю </a:t>
            </a:r>
            <a:r>
              <a:rPr lang="uk-UA" sz="3800" dirty="0" smtClean="0">
                <a:latin typeface="Times New Roman" panose="02020603050405020304" pitchFamily="18" charset="0"/>
                <a:cs typeface="Times New Roman" panose="02020603050405020304" pitchFamily="18" charset="0"/>
              </a:rPr>
              <a:t>є особливий індивід, який є втіленням </a:t>
            </a:r>
          </a:p>
          <a:p>
            <a:pPr algn="just">
              <a:buNone/>
            </a:pPr>
            <a:r>
              <a:rPr lang="uk-UA" sz="3800" dirty="0" smtClean="0">
                <a:latin typeface="Times New Roman" panose="02020603050405020304" pitchFamily="18" charset="0"/>
                <a:cs typeface="Times New Roman" panose="02020603050405020304" pitchFamily="18" charset="0"/>
              </a:rPr>
              <a:t>найсуттєвіших  соціально  значущих  властивостей. Це  людина  з</a:t>
            </a:r>
          </a:p>
          <a:p>
            <a:pPr algn="just">
              <a:buNone/>
            </a:pPr>
            <a:r>
              <a:rPr lang="uk-UA" sz="3800" dirty="0" smtClean="0">
                <a:latin typeface="Times New Roman" panose="02020603050405020304" pitchFamily="18" charset="0"/>
                <a:cs typeface="Times New Roman" panose="02020603050405020304" pitchFamily="18" charset="0"/>
              </a:rPr>
              <a:t>життєвою позицією, що утвердилася в результаті тривалої й</a:t>
            </a:r>
          </a:p>
          <a:p>
            <a:pPr algn="just">
              <a:buNone/>
            </a:pPr>
            <a:r>
              <a:rPr lang="uk-UA" sz="3800" dirty="0" smtClean="0">
                <a:latin typeface="Times New Roman" panose="02020603050405020304" pitchFamily="18" charset="0"/>
                <a:cs typeface="Times New Roman" panose="02020603050405020304" pitchFamily="18" charset="0"/>
              </a:rPr>
              <a:t>копіткої свідомої  праці.  Особистості  притаманна  свобода  волі, </a:t>
            </a:r>
          </a:p>
          <a:p>
            <a:pPr algn="just">
              <a:buNone/>
            </a:pPr>
            <a:r>
              <a:rPr lang="uk-UA" sz="3800" dirty="0" smtClean="0">
                <a:latin typeface="Times New Roman" panose="02020603050405020304" pitchFamily="18" charset="0"/>
                <a:cs typeface="Times New Roman" panose="02020603050405020304" pitchFamily="18" charset="0"/>
              </a:rPr>
              <a:t>здатність  до вибору, відповідальність. Глибина і багатство </a:t>
            </a:r>
          </a:p>
          <a:p>
            <a:pPr algn="just">
              <a:buNone/>
            </a:pPr>
            <a:r>
              <a:rPr lang="uk-UA" sz="3800" dirty="0" smtClean="0">
                <a:latin typeface="Times New Roman" panose="02020603050405020304" pitchFamily="18" charset="0"/>
                <a:cs typeface="Times New Roman" panose="02020603050405020304" pitchFamily="18" charset="0"/>
              </a:rPr>
              <a:t>особистості зумовлені  її  зв’язками  зі  світом,  іншими  людьми, </a:t>
            </a:r>
          </a:p>
          <a:p>
            <a:pPr algn="just">
              <a:buNone/>
            </a:pPr>
            <a:r>
              <a:rPr lang="uk-UA" sz="3800" dirty="0" smtClean="0">
                <a:latin typeface="Times New Roman" panose="02020603050405020304" pitchFamily="18" charset="0"/>
                <a:cs typeface="Times New Roman" panose="02020603050405020304" pitchFamily="18" charset="0"/>
              </a:rPr>
              <a:t>уявленнями  про  себе, власне «Я». </a:t>
            </a:r>
          </a:p>
          <a:p>
            <a:pPr>
              <a:buNone/>
            </a:pPr>
            <a:r>
              <a:rPr lang="uk-UA" sz="3800" b="1" dirty="0" smtClean="0">
                <a:latin typeface="Times New Roman" panose="02020603050405020304" pitchFamily="18" charset="0"/>
                <a:cs typeface="Times New Roman" panose="02020603050405020304" pitchFamily="18" charset="0"/>
              </a:rPr>
              <a:t>	</a:t>
            </a:r>
          </a:p>
          <a:p>
            <a:pPr>
              <a:buNone/>
            </a:pPr>
            <a:r>
              <a:rPr lang="uk-UA" sz="3800" b="1" dirty="0" smtClean="0">
                <a:latin typeface="Times New Roman" panose="02020603050405020304" pitchFamily="18" charset="0"/>
                <a:cs typeface="Times New Roman" panose="02020603050405020304" pitchFamily="18" charset="0"/>
              </a:rPr>
              <a:t>Особистість</a:t>
            </a:r>
            <a:r>
              <a:rPr lang="uk-UA" sz="3800" dirty="0" smtClean="0">
                <a:latin typeface="Times New Roman" panose="02020603050405020304" pitchFamily="18" charset="0"/>
                <a:cs typeface="Times New Roman" panose="02020603050405020304" pitchFamily="18" charset="0"/>
              </a:rPr>
              <a:t> – це соціально  зумовлена система психічних якостей індивіда, що  визначається  </a:t>
            </a:r>
            <a:r>
              <a:rPr lang="uk-UA" sz="3800" dirty="0" err="1" smtClean="0">
                <a:latin typeface="Times New Roman" panose="02020603050405020304" pitchFamily="18" charset="0"/>
                <a:cs typeface="Times New Roman" panose="02020603050405020304" pitchFamily="18" charset="0"/>
              </a:rPr>
              <a:t>залученістю</a:t>
            </a:r>
            <a:r>
              <a:rPr lang="uk-UA" sz="3800" dirty="0" smtClean="0">
                <a:latin typeface="Times New Roman" panose="02020603050405020304" pitchFamily="18" charset="0"/>
                <a:cs typeface="Times New Roman" panose="02020603050405020304" pitchFamily="18" charset="0"/>
              </a:rPr>
              <a:t>  людини  до  конкретних суспільних, культурних, історичних стосунків. </a:t>
            </a:r>
            <a:endParaRPr lang="uk-UA" sz="3800" dirty="0">
              <a:latin typeface="Times New Roman" panose="02020603050405020304" pitchFamily="18" charset="0"/>
              <a:cs typeface="Times New Roman" panose="02020603050405020304" pitchFamily="18" charset="0"/>
            </a:endParaRPr>
          </a:p>
        </p:txBody>
      </p:sp>
      <p:pic>
        <p:nvPicPr>
          <p:cNvPr id="3074" name="Picture 2" descr="Що таке особистість | Що таке...?"/>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930625" y="4244721"/>
            <a:ext cx="5213375" cy="2606688"/>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Психологія особистості це | Український психологічний ХАБ | ПСИХОЛОГ"/>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9025" y="4244721"/>
            <a:ext cx="2405534" cy="2405534"/>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Содержимое 2"/>
          <p:cNvSpPr>
            <a:spLocks noGrp="1"/>
          </p:cNvSpPr>
          <p:nvPr>
            <p:ph idx="1"/>
          </p:nvPr>
        </p:nvSpPr>
        <p:spPr>
          <a:xfrm>
            <a:off x="395536" y="404664"/>
            <a:ext cx="8496944" cy="6192688"/>
          </a:xfrm>
        </p:spPr>
        <p:txBody>
          <a:bodyPr>
            <a:normAutofit fontScale="47500" lnSpcReduction="20000"/>
          </a:bodyPr>
          <a:lstStyle/>
          <a:p>
            <a:pPr>
              <a:buNone/>
            </a:pPr>
            <a:r>
              <a:rPr lang="uk-UA" sz="4200" dirty="0" smtClean="0"/>
              <a:t>	</a:t>
            </a:r>
            <a:r>
              <a:rPr lang="uk-UA" sz="4200" b="1" dirty="0" smtClean="0">
                <a:latin typeface="Times New Roman" panose="02020603050405020304" pitchFamily="18" charset="0"/>
                <a:cs typeface="Times New Roman" panose="02020603050405020304" pitchFamily="18" charset="0"/>
              </a:rPr>
              <a:t>Який же  зміст поняття «людина»? </a:t>
            </a:r>
            <a:r>
              <a:rPr lang="uk-UA" sz="4200" dirty="0" smtClean="0">
                <a:latin typeface="Times New Roman" panose="02020603050405020304" pitchFamily="18" charset="0"/>
                <a:cs typeface="Times New Roman" panose="02020603050405020304" pitchFamily="18" charset="0"/>
              </a:rPr>
              <a:t>Людина – соціальна та біологічна істота, є носієм особистості. Це поняття ширше за поняття «особистість», оскільки включає в себе низку соціальних і біологічних  ознак –  антропологічних,  етнографічних,  культурних  властивостей. </a:t>
            </a:r>
          </a:p>
          <a:p>
            <a:pPr>
              <a:buNone/>
            </a:pPr>
            <a:r>
              <a:rPr lang="uk-UA" sz="4200" dirty="0" smtClean="0">
                <a:latin typeface="Times New Roman" panose="02020603050405020304" pitchFamily="18" charset="0"/>
                <a:cs typeface="Times New Roman" panose="02020603050405020304" pitchFamily="18" charset="0"/>
              </a:rPr>
              <a:t>	Особистість характеризують якісні та кількісні прояви психічних особливостей, які утворюють  її  індивідуальність. </a:t>
            </a:r>
          </a:p>
          <a:p>
            <a:pPr>
              <a:buNone/>
            </a:pPr>
            <a:endParaRPr lang="uk-UA" b="1" u="sng" dirty="0" smtClean="0">
              <a:latin typeface="Times New Roman" panose="02020603050405020304" pitchFamily="18" charset="0"/>
              <a:cs typeface="Times New Roman" panose="02020603050405020304" pitchFamily="18" charset="0"/>
            </a:endParaRPr>
          </a:p>
          <a:p>
            <a:pPr>
              <a:buNone/>
            </a:pPr>
            <a:endParaRPr lang="uk-UA" b="1" u="sng" dirty="0">
              <a:latin typeface="Times New Roman" panose="02020603050405020304" pitchFamily="18" charset="0"/>
              <a:cs typeface="Times New Roman" panose="02020603050405020304" pitchFamily="18" charset="0"/>
            </a:endParaRPr>
          </a:p>
          <a:p>
            <a:pPr>
              <a:buNone/>
            </a:pPr>
            <a:r>
              <a:rPr lang="uk-UA" sz="4000" b="1" u="sng" dirty="0" smtClean="0">
                <a:latin typeface="Times New Roman" panose="02020603050405020304" pitchFamily="18" charset="0"/>
                <a:cs typeface="Times New Roman" panose="02020603050405020304" pitchFamily="18" charset="0"/>
              </a:rPr>
              <a:t>Індивідуальність</a:t>
            </a:r>
            <a:r>
              <a:rPr lang="uk-UA" sz="4000" u="sng" dirty="0" smtClean="0">
                <a:latin typeface="Times New Roman" panose="02020603050405020304" pitchFamily="18" charset="0"/>
                <a:cs typeface="Times New Roman" panose="02020603050405020304" pitchFamily="18" charset="0"/>
              </a:rPr>
              <a:t> – це поєднання психологічних</a:t>
            </a:r>
          </a:p>
          <a:p>
            <a:pPr>
              <a:buNone/>
            </a:pPr>
            <a:r>
              <a:rPr lang="uk-UA" sz="4000" u="sng" dirty="0" smtClean="0">
                <a:latin typeface="Times New Roman" panose="02020603050405020304" pitchFamily="18" charset="0"/>
                <a:cs typeface="Times New Roman" panose="02020603050405020304" pitchFamily="18" charset="0"/>
              </a:rPr>
              <a:t> особливостей людини, що утворюють</a:t>
            </a:r>
          </a:p>
          <a:p>
            <a:pPr>
              <a:buNone/>
            </a:pPr>
            <a:r>
              <a:rPr lang="uk-UA" sz="4000" u="sng" dirty="0" smtClean="0">
                <a:latin typeface="Times New Roman" panose="02020603050405020304" pitchFamily="18" charset="0"/>
                <a:cs typeface="Times New Roman" panose="02020603050405020304" pitchFamily="18" charset="0"/>
              </a:rPr>
              <a:t> її своєрідність, відмінність від  інших людей.</a:t>
            </a:r>
          </a:p>
          <a:p>
            <a:pPr>
              <a:buNone/>
            </a:pPr>
            <a:r>
              <a:rPr lang="uk-UA" sz="4000" dirty="0" smtClean="0">
                <a:latin typeface="Times New Roman" panose="02020603050405020304" pitchFamily="18" charset="0"/>
                <a:cs typeface="Times New Roman" panose="02020603050405020304" pitchFamily="18" charset="0"/>
              </a:rPr>
              <a:t>	</a:t>
            </a:r>
          </a:p>
          <a:p>
            <a:pPr>
              <a:buNone/>
            </a:pPr>
            <a:endParaRPr lang="uk-UA" dirty="0">
              <a:latin typeface="Times New Roman" panose="02020603050405020304" pitchFamily="18" charset="0"/>
              <a:cs typeface="Times New Roman" panose="02020603050405020304" pitchFamily="18" charset="0"/>
            </a:endParaRPr>
          </a:p>
          <a:p>
            <a:pPr>
              <a:buNone/>
            </a:pPr>
            <a:endParaRPr lang="uk-UA" dirty="0" smtClean="0">
              <a:latin typeface="Times New Roman" panose="02020603050405020304" pitchFamily="18" charset="0"/>
              <a:cs typeface="Times New Roman" panose="02020603050405020304" pitchFamily="18" charset="0"/>
            </a:endParaRPr>
          </a:p>
          <a:p>
            <a:pPr>
              <a:buNone/>
            </a:pPr>
            <a:endParaRPr lang="uk-UA" dirty="0">
              <a:latin typeface="Times New Roman" panose="02020603050405020304" pitchFamily="18" charset="0"/>
              <a:cs typeface="Times New Roman" panose="02020603050405020304" pitchFamily="18" charset="0"/>
            </a:endParaRPr>
          </a:p>
          <a:p>
            <a:pPr>
              <a:buNone/>
            </a:pPr>
            <a:endParaRPr lang="uk-UA" dirty="0" smtClean="0">
              <a:latin typeface="Times New Roman" panose="02020603050405020304" pitchFamily="18" charset="0"/>
              <a:cs typeface="Times New Roman" panose="02020603050405020304" pitchFamily="18" charset="0"/>
            </a:endParaRPr>
          </a:p>
          <a:p>
            <a:pPr algn="just">
              <a:buNone/>
            </a:pPr>
            <a:r>
              <a:rPr lang="uk-UA" sz="4400" dirty="0" smtClean="0">
                <a:latin typeface="Times New Roman" panose="02020603050405020304" pitchFamily="18" charset="0"/>
                <a:cs typeface="Times New Roman" panose="02020603050405020304" pitchFamily="18" charset="0"/>
              </a:rPr>
              <a:t>Індивідуальність виявляється в здібностях, провідних потребах,  інтересах, рисах характеру, в почуванні власної  гідності, у системі  знань, умінь  і навичок; у рівні розвитку інтелекту, у індивідуальному стилі діяльності та поведінки, у типі темпераменту, у характері емоційної та вольової сфер. Індивідуальність формує таку характеристику особистості, яка забезпечує  їй стиль взаємозв’язків з навколишньою дійсністю</a:t>
            </a:r>
            <a:r>
              <a:rPr lang="uk-UA" sz="4400" dirty="0" smtClean="0"/>
              <a:t>.  </a:t>
            </a:r>
            <a:endParaRPr lang="uk-UA" sz="4400" dirty="0"/>
          </a:p>
        </p:txBody>
      </p:sp>
      <p:pic>
        <p:nvPicPr>
          <p:cNvPr id="2050" name="Picture 2" descr="Особина, індивід, особистість - ПСИХОЛОГІС"/>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56176" y="1916832"/>
            <a:ext cx="2340124" cy="2340125"/>
          </a:xfrm>
          <a:prstGeom prst="rect">
            <a:avLst/>
          </a:prstGeom>
          <a:noFill/>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107504" y="857709"/>
            <a:ext cx="8424936" cy="5632311"/>
          </a:xfrm>
          <a:prstGeom prst="rect">
            <a:avLst/>
          </a:prstGeom>
        </p:spPr>
        <p:txBody>
          <a:bodyPr wrap="square">
            <a:spAutoFit/>
          </a:bodyPr>
          <a:lstStyle/>
          <a:p>
            <a:pPr algn="just"/>
            <a:r>
              <a:rPr lang="ru-RU" sz="2400" dirty="0">
                <a:latin typeface="Times New Roman" panose="02020603050405020304" pitchFamily="18" charset="0"/>
                <a:cs typeface="Times New Roman" panose="02020603050405020304" pitchFamily="18" charset="0"/>
              </a:rPr>
              <a:t>Мета – </a:t>
            </a:r>
            <a:r>
              <a:rPr lang="ru-RU" sz="2400" dirty="0" err="1">
                <a:latin typeface="Times New Roman" panose="02020603050405020304" pitchFamily="18" charset="0"/>
                <a:cs typeface="Times New Roman" panose="02020603050405020304" pitchFamily="18" charset="0"/>
              </a:rPr>
              <a:t>це</a:t>
            </a:r>
            <a:r>
              <a:rPr lang="ru-RU" sz="2400" dirty="0">
                <a:latin typeface="Times New Roman" panose="02020603050405020304" pitchFamily="18" charset="0"/>
                <a:cs typeface="Times New Roman" panose="02020603050405020304" pitchFamily="18" charset="0"/>
              </a:rPr>
              <a:t> те, </a:t>
            </a:r>
            <a:r>
              <a:rPr lang="ru-RU" sz="2400" dirty="0" err="1">
                <a:latin typeface="Times New Roman" panose="02020603050405020304" pitchFamily="18" charset="0"/>
                <a:cs typeface="Times New Roman" panose="02020603050405020304" pitchFamily="18" charset="0"/>
              </a:rPr>
              <a:t>чого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прагне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досягнути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людина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задля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чого</a:t>
            </a:r>
            <a:r>
              <a:rPr lang="ru-RU" sz="2400" dirty="0">
                <a:latin typeface="Times New Roman" panose="02020603050405020304" pitchFamily="18" charset="0"/>
                <a:cs typeface="Times New Roman" panose="02020603050405020304" pitchFamily="18" charset="0"/>
              </a:rPr>
              <a:t> вона </a:t>
            </a:r>
            <a:r>
              <a:rPr lang="ru-RU" sz="2400" dirty="0" err="1">
                <a:latin typeface="Times New Roman" panose="02020603050405020304" pitchFamily="18" charset="0"/>
                <a:cs typeface="Times New Roman" panose="02020603050405020304" pitchFamily="18" charset="0"/>
              </a:rPr>
              <a:t>працює</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долаючи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труднощі</a:t>
            </a:r>
            <a:r>
              <a:rPr lang="ru-RU" sz="2400" dirty="0">
                <a:latin typeface="Times New Roman" panose="02020603050405020304" pitchFamily="18" charset="0"/>
                <a:cs typeface="Times New Roman" panose="02020603050405020304" pitchFamily="18" charset="0"/>
              </a:rPr>
              <a:t> й </a:t>
            </a:r>
            <a:r>
              <a:rPr lang="ru-RU" sz="2400" dirty="0" err="1">
                <a:latin typeface="Times New Roman" panose="02020603050405020304" pitchFamily="18" charset="0"/>
                <a:cs typeface="Times New Roman" panose="02020603050405020304" pitchFamily="18" charset="0"/>
              </a:rPr>
              <a:t>перешкоди</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чого</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хоче</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досягнути</a:t>
            </a:r>
            <a:r>
              <a:rPr lang="ru-RU" sz="2400" dirty="0">
                <a:latin typeface="Times New Roman" panose="02020603050405020304" pitchFamily="18" charset="0"/>
                <a:cs typeface="Times New Roman" panose="02020603050405020304" pitchFamily="18" charset="0"/>
              </a:rPr>
              <a:t> у </a:t>
            </a:r>
            <a:r>
              <a:rPr lang="ru-RU" sz="2400" dirty="0" err="1">
                <a:latin typeface="Times New Roman" panose="02020603050405020304" pitchFamily="18" charset="0"/>
                <a:cs typeface="Times New Roman" panose="02020603050405020304" pitchFamily="18" charset="0"/>
              </a:rPr>
              <a:t>своїй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діяльності</a:t>
            </a:r>
            <a:r>
              <a:rPr lang="ru-RU" sz="2400" dirty="0">
                <a:latin typeface="Times New Roman" panose="02020603050405020304" pitchFamily="18" charset="0"/>
                <a:cs typeface="Times New Roman" panose="02020603050405020304" pitchFamily="18" charset="0"/>
              </a:rPr>
              <a:t>. Без мети не </a:t>
            </a:r>
            <a:r>
              <a:rPr lang="ru-RU" sz="2400" dirty="0" err="1">
                <a:latin typeface="Times New Roman" panose="02020603050405020304" pitchFamily="18" charset="0"/>
                <a:cs typeface="Times New Roman" panose="02020603050405020304" pitchFamily="18" charset="0"/>
              </a:rPr>
              <a:t>може</a:t>
            </a:r>
            <a:r>
              <a:rPr lang="ru-RU" sz="2400" dirty="0">
                <a:latin typeface="Times New Roman" panose="02020603050405020304" pitchFamily="18" charset="0"/>
                <a:cs typeface="Times New Roman" panose="02020603050405020304" pitchFamily="18" charset="0"/>
              </a:rPr>
              <a:t> бути </a:t>
            </a:r>
            <a:r>
              <a:rPr lang="ru-RU" sz="2400" dirty="0" err="1">
                <a:latin typeface="Times New Roman" panose="02020603050405020304" pitchFamily="18" charset="0"/>
                <a:cs typeface="Times New Roman" panose="02020603050405020304" pitchFamily="18" charset="0"/>
              </a:rPr>
              <a:t>свідомої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діяльності</a:t>
            </a:r>
            <a:r>
              <a:rPr lang="ru-RU" sz="2400" dirty="0">
                <a:latin typeface="Times New Roman" panose="02020603050405020304" pitchFamily="18" charset="0"/>
                <a:cs typeface="Times New Roman" panose="02020603050405020304" pitchFamily="18" charset="0"/>
              </a:rPr>
              <a:t>. </a:t>
            </a:r>
            <a:endParaRPr lang="ru-RU" sz="2400" dirty="0" smtClean="0">
              <a:latin typeface="Times New Roman" panose="02020603050405020304" pitchFamily="18" charset="0"/>
              <a:cs typeface="Times New Roman" panose="02020603050405020304" pitchFamily="18" charset="0"/>
            </a:endParaRPr>
          </a:p>
          <a:p>
            <a:pPr algn="just"/>
            <a:endParaRPr lang="ru-RU" sz="2400" dirty="0" smtClean="0">
              <a:latin typeface="Times New Roman" panose="02020603050405020304" pitchFamily="18" charset="0"/>
              <a:cs typeface="Times New Roman" panose="02020603050405020304" pitchFamily="18" charset="0"/>
            </a:endParaRPr>
          </a:p>
          <a:p>
            <a:pPr algn="just"/>
            <a:r>
              <a:rPr lang="ru-RU" sz="2400" dirty="0" err="1" smtClean="0">
                <a:latin typeface="Times New Roman" panose="02020603050405020304" pitchFamily="18" charset="0"/>
                <a:cs typeface="Times New Roman" panose="02020603050405020304" pitchFamily="18" charset="0"/>
              </a:rPr>
              <a:t>Цілі</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людської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діяльності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породжуються</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суспільним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життям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умовами</a:t>
            </a:r>
            <a:r>
              <a:rPr lang="ru-RU" sz="2400" dirty="0">
                <a:latin typeface="Times New Roman" panose="02020603050405020304" pitchFamily="18" charset="0"/>
                <a:cs typeface="Times New Roman" panose="02020603050405020304" pitchFamily="18" charset="0"/>
              </a:rPr>
              <a:t>, в </a:t>
            </a:r>
            <a:r>
              <a:rPr lang="ru-RU" sz="2400" dirty="0" err="1">
                <a:latin typeface="Times New Roman" panose="02020603050405020304" pitchFamily="18" charset="0"/>
                <a:cs typeface="Times New Roman" panose="02020603050405020304" pitchFamily="18" charset="0"/>
              </a:rPr>
              <a:t>яких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людина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живе</a:t>
            </a:r>
            <a:r>
              <a:rPr lang="ru-RU" sz="2400" dirty="0">
                <a:latin typeface="Times New Roman" panose="02020603050405020304" pitchFamily="18" charset="0"/>
                <a:cs typeface="Times New Roman" panose="02020603050405020304" pitchFamily="18" charset="0"/>
              </a:rPr>
              <a:t>, і </a:t>
            </a:r>
            <a:r>
              <a:rPr lang="ru-RU" sz="2400" dirty="0" err="1">
                <a:latin typeface="Times New Roman" panose="02020603050405020304" pitchFamily="18" charset="0"/>
                <a:cs typeface="Times New Roman" panose="02020603050405020304" pitchFamily="18" charset="0"/>
              </a:rPr>
              <a:t>залежить</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a:t>
            </a:r>
            <a:r>
              <a:rPr lang="ru-RU" sz="2400" dirty="0">
                <a:latin typeface="Times New Roman" panose="02020603050405020304" pitchFamily="18" charset="0"/>
                <a:cs typeface="Times New Roman" panose="02020603050405020304" pitchFamily="18" charset="0"/>
              </a:rPr>
              <a:t> ролей, </a:t>
            </a:r>
            <a:r>
              <a:rPr lang="ru-RU" sz="2400" dirty="0" err="1">
                <a:latin typeface="Times New Roman" panose="02020603050405020304" pitchFamily="18" charset="0"/>
                <a:cs typeface="Times New Roman" panose="02020603050405020304" pitchFamily="18" charset="0"/>
              </a:rPr>
              <a:t>які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виконує</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людина</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суспільних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доручень</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її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розвитку</a:t>
            </a:r>
            <a:r>
              <a:rPr lang="ru-RU" sz="2400" dirty="0">
                <a:latin typeface="Times New Roman" panose="02020603050405020304" pitchFamily="18" charset="0"/>
                <a:cs typeface="Times New Roman" panose="02020603050405020304" pitchFamily="18" charset="0"/>
              </a:rPr>
              <a:t> та </a:t>
            </a:r>
            <a:r>
              <a:rPr lang="ru-RU" sz="2400" dirty="0" err="1">
                <a:latin typeface="Times New Roman" panose="02020603050405020304" pitchFamily="18" charset="0"/>
                <a:cs typeface="Times New Roman" panose="02020603050405020304" pitchFamily="18" charset="0"/>
              </a:rPr>
              <a:t>індивідуальних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особливостей</a:t>
            </a:r>
            <a:r>
              <a:rPr lang="ru-RU" sz="2400" dirty="0">
                <a:latin typeface="Times New Roman" panose="02020603050405020304" pitchFamily="18" charset="0"/>
                <a:cs typeface="Times New Roman" panose="02020603050405020304" pitchFamily="18" charset="0"/>
              </a:rPr>
              <a:t>. </a:t>
            </a:r>
            <a:endParaRPr lang="ru-RU" sz="2400" dirty="0" smtClean="0">
              <a:latin typeface="Times New Roman" panose="02020603050405020304" pitchFamily="18" charset="0"/>
              <a:cs typeface="Times New Roman" panose="02020603050405020304" pitchFamily="18" charset="0"/>
            </a:endParaRPr>
          </a:p>
          <a:p>
            <a:pPr algn="just"/>
            <a:endParaRPr lang="ru-RU" sz="2400" dirty="0" smtClean="0">
              <a:latin typeface="Times New Roman" panose="02020603050405020304" pitchFamily="18" charset="0"/>
              <a:cs typeface="Times New Roman" panose="02020603050405020304" pitchFamily="18" charset="0"/>
            </a:endParaRPr>
          </a:p>
          <a:p>
            <a:pPr algn="just"/>
            <a:endParaRPr lang="ru-RU" sz="2400" dirty="0" smtClean="0">
              <a:latin typeface="Times New Roman" panose="02020603050405020304" pitchFamily="18" charset="0"/>
              <a:cs typeface="Times New Roman" panose="02020603050405020304" pitchFamily="18" charset="0"/>
            </a:endParaRPr>
          </a:p>
          <a:p>
            <a:pPr algn="just"/>
            <a:r>
              <a:rPr lang="ru-RU" sz="2400" dirty="0" err="1" smtClean="0">
                <a:latin typeface="Times New Roman" panose="02020603050405020304" pitchFamily="18" charset="0"/>
                <a:cs typeface="Times New Roman" panose="02020603050405020304" pitchFamily="18" charset="0"/>
              </a:rPr>
              <a:t>Цілі</a:t>
            </a:r>
            <a:r>
              <a:rPr lang="ru-RU" sz="2400" dirty="0" smtClean="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бувають</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близькі</a:t>
            </a:r>
            <a:r>
              <a:rPr lang="ru-RU" sz="2400" dirty="0">
                <a:latin typeface="Times New Roman" panose="02020603050405020304" pitchFamily="18" charset="0"/>
                <a:cs typeface="Times New Roman" panose="02020603050405020304" pitchFamily="18" charset="0"/>
              </a:rPr>
              <a:t> та </a:t>
            </a:r>
            <a:r>
              <a:rPr lang="ru-RU" sz="2400" dirty="0" err="1">
                <a:latin typeface="Times New Roman" panose="02020603050405020304" pitchFamily="18" charset="0"/>
                <a:cs typeface="Times New Roman" panose="02020603050405020304" pitchFamily="18" charset="0"/>
              </a:rPr>
              <a:t>віддалені</a:t>
            </a:r>
            <a:r>
              <a:rPr lang="ru-RU" sz="2400" dirty="0">
                <a:latin typeface="Times New Roman" panose="02020603050405020304" pitchFamily="18" charset="0"/>
                <a:cs typeface="Times New Roman" panose="02020603050405020304" pitchFamily="18" charset="0"/>
              </a:rPr>
              <a:t>. </a:t>
            </a:r>
            <a:endParaRPr lang="ru-RU" sz="2400" dirty="0" smtClean="0">
              <a:latin typeface="Times New Roman" panose="02020603050405020304" pitchFamily="18" charset="0"/>
              <a:cs typeface="Times New Roman" panose="02020603050405020304" pitchFamily="18" charset="0"/>
            </a:endParaRPr>
          </a:p>
          <a:p>
            <a:pPr algn="just"/>
            <a:endParaRPr lang="ru-RU" sz="2400" dirty="0" smtClean="0">
              <a:latin typeface="Times New Roman" panose="02020603050405020304" pitchFamily="18" charset="0"/>
              <a:cs typeface="Times New Roman" panose="02020603050405020304" pitchFamily="18" charset="0"/>
            </a:endParaRPr>
          </a:p>
          <a:p>
            <a:pPr algn="just"/>
            <a:r>
              <a:rPr lang="ru-RU" sz="2400" dirty="0" err="1" smtClean="0">
                <a:latin typeface="Times New Roman" panose="02020603050405020304" pitchFamily="18" charset="0"/>
                <a:cs typeface="Times New Roman" panose="02020603050405020304" pitchFamily="18" charset="0"/>
              </a:rPr>
              <a:t>Віддалена</a:t>
            </a:r>
            <a:r>
              <a:rPr lang="ru-RU" sz="2400" dirty="0" smtClean="0">
                <a:latin typeface="Times New Roman" panose="02020603050405020304" pitchFamily="18" charset="0"/>
                <a:cs typeface="Times New Roman" panose="02020603050405020304" pitchFamily="18" charset="0"/>
              </a:rPr>
              <a:t> </a:t>
            </a:r>
            <a:r>
              <a:rPr lang="ru-RU" sz="2400" dirty="0">
                <a:latin typeface="Times New Roman" panose="02020603050405020304" pitchFamily="18" charset="0"/>
                <a:cs typeface="Times New Roman" panose="02020603050405020304" pitchFamily="18" charset="0"/>
              </a:rPr>
              <a:t>мета </a:t>
            </a:r>
            <a:r>
              <a:rPr lang="ru-RU" sz="2400" dirty="0" err="1">
                <a:latin typeface="Times New Roman" panose="02020603050405020304" pitchFamily="18" charset="0"/>
                <a:cs typeface="Times New Roman" panose="02020603050405020304" pitchFamily="18" charset="0"/>
              </a:rPr>
              <a:t>реалізовується</a:t>
            </a:r>
            <a:r>
              <a:rPr lang="ru-RU" sz="2400" dirty="0">
                <a:latin typeface="Times New Roman" panose="02020603050405020304" pitchFamily="18" charset="0"/>
                <a:cs typeface="Times New Roman" panose="02020603050405020304" pitchFamily="18" charset="0"/>
              </a:rPr>
              <a:t> в </a:t>
            </a:r>
            <a:r>
              <a:rPr lang="ru-RU" sz="2400" dirty="0" err="1">
                <a:latin typeface="Times New Roman" panose="02020603050405020304" pitchFamily="18" charset="0"/>
                <a:cs typeface="Times New Roman" panose="02020603050405020304" pitchFamily="18" charset="0"/>
              </a:rPr>
              <a:t>низці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ближчих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часткових</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цілей</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які</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крок</a:t>
            </a:r>
            <a:r>
              <a:rPr lang="ru-RU" sz="2400" dirty="0">
                <a:latin typeface="Times New Roman" panose="02020603050405020304" pitchFamily="18" charset="0"/>
                <a:cs typeface="Times New Roman" panose="02020603050405020304" pitchFamily="18" charset="0"/>
              </a:rPr>
              <a:t> за </a:t>
            </a:r>
            <a:r>
              <a:rPr lang="ru-RU" sz="2400" dirty="0" err="1">
                <a:latin typeface="Times New Roman" panose="02020603050405020304" pitchFamily="18" charset="0"/>
                <a:cs typeface="Times New Roman" panose="02020603050405020304" pitchFamily="18" charset="0"/>
              </a:rPr>
              <a:t>кроком</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ведуть</a:t>
            </a:r>
            <a:r>
              <a:rPr lang="ru-RU" sz="2400" dirty="0">
                <a:latin typeface="Times New Roman" panose="02020603050405020304" pitchFamily="18" charset="0"/>
                <a:cs typeface="Times New Roman" panose="02020603050405020304" pitchFamily="18" charset="0"/>
              </a:rPr>
              <a:t> до </a:t>
            </a:r>
            <a:r>
              <a:rPr lang="ru-RU" sz="2400" dirty="0" err="1">
                <a:latin typeface="Times New Roman" panose="02020603050405020304" pitchFamily="18" charset="0"/>
                <a:cs typeface="Times New Roman" panose="02020603050405020304" pitchFamily="18" charset="0"/>
              </a:rPr>
              <a:t>реалізації</a:t>
            </a:r>
            <a:r>
              <a:rPr lang="ru-RU" sz="2400" dirty="0">
                <a:latin typeface="Times New Roman" panose="02020603050405020304" pitchFamily="18" charset="0"/>
                <a:cs typeface="Times New Roman" panose="02020603050405020304" pitchFamily="18" charset="0"/>
              </a:rPr>
              <a:t> </a:t>
            </a:r>
            <a:r>
              <a:rPr lang="ru-RU" sz="2400" dirty="0" err="1">
                <a:latin typeface="Times New Roman" panose="02020603050405020304" pitchFamily="18" charset="0"/>
                <a:cs typeface="Times New Roman" panose="02020603050405020304" pitchFamily="18" charset="0"/>
              </a:rPr>
              <a:t>віддаленої</a:t>
            </a:r>
            <a:r>
              <a:rPr lang="ru-RU" sz="2400" dirty="0">
                <a:latin typeface="Times New Roman" panose="02020603050405020304" pitchFamily="18" charset="0"/>
                <a:cs typeface="Times New Roman" panose="02020603050405020304" pitchFamily="18" charset="0"/>
              </a:rPr>
              <a:t> мети, яку </a:t>
            </a:r>
            <a:r>
              <a:rPr lang="ru-RU" sz="2400" dirty="0" err="1">
                <a:latin typeface="Times New Roman" panose="02020603050405020304" pitchFamily="18" charset="0"/>
                <a:cs typeface="Times New Roman" panose="02020603050405020304" pitchFamily="18" charset="0"/>
              </a:rPr>
              <a:t>висувають</a:t>
            </a:r>
            <a:r>
              <a:rPr lang="ru-RU" sz="2400" dirty="0">
                <a:latin typeface="Times New Roman" panose="02020603050405020304" pitchFamily="18" charset="0"/>
                <a:cs typeface="Times New Roman" panose="02020603050405020304" pitchFamily="18" charset="0"/>
              </a:rPr>
              <a:t> на </a:t>
            </a:r>
            <a:r>
              <a:rPr lang="ru-RU" sz="2400" dirty="0" err="1">
                <a:latin typeface="Times New Roman" panose="02020603050405020304" pitchFamily="18" charset="0"/>
                <a:cs typeface="Times New Roman" panose="02020603050405020304" pitchFamily="18" charset="0"/>
              </a:rPr>
              <a:t>далеку</a:t>
            </a:r>
            <a:r>
              <a:rPr lang="ru-RU" sz="2400" dirty="0">
                <a:latin typeface="Times New Roman" panose="02020603050405020304" pitchFamily="18" charset="0"/>
                <a:cs typeface="Times New Roman" panose="02020603050405020304" pitchFamily="18" charset="0"/>
              </a:rPr>
              <a:t> перспективу. </a:t>
            </a:r>
            <a:endParaRPr lang="ru-RU" sz="2400" dirty="0" smtClean="0">
              <a:latin typeface="Times New Roman" panose="02020603050405020304" pitchFamily="18" charset="0"/>
              <a:cs typeface="Times New Roman" panose="02020603050405020304" pitchFamily="18" charset="0"/>
            </a:endParaRPr>
          </a:p>
        </p:txBody>
      </p:sp>
      <p:sp>
        <p:nvSpPr>
          <p:cNvPr id="5" name="Прямоугольник 4"/>
          <p:cNvSpPr/>
          <p:nvPr/>
        </p:nvSpPr>
        <p:spPr>
          <a:xfrm>
            <a:off x="611560" y="332656"/>
            <a:ext cx="7056784" cy="954107"/>
          </a:xfrm>
          <a:prstGeom prst="rect">
            <a:avLst/>
          </a:prstGeom>
        </p:spPr>
        <p:txBody>
          <a:bodyPr wrap="square">
            <a:spAutoFit/>
          </a:bodyPr>
          <a:lstStyle/>
          <a:p>
            <a:r>
              <a:rPr lang="uk-UA" sz="2800" b="1" dirty="0">
                <a:latin typeface="Times New Roman" panose="02020603050405020304" pitchFamily="18" charset="0"/>
                <a:cs typeface="Times New Roman" panose="02020603050405020304" pitchFamily="18" charset="0"/>
              </a:rPr>
              <a:t>2. Мотивація і спрямованість особистості</a:t>
            </a:r>
            <a:r>
              <a:rPr lang="ru-RU" sz="2800" b="1" dirty="0">
                <a:latin typeface="Times New Roman" panose="02020603050405020304" pitchFamily="18" charset="0"/>
                <a:cs typeface="Times New Roman" panose="02020603050405020304" pitchFamily="18" charset="0"/>
              </a:rPr>
              <a:t/>
            </a:r>
            <a:br>
              <a:rPr lang="ru-RU" sz="2800" b="1" dirty="0">
                <a:latin typeface="Times New Roman" panose="02020603050405020304" pitchFamily="18" charset="0"/>
                <a:cs typeface="Times New Roman" panose="02020603050405020304" pitchFamily="18" charset="0"/>
              </a:rPr>
            </a:br>
            <a:endParaRPr lang="ru-RU" sz="2800" dirty="0">
              <a:latin typeface="Times New Roman" panose="02020603050405020304" pitchFamily="18" charset="0"/>
              <a:cs typeface="Times New Roman" panose="02020603050405020304" pitchFamily="18" charset="0"/>
            </a:endParaRPr>
          </a:p>
        </p:txBody>
      </p:sp>
      <p:pic>
        <p:nvPicPr>
          <p:cNvPr id="1028" name="Picture 4" descr="14. Як люди досягають своїх життєвих цілей"/>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220072" y="3573016"/>
            <a:ext cx="3136894" cy="18029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480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692696"/>
            <a:ext cx="8229600" cy="4525963"/>
          </a:xfrm>
        </p:spPr>
        <p:txBody>
          <a:bodyPr>
            <a:normAutofit fontScale="25000" lnSpcReduction="20000"/>
          </a:bodyPr>
          <a:lstStyle/>
          <a:p>
            <a:pPr algn="just"/>
            <a:r>
              <a:rPr lang="ru-RU" sz="8800" dirty="0">
                <a:latin typeface="Times New Roman" panose="02020603050405020304" pitchFamily="18" charset="0"/>
                <a:cs typeface="Times New Roman" panose="02020603050405020304" pitchFamily="18" charset="0"/>
              </a:rPr>
              <a:t>Мотив – </a:t>
            </a:r>
            <a:r>
              <a:rPr lang="ru-RU" sz="8800" dirty="0" err="1">
                <a:latin typeface="Times New Roman" panose="02020603050405020304" pitchFamily="18" charset="0"/>
                <a:cs typeface="Times New Roman" panose="02020603050405020304" pitchFamily="18" charset="0"/>
              </a:rPr>
              <a:t>це</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внутрішня</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рушійна</a:t>
            </a:r>
            <a:r>
              <a:rPr lang="ru-RU" sz="8800" dirty="0">
                <a:latin typeface="Times New Roman" panose="02020603050405020304" pitchFamily="18" charset="0"/>
                <a:cs typeface="Times New Roman" panose="02020603050405020304" pitchFamily="18" charset="0"/>
              </a:rPr>
              <a:t> сила, яка </a:t>
            </a:r>
            <a:r>
              <a:rPr lang="ru-RU" sz="8800" dirty="0" err="1">
                <a:latin typeface="Times New Roman" panose="02020603050405020304" pitchFamily="18" charset="0"/>
                <a:cs typeface="Times New Roman" panose="02020603050405020304" pitchFamily="18" charset="0"/>
              </a:rPr>
              <a:t>спонукає</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людину</a:t>
            </a:r>
            <a:r>
              <a:rPr lang="ru-RU" sz="8800" dirty="0">
                <a:latin typeface="Times New Roman" panose="02020603050405020304" pitchFamily="18" charset="0"/>
                <a:cs typeface="Times New Roman" panose="02020603050405020304" pitchFamily="18" charset="0"/>
              </a:rPr>
              <a:t> до </a:t>
            </a:r>
            <a:r>
              <a:rPr lang="ru-RU" sz="8800" dirty="0" err="1">
                <a:latin typeface="Times New Roman" panose="02020603050405020304" pitchFamily="18" charset="0"/>
                <a:cs typeface="Times New Roman" panose="02020603050405020304" pitchFamily="18" charset="0"/>
              </a:rPr>
              <a:t>діяльності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Мотиви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діяльності</a:t>
            </a:r>
            <a:r>
              <a:rPr lang="ru-RU" sz="8800" dirty="0">
                <a:latin typeface="Times New Roman" panose="02020603050405020304" pitchFamily="18" charset="0"/>
                <a:cs typeface="Times New Roman" panose="02020603050405020304" pitchFamily="18" charset="0"/>
              </a:rPr>
              <a:t> та </a:t>
            </a:r>
            <a:r>
              <a:rPr lang="ru-RU" sz="8800" dirty="0" err="1">
                <a:latin typeface="Times New Roman" panose="02020603050405020304" pitchFamily="18" charset="0"/>
                <a:cs typeface="Times New Roman" panose="02020603050405020304" pitchFamily="18" charset="0"/>
              </a:rPr>
              <a:t>поведінки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людини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генетично</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пов’язані</a:t>
            </a:r>
            <a:r>
              <a:rPr lang="ru-RU" sz="8800" dirty="0">
                <a:latin typeface="Times New Roman" panose="02020603050405020304" pitchFamily="18" charset="0"/>
                <a:cs typeface="Times New Roman" panose="02020603050405020304" pitchFamily="18" charset="0"/>
              </a:rPr>
              <a:t> з </a:t>
            </a:r>
            <a:r>
              <a:rPr lang="ru-RU" sz="8800" dirty="0" err="1">
                <a:latin typeface="Times New Roman" panose="02020603050405020304" pitchFamily="18" charset="0"/>
                <a:cs typeface="Times New Roman" panose="02020603050405020304" pitchFamily="18" charset="0"/>
              </a:rPr>
              <a:t>її</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органічними</a:t>
            </a:r>
            <a:r>
              <a:rPr lang="ru-RU" sz="8800" dirty="0">
                <a:latin typeface="Times New Roman" panose="02020603050405020304" pitchFamily="18" charset="0"/>
                <a:cs typeface="Times New Roman" panose="02020603050405020304" pitchFamily="18" charset="0"/>
              </a:rPr>
              <a:t> і </a:t>
            </a:r>
            <a:r>
              <a:rPr lang="ru-RU" sz="8800" dirty="0" err="1">
                <a:latin typeface="Times New Roman" panose="02020603050405020304" pitchFamily="18" charset="0"/>
                <a:cs typeface="Times New Roman" panose="02020603050405020304" pitchFamily="18" charset="0"/>
              </a:rPr>
              <a:t>культурними</a:t>
            </a:r>
            <a:r>
              <a:rPr lang="ru-RU" sz="8800" dirty="0">
                <a:latin typeface="Times New Roman" panose="02020603050405020304" pitchFamily="18" charset="0"/>
                <a:cs typeface="Times New Roman" panose="02020603050405020304" pitchFamily="18" charset="0"/>
              </a:rPr>
              <a:t> потребами. Потреби </a:t>
            </a:r>
            <a:r>
              <a:rPr lang="ru-RU" sz="8800" dirty="0" err="1">
                <a:latin typeface="Times New Roman" panose="02020603050405020304" pitchFamily="18" charset="0"/>
                <a:cs typeface="Times New Roman" panose="02020603050405020304" pitchFamily="18" charset="0"/>
              </a:rPr>
              <a:t>породжують</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інтереси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тобто</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спрямованість</a:t>
            </a:r>
            <a:r>
              <a:rPr lang="ru-RU" sz="8800" dirty="0">
                <a:latin typeface="Times New Roman" panose="02020603050405020304" pitchFamily="18" charset="0"/>
                <a:cs typeface="Times New Roman" panose="02020603050405020304" pitchFamily="18" charset="0"/>
              </a:rPr>
              <a:t> особистості на </a:t>
            </a:r>
            <a:r>
              <a:rPr lang="ru-RU" sz="8800" dirty="0" err="1">
                <a:latin typeface="Times New Roman" panose="02020603050405020304" pitchFamily="18" charset="0"/>
                <a:cs typeface="Times New Roman" panose="02020603050405020304" pitchFamily="18" charset="0"/>
              </a:rPr>
              <a:t>певні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об’єкти</a:t>
            </a:r>
            <a:r>
              <a:rPr lang="ru-RU" sz="8800" dirty="0">
                <a:latin typeface="Times New Roman" panose="02020603050405020304" pitchFamily="18" charset="0"/>
                <a:cs typeface="Times New Roman" panose="02020603050405020304" pitchFamily="18" charset="0"/>
              </a:rPr>
              <a:t> з метою </a:t>
            </a:r>
            <a:r>
              <a:rPr lang="ru-RU" sz="8800" dirty="0" err="1">
                <a:latin typeface="Times New Roman" panose="02020603050405020304" pitchFamily="18" charset="0"/>
                <a:cs typeface="Times New Roman" panose="02020603050405020304" pitchFamily="18" charset="0"/>
              </a:rPr>
              <a:t>пізнати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їх</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оволодіти</a:t>
            </a:r>
            <a:r>
              <a:rPr lang="ru-RU" sz="8800" dirty="0">
                <a:latin typeface="Times New Roman" panose="02020603050405020304" pitchFamily="18" charset="0"/>
                <a:cs typeface="Times New Roman" panose="02020603050405020304" pitchFamily="18" charset="0"/>
              </a:rPr>
              <a:t> ними. </a:t>
            </a:r>
            <a:r>
              <a:rPr lang="ru-RU" sz="8800" dirty="0" err="1">
                <a:latin typeface="Times New Roman" panose="02020603050405020304" pitchFamily="18" charset="0"/>
                <a:cs typeface="Times New Roman" panose="02020603050405020304" pitchFamily="18" charset="0"/>
              </a:rPr>
              <a:t>Спонуками</a:t>
            </a:r>
            <a:r>
              <a:rPr lang="ru-RU" sz="8800" dirty="0">
                <a:latin typeface="Times New Roman" panose="02020603050405020304" pitchFamily="18" charset="0"/>
                <a:cs typeface="Times New Roman" panose="02020603050405020304" pitchFamily="18" charset="0"/>
              </a:rPr>
              <a:t> до </a:t>
            </a:r>
            <a:r>
              <a:rPr lang="ru-RU" sz="8800" dirty="0" err="1">
                <a:latin typeface="Times New Roman" panose="02020603050405020304" pitchFamily="18" charset="0"/>
                <a:cs typeface="Times New Roman" panose="02020603050405020304" pitchFamily="18" charset="0"/>
              </a:rPr>
              <a:t>діяльності</a:t>
            </a:r>
            <a:r>
              <a:rPr lang="ru-RU" sz="8800" dirty="0">
                <a:latin typeface="Times New Roman" panose="02020603050405020304" pitchFamily="18" charset="0"/>
                <a:cs typeface="Times New Roman" panose="02020603050405020304" pitchFamily="18" charset="0"/>
              </a:rPr>
              <a:t> є </a:t>
            </a:r>
            <a:r>
              <a:rPr lang="ru-RU" sz="8800" dirty="0" err="1">
                <a:latin typeface="Times New Roman" panose="02020603050405020304" pitchFamily="18" charset="0"/>
                <a:cs typeface="Times New Roman" panose="02020603050405020304" pitchFamily="18" charset="0"/>
              </a:rPr>
              <a:t>різні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матеріальні</a:t>
            </a:r>
            <a:r>
              <a:rPr lang="ru-RU" sz="8800" dirty="0">
                <a:latin typeface="Times New Roman" panose="02020603050405020304" pitchFamily="18" charset="0"/>
                <a:cs typeface="Times New Roman" panose="02020603050405020304" pitchFamily="18" charset="0"/>
              </a:rPr>
              <a:t> потреби ( в </a:t>
            </a:r>
            <a:r>
              <a:rPr lang="ru-RU" sz="8800" dirty="0" err="1">
                <a:latin typeface="Times New Roman" panose="02020603050405020304" pitchFamily="18" charset="0"/>
                <a:cs typeface="Times New Roman" panose="02020603050405020304" pitchFamily="18" charset="0"/>
              </a:rPr>
              <a:t>їжі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одязі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житлі</a:t>
            </a:r>
            <a:r>
              <a:rPr lang="ru-RU" sz="8800" dirty="0">
                <a:latin typeface="Times New Roman" panose="02020603050405020304" pitchFamily="18" charset="0"/>
                <a:cs typeface="Times New Roman" panose="02020603050405020304" pitchFamily="18" charset="0"/>
              </a:rPr>
              <a:t>) та </a:t>
            </a:r>
            <a:r>
              <a:rPr lang="ru-RU" sz="8800" dirty="0" err="1">
                <a:latin typeface="Times New Roman" panose="02020603050405020304" pitchFamily="18" charset="0"/>
                <a:cs typeface="Times New Roman" panose="02020603050405020304" pitchFamily="18" charset="0"/>
              </a:rPr>
              <a:t>соціокультурні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пізнавальні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суспільно-політичні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естетичні</a:t>
            </a:r>
            <a:r>
              <a:rPr lang="ru-RU" sz="8800" dirty="0" smtClean="0">
                <a:latin typeface="Times New Roman" panose="02020603050405020304" pitchFamily="18" charset="0"/>
                <a:cs typeface="Times New Roman" panose="02020603050405020304" pitchFamily="18" charset="0"/>
              </a:rPr>
              <a:t>).</a:t>
            </a:r>
          </a:p>
          <a:p>
            <a:pPr algn="just"/>
            <a:endParaRPr lang="ru-RU" sz="8800" dirty="0" smtClean="0">
              <a:latin typeface="Times New Roman" panose="02020603050405020304" pitchFamily="18" charset="0"/>
              <a:cs typeface="Times New Roman" panose="02020603050405020304" pitchFamily="18" charset="0"/>
            </a:endParaRPr>
          </a:p>
          <a:p>
            <a:pPr algn="just"/>
            <a:r>
              <a:rPr lang="ru-RU" sz="8800" dirty="0" smtClean="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Мотивація</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діяльності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буває</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близька</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здійснити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бажане</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найближчим</a:t>
            </a:r>
            <a:r>
              <a:rPr lang="ru-RU" sz="8800" dirty="0">
                <a:latin typeface="Times New Roman" panose="02020603050405020304" pitchFamily="18" charset="0"/>
                <a:cs typeface="Times New Roman" panose="02020603050405020304" pitchFamily="18" charset="0"/>
              </a:rPr>
              <a:t> часом), </a:t>
            </a:r>
            <a:r>
              <a:rPr lang="ru-RU" sz="8800" dirty="0" err="1">
                <a:latin typeface="Times New Roman" panose="02020603050405020304" pitchFamily="18" charset="0"/>
                <a:cs typeface="Times New Roman" panose="02020603050405020304" pitchFamily="18" charset="0"/>
              </a:rPr>
              <a:t>віддалена</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здійснення</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бажаного</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планують</a:t>
            </a:r>
            <a:r>
              <a:rPr lang="ru-RU" sz="8800" dirty="0">
                <a:latin typeface="Times New Roman" panose="02020603050405020304" pitchFamily="18" charset="0"/>
                <a:cs typeface="Times New Roman" panose="02020603050405020304" pitchFamily="18" charset="0"/>
              </a:rPr>
              <a:t> на </a:t>
            </a:r>
            <a:r>
              <a:rPr lang="ru-RU" sz="8800" dirty="0" err="1">
                <a:latin typeface="Times New Roman" panose="02020603050405020304" pitchFamily="18" charset="0"/>
                <a:cs typeface="Times New Roman" panose="02020603050405020304" pitchFamily="18" charset="0"/>
              </a:rPr>
              <a:t>тривалий</a:t>
            </a:r>
            <a:r>
              <a:rPr lang="ru-RU" sz="8800" dirty="0">
                <a:latin typeface="Times New Roman" panose="02020603050405020304" pitchFamily="18" charset="0"/>
                <a:cs typeface="Times New Roman" panose="02020603050405020304" pitchFamily="18" charset="0"/>
              </a:rPr>
              <a:t> час) та далека (</a:t>
            </a:r>
            <a:r>
              <a:rPr lang="ru-RU" sz="8800" dirty="0" err="1">
                <a:latin typeface="Times New Roman" panose="02020603050405020304" pitchFamily="18" charset="0"/>
                <a:cs typeface="Times New Roman" panose="02020603050405020304" pitchFamily="18" charset="0"/>
              </a:rPr>
              <a:t>здійснення</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бажаного</a:t>
            </a:r>
            <a:r>
              <a:rPr lang="ru-RU" sz="8800" dirty="0">
                <a:latin typeface="Times New Roman" panose="02020603050405020304" pitchFamily="18" charset="0"/>
                <a:cs typeface="Times New Roman" panose="02020603050405020304" pitchFamily="18" charset="0"/>
              </a:rPr>
              <a:t> через десятки </a:t>
            </a:r>
            <a:r>
              <a:rPr lang="ru-RU" sz="8800" dirty="0" err="1">
                <a:latin typeface="Times New Roman" panose="02020603050405020304" pitchFamily="18" charset="0"/>
                <a:cs typeface="Times New Roman" panose="02020603050405020304" pitchFamily="18" charset="0"/>
              </a:rPr>
              <a:t>років</a:t>
            </a:r>
            <a:r>
              <a:rPr lang="ru-RU" sz="8800" dirty="0" smtClean="0">
                <a:latin typeface="Times New Roman" panose="02020603050405020304" pitchFamily="18" charset="0"/>
                <a:cs typeface="Times New Roman" panose="02020603050405020304" pitchFamily="18" charset="0"/>
              </a:rPr>
              <a:t>)</a:t>
            </a:r>
          </a:p>
          <a:p>
            <a:pPr algn="just"/>
            <a:endParaRPr lang="ru-RU" sz="8800" dirty="0" smtClean="0">
              <a:latin typeface="Times New Roman" panose="02020603050405020304" pitchFamily="18" charset="0"/>
              <a:cs typeface="Times New Roman" panose="02020603050405020304" pitchFamily="18" charset="0"/>
            </a:endParaRPr>
          </a:p>
          <a:p>
            <a:pPr algn="just"/>
            <a:r>
              <a:rPr lang="ru-RU" sz="8800" dirty="0" err="1">
                <a:latin typeface="Times New Roman" panose="02020603050405020304" pitchFamily="18" charset="0"/>
                <a:cs typeface="Times New Roman" panose="02020603050405020304" pitchFamily="18" charset="0"/>
              </a:rPr>
              <a:t>Розрізняють</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мотиви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також</a:t>
            </a:r>
            <a:r>
              <a:rPr lang="ru-RU" sz="8800" dirty="0">
                <a:latin typeface="Times New Roman" panose="02020603050405020304" pitchFamily="18" charset="0"/>
                <a:cs typeface="Times New Roman" panose="02020603050405020304" pitchFamily="18" charset="0"/>
              </a:rPr>
              <a:t> за </a:t>
            </a:r>
            <a:r>
              <a:rPr lang="ru-RU" sz="8800" dirty="0" err="1">
                <a:latin typeface="Times New Roman" panose="02020603050405020304" pitchFamily="18" charset="0"/>
                <a:cs typeface="Times New Roman" panose="02020603050405020304" pitchFamily="18" charset="0"/>
              </a:rPr>
              <a:t>рівнем</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усвідомлення</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Бувають</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яскраво</a:t>
            </a:r>
            <a:r>
              <a:rPr lang="ru-RU" sz="8800" dirty="0">
                <a:latin typeface="Times New Roman" panose="02020603050405020304" pitchFamily="18" charset="0"/>
                <a:cs typeface="Times New Roman" panose="02020603050405020304" pitchFamily="18" charset="0"/>
              </a:rPr>
              <a:t> і </a:t>
            </a:r>
            <a:r>
              <a:rPr lang="ru-RU" sz="8800" dirty="0" err="1">
                <a:latin typeface="Times New Roman" panose="02020603050405020304" pitchFamily="18" charset="0"/>
                <a:cs typeface="Times New Roman" panose="02020603050405020304" pitchFamily="18" charset="0"/>
              </a:rPr>
              <a:t>чітко</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усвідомлювані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мотиви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обов’язки</a:t>
            </a:r>
            <a:r>
              <a:rPr lang="ru-RU" sz="8800" dirty="0">
                <a:latin typeface="Times New Roman" panose="02020603050405020304" pitchFamily="18" charset="0"/>
                <a:cs typeface="Times New Roman" panose="02020603050405020304" pitchFamily="18" charset="0"/>
              </a:rPr>
              <a:t> перед </a:t>
            </a:r>
            <a:r>
              <a:rPr lang="ru-RU" sz="8800" dirty="0" err="1">
                <a:latin typeface="Times New Roman" panose="02020603050405020304" pitchFamily="18" charset="0"/>
                <a:cs typeface="Times New Roman" panose="02020603050405020304" pitchFamily="18" charset="0"/>
              </a:rPr>
              <a:t>колективом</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відповідальність</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дисциплінованість</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тощо</a:t>
            </a:r>
            <a:r>
              <a:rPr lang="ru-RU" sz="8800" dirty="0">
                <a:latin typeface="Times New Roman" panose="02020603050405020304" pitchFamily="18" charset="0"/>
                <a:cs typeface="Times New Roman" panose="02020603050405020304" pitchFamily="18" charset="0"/>
              </a:rPr>
              <a:t>. Але часто </a:t>
            </a:r>
            <a:r>
              <a:rPr lang="ru-RU" sz="8800" dirty="0" err="1">
                <a:latin typeface="Times New Roman" panose="02020603050405020304" pitchFamily="18" charset="0"/>
                <a:cs typeface="Times New Roman" panose="02020603050405020304" pitchFamily="18" charset="0"/>
              </a:rPr>
              <a:t>діють</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неусвідомлювані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спонуки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наприклад</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звички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упереджене</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ставлення</a:t>
            </a:r>
            <a:r>
              <a:rPr lang="ru-RU" sz="8800" dirty="0">
                <a:latin typeface="Times New Roman" panose="02020603050405020304" pitchFamily="18" charset="0"/>
                <a:cs typeface="Times New Roman" panose="02020603050405020304" pitchFamily="18" charset="0"/>
              </a:rPr>
              <a:t> до </a:t>
            </a:r>
            <a:r>
              <a:rPr lang="ru-RU" sz="8800" dirty="0" err="1">
                <a:latin typeface="Times New Roman" panose="02020603050405020304" pitchFamily="18" charset="0"/>
                <a:cs typeface="Times New Roman" panose="02020603050405020304" pitchFamily="18" charset="0"/>
              </a:rPr>
              <a:t>певних</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фактів</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життя</a:t>
            </a:r>
            <a:r>
              <a:rPr lang="ru-RU" sz="8800" dirty="0">
                <a:latin typeface="Times New Roman" panose="02020603050405020304" pitchFamily="18" charset="0"/>
                <a:cs typeface="Times New Roman" panose="02020603050405020304" pitchFamily="18" charset="0"/>
              </a:rPr>
              <a:t>, людей </a:t>
            </a:r>
            <a:r>
              <a:rPr lang="ru-RU" sz="8800" dirty="0" err="1">
                <a:latin typeface="Times New Roman" panose="02020603050405020304" pitchFamily="18" charset="0"/>
                <a:cs typeface="Times New Roman" panose="02020603050405020304" pitchFamily="18" charset="0"/>
              </a:rPr>
              <a:t>тощо</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Однак</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незалежно</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від</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міри</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усвідомлення</a:t>
            </a:r>
            <a:r>
              <a:rPr lang="ru-RU" sz="8800" dirty="0">
                <a:latin typeface="Times New Roman" panose="02020603050405020304" pitchFamily="18" charset="0"/>
                <a:cs typeface="Times New Roman" panose="02020603050405020304" pitchFamily="18" charset="0"/>
              </a:rPr>
              <a:t> мотиву </a:t>
            </a:r>
            <a:r>
              <a:rPr lang="ru-RU" sz="8800" dirty="0" err="1">
                <a:latin typeface="Times New Roman" panose="02020603050405020304" pitchFamily="18" charset="0"/>
                <a:cs typeface="Times New Roman" panose="02020603050405020304" pitchFamily="18" charset="0"/>
              </a:rPr>
              <a:t>діяльності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він</a:t>
            </a:r>
            <a:r>
              <a:rPr lang="ru-RU" sz="8800" dirty="0">
                <a:latin typeface="Times New Roman" panose="02020603050405020304" pitchFamily="18" charset="0"/>
                <a:cs typeface="Times New Roman" panose="02020603050405020304" pitchFamily="18" charset="0"/>
              </a:rPr>
              <a:t> є </a:t>
            </a:r>
            <a:r>
              <a:rPr lang="ru-RU" sz="8800" dirty="0" err="1">
                <a:latin typeface="Times New Roman" panose="02020603050405020304" pitchFamily="18" charset="0"/>
                <a:cs typeface="Times New Roman" panose="02020603050405020304" pitchFamily="18" charset="0"/>
              </a:rPr>
              <a:t>вирішальним</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чинником</a:t>
            </a:r>
            <a:r>
              <a:rPr lang="ru-RU" sz="8800" dirty="0">
                <a:latin typeface="Times New Roman" panose="02020603050405020304" pitchFamily="18" charset="0"/>
                <a:cs typeface="Times New Roman" panose="02020603050405020304" pitchFamily="18" charset="0"/>
              </a:rPr>
              <a:t> у </a:t>
            </a:r>
            <a:r>
              <a:rPr lang="ru-RU" sz="8800" dirty="0" err="1">
                <a:latin typeface="Times New Roman" panose="02020603050405020304" pitchFamily="18" charset="0"/>
                <a:cs typeface="Times New Roman" panose="02020603050405020304" pitchFamily="18" charset="0"/>
              </a:rPr>
              <a:t>досягненні</a:t>
            </a:r>
            <a:r>
              <a:rPr lang="ru-RU" sz="8800" dirty="0">
                <a:latin typeface="Times New Roman" panose="02020603050405020304" pitchFamily="18" charset="0"/>
                <a:cs typeface="Times New Roman" panose="02020603050405020304" pitchFamily="18" charset="0"/>
              </a:rPr>
              <a:t> </a:t>
            </a:r>
            <a:r>
              <a:rPr lang="ru-RU" sz="8800" dirty="0" err="1">
                <a:latin typeface="Times New Roman" panose="02020603050405020304" pitchFamily="18" charset="0"/>
                <a:cs typeface="Times New Roman" panose="02020603050405020304" pitchFamily="18" charset="0"/>
              </a:rPr>
              <a:t>поставленої</a:t>
            </a:r>
            <a:r>
              <a:rPr lang="ru-RU" sz="8800" dirty="0">
                <a:latin typeface="Times New Roman" panose="02020603050405020304" pitchFamily="18" charset="0"/>
                <a:cs typeface="Times New Roman" panose="02020603050405020304" pitchFamily="18" charset="0"/>
              </a:rPr>
              <a:t> </a:t>
            </a:r>
            <a:r>
              <a:rPr lang="ru-RU" sz="8800" dirty="0" smtClean="0">
                <a:latin typeface="Times New Roman" panose="02020603050405020304" pitchFamily="18" charset="0"/>
                <a:cs typeface="Times New Roman" panose="02020603050405020304" pitchFamily="18" charset="0"/>
              </a:rPr>
              <a:t>мети.</a:t>
            </a:r>
            <a:endParaRPr lang="ru-RU" sz="8800" dirty="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30864222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241176" y="836689"/>
            <a:ext cx="8661648" cy="5791210"/>
          </a:xfrm>
        </p:spPr>
        <p:txBody>
          <a:bodyPr>
            <a:normAutofit fontScale="32500" lnSpcReduction="20000"/>
          </a:bodyPr>
          <a:lstStyle/>
          <a:p>
            <a:pPr algn="just"/>
            <a:r>
              <a:rPr lang="ru-RU" sz="8000" dirty="0">
                <a:latin typeface="Times New Roman" panose="02020603050405020304" pitchFamily="18" charset="0"/>
                <a:cs typeface="Times New Roman" panose="02020603050405020304" pitchFamily="18" charset="0"/>
              </a:rPr>
              <a:t>Потреби і </a:t>
            </a:r>
            <a:r>
              <a:rPr lang="ru-RU" sz="8000" dirty="0" err="1">
                <a:latin typeface="Times New Roman" panose="02020603050405020304" pitchFamily="18" charset="0"/>
                <a:cs typeface="Times New Roman" panose="02020603050405020304" pitchFamily="18" charset="0"/>
              </a:rPr>
              <a:t>мотиви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утворюють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спрямованість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особистості.Спрямованість</a:t>
            </a:r>
            <a:r>
              <a:rPr lang="ru-RU" sz="8000" dirty="0">
                <a:latin typeface="Times New Roman" panose="02020603050405020304" pitchFamily="18" charset="0"/>
                <a:cs typeface="Times New Roman" panose="02020603050405020304" pitchFamily="18" charset="0"/>
              </a:rPr>
              <a:t> — </a:t>
            </a:r>
            <a:r>
              <a:rPr lang="ru-RU" sz="8000" dirty="0" err="1">
                <a:latin typeface="Times New Roman" panose="02020603050405020304" pitchFamily="18" charset="0"/>
                <a:cs typeface="Times New Roman" panose="02020603050405020304" pitchFamily="18" charset="0"/>
              </a:rPr>
              <a:t>це</a:t>
            </a:r>
            <a:r>
              <a:rPr lang="ru-RU" sz="8000" dirty="0">
                <a:latin typeface="Times New Roman" panose="02020603050405020304" pitchFamily="18" charset="0"/>
                <a:cs typeface="Times New Roman" panose="02020603050405020304" pitchFamily="18" charset="0"/>
              </a:rPr>
              <a:t> те, </a:t>
            </a:r>
            <a:r>
              <a:rPr lang="ru-RU" sz="8000" dirty="0" err="1">
                <a:latin typeface="Times New Roman" panose="02020603050405020304" pitchFamily="18" charset="0"/>
                <a:cs typeface="Times New Roman" panose="02020603050405020304" pitchFamily="18" charset="0"/>
              </a:rPr>
              <a:t>що</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підштовхує</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людину.Спрямованість</a:t>
            </a:r>
            <a:r>
              <a:rPr lang="ru-RU" sz="8000" dirty="0">
                <a:latin typeface="Times New Roman" panose="02020603050405020304" pitchFamily="18" charset="0"/>
                <a:cs typeface="Times New Roman" panose="02020603050405020304" pitchFamily="18" charset="0"/>
              </a:rPr>
              <a:t> особистості — </a:t>
            </a:r>
            <a:r>
              <a:rPr lang="ru-RU" sz="8000" dirty="0" err="1">
                <a:latin typeface="Times New Roman" panose="02020603050405020304" pitchFamily="18" charset="0"/>
                <a:cs typeface="Times New Roman" panose="02020603050405020304" pitchFamily="18" charset="0"/>
              </a:rPr>
              <a:t>це</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така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її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психічна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властивість</a:t>
            </a:r>
            <a:r>
              <a:rPr lang="ru-RU" sz="8000" dirty="0">
                <a:latin typeface="Times New Roman" panose="02020603050405020304" pitchFamily="18" charset="0"/>
                <a:cs typeface="Times New Roman" panose="02020603050405020304" pitchFamily="18" charset="0"/>
              </a:rPr>
              <a:t>, в </a:t>
            </a:r>
            <a:r>
              <a:rPr lang="ru-RU" sz="8000" dirty="0" err="1">
                <a:latin typeface="Times New Roman" panose="02020603050405020304" pitchFamily="18" charset="0"/>
                <a:cs typeface="Times New Roman" panose="02020603050405020304" pitchFamily="18" charset="0"/>
              </a:rPr>
              <a:t>якій</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виказуються</a:t>
            </a:r>
            <a:r>
              <a:rPr lang="ru-RU" sz="8000" dirty="0">
                <a:latin typeface="Times New Roman" panose="02020603050405020304" pitchFamily="18" charset="0"/>
                <a:cs typeface="Times New Roman" panose="02020603050405020304" pitchFamily="18" charset="0"/>
              </a:rPr>
              <a:t> потреби, </a:t>
            </a:r>
            <a:r>
              <a:rPr lang="ru-RU" sz="8000" dirty="0" err="1">
                <a:latin typeface="Times New Roman" panose="02020603050405020304" pitchFamily="18" charset="0"/>
                <a:cs typeface="Times New Roman" panose="02020603050405020304" pitchFamily="18" charset="0"/>
              </a:rPr>
              <a:t>мотиви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світогляди</a:t>
            </a:r>
            <a:r>
              <a:rPr lang="ru-RU" sz="8000" dirty="0">
                <a:latin typeface="Times New Roman" panose="02020603050405020304" pitchFamily="18" charset="0"/>
                <a:cs typeface="Times New Roman" panose="02020603050405020304" pitchFamily="18" charset="0"/>
              </a:rPr>
              <a:t>, і </a:t>
            </a:r>
            <a:r>
              <a:rPr lang="ru-RU" sz="8000" dirty="0" err="1">
                <a:latin typeface="Times New Roman" panose="02020603050405020304" pitchFamily="18" charset="0"/>
                <a:cs typeface="Times New Roman" panose="02020603050405020304" pitchFamily="18" charset="0"/>
              </a:rPr>
              <a:t>цілі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її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життя</a:t>
            </a:r>
            <a:r>
              <a:rPr lang="ru-RU" sz="8000" dirty="0">
                <a:latin typeface="Times New Roman" panose="02020603050405020304" pitchFamily="18" charset="0"/>
                <a:cs typeface="Times New Roman" panose="02020603050405020304" pitchFamily="18" charset="0"/>
              </a:rPr>
              <a:t> і </a:t>
            </a:r>
            <a:r>
              <a:rPr lang="ru-RU" sz="8000" dirty="0" err="1">
                <a:latin typeface="Times New Roman" panose="02020603050405020304" pitchFamily="18" charset="0"/>
                <a:cs typeface="Times New Roman" panose="02020603050405020304" pitchFamily="18" charset="0"/>
              </a:rPr>
              <a:t>діяльності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Спрямованість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виступає</a:t>
            </a:r>
            <a:r>
              <a:rPr lang="ru-RU" sz="8000" dirty="0">
                <a:latin typeface="Times New Roman" panose="02020603050405020304" pitchFamily="18" charset="0"/>
                <a:cs typeface="Times New Roman" panose="02020603050405020304" pitchFamily="18" charset="0"/>
              </a:rPr>
              <a:t> як </a:t>
            </a:r>
            <a:r>
              <a:rPr lang="ru-RU" sz="8000" dirty="0" err="1">
                <a:latin typeface="Times New Roman" panose="02020603050405020304" pitchFamily="18" charset="0"/>
                <a:cs typeface="Times New Roman" panose="02020603050405020304" pitchFamily="18" charset="0"/>
              </a:rPr>
              <a:t>системоутворююча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якість</a:t>
            </a:r>
            <a:r>
              <a:rPr lang="ru-RU" sz="8000" dirty="0">
                <a:latin typeface="Times New Roman" panose="02020603050405020304" pitchFamily="18" charset="0"/>
                <a:cs typeface="Times New Roman" panose="02020603050405020304" pitchFamily="18" charset="0"/>
              </a:rPr>
              <a:t> особистості, яка </a:t>
            </a:r>
            <a:r>
              <a:rPr lang="ru-RU" sz="8000" dirty="0" err="1">
                <a:latin typeface="Times New Roman" panose="02020603050405020304" pitchFamily="18" charset="0"/>
                <a:cs typeface="Times New Roman" panose="02020603050405020304" pitchFamily="18" charset="0"/>
              </a:rPr>
              <a:t>визначає</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її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психологічний</a:t>
            </a:r>
            <a:r>
              <a:rPr lang="ru-RU" sz="8000" dirty="0">
                <a:latin typeface="Times New Roman" panose="02020603050405020304" pitchFamily="18" charset="0"/>
                <a:cs typeface="Times New Roman" panose="02020603050405020304" pitchFamily="18" charset="0"/>
              </a:rPr>
              <a:t> склад. </a:t>
            </a:r>
            <a:r>
              <a:rPr lang="ru-RU" sz="8000" dirty="0" err="1">
                <a:latin typeface="Times New Roman" panose="02020603050405020304" pitchFamily="18" charset="0"/>
                <a:cs typeface="Times New Roman" panose="02020603050405020304" pitchFamily="18" charset="0"/>
              </a:rPr>
              <a:t>Саме</a:t>
            </a:r>
            <a:r>
              <a:rPr lang="ru-RU" sz="8000" dirty="0">
                <a:latin typeface="Times New Roman" panose="02020603050405020304" pitchFamily="18" charset="0"/>
                <a:cs typeface="Times New Roman" panose="02020603050405020304" pitchFamily="18" charset="0"/>
              </a:rPr>
              <a:t> в </a:t>
            </a:r>
            <a:r>
              <a:rPr lang="ru-RU" sz="8000" dirty="0" err="1">
                <a:latin typeface="Times New Roman" panose="02020603050405020304" pitchFamily="18" charset="0"/>
                <a:cs typeface="Times New Roman" panose="02020603050405020304" pitchFamily="18" charset="0"/>
              </a:rPr>
              <a:t>спрямованості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виражаються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цілі</a:t>
            </a:r>
            <a:r>
              <a:rPr lang="ru-RU" sz="8000" dirty="0">
                <a:latin typeface="Times New Roman" panose="02020603050405020304" pitchFamily="18" charset="0"/>
                <a:cs typeface="Times New Roman" panose="02020603050405020304" pitchFamily="18" charset="0"/>
              </a:rPr>
              <a:t>, в </a:t>
            </a:r>
            <a:r>
              <a:rPr lang="ru-RU" sz="8000" dirty="0" err="1">
                <a:latin typeface="Times New Roman" panose="02020603050405020304" pitchFamily="18" charset="0"/>
                <a:cs typeface="Times New Roman" panose="02020603050405020304" pitchFamily="18" charset="0"/>
              </a:rPr>
              <a:t>ім'я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яких</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діє</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особистість</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її</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мотиви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суб'єктивні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ставлення</a:t>
            </a:r>
            <a:r>
              <a:rPr lang="ru-RU" sz="8000" dirty="0">
                <a:latin typeface="Times New Roman" panose="02020603050405020304" pitchFamily="18" charset="0"/>
                <a:cs typeface="Times New Roman" panose="02020603050405020304" pitchFamily="18" charset="0"/>
              </a:rPr>
              <a:t> до </a:t>
            </a:r>
            <a:r>
              <a:rPr lang="ru-RU" sz="8000" dirty="0" err="1">
                <a:latin typeface="Times New Roman" panose="02020603050405020304" pitchFamily="18" charset="0"/>
                <a:cs typeface="Times New Roman" panose="02020603050405020304" pitchFamily="18" charset="0"/>
              </a:rPr>
              <a:t>різних</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сторін</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дійсності</a:t>
            </a:r>
            <a:r>
              <a:rPr lang="ru-RU" sz="8000" dirty="0">
                <a:latin typeface="Times New Roman" panose="02020603050405020304" pitchFamily="18" charset="0"/>
                <a:cs typeface="Times New Roman" panose="02020603050405020304" pitchFamily="18" charset="0"/>
              </a:rPr>
              <a:t>.</a:t>
            </a:r>
          </a:p>
          <a:p>
            <a:pPr marL="0" indent="0" algn="just">
              <a:buNone/>
            </a:pPr>
            <a:endParaRPr lang="ru-RU" sz="8000" dirty="0" smtClean="0">
              <a:latin typeface="Times New Roman" panose="02020603050405020304" pitchFamily="18" charset="0"/>
              <a:cs typeface="Times New Roman" panose="02020603050405020304" pitchFamily="18" charset="0"/>
            </a:endParaRPr>
          </a:p>
          <a:p>
            <a:pPr marL="0" indent="0" algn="just">
              <a:buNone/>
            </a:pPr>
            <a:r>
              <a:rPr lang="ru-RU" sz="8000" dirty="0" smtClean="0">
                <a:latin typeface="Times New Roman" panose="02020603050405020304" pitchFamily="18" charset="0"/>
                <a:cs typeface="Times New Roman" panose="02020603050405020304" pitchFamily="18" charset="0"/>
              </a:rPr>
              <a:t>У </a:t>
            </a:r>
            <a:r>
              <a:rPr lang="ru-RU" sz="8000" dirty="0" err="1">
                <a:latin typeface="Times New Roman" panose="02020603050405020304" pitchFamily="18" charset="0"/>
                <a:cs typeface="Times New Roman" panose="02020603050405020304" pitchFamily="18" charset="0"/>
              </a:rPr>
              <a:t>сучасних</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дослідженнях</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виділяють</a:t>
            </a:r>
            <a:r>
              <a:rPr lang="ru-RU" sz="8000" dirty="0">
                <a:latin typeface="Times New Roman" panose="02020603050405020304" pitchFamily="18" charset="0"/>
                <a:cs typeface="Times New Roman" panose="02020603050405020304" pitchFamily="18" charset="0"/>
              </a:rPr>
              <a:t> три </a:t>
            </a:r>
            <a:r>
              <a:rPr lang="ru-RU" sz="8000" dirty="0" err="1">
                <a:latin typeface="Times New Roman" panose="02020603050405020304" pitchFamily="18" charset="0"/>
                <a:cs typeface="Times New Roman" panose="02020603050405020304" pitchFamily="18" charset="0"/>
              </a:rPr>
              <a:t>основні</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види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спрямованості</a:t>
            </a:r>
            <a:r>
              <a:rPr lang="ru-RU" sz="8000" dirty="0">
                <a:latin typeface="Times New Roman" panose="02020603050405020304" pitchFamily="18" charset="0"/>
                <a:cs typeface="Times New Roman" panose="02020603050405020304" pitchFamily="18" charset="0"/>
              </a:rPr>
              <a:t> особистості:</a:t>
            </a:r>
          </a:p>
          <a:p>
            <a:pPr algn="just"/>
            <a:r>
              <a:rPr lang="ru-RU" sz="8000" dirty="0">
                <a:latin typeface="Times New Roman" panose="02020603050405020304" pitchFamily="18" charset="0"/>
                <a:cs typeface="Times New Roman" panose="02020603050405020304" pitchFamily="18" charset="0"/>
              </a:rPr>
              <a:t>1. </a:t>
            </a:r>
            <a:r>
              <a:rPr lang="ru-RU" sz="8000" dirty="0" err="1">
                <a:latin typeface="Times New Roman" panose="02020603050405020304" pitchFamily="18" charset="0"/>
                <a:cs typeface="Times New Roman" panose="02020603050405020304" pitchFamily="18" charset="0"/>
              </a:rPr>
              <a:t>особиста</a:t>
            </a:r>
            <a:r>
              <a:rPr lang="ru-RU" sz="8000" dirty="0">
                <a:latin typeface="Times New Roman" panose="02020603050405020304" pitchFamily="18" charset="0"/>
                <a:cs typeface="Times New Roman" panose="02020603050405020304" pitchFamily="18" charset="0"/>
              </a:rPr>
              <a:t> (престижна, </a:t>
            </a:r>
            <a:r>
              <a:rPr lang="ru-RU" sz="8000" dirty="0" err="1">
                <a:latin typeface="Times New Roman" panose="02020603050405020304" pitchFamily="18" charset="0"/>
                <a:cs typeface="Times New Roman" panose="02020603050405020304" pitchFamily="18" charset="0"/>
              </a:rPr>
              <a:t>егоїстична</a:t>
            </a:r>
            <a:r>
              <a:rPr lang="ru-RU" sz="8000" dirty="0">
                <a:latin typeface="Times New Roman" panose="02020603050405020304" pitchFamily="18" charset="0"/>
                <a:cs typeface="Times New Roman" panose="02020603050405020304" pitchFamily="18" charset="0"/>
              </a:rPr>
              <a:t>);</a:t>
            </a:r>
          </a:p>
          <a:p>
            <a:pPr algn="just"/>
            <a:r>
              <a:rPr lang="ru-RU" sz="8000" dirty="0">
                <a:latin typeface="Times New Roman" panose="02020603050405020304" pitchFamily="18" charset="0"/>
                <a:cs typeface="Times New Roman" panose="02020603050405020304" pitchFamily="18" charset="0"/>
              </a:rPr>
              <a:t>2. </a:t>
            </a:r>
            <a:r>
              <a:rPr lang="ru-RU" sz="8000" dirty="0" err="1">
                <a:latin typeface="Times New Roman" panose="02020603050405020304" pitchFamily="18" charset="0"/>
                <a:cs typeface="Times New Roman" panose="02020603050405020304" pitchFamily="18" charset="0"/>
              </a:rPr>
              <a:t>групова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суспільна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чи</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альтруїстична</a:t>
            </a:r>
            <a:r>
              <a:rPr lang="ru-RU" sz="8000" dirty="0">
                <a:latin typeface="Times New Roman" panose="02020603050405020304" pitchFamily="18" charset="0"/>
                <a:cs typeface="Times New Roman" panose="02020603050405020304" pitchFamily="18" charset="0"/>
              </a:rPr>
              <a:t>);</a:t>
            </a:r>
          </a:p>
          <a:p>
            <a:pPr algn="just"/>
            <a:r>
              <a:rPr lang="ru-RU" sz="8000" dirty="0">
                <a:latin typeface="Times New Roman" panose="02020603050405020304" pitchFamily="18" charset="0"/>
                <a:cs typeface="Times New Roman" panose="02020603050405020304" pitchFamily="18" charset="0"/>
              </a:rPr>
              <a:t>3. </a:t>
            </a:r>
            <a:r>
              <a:rPr lang="ru-RU" sz="8000" dirty="0" err="1">
                <a:latin typeface="Times New Roman" panose="02020603050405020304" pitchFamily="18" charset="0"/>
                <a:cs typeface="Times New Roman" panose="02020603050405020304" pitchFamily="18" charset="0"/>
              </a:rPr>
              <a:t>ділова</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інтерес</a:t>
            </a:r>
            <a:r>
              <a:rPr lang="ru-RU" sz="8000" dirty="0">
                <a:latin typeface="Times New Roman" panose="02020603050405020304" pitchFamily="18" charset="0"/>
                <a:cs typeface="Times New Roman" panose="02020603050405020304" pitchFamily="18" charset="0"/>
              </a:rPr>
              <a:t> до </a:t>
            </a:r>
            <a:r>
              <a:rPr lang="ru-RU" sz="8000" dirty="0" err="1">
                <a:latin typeface="Times New Roman" panose="02020603050405020304" pitchFamily="18" charset="0"/>
                <a:cs typeface="Times New Roman" panose="02020603050405020304" pitchFamily="18" charset="0"/>
              </a:rPr>
              <a:t>справи</a:t>
            </a:r>
            <a:r>
              <a:rPr lang="ru-RU" sz="8000" dirty="0">
                <a:latin typeface="Times New Roman" panose="02020603050405020304" pitchFamily="18" charset="0"/>
                <a:cs typeface="Times New Roman" panose="02020603050405020304" pitchFamily="18" charset="0"/>
              </a:rPr>
              <a:t>, до </a:t>
            </a:r>
            <a:r>
              <a:rPr lang="ru-RU" sz="8000" dirty="0" err="1">
                <a:latin typeface="Times New Roman" panose="02020603050405020304" pitchFamily="18" charset="0"/>
                <a:cs typeface="Times New Roman" panose="02020603050405020304" pitchFamily="18" charset="0"/>
              </a:rPr>
              <a:t>пізнання</a:t>
            </a:r>
            <a:r>
              <a:rPr lang="ru-RU" sz="8000" dirty="0">
                <a:latin typeface="Times New Roman" panose="02020603050405020304" pitchFamily="18" charset="0"/>
                <a:cs typeface="Times New Roman" panose="02020603050405020304" pitchFamily="18" charset="0"/>
              </a:rPr>
              <a:t> </a:t>
            </a:r>
            <a:r>
              <a:rPr lang="ru-RU" sz="8000" dirty="0" err="1">
                <a:latin typeface="Times New Roman" panose="02020603050405020304" pitchFamily="18" charset="0"/>
                <a:cs typeface="Times New Roman" panose="02020603050405020304" pitchFamily="18" charset="0"/>
              </a:rPr>
              <a:t>дійсності</a:t>
            </a:r>
            <a:r>
              <a:rPr lang="ru-RU" sz="8000" dirty="0">
                <a:latin typeface="Times New Roman" panose="02020603050405020304" pitchFamily="18" charset="0"/>
                <a:cs typeface="Times New Roman" panose="02020603050405020304" pitchFamily="18" charset="0"/>
              </a:rPr>
              <a:t>).</a:t>
            </a:r>
          </a:p>
          <a:p>
            <a:endParaRPr lang="ru-RU" dirty="0"/>
          </a:p>
        </p:txBody>
      </p:sp>
    </p:spTree>
    <p:extLst>
      <p:ext uri="{BB962C8B-B14F-4D97-AF65-F5344CB8AC3E}">
        <p14:creationId xmlns:p14="http://schemas.microsoft.com/office/powerpoint/2010/main" val="168559559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7544" y="692696"/>
            <a:ext cx="8229600" cy="5760640"/>
          </a:xfrm>
        </p:spPr>
        <p:txBody>
          <a:bodyPr>
            <a:normAutofit fontScale="85000" lnSpcReduction="10000"/>
          </a:bodyPr>
          <a:lstStyle/>
          <a:p>
            <a:pPr algn="just"/>
            <a:r>
              <a:rPr lang="uk-UA" dirty="0" smtClean="0">
                <a:latin typeface="Times New Roman" panose="02020603050405020304" pitchFamily="18" charset="0"/>
                <a:cs typeface="Times New Roman" panose="02020603050405020304" pitchFamily="18" charset="0"/>
              </a:rPr>
              <a:t>Особиста спрямованість виникає внаслідок переваги мотивів власного благополуччя, самоствердження. Групова спрямованість має місце тоді, коли вчинки людини спонукають інтереси організації та інших людей. Ділова спрямованість породжується самою дійсністю, через захоплення нею. Це може бути спрямованість на науку, спорт, професію, мистецтво.</a:t>
            </a:r>
          </a:p>
          <a:p>
            <a:pPr algn="just"/>
            <a:r>
              <a:rPr lang="uk-UA" b="1" i="1" dirty="0" smtClean="0">
                <a:latin typeface="Times New Roman" panose="02020603050405020304" pitchFamily="18" charset="0"/>
                <a:cs typeface="Times New Roman" panose="02020603050405020304" pitchFamily="18" charset="0"/>
              </a:rPr>
              <a:t>Спрямованість може виявлятися в різних сферах життєдіяльності людини. Наприклад, можна говорити про морально-політичну спрямованість (ліберальну або консервативну), професійну спрямованість («технічну» або «гуманітарну»), побутову спрямованість (на дім та сім'ю або на друзів).</a:t>
            </a:r>
            <a:endParaRPr lang="uk-UA" dirty="0" smtClean="0">
              <a:latin typeface="Times New Roman" panose="02020603050405020304" pitchFamily="18" charset="0"/>
              <a:cs typeface="Times New Roman" panose="02020603050405020304" pitchFamily="18" charset="0"/>
            </a:endParaRPr>
          </a:p>
          <a:p>
            <a:endParaRPr lang="ru-RU" dirty="0"/>
          </a:p>
        </p:txBody>
      </p:sp>
    </p:spTree>
    <p:extLst>
      <p:ext uri="{BB962C8B-B14F-4D97-AF65-F5344CB8AC3E}">
        <p14:creationId xmlns:p14="http://schemas.microsoft.com/office/powerpoint/2010/main" val="17046157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endParaRPr lang="ru-RU"/>
          </a:p>
        </p:txBody>
      </p:sp>
      <p:sp>
        <p:nvSpPr>
          <p:cNvPr id="3" name="Объект 2"/>
          <p:cNvSpPr>
            <a:spLocks noGrp="1"/>
          </p:cNvSpPr>
          <p:nvPr>
            <p:ph idx="1"/>
          </p:nvPr>
        </p:nvSpPr>
        <p:spPr/>
        <p:txBody>
          <a:bodyPr/>
          <a:lstStyle/>
          <a:p>
            <a:endParaRPr lang="ru-RU"/>
          </a:p>
        </p:txBody>
      </p:sp>
      <p:pic>
        <p:nvPicPr>
          <p:cNvPr id="4" name="Рисунок 3"/>
          <p:cNvPicPr>
            <a:picLocks noChangeAspect="1"/>
          </p:cNvPicPr>
          <p:nvPr/>
        </p:nvPicPr>
        <p:blipFill rotWithShape="1">
          <a:blip r:embed="rId2"/>
          <a:srcRect l="18817" t="23383" r="21412" b="8455"/>
          <a:stretch/>
        </p:blipFill>
        <p:spPr>
          <a:xfrm>
            <a:off x="323528" y="274638"/>
            <a:ext cx="8496944" cy="6412388"/>
          </a:xfrm>
          <a:prstGeom prst="rect">
            <a:avLst/>
          </a:prstGeom>
        </p:spPr>
      </p:pic>
    </p:spTree>
    <p:extLst>
      <p:ext uri="{BB962C8B-B14F-4D97-AF65-F5344CB8AC3E}">
        <p14:creationId xmlns:p14="http://schemas.microsoft.com/office/powerpoint/2010/main" val="946272145"/>
      </p:ext>
    </p:extLst>
  </p:cSld>
  <p:clrMapOvr>
    <a:masterClrMapping/>
  </p:clrMapOvr>
</p:sld>
</file>

<file path=ppt/theme/theme1.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241</TotalTime>
  <Words>452</Words>
  <Application>Microsoft Office PowerPoint</Application>
  <PresentationFormat>Экран (4:3)</PresentationFormat>
  <Paragraphs>55</Paragraphs>
  <Slides>8</Slides>
  <Notes>0</Notes>
  <HiddenSlides>0</HiddenSlides>
  <MMClips>0</MMClips>
  <ScaleCrop>false</ScaleCrop>
  <HeadingPairs>
    <vt:vector size="6" baseType="variant">
      <vt:variant>
        <vt:lpstr>Использованные шрифты</vt:lpstr>
      </vt:variant>
      <vt:variant>
        <vt:i4>3</vt:i4>
      </vt:variant>
      <vt:variant>
        <vt:lpstr>Тема</vt:lpstr>
      </vt:variant>
      <vt:variant>
        <vt:i4>1</vt:i4>
      </vt:variant>
      <vt:variant>
        <vt:lpstr>Заголовки слайдов</vt:lpstr>
      </vt:variant>
      <vt:variant>
        <vt:i4>8</vt:i4>
      </vt:variant>
    </vt:vector>
  </HeadingPairs>
  <TitlesOfParts>
    <vt:vector size="12" baseType="lpstr">
      <vt:lpstr>Arial</vt:lpstr>
      <vt:lpstr>Calibri</vt:lpstr>
      <vt:lpstr>Times New Roman</vt:lpstr>
      <vt:lpstr>Тема Office</vt:lpstr>
      <vt:lpstr>Тема: Особистість у психології ділових відносин    </vt:lpstr>
      <vt:lpstr>1.Поняття особистості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Тема: Особистість у психології ділових відносин    </dc:title>
  <dc:creator>АДМИН</dc:creator>
  <cp:lastModifiedBy>User</cp:lastModifiedBy>
  <cp:revision>20</cp:revision>
  <dcterms:created xsi:type="dcterms:W3CDTF">2022-09-28T19:54:20Z</dcterms:created>
  <dcterms:modified xsi:type="dcterms:W3CDTF">2024-04-05T06:53:31Z</dcterms:modified>
</cp:coreProperties>
</file>