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1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2" autoAdjust="0"/>
    <p:restoredTop sz="94660"/>
  </p:normalViewPr>
  <p:slideViewPr>
    <p:cSldViewPr snapToGrid="0">
      <p:cViewPr varScale="1">
        <p:scale>
          <a:sx n="47" d="100"/>
          <a:sy n="47" d="100"/>
        </p:scale>
        <p:origin x="61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AE5193-ED26-4075-9F28-E6DAB4A3AC20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1D7BC-2FA7-4FE1-A680-F1B2366D8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498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1D7BC-2FA7-4FE1-A680-F1B2366D86E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057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C1D7BC-2FA7-4FE1-A680-F1B2366D86E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43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6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760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48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926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104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864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059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062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446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16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70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0002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04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844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136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1440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80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BBF4FA1-D42A-4E83-B64A-6B1E33CE4EEC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9CFBA-5CC8-48C5-ACE2-48A6F6CFE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1667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  <p:sldLayoutId id="2147483903" r:id="rId12"/>
    <p:sldLayoutId id="2147483904" r:id="rId13"/>
    <p:sldLayoutId id="2147483905" r:id="rId14"/>
    <p:sldLayoutId id="2147483906" r:id="rId15"/>
    <p:sldLayoutId id="2147483907" r:id="rId16"/>
    <p:sldLayoutId id="214748390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F621A-A8B8-5658-A49E-5CA931D4AB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8" y="561109"/>
            <a:ext cx="8639822" cy="3200400"/>
          </a:xfrm>
        </p:spPr>
        <p:txBody>
          <a:bodyPr/>
          <a:lstStyle/>
          <a:p>
            <a:pPr algn="ctr"/>
            <a:r>
              <a:rPr lang="ru-RU" sz="4400" dirty="0"/>
              <a:t>МАК КАРТИ, ЯК ОДИН ІЗ ІНСТРУМЕНТІВ ІНТРОСПЕКЦІЇ</a:t>
            </a:r>
            <a:br>
              <a:rPr lang="ru-RU" sz="4400" dirty="0"/>
            </a:br>
            <a:r>
              <a:rPr lang="ru-RU" sz="4400" dirty="0"/>
              <a:t>В ПОСТАНОВЦІ ЦІЛЕЙ</a:t>
            </a:r>
            <a:br>
              <a:rPr lang="ru-RU" dirty="0"/>
            </a:br>
            <a:endParaRPr lang="en-US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B75DA10-A7E8-2198-4AD0-19707A47C6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37315" y="2650451"/>
            <a:ext cx="6439394" cy="3384589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uk-UA" sz="3200" dirty="0"/>
              <a:t>ПОНЯТТЯ </a:t>
            </a:r>
            <a:r>
              <a:rPr lang="uk-UA" sz="3200" dirty="0" err="1"/>
              <a:t>інтроспе́кцІЯ</a:t>
            </a:r>
            <a:endParaRPr lang="uk-UA" sz="3200" dirty="0"/>
          </a:p>
          <a:p>
            <a:pPr marL="457200" indent="-457200">
              <a:buAutoNum type="arabicPeriod"/>
            </a:pPr>
            <a:r>
              <a:rPr lang="uk-UA" sz="3200" dirty="0"/>
              <a:t>Метафоричні асоціативні карти</a:t>
            </a:r>
          </a:p>
          <a:p>
            <a:pPr marL="457200" indent="-457200">
              <a:buAutoNum type="arabicPeriod"/>
            </a:pPr>
            <a:r>
              <a:rPr lang="en-US" sz="3200" dirty="0"/>
              <a:t>SWOT-</a:t>
            </a:r>
            <a:r>
              <a:rPr lang="uk-UA" sz="3200" dirty="0"/>
              <a:t>аналіз </a:t>
            </a:r>
          </a:p>
          <a:p>
            <a:pPr marL="457200" indent="-457200">
              <a:buAutoNum type="arabicPeriod"/>
            </a:pPr>
            <a:endParaRPr lang="uk-UA" dirty="0"/>
          </a:p>
          <a:p>
            <a:pPr marL="457200" indent="-457200">
              <a:buAutoNum type="arabicPeriod"/>
            </a:pPr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A629CB-4507-4331-5BB9-1DDFEF87A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650451"/>
            <a:ext cx="3575748" cy="351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6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C0263-69D8-8BBF-9B67-BC14EFF45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609600"/>
            <a:ext cx="10930846" cy="658091"/>
          </a:xfrm>
        </p:spPr>
        <p:txBody>
          <a:bodyPr/>
          <a:lstStyle/>
          <a:p>
            <a:pPr algn="ctr"/>
            <a:r>
              <a:rPr lang="uk-UA" dirty="0"/>
              <a:t>ПОНЯТТЯ ІНТРОСПЕ́КЦІЯ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BF6779-16C9-3304-AAD0-4D41E1A18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387930"/>
            <a:ext cx="10049102" cy="4860470"/>
          </a:xfrm>
        </p:spPr>
        <p:txBody>
          <a:bodyPr>
            <a:normAutofit/>
          </a:bodyPr>
          <a:lstStyle/>
          <a:p>
            <a:r>
              <a:rPr lang="ru-RU" sz="2400" dirty="0"/>
              <a:t>Постановка </a:t>
            </a:r>
            <a:r>
              <a:rPr lang="ru-RU" sz="2400" dirty="0" err="1"/>
              <a:t>цілей</a:t>
            </a:r>
            <a:r>
              <a:rPr lang="ru-RU" sz="2400" dirty="0"/>
              <a:t>, </a:t>
            </a:r>
            <a:r>
              <a:rPr lang="ru-RU" sz="2400" dirty="0" err="1"/>
              <a:t>формування</a:t>
            </a:r>
            <a:r>
              <a:rPr lang="ru-RU" sz="2400" dirty="0"/>
              <a:t> потреб, </a:t>
            </a:r>
            <a:r>
              <a:rPr lang="ru-RU" sz="2400" dirty="0" err="1"/>
              <a:t>запитів</a:t>
            </a:r>
            <a:r>
              <a:rPr lang="ru-RU" sz="2400" dirty="0"/>
              <a:t> </a:t>
            </a:r>
            <a:r>
              <a:rPr lang="ru-RU" sz="2400" dirty="0" err="1"/>
              <a:t>базується</a:t>
            </a:r>
            <a:r>
              <a:rPr lang="ru-RU" sz="2400" dirty="0"/>
              <a:t> на </a:t>
            </a:r>
            <a:r>
              <a:rPr lang="ru-RU" sz="2400" dirty="0" err="1"/>
              <a:t>власних</a:t>
            </a:r>
            <a:r>
              <a:rPr lang="ru-RU" sz="2400" dirty="0"/>
              <a:t> </a:t>
            </a:r>
            <a:r>
              <a:rPr lang="ru-RU" sz="2400" dirty="0" err="1"/>
              <a:t>почуттях</a:t>
            </a:r>
            <a:r>
              <a:rPr lang="ru-RU" sz="2400" dirty="0"/>
              <a:t>, </a:t>
            </a:r>
            <a:r>
              <a:rPr lang="ru-RU" sz="2400" dirty="0" err="1"/>
              <a:t>намірах</a:t>
            </a:r>
            <a:r>
              <a:rPr lang="ru-RU" sz="2400" dirty="0"/>
              <a:t>, думках, </a:t>
            </a:r>
            <a:r>
              <a:rPr lang="ru-RU" sz="2400" dirty="0" err="1"/>
              <a:t>тощо</a:t>
            </a:r>
            <a:r>
              <a:rPr lang="ru-RU" sz="2400" dirty="0"/>
              <a:t>. </a:t>
            </a:r>
            <a:r>
              <a:rPr lang="ru-RU" sz="2400" dirty="0" err="1"/>
              <a:t>Процес</a:t>
            </a:r>
            <a:r>
              <a:rPr lang="ru-RU" sz="2400" dirty="0"/>
              <a:t>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полягає</a:t>
            </a:r>
            <a:r>
              <a:rPr lang="ru-RU" sz="2400" dirty="0"/>
              <a:t> в </a:t>
            </a:r>
            <a:r>
              <a:rPr lang="ru-RU" sz="2400" dirty="0" err="1"/>
              <a:t>спостереженні</a:t>
            </a:r>
            <a:r>
              <a:rPr lang="ru-RU" sz="2400" dirty="0"/>
              <a:t> </a:t>
            </a:r>
            <a:r>
              <a:rPr lang="ru-RU" sz="2400" dirty="0" err="1"/>
              <a:t>власних</a:t>
            </a:r>
            <a:r>
              <a:rPr lang="ru-RU" sz="2400" dirty="0"/>
              <a:t> </a:t>
            </a:r>
            <a:r>
              <a:rPr lang="ru-RU" sz="2400" dirty="0" err="1"/>
              <a:t>психічних</a:t>
            </a:r>
            <a:r>
              <a:rPr lang="ru-RU" sz="2400" dirty="0"/>
              <a:t> </a:t>
            </a:r>
            <a:r>
              <a:rPr lang="ru-RU" sz="2400" dirty="0" err="1"/>
              <a:t>процесів</a:t>
            </a:r>
            <a:r>
              <a:rPr lang="ru-RU" sz="2400" dirty="0"/>
              <a:t>, як метод </a:t>
            </a:r>
            <a:r>
              <a:rPr lang="ru-RU" sz="2400" dirty="0" err="1"/>
              <a:t>психологічного</a:t>
            </a:r>
            <a:r>
              <a:rPr lang="ru-RU" sz="2400" dirty="0"/>
              <a:t> </a:t>
            </a:r>
            <a:r>
              <a:rPr lang="ru-RU" sz="2400" dirty="0" err="1"/>
              <a:t>дослідження</a:t>
            </a:r>
            <a:r>
              <a:rPr lang="ru-RU" sz="2400" dirty="0"/>
              <a:t> в </a:t>
            </a:r>
            <a:r>
              <a:rPr lang="ru-RU" sz="2400" dirty="0" err="1"/>
              <a:t>психології</a:t>
            </a:r>
            <a:r>
              <a:rPr lang="ru-RU" sz="2400" dirty="0"/>
              <a:t> </a:t>
            </a:r>
            <a:r>
              <a:rPr lang="ru-RU" sz="2400" dirty="0" err="1"/>
              <a:t>називають</a:t>
            </a:r>
            <a:r>
              <a:rPr lang="ru-RU" sz="2400" dirty="0"/>
              <a:t> </a:t>
            </a:r>
            <a:r>
              <a:rPr lang="ru-RU" sz="2400" dirty="0" err="1"/>
              <a:t>самоспостереження</a:t>
            </a:r>
            <a:r>
              <a:rPr lang="ru-RU" sz="2400" dirty="0"/>
              <a:t>, </a:t>
            </a:r>
            <a:r>
              <a:rPr lang="ru-RU" sz="2400" dirty="0" err="1"/>
              <a:t>або</a:t>
            </a:r>
            <a:r>
              <a:rPr lang="ru-RU" sz="2400" dirty="0"/>
              <a:t> </a:t>
            </a:r>
            <a:r>
              <a:rPr lang="ru-RU" sz="2400" dirty="0" err="1"/>
              <a:t>інтроспе́кція</a:t>
            </a:r>
            <a:r>
              <a:rPr lang="ru-RU" sz="2400" dirty="0"/>
              <a:t>.</a:t>
            </a:r>
          </a:p>
          <a:p>
            <a:r>
              <a:rPr lang="uk-UA" sz="2400" dirty="0" err="1"/>
              <a:t>Інтроспе́кція</a:t>
            </a:r>
            <a:r>
              <a:rPr lang="uk-UA" sz="2400" dirty="0"/>
              <a:t> (від лат. </a:t>
            </a:r>
            <a:r>
              <a:rPr lang="en-US" sz="2400" dirty="0" err="1"/>
              <a:t>introspecto</a:t>
            </a:r>
            <a:r>
              <a:rPr lang="en-US" sz="2400" dirty="0"/>
              <a:t> — </a:t>
            </a:r>
            <a:r>
              <a:rPr lang="uk-UA" sz="2400" dirty="0"/>
              <a:t>дивлюся всередину) – метод поглибленого дослідження і пізнання психічних станів і змісту свідомості людини [1].</a:t>
            </a:r>
          </a:p>
          <a:p>
            <a:r>
              <a:rPr lang="ru-RU" sz="2400" dirty="0" err="1"/>
              <a:t>Інтроспекція</a:t>
            </a:r>
            <a:r>
              <a:rPr lang="ru-RU" sz="2400" dirty="0"/>
              <a:t> </a:t>
            </a:r>
            <a:r>
              <a:rPr lang="ru-RU" sz="2400" dirty="0" err="1"/>
              <a:t>була</a:t>
            </a:r>
            <a:r>
              <a:rPr lang="ru-RU" sz="2400" dirty="0"/>
              <a:t> </a:t>
            </a:r>
            <a:r>
              <a:rPr lang="ru-RU" sz="2400" dirty="0" err="1"/>
              <a:t>обґрунтована</a:t>
            </a:r>
            <a:r>
              <a:rPr lang="ru-RU" sz="2400" dirty="0"/>
              <a:t> в роботах Рене Декарта, Джон Локк, </a:t>
            </a:r>
            <a:r>
              <a:rPr lang="ru-RU" sz="2400" dirty="0" err="1"/>
              <a:t>Вільгельм</a:t>
            </a:r>
            <a:r>
              <a:rPr lang="ru-RU" sz="2400" dirty="0"/>
              <a:t> Вундт, Э. </a:t>
            </a:r>
            <a:r>
              <a:rPr lang="ru-RU" sz="2400" dirty="0" err="1"/>
              <a:t>Тітченер</a:t>
            </a:r>
            <a:r>
              <a:rPr lang="ru-RU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90822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7483A2-CFDC-7CE3-9D5A-42E649B2B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87" y="609601"/>
            <a:ext cx="11038114" cy="761999"/>
          </a:xfrm>
        </p:spPr>
        <p:txBody>
          <a:bodyPr/>
          <a:lstStyle/>
          <a:p>
            <a:pPr algn="ctr"/>
            <a:r>
              <a:rPr lang="uk-UA" dirty="0"/>
              <a:t>МЕТАФОРИЧНІ АСОЦІАТИВНІ КАРТИ</a:t>
            </a:r>
            <a:br>
              <a:rPr lang="uk-UA" dirty="0"/>
            </a:b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83EF97-90CB-2B5D-6AFC-B033D25E1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34886"/>
            <a:ext cx="10098089" cy="4713513"/>
          </a:xfrm>
        </p:spPr>
        <p:txBody>
          <a:bodyPr>
            <a:noAutofit/>
          </a:bodyPr>
          <a:lstStyle/>
          <a:p>
            <a:r>
              <a:rPr lang="uk-UA" sz="2400" dirty="0"/>
              <a:t>Метафоричні асоціативні карти (МАК) (</a:t>
            </a:r>
            <a:r>
              <a:rPr lang="en-US" sz="2400" dirty="0"/>
              <a:t>OH Cards ) – </a:t>
            </a:r>
            <a:r>
              <a:rPr lang="uk-UA" sz="2400" dirty="0"/>
              <a:t>один з діагностичних інструмент проективної методики, який використовують як засіб взаємодії, інтроспекції та спостереження. </a:t>
            </a:r>
          </a:p>
          <a:p>
            <a:r>
              <a:rPr lang="uk-UA" sz="2400" dirty="0"/>
              <a:t>Перша колода метафоричні асоціативні карт була створена у 1975 р. </a:t>
            </a:r>
            <a:r>
              <a:rPr lang="uk-UA" sz="2400" dirty="0" err="1"/>
              <a:t>Элі</a:t>
            </a:r>
            <a:r>
              <a:rPr lang="uk-UA" sz="2400" dirty="0"/>
              <a:t> </a:t>
            </a:r>
            <a:r>
              <a:rPr lang="uk-UA" sz="2400" dirty="0" err="1"/>
              <a:t>Раманом</a:t>
            </a:r>
            <a:r>
              <a:rPr lang="uk-UA" sz="2400" dirty="0"/>
              <a:t>, канадським професором з мистецтвознавства. Спільно з психотерапевтом Джо Шліхтером були розроблені правила та принципи використання карт як психологічного інструменту [2].</a:t>
            </a:r>
          </a:p>
          <a:p>
            <a:r>
              <a:rPr lang="uk-UA" sz="2400" dirty="0"/>
              <a:t>Метафоричні асоціативні карти можуть використовуватись в індивідуальній та груповій роботі, в бізнес-консультуванні та інших областях психологічного консультування.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7860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E0270E-C5BF-7589-ECA6-86308797B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574" y="535857"/>
            <a:ext cx="10323170" cy="819413"/>
          </a:xfrm>
        </p:spPr>
        <p:txBody>
          <a:bodyPr/>
          <a:lstStyle/>
          <a:p>
            <a:pPr algn="ctr"/>
            <a:r>
              <a:rPr lang="en-US" dirty="0"/>
              <a:t>SWOT-</a:t>
            </a:r>
            <a:r>
              <a:rPr lang="uk-UA" dirty="0"/>
              <a:t>АНАЛІЗ </a:t>
            </a:r>
            <a:br>
              <a:rPr lang="uk-UA" dirty="0"/>
            </a:br>
            <a:br>
              <a:rPr lang="uk-UA" dirty="0"/>
            </a:b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0B1FBF-4EB1-103F-61EE-8208AC61C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246909"/>
            <a:ext cx="9987475" cy="5001491"/>
          </a:xfrm>
        </p:spPr>
        <p:txBody>
          <a:bodyPr/>
          <a:lstStyle/>
          <a:p>
            <a:r>
              <a:rPr lang="uk-UA" sz="2400" dirty="0"/>
              <a:t>Існують також різноманітні аналітичні інструменти, що надають можливість дізнатися про сильні та слабкі сторони, зовнішні можливості й загроз, зокрема </a:t>
            </a:r>
            <a:r>
              <a:rPr lang="en-US" sz="2400" dirty="0"/>
              <a:t>SWOT-</a:t>
            </a:r>
            <a:r>
              <a:rPr lang="uk-UA" sz="2400" dirty="0"/>
              <a:t>аналіз (винайдений у Гарварді 1965 року 4-ма вченими: </a:t>
            </a:r>
            <a:r>
              <a:rPr lang="uk-UA" sz="2400" dirty="0" err="1"/>
              <a:t>Леранедом</a:t>
            </a:r>
            <a:r>
              <a:rPr lang="uk-UA" sz="2400" dirty="0"/>
              <a:t>, </a:t>
            </a:r>
            <a:r>
              <a:rPr lang="uk-UA" sz="2400" dirty="0" err="1"/>
              <a:t>Крістенсеном</a:t>
            </a:r>
            <a:r>
              <a:rPr lang="uk-UA" sz="2400" dirty="0"/>
              <a:t>, </a:t>
            </a:r>
            <a:r>
              <a:rPr lang="uk-UA" sz="2400" dirty="0" err="1"/>
              <a:t>Ендрюсом</a:t>
            </a:r>
            <a:r>
              <a:rPr lang="uk-UA" sz="2400" dirty="0"/>
              <a:t> і Гут ) [3].</a:t>
            </a:r>
          </a:p>
          <a:p>
            <a:r>
              <a:rPr lang="uk-UA" sz="2400" dirty="0"/>
              <a:t>Використання метафоричних асоціативних карт під час проведення </a:t>
            </a:r>
            <a:r>
              <a:rPr lang="en-US" sz="2400" dirty="0"/>
              <a:t>SWOT-</a:t>
            </a:r>
            <a:r>
              <a:rPr lang="uk-UA" sz="2400" dirty="0"/>
              <a:t>аналізу можливо розглядати, як інструмент планування і розвитку </a:t>
            </a:r>
            <a:r>
              <a:rPr lang="uk-UA" sz="2400" dirty="0" err="1"/>
              <a:t>особистостію</a:t>
            </a:r>
            <a:r>
              <a:rPr lang="en-US" sz="2400" dirty="0"/>
              <a:t>.</a:t>
            </a:r>
            <a:endParaRPr lang="uk-UA" sz="2400" dirty="0"/>
          </a:p>
          <a:p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DFADDC-9E9A-32D8-A472-C8D917A520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832" y="4424516"/>
            <a:ext cx="9554855" cy="189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40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96B641-C4F7-DFA7-D1E4-AC4ED5626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571500"/>
            <a:ext cx="10405347" cy="1281748"/>
          </a:xfrm>
        </p:spPr>
        <p:txBody>
          <a:bodyPr/>
          <a:lstStyle/>
          <a:p>
            <a:pPr algn="ctr"/>
            <a:r>
              <a:rPr lang="uk-UA" dirty="0"/>
              <a:t>ПРОВЕДЕННЯ </a:t>
            </a:r>
            <a:r>
              <a:rPr lang="en-US" dirty="0"/>
              <a:t>SWOT-</a:t>
            </a:r>
            <a:r>
              <a:rPr lang="uk-UA" dirty="0"/>
              <a:t>АНАЛІЗУ  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12ED61-2221-D898-26FD-9407C5FBE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1" y="1267691"/>
            <a:ext cx="10125127" cy="50188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SWOT-</a:t>
            </a:r>
            <a:r>
              <a:rPr lang="uk-UA" sz="2400" dirty="0"/>
              <a:t>аналіз — це один з аналітичних інструментів ефективного аналізу людської особистості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uk-UA" sz="2400" dirty="0"/>
              <a:t>Проведення </a:t>
            </a:r>
            <a:r>
              <a:rPr lang="en-US" sz="2400" dirty="0"/>
              <a:t>SWOT-</a:t>
            </a:r>
            <a:r>
              <a:rPr lang="uk-UA" sz="2400" dirty="0"/>
              <a:t>аналізу полягає у виокремленні всіх чинників, які поділяють на чотири категорії: </a:t>
            </a:r>
          </a:p>
          <a:p>
            <a:r>
              <a:rPr lang="uk-UA" sz="2400" dirty="0"/>
              <a:t>	</a:t>
            </a:r>
            <a:r>
              <a:rPr lang="en-US" sz="2400" dirty="0"/>
              <a:t>strengths (</a:t>
            </a:r>
            <a:r>
              <a:rPr lang="uk-UA" sz="2400" dirty="0"/>
              <a:t>сильні сторони)</a:t>
            </a:r>
            <a:endParaRPr lang="en-US" sz="2400" dirty="0"/>
          </a:p>
          <a:p>
            <a:r>
              <a:rPr lang="uk-UA" sz="2400" dirty="0"/>
              <a:t> </a:t>
            </a:r>
            <a:r>
              <a:rPr lang="en-US" sz="2400" dirty="0"/>
              <a:t>weaknesses (</a:t>
            </a:r>
            <a:r>
              <a:rPr lang="uk-UA" sz="2400" dirty="0"/>
              <a:t>слабкі сторони)</a:t>
            </a:r>
          </a:p>
          <a:p>
            <a:r>
              <a:rPr lang="en-US" sz="2400" dirty="0"/>
              <a:t> opportunities (</a:t>
            </a:r>
            <a:r>
              <a:rPr lang="uk-UA" sz="2400" dirty="0"/>
              <a:t>можливості)</a:t>
            </a:r>
            <a:endParaRPr lang="en-US" sz="2400" dirty="0"/>
          </a:p>
          <a:p>
            <a:r>
              <a:rPr lang="uk-UA" sz="2400" dirty="0"/>
              <a:t> </a:t>
            </a:r>
            <a:r>
              <a:rPr lang="en-US" sz="2400" dirty="0"/>
              <a:t>threats (</a:t>
            </a:r>
            <a:r>
              <a:rPr lang="uk-UA" sz="2400" dirty="0"/>
              <a:t>загрози)</a:t>
            </a:r>
            <a:endParaRPr lang="en-US" sz="2400" dirty="0"/>
          </a:p>
          <a:p>
            <a:pPr marL="0" indent="0">
              <a:buNone/>
            </a:pPr>
            <a:r>
              <a:rPr lang="ru-RU" sz="2400" dirty="0" err="1"/>
              <a:t>Сильні</a:t>
            </a:r>
            <a:r>
              <a:rPr lang="ru-RU" sz="2400" dirty="0"/>
              <a:t> </a:t>
            </a:r>
            <a:r>
              <a:rPr lang="uk-UA" sz="2400" dirty="0"/>
              <a:t>та</a:t>
            </a:r>
            <a:r>
              <a:rPr lang="ru-RU" sz="2400" dirty="0"/>
              <a:t> </a:t>
            </a:r>
            <a:r>
              <a:rPr lang="ru-RU" sz="2400" dirty="0" err="1"/>
              <a:t>слабкі</a:t>
            </a:r>
            <a:r>
              <a:rPr lang="ru-RU" sz="2400" dirty="0"/>
              <a:t> </a:t>
            </a:r>
            <a:r>
              <a:rPr lang="ru-RU" sz="2400" dirty="0" err="1"/>
              <a:t>сторони</a:t>
            </a:r>
            <a:r>
              <a:rPr lang="ru-RU" sz="2400" dirty="0"/>
              <a:t> – </a:t>
            </a:r>
            <a:r>
              <a:rPr lang="ru-RU" sz="2400" dirty="0" err="1"/>
              <a:t>базуються</a:t>
            </a:r>
            <a:r>
              <a:rPr lang="ru-RU" sz="2400" dirty="0"/>
              <a:t> на </a:t>
            </a:r>
            <a:r>
              <a:rPr lang="ru-RU" sz="2400" dirty="0" err="1"/>
              <a:t>внутрішніх</a:t>
            </a:r>
            <a:r>
              <a:rPr lang="ru-RU" sz="2400" dirty="0"/>
              <a:t>, </a:t>
            </a:r>
            <a:r>
              <a:rPr lang="ru-RU" sz="2400" dirty="0" err="1"/>
              <a:t>вже</a:t>
            </a:r>
            <a:r>
              <a:rPr lang="ru-RU" sz="2400" dirty="0"/>
              <a:t> </a:t>
            </a:r>
            <a:r>
              <a:rPr lang="ru-RU" sz="2400" dirty="0" err="1"/>
              <a:t>існуючих</a:t>
            </a:r>
            <a:r>
              <a:rPr lang="ru-RU" sz="2400" dirty="0"/>
              <a:t> </a:t>
            </a:r>
            <a:r>
              <a:rPr lang="ru-RU" sz="2400" dirty="0" err="1"/>
              <a:t>чинниках</a:t>
            </a:r>
            <a:r>
              <a:rPr lang="ru-RU" sz="2400" dirty="0"/>
              <a:t>.</a:t>
            </a:r>
          </a:p>
          <a:p>
            <a:pPr marL="0" indent="0">
              <a:buNone/>
            </a:pPr>
            <a:r>
              <a:rPr lang="ru-RU" sz="2400" dirty="0" err="1"/>
              <a:t>Можливості</a:t>
            </a:r>
            <a:r>
              <a:rPr lang="ru-RU" sz="2400" dirty="0"/>
              <a:t> і </a:t>
            </a:r>
            <a:r>
              <a:rPr lang="ru-RU" sz="2400" dirty="0" err="1"/>
              <a:t>загрози</a:t>
            </a:r>
            <a:r>
              <a:rPr lang="ru-RU" sz="2400" dirty="0"/>
              <a:t> – </a:t>
            </a:r>
            <a:r>
              <a:rPr lang="ru-RU" sz="2400" dirty="0" err="1"/>
              <a:t>базуються</a:t>
            </a:r>
            <a:r>
              <a:rPr lang="ru-RU" sz="2400" dirty="0"/>
              <a:t> на </a:t>
            </a:r>
            <a:r>
              <a:rPr lang="ru-RU" sz="2400" dirty="0" err="1"/>
              <a:t>зовнішніх</a:t>
            </a:r>
            <a:r>
              <a:rPr lang="ru-RU" sz="2400" dirty="0"/>
              <a:t> </a:t>
            </a:r>
            <a:r>
              <a:rPr lang="ru-RU" sz="2400" dirty="0" err="1"/>
              <a:t>чинниках</a:t>
            </a:r>
            <a:r>
              <a:rPr lang="ru-RU" sz="2400" dirty="0"/>
              <a:t>.</a:t>
            </a:r>
          </a:p>
          <a:p>
            <a:endParaRPr lang="uk-UA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7101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761045-792D-53A7-7921-5964E7B8F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609208"/>
            <a:ext cx="10454508" cy="1244040"/>
          </a:xfrm>
        </p:spPr>
        <p:txBody>
          <a:bodyPr/>
          <a:lstStyle/>
          <a:p>
            <a:pPr algn="ctr"/>
            <a:r>
              <a:rPr lang="uk-UA" dirty="0"/>
              <a:t>ПРОВЕДЕННЯ </a:t>
            </a:r>
            <a:r>
              <a:rPr lang="en-US" dirty="0"/>
              <a:t>SWOT-</a:t>
            </a:r>
            <a:r>
              <a:rPr lang="uk-UA" dirty="0"/>
              <a:t>АНАЛІЗУ </a:t>
            </a:r>
            <a:br>
              <a:rPr lang="uk-UA" dirty="0"/>
            </a:br>
            <a:r>
              <a:rPr lang="uk-UA" dirty="0"/>
              <a:t>З ВИКОРИСТАННЯМ МАК КАРТ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AEA72E-D287-DBBE-F6A2-0F615CFBE9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7364" y="2036618"/>
            <a:ext cx="6951518" cy="4212174"/>
          </a:xfrm>
        </p:spPr>
        <p:txBody>
          <a:bodyPr>
            <a:noAutofit/>
          </a:bodyPr>
          <a:lstStyle/>
          <a:p>
            <a:r>
              <a:rPr lang="uk-UA" sz="2400" dirty="0"/>
              <a:t>Традиційний спосіб проведення </a:t>
            </a:r>
            <a:r>
              <a:rPr lang="en-US" sz="2400" dirty="0"/>
              <a:t>SWOT-</a:t>
            </a:r>
            <a:r>
              <a:rPr lang="uk-UA" sz="2400" dirty="0"/>
              <a:t>аналізу передбачає складання списку чинників відповідно до кожної категорії. Використання метафоричних асоціативних карт під час проведення </a:t>
            </a:r>
            <a:r>
              <a:rPr lang="en-US" sz="2400" dirty="0"/>
              <a:t>SWOT-</a:t>
            </a:r>
            <a:r>
              <a:rPr lang="uk-UA" sz="2400" dirty="0"/>
              <a:t>аналізу доповнює та урізноманітнює проведення аналізу.</a:t>
            </a:r>
            <a:endParaRPr lang="en-US" sz="2400" dirty="0"/>
          </a:p>
          <a:p>
            <a:r>
              <a:rPr lang="uk-UA" sz="2400" dirty="0"/>
              <a:t>Кількість метафоричних асоціативних карт має відповідати кількості чинників в кожній категорії. </a:t>
            </a:r>
          </a:p>
          <a:p>
            <a:endParaRPr lang="en-US" sz="2400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F586667-CC00-4DF0-9424-E305A50BB9E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915275" y="2036618"/>
            <a:ext cx="3282950" cy="4212174"/>
          </a:xfrm>
        </p:spPr>
      </p:pic>
    </p:spTree>
    <p:extLst>
      <p:ext uri="{BB962C8B-B14F-4D97-AF65-F5344CB8AC3E}">
        <p14:creationId xmlns:p14="http://schemas.microsoft.com/office/powerpoint/2010/main" val="1255536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466B80-7741-9F52-5773-FE834F825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92282"/>
            <a:ext cx="10943303" cy="1275846"/>
          </a:xfrm>
        </p:spPr>
        <p:txBody>
          <a:bodyPr/>
          <a:lstStyle/>
          <a:p>
            <a:pPr algn="ctr"/>
            <a:r>
              <a:rPr lang="ru-RU" sz="4200" dirty="0"/>
              <a:t>ПЕРЕВАГИ МЕТАФОРИЧНИХ АСОЦІАТИВНИХ КАРТ (МАК)</a:t>
            </a:r>
            <a:endParaRPr lang="en-US" sz="4200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3CAC30-26C8-3DBE-05C9-098A35A1A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1868129"/>
            <a:ext cx="9942537" cy="455725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400" dirty="0"/>
              <a:t>МАК є важливим засобом комунікації. Представлені образи стають видимою метафорою ваших цінностей, бажань, цілей.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400" dirty="0"/>
              <a:t>МАК як одна з проекційних </a:t>
            </a:r>
            <a:r>
              <a:rPr lang="uk-UA" sz="2400" dirty="0" err="1"/>
              <a:t>методик</a:t>
            </a:r>
            <a:r>
              <a:rPr lang="uk-UA" sz="2400" dirty="0"/>
              <a:t> допомагають висловити думки, формулювати їх і конкретизувати повідомлення. Використовувати колоди МАК можна як універсальні, так і авторські.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400" dirty="0"/>
              <a:t>Метафоричні асоціативні карти (МАК) мають всі переваги проективних методів, створюючи атмосферу безпеки та довіри МАК сприяють запуску внутрішніх процесів та пошуку унікального шляху виходу із ситуації.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268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4893D5-D5EF-C01D-CFB1-A674669E1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627" y="609601"/>
            <a:ext cx="10746658" cy="803563"/>
          </a:xfrm>
        </p:spPr>
        <p:txBody>
          <a:bodyPr/>
          <a:lstStyle/>
          <a:p>
            <a:pPr algn="ctr"/>
            <a:r>
              <a:rPr lang="uk-UA" dirty="0"/>
              <a:t>СПИСОК ВИКОРИСТАНИХ ДЖЕРЕЛ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4C6399-8A91-8E32-AB94-0545A7568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24000"/>
            <a:ext cx="10016973" cy="4724399"/>
          </a:xfrm>
        </p:spPr>
        <p:txBody>
          <a:bodyPr>
            <a:normAutofit fontScale="92500" lnSpcReduction="20000"/>
          </a:bodyPr>
          <a:lstStyle/>
          <a:p>
            <a:r>
              <a:rPr lang="uk-UA" sz="2600" dirty="0"/>
              <a:t>1.	Енциклопедія практичної психології [електронний ресурс]. – Режим доступу: </a:t>
            </a:r>
            <a:r>
              <a:rPr lang="en-US" sz="2600" dirty="0"/>
              <a:t>http://psychologis.com.ua/introspekciya.htm </a:t>
            </a:r>
          </a:p>
          <a:p>
            <a:r>
              <a:rPr lang="en-US" sz="2600" dirty="0"/>
              <a:t>2.	</a:t>
            </a:r>
            <a:r>
              <a:rPr lang="uk-UA" sz="2600" dirty="0"/>
              <a:t>Блінов О.А. Київ МЕТАФОРИЧНІ АСОЦІАТИВНІ КАРТИ ЯК СУЧАСНИЙ МЕТОД ПСИХОЛОГІЧНОЇ ХІРУРГІЇ 2015 р. [електронний ресурс]. – Режим доступу: </a:t>
            </a:r>
            <a:r>
              <a:rPr lang="en-US" sz="2600" dirty="0"/>
              <a:t>https://core.ac.uk/reader/229857210 </a:t>
            </a:r>
          </a:p>
          <a:p>
            <a:r>
              <a:rPr lang="en-US" sz="2600" dirty="0"/>
              <a:t>3.	3.	What Is SWOT Analysis and How to Do It Correctly Feb 20, 2023. [</a:t>
            </a:r>
            <a:r>
              <a:rPr lang="en-US" sz="2600" dirty="0" err="1"/>
              <a:t>електронний</a:t>
            </a:r>
            <a:r>
              <a:rPr lang="en-US" sz="2600" dirty="0"/>
              <a:t> </a:t>
            </a:r>
            <a:r>
              <a:rPr lang="en-US" sz="2600" dirty="0" err="1"/>
              <a:t>ресурс</a:t>
            </a:r>
            <a:r>
              <a:rPr lang="en-US" sz="2600" dirty="0"/>
              <a:t>]. – </a:t>
            </a:r>
            <a:r>
              <a:rPr lang="en-US" sz="2600" dirty="0" err="1"/>
              <a:t>Режим</a:t>
            </a:r>
            <a:r>
              <a:rPr lang="en-US" sz="2600" dirty="0"/>
              <a:t> </a:t>
            </a:r>
            <a:r>
              <a:rPr lang="en-US" sz="2600" dirty="0" err="1"/>
              <a:t>доступу</a:t>
            </a:r>
            <a:r>
              <a:rPr lang="en-US" sz="2600" dirty="0"/>
              <a:t>: https://sdh.global/blog/development/what-is-a-swot-analysis-and-how-to-do-it-correctly/</a:t>
            </a:r>
          </a:p>
          <a:p>
            <a:r>
              <a:rPr lang="uk-UA" sz="2600" dirty="0"/>
              <a:t>4.	</a:t>
            </a:r>
            <a:r>
              <a:rPr lang="en-US" sz="2600" dirty="0"/>
              <a:t>IVAN VILCHAVSKYI 2023 [</a:t>
            </a:r>
            <a:r>
              <a:rPr lang="uk-UA" sz="2600" dirty="0"/>
              <a:t>електронний ресурс]. – Режим доступу: </a:t>
            </a:r>
            <a:r>
              <a:rPr lang="en-US" sz="2600" dirty="0"/>
              <a:t>https://www.ba.in.ua/2023/06/30/shho-take-swot-analiz-ta-yak-jogo-korrektno-provodyty/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4522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767</TotalTime>
  <Words>603</Words>
  <Application>Microsoft Office PowerPoint</Application>
  <PresentationFormat>Широкоэкранный</PresentationFormat>
  <Paragraphs>38</Paragraphs>
  <Slides>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Aptos</vt:lpstr>
      <vt:lpstr>Century Gothic</vt:lpstr>
      <vt:lpstr>Wingdings</vt:lpstr>
      <vt:lpstr>Wingdings 3</vt:lpstr>
      <vt:lpstr>Ион</vt:lpstr>
      <vt:lpstr>МАК КАРТИ, ЯК ОДИН ІЗ ІНСТРУМЕНТІВ ІНТРОСПЕКЦІЇ В ПОСТАНОВЦІ ЦІЛЕЙ </vt:lpstr>
      <vt:lpstr>ПОНЯТТЯ ІНТРОСПЕ́КЦІЯ</vt:lpstr>
      <vt:lpstr>МЕТАФОРИЧНІ АСОЦІАТИВНІ КАРТИ </vt:lpstr>
      <vt:lpstr>SWOT-АНАЛІЗ   </vt:lpstr>
      <vt:lpstr>ПРОВЕДЕННЯ SWOT-АНАЛІЗУ  </vt:lpstr>
      <vt:lpstr>ПРОВЕДЕННЯ SWOT-АНАЛІЗУ  З ВИКОРИСТАННЯМ МАК КАРТ</vt:lpstr>
      <vt:lpstr>ПЕРЕВАГИ МЕТАФОРИЧНИХ АСОЦІАТИВНИХ КАРТ (МАК)</vt:lpstr>
      <vt:lpstr>СПИСОК ВИКОРИСТАНИХ ДЖЕРЕЛ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Petrinich</dc:creator>
  <cp:lastModifiedBy>Natalia Petrinich</cp:lastModifiedBy>
  <cp:revision>10</cp:revision>
  <dcterms:created xsi:type="dcterms:W3CDTF">2024-06-14T10:28:09Z</dcterms:created>
  <dcterms:modified xsi:type="dcterms:W3CDTF">2024-06-18T12:00:56Z</dcterms:modified>
</cp:coreProperties>
</file>