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6" r:id="rId10"/>
    <p:sldId id="267" r:id="rId11"/>
    <p:sldId id="268" r:id="rId12"/>
    <p:sldId id="269" r:id="rId13"/>
    <p:sldId id="262" r:id="rId14"/>
    <p:sldId id="270" r:id="rId15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806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9" autoAdjust="0"/>
    <p:restoredTop sz="94660"/>
  </p:normalViewPr>
  <p:slideViewPr>
    <p:cSldViewPr snapToGrid="0">
      <p:cViewPr varScale="1">
        <p:scale>
          <a:sx n="74" d="100"/>
          <a:sy n="74" d="100"/>
        </p:scale>
        <p:origin x="37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 smtClean="0"/>
              <a:t>Зразок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EF4DFBA-E7C6-4DA9-A5DD-BDA1CF72E870}" type="datetimeFigureOut">
              <a:rPr lang="uk-UA" smtClean="0"/>
              <a:t>20.03.2023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E0F80DB-789F-40D5-AAF6-5E154A8488A6}" type="slidenum">
              <a:rPr lang="uk-UA" smtClean="0"/>
              <a:t>‹№›</a:t>
            </a:fld>
            <a:endParaRPr lang="uk-UA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609343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4DFBA-E7C6-4DA9-A5DD-BDA1CF72E870}" type="datetimeFigureOut">
              <a:rPr lang="uk-UA" smtClean="0"/>
              <a:t>20.03.2023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F80DB-789F-40D5-AAF6-5E154A8488A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64961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EF4DFBA-E7C6-4DA9-A5DD-BDA1CF72E870}" type="datetimeFigureOut">
              <a:rPr lang="uk-UA" smtClean="0"/>
              <a:t>20.03.2023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E0F80DB-789F-40D5-AAF6-5E154A8488A6}" type="slidenum">
              <a:rPr lang="uk-UA" smtClean="0"/>
              <a:t>‹№›</a:t>
            </a:fld>
            <a:endParaRPr lang="uk-UA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7628438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4DFBA-E7C6-4DA9-A5DD-BDA1CF72E870}" type="datetimeFigureOut">
              <a:rPr lang="uk-UA" smtClean="0"/>
              <a:t>20.03.2023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F80DB-789F-40D5-AAF6-5E154A8488A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10923425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4DFBA-E7C6-4DA9-A5DD-BDA1CF72E870}" type="datetimeFigureOut">
              <a:rPr lang="uk-UA" smtClean="0"/>
              <a:t>20.03.2023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F80DB-789F-40D5-AAF6-5E154A8488A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33740114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4DFBA-E7C6-4DA9-A5DD-BDA1CF72E870}" type="datetimeFigureOut">
              <a:rPr lang="uk-UA" smtClean="0"/>
              <a:t>20.03.2023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F80DB-789F-40D5-AAF6-5E154A8488A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4204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4DFBA-E7C6-4DA9-A5DD-BDA1CF72E870}" type="datetimeFigureOut">
              <a:rPr lang="uk-UA" smtClean="0"/>
              <a:t>20.03.2023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F80DB-789F-40D5-AAF6-5E154A8488A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18467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EF4DFBA-E7C6-4DA9-A5DD-BDA1CF72E870}" type="datetimeFigureOut">
              <a:rPr lang="uk-UA" smtClean="0"/>
              <a:t>20.03.2023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BE0F80DB-789F-40D5-AAF6-5E154A8488A6}" type="slidenum">
              <a:rPr lang="uk-UA" smtClean="0"/>
              <a:t>‹№›</a:t>
            </a:fld>
            <a:endParaRPr lang="uk-UA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30731292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EF4DFBA-E7C6-4DA9-A5DD-BDA1CF72E870}" type="datetimeFigureOut">
              <a:rPr lang="uk-UA" smtClean="0"/>
              <a:t>20.03.2023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BE0F80DB-789F-40D5-AAF6-5E154A8488A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32344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4DFBA-E7C6-4DA9-A5DD-BDA1CF72E870}" type="datetimeFigureOut">
              <a:rPr lang="uk-UA" smtClean="0"/>
              <a:t>20.03.2023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F80DB-789F-40D5-AAF6-5E154A8488A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80557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4DFBA-E7C6-4DA9-A5DD-BDA1CF72E870}" type="datetimeFigureOut">
              <a:rPr lang="uk-UA" smtClean="0"/>
              <a:t>20.03.2023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F80DB-789F-40D5-AAF6-5E154A8488A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86227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EF4DFBA-E7C6-4DA9-A5DD-BDA1CF72E870}" type="datetimeFigureOut">
              <a:rPr lang="uk-UA" smtClean="0"/>
              <a:t>20.03.2023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E0F80DB-789F-40D5-AAF6-5E154A8488A6}" type="slidenum">
              <a:rPr lang="uk-UA" smtClean="0"/>
              <a:t>‹№›</a:t>
            </a:fld>
            <a:endParaRPr lang="uk-UA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145283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99256" y="579550"/>
            <a:ext cx="9633397" cy="6117465"/>
          </a:xfrm>
        </p:spPr>
        <p:txBody>
          <a:bodyPr/>
          <a:lstStyle/>
          <a:p>
            <a:r>
              <a:rPr lang="uk-UA" sz="8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ЕМОЦІЙНИЙ ВПЛИВ </a:t>
            </a:r>
            <a:r>
              <a:rPr lang="uk-UA" sz="8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ПАРФУМІВ</a:t>
            </a:r>
            <a:r>
              <a:rPr lang="uk-UA" sz="6000" b="1" dirty="0" smtClean="0">
                <a:solidFill>
                  <a:srgbClr val="280602"/>
                </a:solidFill>
              </a:rPr>
              <a:t/>
            </a:r>
            <a:br>
              <a:rPr lang="uk-UA" sz="6000" b="1" dirty="0" smtClean="0">
                <a:solidFill>
                  <a:srgbClr val="280602"/>
                </a:solidFill>
              </a:rPr>
            </a:br>
            <a:r>
              <a:rPr lang="uk-UA" sz="4400" dirty="0"/>
              <a:t/>
            </a:r>
            <a:br>
              <a:rPr lang="uk-UA" sz="4400" dirty="0"/>
            </a:br>
            <a:r>
              <a:rPr lang="uk-UA" sz="4400" dirty="0" smtClean="0"/>
              <a:t>               </a:t>
            </a:r>
            <a:r>
              <a:rPr lang="uk-UA" sz="3200" i="1" dirty="0" smtClean="0">
                <a:solidFill>
                  <a:srgbClr val="C00000"/>
                </a:solidFill>
              </a:rPr>
              <a:t>Марія </a:t>
            </a:r>
            <a:r>
              <a:rPr lang="uk-UA" sz="3200" i="1" dirty="0" err="1" smtClean="0">
                <a:solidFill>
                  <a:srgbClr val="C00000"/>
                </a:solidFill>
              </a:rPr>
              <a:t>Романяк</a:t>
            </a:r>
            <a:r>
              <a:rPr lang="uk-UA" sz="4400" i="1" dirty="0" smtClean="0">
                <a:solidFill>
                  <a:srgbClr val="C00000"/>
                </a:solidFill>
              </a:rPr>
              <a:t/>
            </a:r>
            <a:br>
              <a:rPr lang="uk-UA" sz="4400" i="1" dirty="0" smtClean="0">
                <a:solidFill>
                  <a:srgbClr val="C00000"/>
                </a:solidFill>
              </a:rPr>
            </a:br>
            <a:r>
              <a:rPr lang="uk-UA" sz="4400" dirty="0"/>
              <a:t/>
            </a:r>
            <a:br>
              <a:rPr lang="uk-UA" sz="4400" dirty="0"/>
            </a:br>
            <a:r>
              <a:rPr lang="uk-UA" sz="3200" dirty="0">
                <a:solidFill>
                  <a:srgbClr val="C00000"/>
                </a:solidFill>
                <a:latin typeface="Candara" panose="020E0502030303020204" pitchFamily="34" charset="0"/>
              </a:rPr>
              <a:t>ВСП «Фаховий коледж інформаційних технологій</a:t>
            </a:r>
            <a:br>
              <a:rPr lang="uk-UA" sz="3200" dirty="0">
                <a:solidFill>
                  <a:srgbClr val="C00000"/>
                </a:solidFill>
                <a:latin typeface="Candara" panose="020E0502030303020204" pitchFamily="34" charset="0"/>
              </a:rPr>
            </a:br>
            <a:r>
              <a:rPr lang="uk-UA" sz="3200" dirty="0">
                <a:solidFill>
                  <a:srgbClr val="C00000"/>
                </a:solidFill>
                <a:latin typeface="Candara" panose="020E0502030303020204" pitchFamily="34" charset="0"/>
              </a:rPr>
              <a:t>НУ «Львівська політехніка»</a:t>
            </a:r>
            <a:br>
              <a:rPr lang="uk-UA" sz="3200" dirty="0">
                <a:solidFill>
                  <a:srgbClr val="C00000"/>
                </a:solidFill>
                <a:latin typeface="Candara" panose="020E0502030303020204" pitchFamily="34" charset="0"/>
              </a:rPr>
            </a:br>
            <a:endParaRPr lang="uk-UA" sz="3200" dirty="0">
              <a:solidFill>
                <a:srgbClr val="C00000"/>
              </a:solidFill>
              <a:latin typeface="Candara" panose="020E0502030303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3211" y="2846229"/>
            <a:ext cx="1828885" cy="1957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5903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679938" y="375139"/>
            <a:ext cx="10750062" cy="5504454"/>
          </a:xfrm>
        </p:spPr>
        <p:txBody>
          <a:bodyPr>
            <a:normAutofit/>
          </a:bodyPr>
          <a:lstStyle/>
          <a:p>
            <a:r>
              <a:rPr lang="uk-UA" sz="3600" dirty="0">
                <a:solidFill>
                  <a:srgbClr val="C00000"/>
                </a:solidFill>
              </a:rPr>
              <a:t>Пахучі речовини є каталізаторами почуттів. Суміш ароматів спокушає і викликає бажання, оживляє спомини і збуджує фантазію, окрилює найсміливішу мрію.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2141" y="2601571"/>
            <a:ext cx="6783534" cy="3478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135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726831" y="187569"/>
            <a:ext cx="11465169" cy="6670431"/>
          </a:xfrm>
        </p:spPr>
        <p:txBody>
          <a:bodyPr>
            <a:noAutofit/>
          </a:bodyPr>
          <a:lstStyle/>
          <a:p>
            <a:r>
              <a:rPr lang="uk-UA" sz="3600" dirty="0">
                <a:solidFill>
                  <a:srgbClr val="C00000"/>
                </a:solidFill>
              </a:rPr>
              <a:t>Стимулюючий ефект ароматів у стосунках між людьми має наукове пояснення. Слизова оболонка носа вловлює сигнал запаху вже на відстані 3-4 м. Через якусь мить він уже діє на нервову систему і на ту частину головного мозку, яка керує емоціями і почуттями.</a:t>
            </a:r>
          </a:p>
          <a:p>
            <a:endParaRPr lang="uk-UA" sz="3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7355" y="3217451"/>
            <a:ext cx="4610100" cy="3335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0736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899985" y="175847"/>
            <a:ext cx="10846537" cy="6682153"/>
          </a:xfrm>
        </p:spPr>
        <p:txBody>
          <a:bodyPr>
            <a:normAutofit/>
          </a:bodyPr>
          <a:lstStyle/>
          <a:p>
            <a:r>
              <a:rPr lang="uk-UA" sz="4400" dirty="0">
                <a:solidFill>
                  <a:srgbClr val="C00000"/>
                </a:solidFill>
              </a:rPr>
              <a:t>Підсвідомі реакції на запах найчастіше виявляються у психічній сфері і стані здоров’я. Не кожен відчуває вплив запаху, а тільки одержує його результати у вигляді певних реакцій.</a:t>
            </a:r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6922" y="3329355"/>
            <a:ext cx="6349599" cy="3555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258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4507021" y="0"/>
            <a:ext cx="7005042" cy="6541477"/>
          </a:xfrm>
        </p:spPr>
        <p:txBody>
          <a:bodyPr>
            <a:normAutofit/>
          </a:bodyPr>
          <a:lstStyle/>
          <a:p>
            <a:r>
              <a:rPr lang="uk-UA" sz="3600" dirty="0">
                <a:solidFill>
                  <a:srgbClr val="C00000"/>
                </a:solidFill>
              </a:rPr>
              <a:t>Кожній людині властивий індивідуальний «ароматичний образ», який формується конкретними генами і передається через повітря. У випадку, коли молекулярний імпульс чоловіка збігається з генною установкою дами його мрії, він має всі шанси влучити в серце</a:t>
            </a:r>
            <a:r>
              <a:rPr lang="uk-UA" sz="4000" dirty="0">
                <a:solidFill>
                  <a:srgbClr val="C00000"/>
                </a:solidFill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139" y="3244981"/>
            <a:ext cx="3845170" cy="34478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07020" cy="3080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241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797169" y="0"/>
            <a:ext cx="11205796" cy="6857999"/>
          </a:xfrm>
        </p:spPr>
        <p:txBody>
          <a:bodyPr>
            <a:normAutofit/>
          </a:bodyPr>
          <a:lstStyle/>
          <a:p>
            <a:r>
              <a:rPr lang="uk-UA" sz="3600" dirty="0">
                <a:solidFill>
                  <a:srgbClr val="C00000"/>
                </a:solidFill>
              </a:rPr>
              <a:t>Знайти аромат, який ідеально доповнює ваш образ, досить складно. Вважається, що якщо аромат був створений саме для вас, то самі на своїй шкірі через годину-другу ви його відчувати не будете. А ось оточуючі, навпаки, помічають, наскільки смачно ви пахнете, і ви почуєте багато </a:t>
            </a:r>
            <a:r>
              <a:rPr lang="uk-UA" sz="3600" dirty="0" smtClean="0">
                <a:solidFill>
                  <a:srgbClr val="C00000"/>
                </a:solidFill>
              </a:rPr>
              <a:t>компліментів. </a:t>
            </a:r>
            <a:endParaRPr lang="uk-UA" sz="3600" dirty="0" smtClean="0">
              <a:solidFill>
                <a:srgbClr val="C00000"/>
              </a:solidFill>
            </a:endParaRPr>
          </a:p>
          <a:p>
            <a:endParaRPr lang="uk-UA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1108" y="3675526"/>
            <a:ext cx="5322277" cy="3182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50757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688970" y="-1"/>
            <a:ext cx="5711830" cy="6564923"/>
          </a:xfrm>
        </p:spPr>
        <p:txBody>
          <a:bodyPr>
            <a:normAutofit/>
          </a:bodyPr>
          <a:lstStyle/>
          <a:p>
            <a:r>
              <a:rPr lang="uk-UA" sz="4000" dirty="0">
                <a:solidFill>
                  <a:srgbClr val="C00000"/>
                </a:solidFill>
              </a:rPr>
              <a:t>В результаті численних лабораторних досліджень вчені встановили деякі факти, які свідчать про небезпеку окремих інгредієнтів, які лежать в основі популярних </a:t>
            </a:r>
            <a:r>
              <a:rPr lang="uk-UA" sz="4000" dirty="0" smtClean="0">
                <a:solidFill>
                  <a:srgbClr val="C00000"/>
                </a:solidFill>
              </a:rPr>
              <a:t>духів.</a:t>
            </a:r>
            <a:endParaRPr lang="uk-UA" sz="4000" dirty="0">
              <a:solidFill>
                <a:srgbClr val="C0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6677" y="470388"/>
            <a:ext cx="5761892" cy="360924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3108" y="4204623"/>
            <a:ext cx="4425461" cy="2462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0820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750278" y="187571"/>
            <a:ext cx="11043137" cy="2461845"/>
          </a:xfrm>
        </p:spPr>
        <p:txBody>
          <a:bodyPr>
            <a:normAutofit/>
          </a:bodyPr>
          <a:lstStyle/>
          <a:p>
            <a:r>
              <a:rPr lang="uk-UA" sz="4000" dirty="0">
                <a:solidFill>
                  <a:srgbClr val="C00000"/>
                </a:solidFill>
              </a:rPr>
              <a:t>Постійне використання того чи іншого </a:t>
            </a:r>
            <a:r>
              <a:rPr lang="uk-UA" sz="4000" dirty="0" err="1">
                <a:solidFill>
                  <a:srgbClr val="C00000"/>
                </a:solidFill>
              </a:rPr>
              <a:t>парфуму</a:t>
            </a:r>
            <a:r>
              <a:rPr lang="uk-UA" sz="4000" dirty="0">
                <a:solidFill>
                  <a:srgbClr val="C00000"/>
                </a:solidFill>
              </a:rPr>
              <a:t> може викликати ряд негативних наслідків від алергічної реакції до гормональних збоїв.</a:t>
            </a:r>
          </a:p>
          <a:p>
            <a:endParaRPr lang="uk-UA" sz="40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1507" y="2356704"/>
            <a:ext cx="6564923" cy="4380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280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633045" y="1"/>
            <a:ext cx="11347939" cy="2836984"/>
          </a:xfrm>
        </p:spPr>
        <p:txBody>
          <a:bodyPr>
            <a:noAutofit/>
          </a:bodyPr>
          <a:lstStyle/>
          <a:p>
            <a:r>
              <a:rPr lang="uk-UA" sz="3200" dirty="0">
                <a:solidFill>
                  <a:srgbClr val="C00000"/>
                </a:solidFill>
              </a:rPr>
              <a:t>Як правило, алергія на парфуми проявляється стандартно — висип на шкірі. При цьому потенційним збудником подібної реакції організму можуть бути як ваші особисті духи, так і зіткнення з шкірою іншої людини, на яку були нанесені парфуми.</a:t>
            </a:r>
            <a:endParaRPr lang="uk-UA" sz="3200" dirty="0">
              <a:solidFill>
                <a:srgbClr val="C0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4123" y="2454373"/>
            <a:ext cx="4196861" cy="277504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36985"/>
            <a:ext cx="4397320" cy="276481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0897" y="3933848"/>
            <a:ext cx="4654107" cy="2862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46059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773723" y="1"/>
            <a:ext cx="11113477" cy="2836984"/>
          </a:xfrm>
        </p:spPr>
        <p:txBody>
          <a:bodyPr>
            <a:normAutofit/>
          </a:bodyPr>
          <a:lstStyle/>
          <a:p>
            <a:r>
              <a:rPr lang="uk-UA" sz="3200" dirty="0">
                <a:solidFill>
                  <a:srgbClr val="C00000"/>
                </a:solidFill>
              </a:rPr>
              <a:t>Якщо до складу духів входить потенційний алерген, то як результат при чутливій шкірі ви можете побачити і відчути висип на руках, зап’ястях, долонях, обличчі, а також прояв таких симптомів як почервоніння та свербіж шкіри, набрякання окремих ділянок обличчя.</a:t>
            </a:r>
            <a:endParaRPr lang="uk-UA" sz="3200" dirty="0">
              <a:solidFill>
                <a:srgbClr val="C0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7867" y="2754758"/>
            <a:ext cx="6565187" cy="4103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0649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820615" y="304800"/>
            <a:ext cx="11043139" cy="6553199"/>
          </a:xfrm>
        </p:spPr>
        <p:txBody>
          <a:bodyPr/>
          <a:lstStyle/>
          <a:p>
            <a:r>
              <a:rPr lang="uk-UA" sz="3200" dirty="0">
                <a:solidFill>
                  <a:srgbClr val="C00000"/>
                </a:solidFill>
              </a:rPr>
              <a:t>Найнебезпечнішими алергенами у складі сучасних парфумів є синтетичні молекули з сильним запахом. Їх часто використовують у виробництві культових запахів. Найбільш сильна алергічна реакція на парфуми може виразитися в респіраторному роздратуванні. Особливо ризиковано користуватися парфумами людям, що страждають астмою. </a:t>
            </a:r>
          </a:p>
          <a:p>
            <a:endParaRPr lang="uk-UA" dirty="0">
              <a:solidFill>
                <a:srgbClr val="C0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7630" y="4305768"/>
            <a:ext cx="4548554" cy="238680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25" y="3575829"/>
            <a:ext cx="4381866" cy="3282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944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890954" y="0"/>
            <a:ext cx="10925908" cy="2719753"/>
          </a:xfrm>
        </p:spPr>
        <p:txBody>
          <a:bodyPr>
            <a:normAutofit lnSpcReduction="10000"/>
          </a:bodyPr>
          <a:lstStyle/>
          <a:p>
            <a:r>
              <a:rPr lang="uk-UA" sz="4000" dirty="0">
                <a:solidFill>
                  <a:srgbClr val="C00000"/>
                </a:solidFill>
              </a:rPr>
              <a:t>Як показали дослідження, інгредієнти, що входять до складу парфумерних продуктів нового покоління, здатні вплинути на гормональний баланс організму. </a:t>
            </a:r>
            <a:endParaRPr lang="uk-UA" sz="4000" dirty="0">
              <a:solidFill>
                <a:srgbClr val="C0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4954" y="2654621"/>
            <a:ext cx="7479323" cy="4203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3479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961292" y="1"/>
            <a:ext cx="10925908" cy="2391507"/>
          </a:xfrm>
        </p:spPr>
        <p:txBody>
          <a:bodyPr>
            <a:normAutofit/>
          </a:bodyPr>
          <a:lstStyle/>
          <a:p>
            <a:r>
              <a:rPr lang="uk-UA" sz="2800" dirty="0">
                <a:solidFill>
                  <a:srgbClr val="C00000"/>
                </a:solidFill>
              </a:rPr>
              <a:t>Вчені встановили, що кілька десятків складових духів впливають на рівень гормонів в організмі, а деякі з них володіють дією, схожою з дією жіночого гомону естрогену, є й ті, які за дією нагадують дію гормонів щитовидної </a:t>
            </a:r>
            <a:r>
              <a:rPr lang="uk-UA" sz="2800" dirty="0" smtClean="0">
                <a:solidFill>
                  <a:srgbClr val="C00000"/>
                </a:solidFill>
              </a:rPr>
              <a:t>залози.</a:t>
            </a:r>
            <a:endParaRPr lang="uk-UA" sz="2800" dirty="0">
              <a:solidFill>
                <a:srgbClr val="C0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1291" y="2391509"/>
            <a:ext cx="5497945" cy="41181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8633" y="2358572"/>
            <a:ext cx="5369169" cy="4151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41480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67508" y="1500554"/>
            <a:ext cx="11160369" cy="5357446"/>
          </a:xfrm>
        </p:spPr>
        <p:txBody>
          <a:bodyPr/>
          <a:lstStyle/>
          <a:p>
            <a:pPr algn="r"/>
            <a:r>
              <a:rPr lang="uk-UA" dirty="0" smtClean="0">
                <a:solidFill>
                  <a:srgbClr val="C00000"/>
                </a:solidFill>
              </a:rPr>
              <a:t>Дякую за увагу!</a:t>
            </a:r>
            <a:br>
              <a:rPr lang="uk-UA" dirty="0" smtClean="0">
                <a:solidFill>
                  <a:srgbClr val="C00000"/>
                </a:solidFill>
              </a:rPr>
            </a:br>
            <a:r>
              <a:rPr lang="uk-UA" dirty="0" smtClean="0">
                <a:solidFill>
                  <a:srgbClr val="C00000"/>
                </a:solidFill>
              </a:rPr>
              <a:t/>
            </a:r>
            <a:br>
              <a:rPr lang="uk-UA" dirty="0" smtClean="0">
                <a:solidFill>
                  <a:srgbClr val="C00000"/>
                </a:solidFill>
              </a:rPr>
            </a:br>
            <a:r>
              <a:rPr lang="ru-RU" sz="3200" i="1" dirty="0"/>
              <a:t>“</a:t>
            </a:r>
            <a:r>
              <a:rPr lang="ru-RU" sz="3200" i="1" dirty="0" err="1"/>
              <a:t>Усі</a:t>
            </a:r>
            <a:r>
              <a:rPr lang="ru-RU" sz="3200" i="1" dirty="0"/>
              <a:t> </a:t>
            </a:r>
            <a:r>
              <a:rPr lang="ru-RU" sz="3200" i="1" dirty="0" err="1"/>
              <a:t>жінки</a:t>
            </a:r>
            <a:r>
              <a:rPr lang="ru-RU" sz="3200" i="1" dirty="0"/>
              <a:t> </a:t>
            </a:r>
            <a:r>
              <a:rPr lang="ru-RU" sz="3200" i="1" dirty="0" err="1"/>
              <a:t>люблять</a:t>
            </a:r>
            <a:r>
              <a:rPr lang="ru-RU" sz="3200" i="1" dirty="0"/>
              <a:t> духи. </a:t>
            </a:r>
            <a:r>
              <a:rPr lang="ru-RU" sz="3200" i="1" dirty="0" err="1"/>
              <a:t>Якщо</a:t>
            </a:r>
            <a:r>
              <a:rPr lang="ru-RU" sz="3200" i="1" dirty="0"/>
              <a:t> вони </a:t>
            </a:r>
            <a:r>
              <a:rPr lang="ru-RU" sz="3200" i="1" dirty="0" err="1"/>
              <a:t>кажуть</a:t>
            </a:r>
            <a:r>
              <a:rPr lang="ru-RU" sz="3200" i="1" dirty="0"/>
              <a:t>, </a:t>
            </a:r>
            <a:r>
              <a:rPr lang="ru-RU" sz="3200" i="1" dirty="0" err="1"/>
              <a:t>що</a:t>
            </a:r>
            <a:r>
              <a:rPr lang="ru-RU" sz="3200" i="1" dirty="0"/>
              <a:t> </a:t>
            </a:r>
            <a:r>
              <a:rPr lang="ru-RU" sz="3200" i="1" dirty="0" err="1"/>
              <a:t>ні</a:t>
            </a:r>
            <a:r>
              <a:rPr lang="ru-RU" sz="3200" i="1" dirty="0"/>
              <a:t>, то не </a:t>
            </a:r>
            <a:r>
              <a:rPr lang="ru-RU" sz="3200" i="1" dirty="0" err="1"/>
              <a:t>знайшли</a:t>
            </a:r>
            <a:r>
              <a:rPr lang="ru-RU" sz="3200" i="1" dirty="0"/>
              <a:t> </a:t>
            </a:r>
            <a:r>
              <a:rPr lang="ru-RU" sz="3200" i="1" dirty="0" err="1"/>
              <a:t>свій</a:t>
            </a:r>
            <a:r>
              <a:rPr lang="ru-RU" sz="3200" i="1" dirty="0"/>
              <a:t> </a:t>
            </a:r>
            <a:r>
              <a:rPr lang="ru-RU" sz="3200" i="1" dirty="0" smtClean="0"/>
              <a:t>запах”. </a:t>
            </a:r>
            <a:br>
              <a:rPr lang="ru-RU" sz="3200" i="1" dirty="0" smtClean="0"/>
            </a:br>
            <a:r>
              <a:rPr lang="ru-RU" sz="3200" i="1" dirty="0" err="1" smtClean="0">
                <a:solidFill>
                  <a:srgbClr val="C00000"/>
                </a:solidFill>
              </a:rPr>
              <a:t>Мерилін</a:t>
            </a:r>
            <a:r>
              <a:rPr lang="ru-RU" sz="3200" i="1" dirty="0" smtClean="0">
                <a:solidFill>
                  <a:srgbClr val="C00000"/>
                </a:solidFill>
              </a:rPr>
              <a:t> Монро</a:t>
            </a:r>
            <a:endParaRPr lang="uk-UA" sz="32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4826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416</TotalTime>
  <Words>434</Words>
  <Application>Microsoft Office PowerPoint</Application>
  <PresentationFormat>Широкий екран</PresentationFormat>
  <Paragraphs>14</Paragraphs>
  <Slides>14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14</vt:i4>
      </vt:variant>
    </vt:vector>
  </HeadingPairs>
  <TitlesOfParts>
    <vt:vector size="20" baseType="lpstr">
      <vt:lpstr>Arial</vt:lpstr>
      <vt:lpstr>Candara</vt:lpstr>
      <vt:lpstr>Corbel</vt:lpstr>
      <vt:lpstr>Gill Sans MT</vt:lpstr>
      <vt:lpstr>Impact</vt:lpstr>
      <vt:lpstr>Badge</vt:lpstr>
      <vt:lpstr>ЕМОЦІЙНИЙ ВПЛИВ ПАРФУМІВ                 Марія Романяк  ВСП «Фаховий коледж інформаційних технологій НУ «Львівська політехніка»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Дякую за увагу!  “Усі жінки люблять духи. Якщо вони кажуть, що ні, то не знайшли свій запах”.  Мерилін Монро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ЕМОЦІЙНИЙ ВПЛИВ ПАРФУМІВ  Марія Романяк  ВСП «Фаховий коледж інформаційних технологій НУ «Львівська політехніка»</dc:title>
  <dc:creator>Asus</dc:creator>
  <cp:lastModifiedBy>Asus</cp:lastModifiedBy>
  <cp:revision>17</cp:revision>
  <dcterms:created xsi:type="dcterms:W3CDTF">2023-03-15T21:09:50Z</dcterms:created>
  <dcterms:modified xsi:type="dcterms:W3CDTF">2023-03-20T14:51:04Z</dcterms:modified>
</cp:coreProperties>
</file>