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4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4" r:id="rId19"/>
    <p:sldId id="290" r:id="rId20"/>
    <p:sldId id="273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846" y="12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82629-9BD1-4B13-8834-156AD3CE0354}" type="datetimeFigureOut">
              <a:rPr lang="uk-UA" smtClean="0"/>
              <a:t>04.01.2022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D0E7F-B4DA-4FAA-9DE9-AEB9D007403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42432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82629-9BD1-4B13-8834-156AD3CE0354}" type="datetimeFigureOut">
              <a:rPr lang="uk-UA" smtClean="0"/>
              <a:t>04.01.2022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D0E7F-B4DA-4FAA-9DE9-AEB9D007403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118545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82629-9BD1-4B13-8834-156AD3CE0354}" type="datetimeFigureOut">
              <a:rPr lang="uk-UA" smtClean="0"/>
              <a:t>04.01.2022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D0E7F-B4DA-4FAA-9DE9-AEB9D007403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688144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82629-9BD1-4B13-8834-156AD3CE0354}" type="datetimeFigureOut">
              <a:rPr lang="uk-UA" smtClean="0"/>
              <a:t>04.01.2022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D0E7F-B4DA-4FAA-9DE9-AEB9D007403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95029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82629-9BD1-4B13-8834-156AD3CE0354}" type="datetimeFigureOut">
              <a:rPr lang="uk-UA" smtClean="0"/>
              <a:t>04.01.2022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D0E7F-B4DA-4FAA-9DE9-AEB9D007403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510237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82629-9BD1-4B13-8834-156AD3CE0354}" type="datetimeFigureOut">
              <a:rPr lang="uk-UA" smtClean="0"/>
              <a:t>04.01.2022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D0E7F-B4DA-4FAA-9DE9-AEB9D007403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450577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82629-9BD1-4B13-8834-156AD3CE0354}" type="datetimeFigureOut">
              <a:rPr lang="uk-UA" smtClean="0"/>
              <a:t>04.01.2022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D0E7F-B4DA-4FAA-9DE9-AEB9D007403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877537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82629-9BD1-4B13-8834-156AD3CE0354}" type="datetimeFigureOut">
              <a:rPr lang="uk-UA" smtClean="0"/>
              <a:t>04.01.2022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D0E7F-B4DA-4FAA-9DE9-AEB9D007403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501268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82629-9BD1-4B13-8834-156AD3CE0354}" type="datetimeFigureOut">
              <a:rPr lang="uk-UA" smtClean="0"/>
              <a:t>04.01.2022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D0E7F-B4DA-4FAA-9DE9-AEB9D007403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125043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82629-9BD1-4B13-8834-156AD3CE0354}" type="datetimeFigureOut">
              <a:rPr lang="uk-UA" smtClean="0"/>
              <a:t>04.01.2022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D0E7F-B4DA-4FAA-9DE9-AEB9D007403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71563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82629-9BD1-4B13-8834-156AD3CE0354}" type="datetimeFigureOut">
              <a:rPr lang="uk-UA" smtClean="0"/>
              <a:t>04.01.2022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D0E7F-B4DA-4FAA-9DE9-AEB9D007403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306020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982629-9BD1-4B13-8834-156AD3CE0354}" type="datetimeFigureOut">
              <a:rPr lang="uk-UA" smtClean="0"/>
              <a:t>04.01.2022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ED0E7F-B4DA-4FAA-9DE9-AEB9D007403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683745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качать фон “Лист из блокнота” для презентаций PowerPoint, бесплатн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56"/>
            <a:ext cx="9147008" cy="6860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5616" y="2636912"/>
            <a:ext cx="7772400" cy="1470025"/>
          </a:xfrm>
        </p:spPr>
        <p:txBody>
          <a:bodyPr>
            <a:noAutofit/>
          </a:bodyPr>
          <a:lstStyle/>
          <a:p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ЗНО-ДПА</a:t>
            </a:r>
            <a:b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Тренажер до теми:</a:t>
            </a:r>
            <a:b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Українські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землі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складі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Російської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імперії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наприкінці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Х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uk-UA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ІІІ </a:t>
            </a:r>
            <a:r>
              <a:rPr lang="uk-UA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на початку ХІХ століття»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uk-UA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7386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12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540568" y="26064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Видання «Енеїди» Івана Котляревського - …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7544" y="1772816"/>
            <a:ext cx="1872208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3600" b="1" dirty="0" smtClean="0"/>
              <a:t>1718</a:t>
            </a:r>
            <a:endParaRPr lang="uk-UA" sz="36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588224" y="5229200"/>
            <a:ext cx="1872208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3600" b="1" dirty="0" smtClean="0"/>
              <a:t>1789</a:t>
            </a:r>
            <a:endParaRPr lang="uk-UA" sz="36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444208" y="1772816"/>
            <a:ext cx="1872208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3600" b="1" dirty="0" smtClean="0"/>
              <a:t>1773</a:t>
            </a:r>
            <a:endParaRPr lang="uk-UA" sz="36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469112" y="5202912"/>
            <a:ext cx="1872208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3600" b="1" dirty="0" smtClean="0"/>
              <a:t>1798</a:t>
            </a:r>
            <a:endParaRPr lang="uk-UA" sz="3600" b="1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412776"/>
            <a:ext cx="3744416" cy="503300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Стрелка вправо с вырезом 9"/>
          <p:cNvSpPr/>
          <p:nvPr/>
        </p:nvSpPr>
        <p:spPr>
          <a:xfrm rot="16200000">
            <a:off x="1007628" y="6014955"/>
            <a:ext cx="744120" cy="504056"/>
          </a:xfrm>
          <a:prstGeom prst="notchedRight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45186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12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380275"/>
            <a:ext cx="4762500" cy="304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540568" y="26064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Ліквідація Задунайської </a:t>
            </a:r>
            <a:b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Січі- …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7544" y="1772816"/>
            <a:ext cx="1872208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3600" b="1" dirty="0" smtClean="0"/>
              <a:t>1828</a:t>
            </a:r>
            <a:endParaRPr lang="uk-UA" sz="36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588224" y="5229200"/>
            <a:ext cx="1872208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3600" b="1" dirty="0" smtClean="0"/>
              <a:t>1789</a:t>
            </a:r>
            <a:endParaRPr lang="uk-UA" sz="36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444208" y="1772816"/>
            <a:ext cx="1872208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3600" b="1" dirty="0" smtClean="0"/>
              <a:t>1873</a:t>
            </a:r>
            <a:endParaRPr lang="uk-UA" sz="36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469112" y="5202912"/>
            <a:ext cx="1872208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3600" b="1" dirty="0" smtClean="0"/>
              <a:t>1798</a:t>
            </a:r>
            <a:endParaRPr lang="uk-UA" sz="3600" b="1" dirty="0"/>
          </a:p>
        </p:txBody>
      </p:sp>
      <p:sp>
        <p:nvSpPr>
          <p:cNvPr id="10" name="Стрелка вправо с вырезом 9"/>
          <p:cNvSpPr/>
          <p:nvPr/>
        </p:nvSpPr>
        <p:spPr>
          <a:xfrm rot="16200000">
            <a:off x="791580" y="2642934"/>
            <a:ext cx="1224136" cy="924060"/>
          </a:xfrm>
          <a:prstGeom prst="notchedRight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39712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459" y="-7585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5792" y="2295780"/>
            <a:ext cx="4483316" cy="29888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828600" y="40466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Повстання Чернігівського </a:t>
            </a:r>
            <a:b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полку - …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7544" y="1772816"/>
            <a:ext cx="1872208" cy="830997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2400" b="1" dirty="0" smtClean="0"/>
              <a:t>грудень1925- січень1926</a:t>
            </a:r>
            <a:endParaRPr lang="uk-UA" sz="2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444208" y="1772816"/>
            <a:ext cx="2088232" cy="830997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2400" b="1" dirty="0"/>
              <a:t>т</a:t>
            </a:r>
            <a:r>
              <a:rPr lang="uk-UA" sz="2400" b="1" dirty="0" smtClean="0"/>
              <a:t>равень 1925</a:t>
            </a:r>
          </a:p>
          <a:p>
            <a:pPr algn="ctr"/>
            <a:r>
              <a:rPr lang="uk-UA" sz="2400" b="1" dirty="0" smtClean="0"/>
              <a:t>-січень 1926</a:t>
            </a:r>
            <a:endParaRPr lang="uk-UA" sz="24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443584" y="4869160"/>
            <a:ext cx="1872208" cy="830997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2400" b="1" dirty="0"/>
              <a:t>с</a:t>
            </a:r>
            <a:r>
              <a:rPr lang="uk-UA" sz="2400" b="1" dirty="0" smtClean="0"/>
              <a:t>ічень 1925- квітень1926</a:t>
            </a:r>
          </a:p>
        </p:txBody>
      </p:sp>
      <p:sp>
        <p:nvSpPr>
          <p:cNvPr id="10" name="Стрелка вправо с вырезом 9"/>
          <p:cNvSpPr/>
          <p:nvPr/>
        </p:nvSpPr>
        <p:spPr>
          <a:xfrm rot="16200000">
            <a:off x="719572" y="2806689"/>
            <a:ext cx="1368152" cy="1008112"/>
          </a:xfrm>
          <a:prstGeom prst="notchedRight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" name="TextBox 2"/>
          <p:cNvSpPr txBox="1"/>
          <p:nvPr/>
        </p:nvSpPr>
        <p:spPr>
          <a:xfrm>
            <a:off x="6804248" y="4869159"/>
            <a:ext cx="2016224" cy="830997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2400" b="1" dirty="0" smtClean="0"/>
              <a:t>Грудень1928</a:t>
            </a:r>
          </a:p>
          <a:p>
            <a:r>
              <a:rPr lang="uk-UA" sz="2400" b="1" dirty="0" smtClean="0"/>
              <a:t>- січень1929</a:t>
            </a:r>
            <a:endParaRPr lang="uk-UA" sz="2400" b="1" dirty="0"/>
          </a:p>
        </p:txBody>
      </p:sp>
    </p:spTree>
    <p:extLst>
      <p:ext uri="{BB962C8B-B14F-4D97-AF65-F5344CB8AC3E}">
        <p14:creationId xmlns:p14="http://schemas.microsoft.com/office/powerpoint/2010/main" val="3002211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264877"/>
            <a:ext cx="8229600" cy="1143000"/>
          </a:xfrm>
        </p:spPr>
        <p:txBody>
          <a:bodyPr>
            <a:noAutofit/>
          </a:bodyPr>
          <a:lstStyle/>
          <a:p>
            <a:r>
              <a:rPr lang="uk-UA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uk-UA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ольське визвольне повстання- …</a:t>
            </a:r>
            <a:endParaRPr lang="uk-UA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7504" y="1942093"/>
            <a:ext cx="2133840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3200" b="1" dirty="0" smtClean="0"/>
              <a:t>1930-1937</a:t>
            </a:r>
            <a:endParaRPr lang="uk-UA" sz="32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696236" y="1772816"/>
            <a:ext cx="2088232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3200" b="1" dirty="0" smtClean="0"/>
              <a:t>1830-1833</a:t>
            </a:r>
            <a:endParaRPr lang="uk-UA" sz="32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114400" y="5225177"/>
            <a:ext cx="2112192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3200" b="1" dirty="0" smtClean="0"/>
              <a:t>1835-1836</a:t>
            </a:r>
          </a:p>
        </p:txBody>
      </p:sp>
      <p:sp>
        <p:nvSpPr>
          <p:cNvPr id="10" name="Стрелка вправо с вырезом 9"/>
          <p:cNvSpPr/>
          <p:nvPr/>
        </p:nvSpPr>
        <p:spPr>
          <a:xfrm rot="16200000">
            <a:off x="7056276" y="2688608"/>
            <a:ext cx="1368152" cy="1008112"/>
          </a:xfrm>
          <a:prstGeom prst="notchedRight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" name="TextBox 2"/>
          <p:cNvSpPr txBox="1"/>
          <p:nvPr/>
        </p:nvSpPr>
        <p:spPr>
          <a:xfrm>
            <a:off x="6768244" y="5103928"/>
            <a:ext cx="2016224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3200" b="1" dirty="0" smtClean="0"/>
              <a:t>1865-1868</a:t>
            </a:r>
            <a:endParaRPr lang="uk-UA" sz="3200" b="1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1344" y="2211432"/>
            <a:ext cx="4511594" cy="301374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10954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288" y="3373"/>
            <a:ext cx="91852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255" y="2093761"/>
            <a:ext cx="5544616" cy="356748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303427"/>
            <a:ext cx="8229600" cy="1143000"/>
          </a:xfrm>
        </p:spPr>
        <p:txBody>
          <a:bodyPr>
            <a:noAutofit/>
          </a:bodyPr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Перше видання «Кобзаря»</a:t>
            </a:r>
            <a:b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Т. Г. Шевченка - …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7504" y="1942093"/>
            <a:ext cx="2133840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3200" b="1" dirty="0" smtClean="0"/>
              <a:t>1930</a:t>
            </a:r>
            <a:endParaRPr lang="uk-UA" sz="32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647624" y="1986251"/>
            <a:ext cx="2088232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3200" b="1" dirty="0" smtClean="0"/>
              <a:t>1830</a:t>
            </a:r>
            <a:endParaRPr lang="uk-UA" sz="32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5768" y="5225175"/>
            <a:ext cx="2112192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3200" b="1" dirty="0" smtClean="0"/>
              <a:t>1836</a:t>
            </a:r>
          </a:p>
        </p:txBody>
      </p:sp>
      <p:sp>
        <p:nvSpPr>
          <p:cNvPr id="10" name="Стрелка вправо с вырезом 9"/>
          <p:cNvSpPr/>
          <p:nvPr/>
        </p:nvSpPr>
        <p:spPr>
          <a:xfrm rot="16200000">
            <a:off x="7310522" y="6023587"/>
            <a:ext cx="895984" cy="587496"/>
          </a:xfrm>
          <a:prstGeom prst="notchedRight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" name="TextBox 2"/>
          <p:cNvSpPr txBox="1"/>
          <p:nvPr/>
        </p:nvSpPr>
        <p:spPr>
          <a:xfrm>
            <a:off x="6691024" y="5225176"/>
            <a:ext cx="2016224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3200" b="1" dirty="0" smtClean="0"/>
              <a:t>1840</a:t>
            </a:r>
            <a:endParaRPr lang="uk-UA" sz="3200" b="1" dirty="0"/>
          </a:p>
        </p:txBody>
      </p:sp>
    </p:spTree>
    <p:extLst>
      <p:ext uri="{BB962C8B-B14F-4D97-AF65-F5344CB8AC3E}">
        <p14:creationId xmlns:p14="http://schemas.microsoft.com/office/powerpoint/2010/main" val="447788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2443" y="409441"/>
            <a:ext cx="8784976" cy="1143000"/>
          </a:xfrm>
        </p:spPr>
        <p:txBody>
          <a:bodyPr>
            <a:noAutofit/>
          </a:bodyPr>
          <a:lstStyle/>
          <a:p>
            <a:r>
              <a:rPr lang="uk-UA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Діяльність Кирило-</a:t>
            </a:r>
            <a:r>
              <a:rPr lang="uk-UA" sz="4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Мефодіїївського</a:t>
            </a:r>
            <a:r>
              <a:rPr lang="uk-UA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братства…</a:t>
            </a:r>
            <a:endParaRPr lang="uk-UA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9512" y="1748949"/>
            <a:ext cx="2133840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3200" b="1" dirty="0" smtClean="0"/>
              <a:t>1846-1947</a:t>
            </a:r>
            <a:endParaRPr lang="uk-UA" sz="32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696236" y="1772816"/>
            <a:ext cx="2088232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3200" b="1" dirty="0" smtClean="0"/>
              <a:t>1830-1833</a:t>
            </a:r>
            <a:endParaRPr lang="uk-UA" sz="32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114400" y="5225177"/>
            <a:ext cx="2112192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3200" b="1" dirty="0" smtClean="0"/>
              <a:t>1835-1836</a:t>
            </a:r>
          </a:p>
        </p:txBody>
      </p:sp>
      <p:sp>
        <p:nvSpPr>
          <p:cNvPr id="10" name="Стрелка вправо с вырезом 9"/>
          <p:cNvSpPr/>
          <p:nvPr/>
        </p:nvSpPr>
        <p:spPr>
          <a:xfrm rot="16200000">
            <a:off x="486420" y="2625063"/>
            <a:ext cx="1368152" cy="936104"/>
          </a:xfrm>
          <a:prstGeom prst="notchedRight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" name="TextBox 2"/>
          <p:cNvSpPr txBox="1"/>
          <p:nvPr/>
        </p:nvSpPr>
        <p:spPr>
          <a:xfrm>
            <a:off x="6768244" y="5103928"/>
            <a:ext cx="2016224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3200" b="1" dirty="0" smtClean="0"/>
              <a:t>1865-1868</a:t>
            </a:r>
            <a:endParaRPr lang="uk-UA" sz="3200" b="1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6008" y="2141966"/>
            <a:ext cx="4562636" cy="35467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15540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592" y="-30837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11731" y="258219"/>
            <a:ext cx="7038677" cy="1143000"/>
          </a:xfrm>
        </p:spPr>
        <p:txBody>
          <a:bodyPr>
            <a:noAutofit/>
          </a:bodyPr>
          <a:lstStyle/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український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письменник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військовий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перший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класик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нової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української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літератури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громадський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діяч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9512" y="1748949"/>
            <a:ext cx="2376264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3200" b="1" dirty="0" smtClean="0"/>
              <a:t>Т. Шевченко</a:t>
            </a:r>
            <a:endParaRPr lang="uk-UA" sz="32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300192" y="1772816"/>
            <a:ext cx="2088232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3200" b="1" dirty="0" smtClean="0"/>
              <a:t>О. Довбуш</a:t>
            </a:r>
            <a:endParaRPr lang="uk-UA" sz="32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114400" y="5225177"/>
            <a:ext cx="2441376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3200" b="1" dirty="0" smtClean="0"/>
              <a:t>У. Кармалюк</a:t>
            </a:r>
          </a:p>
        </p:txBody>
      </p:sp>
      <p:sp>
        <p:nvSpPr>
          <p:cNvPr id="10" name="Стрелка вправо с вырезом 9"/>
          <p:cNvSpPr/>
          <p:nvPr/>
        </p:nvSpPr>
        <p:spPr>
          <a:xfrm rot="16200000">
            <a:off x="7131494" y="5977844"/>
            <a:ext cx="684075" cy="468051"/>
          </a:xfrm>
          <a:prstGeom prst="notchedRight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" name="TextBox 2"/>
          <p:cNvSpPr txBox="1"/>
          <p:nvPr/>
        </p:nvSpPr>
        <p:spPr>
          <a:xfrm>
            <a:off x="5927052" y="5226753"/>
            <a:ext cx="3204356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3200" b="1" dirty="0" smtClean="0"/>
              <a:t>І. Котляревський</a:t>
            </a:r>
            <a:endParaRPr lang="uk-UA" sz="3200" b="1" dirty="0"/>
          </a:p>
        </p:txBody>
      </p:sp>
      <p:sp>
        <p:nvSpPr>
          <p:cNvPr id="5" name="AutoShape 2" descr="Коротка Біографія Івана Котляревського / Бібліотека Української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1232" y="1772816"/>
            <a:ext cx="3096344" cy="413511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08032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176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400" y="404664"/>
            <a:ext cx="7992888" cy="1143000"/>
          </a:xfrm>
        </p:spPr>
        <p:txBody>
          <a:bodyPr>
            <a:noAutofit/>
          </a:bodyPr>
          <a:lstStyle/>
          <a:p>
            <a:pPr algn="l"/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український письменник, класик української літератури, мислитель, художник, громадський </a:t>
            </a:r>
            <a:b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 політичний діяч. </a:t>
            </a:r>
            <a:endParaRPr lang="uk-U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1615" y="2073227"/>
            <a:ext cx="2376264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3200" b="1" dirty="0" smtClean="0"/>
              <a:t>Т. Шевченко</a:t>
            </a:r>
            <a:endParaRPr lang="uk-UA" sz="32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5927052" y="2073226"/>
            <a:ext cx="2088232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3200" b="1" dirty="0" smtClean="0"/>
              <a:t>П. Орлик</a:t>
            </a:r>
            <a:endParaRPr lang="uk-UA" sz="32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114400" y="5225177"/>
            <a:ext cx="2441376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3200" b="1" dirty="0" smtClean="0"/>
              <a:t>І. Франко</a:t>
            </a:r>
          </a:p>
        </p:txBody>
      </p:sp>
      <p:sp>
        <p:nvSpPr>
          <p:cNvPr id="10" name="Стрелка вправо с вырезом 9"/>
          <p:cNvSpPr/>
          <p:nvPr/>
        </p:nvSpPr>
        <p:spPr>
          <a:xfrm rot="16200000">
            <a:off x="683568" y="2996952"/>
            <a:ext cx="1296144" cy="864096"/>
          </a:xfrm>
          <a:prstGeom prst="notchedRight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" name="TextBox 2"/>
          <p:cNvSpPr txBox="1"/>
          <p:nvPr/>
        </p:nvSpPr>
        <p:spPr>
          <a:xfrm>
            <a:off x="5927052" y="5226753"/>
            <a:ext cx="3109444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3200" b="1" dirty="0" smtClean="0"/>
              <a:t>М. Костомаров</a:t>
            </a:r>
            <a:endParaRPr lang="uk-UA" sz="3200" b="1" dirty="0"/>
          </a:p>
        </p:txBody>
      </p:sp>
      <p:sp>
        <p:nvSpPr>
          <p:cNvPr id="5" name="AutoShape 2" descr="Коротка Біографія Івана Котляревського / Бібліотека Української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916833"/>
            <a:ext cx="3168353" cy="432048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27688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176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08520" y="404664"/>
            <a:ext cx="7038677" cy="1143000"/>
          </a:xfrm>
        </p:spPr>
        <p:txBody>
          <a:bodyPr>
            <a:noAutofit/>
          </a:bodyPr>
          <a:lstStyle/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український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селянин,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ватажок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селянського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руху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В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українському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фольклорі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шляхетний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розбійник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український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національний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герой</a:t>
            </a:r>
            <a:endParaRPr lang="uk-U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1615" y="2073227"/>
            <a:ext cx="2376264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3200" b="1" dirty="0" smtClean="0"/>
              <a:t>Т. Шевченко</a:t>
            </a:r>
            <a:endParaRPr lang="uk-UA" sz="32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228184" y="2089954"/>
            <a:ext cx="2088232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3200" b="1" dirty="0" smtClean="0"/>
              <a:t>П. Куліш</a:t>
            </a:r>
            <a:endParaRPr lang="uk-UA" sz="32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114400" y="5225177"/>
            <a:ext cx="2441376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3200" b="1" dirty="0" smtClean="0"/>
              <a:t>У. Кармалюк</a:t>
            </a:r>
          </a:p>
        </p:txBody>
      </p:sp>
      <p:sp>
        <p:nvSpPr>
          <p:cNvPr id="10" name="Стрелка вправо с вырезом 9"/>
          <p:cNvSpPr/>
          <p:nvPr/>
        </p:nvSpPr>
        <p:spPr>
          <a:xfrm rot="16200000">
            <a:off x="998303" y="5975982"/>
            <a:ext cx="868144" cy="662626"/>
          </a:xfrm>
          <a:prstGeom prst="notchedRight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" name="TextBox 2"/>
          <p:cNvSpPr txBox="1"/>
          <p:nvPr/>
        </p:nvSpPr>
        <p:spPr>
          <a:xfrm>
            <a:off x="5927052" y="5226753"/>
            <a:ext cx="3204356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3200" b="1" dirty="0" smtClean="0"/>
              <a:t>І. Котляревський</a:t>
            </a:r>
            <a:endParaRPr lang="uk-UA" sz="3200" b="1" dirty="0"/>
          </a:p>
        </p:txBody>
      </p:sp>
      <p:sp>
        <p:nvSpPr>
          <p:cNvPr id="5" name="AutoShape 2" descr="Коротка Біографія Івана Котляревського / Бібліотека Української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943628"/>
            <a:ext cx="3391749" cy="45371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43816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176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324544" y="159234"/>
            <a:ext cx="8640960" cy="1143000"/>
          </a:xfrm>
        </p:spPr>
        <p:txBody>
          <a:bodyPr>
            <a:noAutofit/>
          </a:bodyPr>
          <a:lstStyle/>
          <a:p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видатний український історик, </a:t>
            </a:r>
            <a:b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етнограф, прозаїк, поет-романтик, </a:t>
            </a:r>
            <a:b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мислитель, громадський діяч, етнопсихолог. </a:t>
            </a:r>
            <a:endParaRPr lang="uk-U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8631" y="1628800"/>
            <a:ext cx="2376264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3200" b="1" dirty="0" smtClean="0"/>
              <a:t>Т. Шевченко</a:t>
            </a:r>
            <a:endParaRPr lang="uk-UA" sz="32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328704" y="1631240"/>
            <a:ext cx="2088232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3200" b="1" dirty="0" smtClean="0"/>
              <a:t>П. Куліш</a:t>
            </a:r>
            <a:endParaRPr lang="uk-UA" sz="32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114400" y="5225177"/>
            <a:ext cx="2441376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3200" b="1" dirty="0" smtClean="0"/>
              <a:t>У. Кармалюк</a:t>
            </a:r>
          </a:p>
        </p:txBody>
      </p:sp>
      <p:sp>
        <p:nvSpPr>
          <p:cNvPr id="10" name="Стрелка вправо с вырезом 9"/>
          <p:cNvSpPr/>
          <p:nvPr/>
        </p:nvSpPr>
        <p:spPr>
          <a:xfrm rot="16200000">
            <a:off x="7206274" y="5965020"/>
            <a:ext cx="868144" cy="662626"/>
          </a:xfrm>
          <a:prstGeom prst="notchedRight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" name="TextBox 2"/>
          <p:cNvSpPr txBox="1"/>
          <p:nvPr/>
        </p:nvSpPr>
        <p:spPr>
          <a:xfrm>
            <a:off x="5927052" y="5226753"/>
            <a:ext cx="3204356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3200" b="1" dirty="0" smtClean="0"/>
              <a:t>М. Костомаров</a:t>
            </a:r>
            <a:endParaRPr lang="uk-UA" sz="3200" b="1" dirty="0"/>
          </a:p>
        </p:txBody>
      </p:sp>
      <p:sp>
        <p:nvSpPr>
          <p:cNvPr id="5" name="AutoShape 2" descr="Коротка Біографія Івана Котляревського / Бібліотека Української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484784"/>
            <a:ext cx="3371276" cy="453650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78828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176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468560" y="488240"/>
            <a:ext cx="8640960" cy="1143000"/>
          </a:xfrm>
        </p:spPr>
        <p:txBody>
          <a:bodyPr>
            <a:noAutofit/>
          </a:bodyPr>
          <a:lstStyle/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український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письменник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фольклорист,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етнограф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мовознавець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перекладач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критик, редактор,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видавець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філософ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історії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uk-U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8631" y="1988840"/>
            <a:ext cx="2376264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3200" b="1" dirty="0" smtClean="0"/>
              <a:t>Т. Шевченко</a:t>
            </a:r>
            <a:endParaRPr lang="uk-UA" sz="32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328704" y="1631240"/>
            <a:ext cx="2088232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3200" b="1" dirty="0" smtClean="0"/>
              <a:t>П. Куліш</a:t>
            </a:r>
            <a:endParaRPr lang="uk-UA" sz="32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114400" y="5225177"/>
            <a:ext cx="2441376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3200" b="1" dirty="0" smtClean="0"/>
              <a:t>У. Кармалюк</a:t>
            </a:r>
          </a:p>
        </p:txBody>
      </p:sp>
      <p:sp>
        <p:nvSpPr>
          <p:cNvPr id="10" name="Стрелка вправо с вырезом 9"/>
          <p:cNvSpPr/>
          <p:nvPr/>
        </p:nvSpPr>
        <p:spPr>
          <a:xfrm rot="16200000">
            <a:off x="7095158" y="2396522"/>
            <a:ext cx="868144" cy="662626"/>
          </a:xfrm>
          <a:prstGeom prst="notchedRight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" name="TextBox 2"/>
          <p:cNvSpPr txBox="1"/>
          <p:nvPr/>
        </p:nvSpPr>
        <p:spPr>
          <a:xfrm>
            <a:off x="6660232" y="5301207"/>
            <a:ext cx="2048812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3200" b="1" dirty="0" smtClean="0"/>
              <a:t>І. Франко</a:t>
            </a:r>
            <a:endParaRPr lang="uk-UA" sz="3200" b="1" dirty="0"/>
          </a:p>
        </p:txBody>
      </p:sp>
      <p:sp>
        <p:nvSpPr>
          <p:cNvPr id="5" name="AutoShape 2" descr="Коротка Біографія Івана Котляревського / Бібліотека Української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6672" y="1988840"/>
            <a:ext cx="3240360" cy="46085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23750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131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8631" y="160338"/>
            <a:ext cx="8937865" cy="1470902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vi-VN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історична спільність людей, що складається в ході формування спільності їх території, економічних зв'язків, літературної мови, деяких особливостей культури і характеру, які складають її ознаки.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8631" y="1988840"/>
            <a:ext cx="2376264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3200" b="1" dirty="0" smtClean="0"/>
              <a:t>Нація</a:t>
            </a:r>
            <a:endParaRPr lang="uk-UA" sz="32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620812" y="1956855"/>
            <a:ext cx="2487692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3200" b="1" dirty="0" smtClean="0"/>
              <a:t>народність</a:t>
            </a:r>
            <a:endParaRPr lang="uk-UA" sz="32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125014" y="5347373"/>
            <a:ext cx="3089448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3200" b="1" dirty="0" err="1" smtClean="0"/>
              <a:t>Плем</a:t>
            </a:r>
            <a:r>
              <a:rPr lang="en-US" sz="3200" b="1" dirty="0" smtClean="0"/>
              <a:t>’</a:t>
            </a:r>
            <a:r>
              <a:rPr lang="uk-UA" sz="3200" b="1" dirty="0" smtClean="0"/>
              <a:t>я</a:t>
            </a:r>
          </a:p>
        </p:txBody>
      </p:sp>
      <p:sp>
        <p:nvSpPr>
          <p:cNvPr id="10" name="Стрелка вправо с вырезом 9"/>
          <p:cNvSpPr/>
          <p:nvPr/>
        </p:nvSpPr>
        <p:spPr>
          <a:xfrm rot="16200000">
            <a:off x="621019" y="2771470"/>
            <a:ext cx="1205221" cy="936104"/>
          </a:xfrm>
          <a:prstGeom prst="notchedRight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" name="TextBox 2"/>
          <p:cNvSpPr txBox="1"/>
          <p:nvPr/>
        </p:nvSpPr>
        <p:spPr>
          <a:xfrm>
            <a:off x="6679656" y="5517232"/>
            <a:ext cx="2048812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3200" b="1" dirty="0" smtClean="0"/>
              <a:t>Рід</a:t>
            </a:r>
            <a:endParaRPr lang="uk-UA" sz="3200" b="1" dirty="0"/>
          </a:p>
        </p:txBody>
      </p:sp>
      <p:sp>
        <p:nvSpPr>
          <p:cNvPr id="5" name="AutoShape 2" descr="Коротка Біографія Івана Котляревського / Бібліотека Української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6764" y="2370799"/>
            <a:ext cx="4161597" cy="2600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9587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131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8631" y="160338"/>
            <a:ext cx="8937865" cy="1252438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соціальний та політичний рух, що виступав за національно-культурне відродження й становлення української нації. 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73655" y="5680223"/>
            <a:ext cx="2376264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3200" b="1" dirty="0" smtClean="0"/>
              <a:t>Масонство</a:t>
            </a:r>
            <a:endParaRPr lang="uk-UA" sz="32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273655" y="1628800"/>
            <a:ext cx="2487692" cy="107721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3200" b="1" dirty="0" smtClean="0"/>
              <a:t>Національна ідея</a:t>
            </a:r>
            <a:endParaRPr lang="uk-UA" sz="32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5724128" y="1628800"/>
            <a:ext cx="3089448" cy="107721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3200" b="1" dirty="0" smtClean="0"/>
              <a:t>Національне відродження</a:t>
            </a:r>
          </a:p>
        </p:txBody>
      </p:sp>
      <p:sp>
        <p:nvSpPr>
          <p:cNvPr id="10" name="Стрелка вправо с вырезом 9"/>
          <p:cNvSpPr/>
          <p:nvPr/>
        </p:nvSpPr>
        <p:spPr>
          <a:xfrm rot="16200000">
            <a:off x="6741698" y="2915486"/>
            <a:ext cx="1205221" cy="936104"/>
          </a:xfrm>
          <a:prstGeom prst="notchedRight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" name="TextBox 2"/>
          <p:cNvSpPr txBox="1"/>
          <p:nvPr/>
        </p:nvSpPr>
        <p:spPr>
          <a:xfrm>
            <a:off x="5652120" y="5680222"/>
            <a:ext cx="3103748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3200" b="1" dirty="0" smtClean="0"/>
              <a:t>Радикалізм</a:t>
            </a:r>
            <a:endParaRPr lang="uk-UA" sz="3200" b="1" dirty="0"/>
          </a:p>
        </p:txBody>
      </p:sp>
      <p:sp>
        <p:nvSpPr>
          <p:cNvPr id="5" name="AutoShape 2" descr="Коротка Біографія Івана Котляревського / Бібліотека Української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4345" y="2780927"/>
            <a:ext cx="4332711" cy="288322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34985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64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414" y="116632"/>
            <a:ext cx="8937865" cy="1714683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акумулятор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прогресивних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національних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політичних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ідей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гасел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цінностей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рушій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національного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прогресу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основа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національно-визвольних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рухів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національної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самосуверенізації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35279" y="5547659"/>
            <a:ext cx="2376264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3200" b="1" dirty="0" smtClean="0"/>
              <a:t>Революція</a:t>
            </a:r>
            <a:endParaRPr lang="uk-UA" sz="32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250452" y="5006296"/>
            <a:ext cx="2487692" cy="107721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3200" b="1" dirty="0" smtClean="0"/>
              <a:t>Національна ідея</a:t>
            </a:r>
            <a:endParaRPr lang="uk-UA" sz="32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5648696" y="1875021"/>
            <a:ext cx="3089448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3200" b="1" dirty="0" smtClean="0"/>
              <a:t>Шовінізм</a:t>
            </a:r>
          </a:p>
        </p:txBody>
      </p:sp>
      <p:sp>
        <p:nvSpPr>
          <p:cNvPr id="10" name="Стрелка вправо с вырезом 9"/>
          <p:cNvSpPr/>
          <p:nvPr/>
        </p:nvSpPr>
        <p:spPr>
          <a:xfrm rot="16200000">
            <a:off x="7192994" y="6206528"/>
            <a:ext cx="602610" cy="468053"/>
          </a:xfrm>
          <a:prstGeom prst="notchedRight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" name="TextBox 2"/>
          <p:cNvSpPr txBox="1"/>
          <p:nvPr/>
        </p:nvSpPr>
        <p:spPr>
          <a:xfrm>
            <a:off x="307974" y="1875021"/>
            <a:ext cx="2607841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3200" b="1" dirty="0" smtClean="0"/>
              <a:t>Радикалізм</a:t>
            </a:r>
            <a:endParaRPr lang="uk-UA" sz="3200" b="1" dirty="0"/>
          </a:p>
        </p:txBody>
      </p:sp>
      <p:sp>
        <p:nvSpPr>
          <p:cNvPr id="5" name="AutoShape 2" descr="Коротка Біографія Івана Котляревського / Бібліотека Української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491559"/>
            <a:ext cx="4533080" cy="30243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92273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864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8631" y="160338"/>
            <a:ext cx="8937865" cy="1252438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члени морально-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етичного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руху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вигляді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закритої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організації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18122" y="5353057"/>
            <a:ext cx="2597694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3200" b="1" dirty="0" smtClean="0"/>
              <a:t>Націоналісти</a:t>
            </a:r>
            <a:endParaRPr lang="uk-UA" sz="32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273655" y="1628800"/>
            <a:ext cx="2487692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3200" b="1" dirty="0" smtClean="0"/>
              <a:t>Нацисти</a:t>
            </a:r>
            <a:endParaRPr lang="uk-UA" sz="32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5724128" y="1628800"/>
            <a:ext cx="3089448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3200" b="1" dirty="0" smtClean="0"/>
              <a:t>Терористи</a:t>
            </a:r>
          </a:p>
        </p:txBody>
      </p:sp>
      <p:sp>
        <p:nvSpPr>
          <p:cNvPr id="10" name="Стрелка вправо с вырезом 9"/>
          <p:cNvSpPr/>
          <p:nvPr/>
        </p:nvSpPr>
        <p:spPr>
          <a:xfrm rot="16200000">
            <a:off x="7561113" y="6108698"/>
            <a:ext cx="720080" cy="504056"/>
          </a:xfrm>
          <a:prstGeom prst="notchedRight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" name="TextBox 2"/>
          <p:cNvSpPr txBox="1"/>
          <p:nvPr/>
        </p:nvSpPr>
        <p:spPr>
          <a:xfrm>
            <a:off x="6708152" y="5353056"/>
            <a:ext cx="2048812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3200" b="1" dirty="0" smtClean="0"/>
              <a:t>Масони</a:t>
            </a:r>
            <a:endParaRPr lang="uk-UA" sz="3200" b="1" dirty="0"/>
          </a:p>
        </p:txBody>
      </p:sp>
      <p:sp>
        <p:nvSpPr>
          <p:cNvPr id="5" name="AutoShape 2" descr="Коротка Біографія Івана Котляревського / Бібліотека Української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243303"/>
            <a:ext cx="4265781" cy="310975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06122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56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8631" y="160338"/>
            <a:ext cx="8937865" cy="1252438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перехід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ручного,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ремісничо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-мануфактурного й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доморобного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великого машинного фабрично-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заводського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виробництва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55575" y="5375321"/>
            <a:ext cx="2885726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3200" b="1" dirty="0" smtClean="0"/>
              <a:t>Націоналізація</a:t>
            </a:r>
            <a:endParaRPr lang="uk-UA" sz="32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256543" y="1505688"/>
            <a:ext cx="2487692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3200" b="1" dirty="0" smtClean="0"/>
              <a:t>Революція</a:t>
            </a:r>
            <a:endParaRPr lang="uk-UA" sz="32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5809824" y="1505688"/>
            <a:ext cx="3089448" cy="830997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vi-VN" sz="2400" b="1" dirty="0" smtClean="0"/>
              <a:t>Промисловий переворот </a:t>
            </a:r>
            <a:endParaRPr lang="uk-UA" sz="2400" b="1" dirty="0" smtClean="0"/>
          </a:p>
        </p:txBody>
      </p:sp>
      <p:sp>
        <p:nvSpPr>
          <p:cNvPr id="10" name="Стрелка вправо с вырезом 9"/>
          <p:cNvSpPr/>
          <p:nvPr/>
        </p:nvSpPr>
        <p:spPr>
          <a:xfrm rot="16200000">
            <a:off x="6965809" y="2662869"/>
            <a:ext cx="1296144" cy="871890"/>
          </a:xfrm>
          <a:prstGeom prst="notchedRight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" name="TextBox 2"/>
          <p:cNvSpPr txBox="1"/>
          <p:nvPr/>
        </p:nvSpPr>
        <p:spPr>
          <a:xfrm>
            <a:off x="5456600" y="5436875"/>
            <a:ext cx="3442672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2400" b="1" dirty="0" smtClean="0"/>
              <a:t>Міжнародне повстання</a:t>
            </a:r>
            <a:endParaRPr lang="uk-UA" sz="2400" b="1" dirty="0"/>
          </a:p>
        </p:txBody>
      </p:sp>
      <p:sp>
        <p:nvSpPr>
          <p:cNvPr id="5" name="AutoShape 2" descr="Коротка Біографія Івана Котляревського / Бібліотека Української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127413"/>
            <a:ext cx="4248472" cy="318635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41944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13341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12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340768"/>
            <a:ext cx="8229600" cy="3591272"/>
          </a:xfrm>
        </p:spPr>
        <p:txBody>
          <a:bodyPr>
            <a:normAutofit/>
          </a:bodyPr>
          <a:lstStyle/>
          <a:p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ЗАКРІПЛЕННЯ</a:t>
            </a:r>
            <a:b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БЛІЦ</a:t>
            </a:r>
            <a:b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2018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12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540568" y="26064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Видання «Енеїди» Івана Котляревського - …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572000" y="4074459"/>
            <a:ext cx="2520280" cy="92333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5400" b="1" dirty="0" smtClean="0"/>
              <a:t>1798</a:t>
            </a:r>
            <a:endParaRPr lang="uk-UA" sz="5400" b="1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412776"/>
            <a:ext cx="3960440" cy="532336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65182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12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570666"/>
            <a:ext cx="6729070" cy="430660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540568" y="26064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Ліквідація Задунайської </a:t>
            </a:r>
            <a:b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Січі- …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940152" y="5461772"/>
            <a:ext cx="2592288" cy="830997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4800" b="1" dirty="0" smtClean="0"/>
              <a:t>1828</a:t>
            </a:r>
            <a:endParaRPr lang="uk-UA" sz="4800" b="1" dirty="0"/>
          </a:p>
        </p:txBody>
      </p:sp>
    </p:spTree>
    <p:extLst>
      <p:ext uri="{BB962C8B-B14F-4D97-AF65-F5344CB8AC3E}">
        <p14:creationId xmlns:p14="http://schemas.microsoft.com/office/powerpoint/2010/main" val="1904286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459" y="-7585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6" y="1556792"/>
            <a:ext cx="6673595" cy="444906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828600" y="40466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Повстання Чернігівського </a:t>
            </a:r>
            <a:b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полку - …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226800" y="6005855"/>
            <a:ext cx="4752528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3200" b="1" dirty="0" smtClean="0"/>
              <a:t>грудень1825- січень1826</a:t>
            </a:r>
            <a:endParaRPr lang="uk-UA" sz="3200" b="1" dirty="0"/>
          </a:p>
        </p:txBody>
      </p:sp>
    </p:spTree>
    <p:extLst>
      <p:ext uri="{BB962C8B-B14F-4D97-AF65-F5344CB8AC3E}">
        <p14:creationId xmlns:p14="http://schemas.microsoft.com/office/powerpoint/2010/main" val="3085125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612576" y="260648"/>
            <a:ext cx="8229600" cy="1143000"/>
          </a:xfrm>
        </p:spPr>
        <p:txBody>
          <a:bodyPr>
            <a:noAutofit/>
          </a:bodyPr>
          <a:lstStyle/>
          <a:p>
            <a:r>
              <a:rPr lang="uk-UA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uk-UA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ольське визвольне повстання- …</a:t>
            </a:r>
            <a:endParaRPr lang="uk-UA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04048" y="5733256"/>
            <a:ext cx="3744416" cy="70788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4000" b="1" dirty="0" smtClean="0"/>
              <a:t>1830-1833</a:t>
            </a:r>
            <a:endParaRPr lang="uk-UA" sz="4000" b="1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087" y="1628800"/>
            <a:ext cx="6144395" cy="410445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07942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288" y="3373"/>
            <a:ext cx="91852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628800"/>
            <a:ext cx="7128792" cy="477209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916681" y="332656"/>
            <a:ext cx="8229600" cy="1143000"/>
          </a:xfrm>
        </p:spPr>
        <p:txBody>
          <a:bodyPr>
            <a:noAutofit/>
          </a:bodyPr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Перше видання «Кобзаря»</a:t>
            </a:r>
            <a:b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Т. Г. Шевченка - …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508104" y="5949280"/>
            <a:ext cx="2592288" cy="76944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4400" b="1" dirty="0" smtClean="0"/>
              <a:t>1840</a:t>
            </a:r>
            <a:endParaRPr lang="uk-UA" sz="4400" b="1" dirty="0"/>
          </a:p>
        </p:txBody>
      </p:sp>
    </p:spTree>
    <p:extLst>
      <p:ext uri="{BB962C8B-B14F-4D97-AF65-F5344CB8AC3E}">
        <p14:creationId xmlns:p14="http://schemas.microsoft.com/office/powerpoint/2010/main" val="3890660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540568" y="476672"/>
            <a:ext cx="8784976" cy="1143000"/>
          </a:xfrm>
        </p:spPr>
        <p:txBody>
          <a:bodyPr>
            <a:noAutofit/>
          </a:bodyPr>
          <a:lstStyle/>
          <a:p>
            <a:r>
              <a:rPr lang="uk-UA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Діяльність Кирило-</a:t>
            </a:r>
            <a:r>
              <a:rPr lang="uk-UA" sz="4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Мефодіїївського</a:t>
            </a:r>
            <a:r>
              <a:rPr lang="uk-UA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братства…</a:t>
            </a:r>
            <a:endParaRPr lang="uk-UA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212144" y="5727159"/>
            <a:ext cx="2592288" cy="70788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4000" b="1" dirty="0" smtClean="0"/>
              <a:t>1846-1947</a:t>
            </a:r>
            <a:endParaRPr lang="uk-UA" sz="4000" b="1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132856"/>
            <a:ext cx="5760640" cy="447799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77494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592" y="-30837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08520" y="332656"/>
            <a:ext cx="7038677" cy="1143000"/>
          </a:xfrm>
        </p:spPr>
        <p:txBody>
          <a:bodyPr>
            <a:noAutofit/>
          </a:bodyPr>
          <a:lstStyle/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український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письменник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військовий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перший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класик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нової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української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літератури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громадський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діяч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283968" y="5589240"/>
            <a:ext cx="4176464" cy="70788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4000" b="1" dirty="0" smtClean="0"/>
              <a:t>І. Котляревський</a:t>
            </a:r>
            <a:endParaRPr lang="uk-UA" sz="4000" b="1" dirty="0"/>
          </a:p>
        </p:txBody>
      </p:sp>
      <p:sp>
        <p:nvSpPr>
          <p:cNvPr id="5" name="AutoShape 2" descr="Коротка Біографія Івана Котляревського / Бібліотека Української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150" y="1772816"/>
            <a:ext cx="3779778" cy="48555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9272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176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427508"/>
            <a:ext cx="7992888" cy="1143000"/>
          </a:xfrm>
        </p:spPr>
        <p:txBody>
          <a:bodyPr>
            <a:noAutofit/>
          </a:bodyPr>
          <a:lstStyle/>
          <a:p>
            <a:pPr algn="l"/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український письменник, класик української літератури, мислитель, художник, громадський </a:t>
            </a:r>
            <a:b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 політичний діяч. </a:t>
            </a:r>
            <a:endParaRPr lang="uk-U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499992" y="5373216"/>
            <a:ext cx="3456384" cy="76944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4400" b="1" dirty="0" smtClean="0"/>
              <a:t>Т. Шевченко</a:t>
            </a:r>
            <a:endParaRPr lang="uk-UA" sz="4400" b="1" dirty="0"/>
          </a:p>
        </p:txBody>
      </p:sp>
      <p:sp>
        <p:nvSpPr>
          <p:cNvPr id="5" name="AutoShape 2" descr="Коротка Біографія Івана Котляревського / Бібліотека Української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75" y="1988840"/>
            <a:ext cx="3535561" cy="46085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45960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176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52661" y="410614"/>
            <a:ext cx="7038677" cy="1143000"/>
          </a:xfrm>
        </p:spPr>
        <p:txBody>
          <a:bodyPr>
            <a:noAutofit/>
          </a:bodyPr>
          <a:lstStyle/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український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селянин,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ватажок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селянського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руху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В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українському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фольклорі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шляхетний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розбійник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український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національний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герой</a:t>
            </a:r>
            <a:endParaRPr lang="uk-U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427984" y="5595562"/>
            <a:ext cx="4097560" cy="76944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4400" b="1" dirty="0" smtClean="0"/>
              <a:t>У. Кармалюк</a:t>
            </a:r>
          </a:p>
        </p:txBody>
      </p:sp>
      <p:sp>
        <p:nvSpPr>
          <p:cNvPr id="5" name="AutoShape 2" descr="Коротка Біографія Івана Котляревського / Бібліотека Української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" y="1955052"/>
            <a:ext cx="3615953" cy="471430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25929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176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324544" y="159234"/>
            <a:ext cx="8640960" cy="1143000"/>
          </a:xfrm>
        </p:spPr>
        <p:txBody>
          <a:bodyPr>
            <a:noAutofit/>
          </a:bodyPr>
          <a:lstStyle/>
          <a:p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видатний український історик, </a:t>
            </a:r>
            <a:b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етнограф, прозаїк, поет-романтик, </a:t>
            </a:r>
            <a:b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мислитель, громадський діяч, етнопсихолог. </a:t>
            </a:r>
            <a:endParaRPr lang="uk-U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355976" y="5445224"/>
            <a:ext cx="4127360" cy="70788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4000" b="1" dirty="0" smtClean="0"/>
              <a:t>М. Костомаров</a:t>
            </a:r>
            <a:endParaRPr lang="uk-UA" sz="4000" b="1" dirty="0"/>
          </a:p>
        </p:txBody>
      </p:sp>
      <p:sp>
        <p:nvSpPr>
          <p:cNvPr id="5" name="AutoShape 2" descr="Коротка Біографія Івана Котляревського / Бібліотека Української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418" y="1476775"/>
            <a:ext cx="3950534" cy="51205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71092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176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468560" y="488240"/>
            <a:ext cx="8640960" cy="1143000"/>
          </a:xfrm>
        </p:spPr>
        <p:txBody>
          <a:bodyPr>
            <a:noAutofit/>
          </a:bodyPr>
          <a:lstStyle/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український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письменник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фольклорист,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етнограф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мовознавець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перекладач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критик, редактор,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видавець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філософ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історії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uk-U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72000" y="5301208"/>
            <a:ext cx="3412888" cy="830997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4800" b="1" dirty="0" smtClean="0"/>
              <a:t>П. Куліш</a:t>
            </a:r>
            <a:endParaRPr lang="uk-UA" sz="4800" b="1" dirty="0"/>
          </a:p>
        </p:txBody>
      </p:sp>
      <p:sp>
        <p:nvSpPr>
          <p:cNvPr id="5" name="AutoShape 2" descr="Коротка Біографія Івана Котляревського / Бібліотека Української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1997968"/>
            <a:ext cx="3768353" cy="47434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94462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131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8631" y="160338"/>
            <a:ext cx="8937865" cy="1470902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vi-VN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історична спільність людей, що складається в ході формування спільності їх території, економічних зв'язків, літературної мови, деяких особливостей культури і характеру, які складають її ознаки.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289650" y="5445224"/>
            <a:ext cx="2746846" cy="76944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4400" b="1" dirty="0" smtClean="0"/>
              <a:t>Нація</a:t>
            </a:r>
            <a:endParaRPr lang="uk-UA" sz="4400" b="1" dirty="0"/>
          </a:p>
        </p:txBody>
      </p:sp>
      <p:sp>
        <p:nvSpPr>
          <p:cNvPr id="5" name="AutoShape 2" descr="Коротка Біографія Івана Котляревського / Бібліотека Української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4" y="1799668"/>
            <a:ext cx="6134075" cy="453650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79440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131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8631" y="160338"/>
            <a:ext cx="8937865" cy="1252438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соціальний та політичний рух , що виступав за національно-культурне відродження й становлення української нації. 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AutoShape 2" descr="Коротка Біографія Івана Котляревського / Бібліотека Української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" y="1556792"/>
            <a:ext cx="5843273" cy="388843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5220072" y="5157192"/>
            <a:ext cx="3665512" cy="1323439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4000" b="1" dirty="0" smtClean="0"/>
              <a:t>Національне відродження</a:t>
            </a:r>
          </a:p>
        </p:txBody>
      </p:sp>
    </p:spTree>
    <p:extLst>
      <p:ext uri="{BB962C8B-B14F-4D97-AF65-F5344CB8AC3E}">
        <p14:creationId xmlns:p14="http://schemas.microsoft.com/office/powerpoint/2010/main" val="2789259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64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414" y="116632"/>
            <a:ext cx="8937865" cy="1714683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акумулятор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прогресивних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національних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політичних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ідей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гасел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цінностей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рушій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національного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прогресу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основа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національно-визвольних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рухів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національної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самосуверенізації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AutoShape 2" descr="Коротка Біографія Івана Котляревського / Бібліотека Української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1973960"/>
            <a:ext cx="5742618" cy="383130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5580112" y="5143544"/>
            <a:ext cx="3347864" cy="1323439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4000" b="1" dirty="0" smtClean="0"/>
              <a:t>Національна ідея</a:t>
            </a:r>
            <a:endParaRPr lang="uk-UA" sz="4000" b="1" dirty="0"/>
          </a:p>
        </p:txBody>
      </p:sp>
    </p:spTree>
    <p:extLst>
      <p:ext uri="{BB962C8B-B14F-4D97-AF65-F5344CB8AC3E}">
        <p14:creationId xmlns:p14="http://schemas.microsoft.com/office/powerpoint/2010/main" val="946955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864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8631" y="160338"/>
            <a:ext cx="8937865" cy="1252438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члени морально-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етичного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руху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вигляді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закритої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організації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300192" y="5661248"/>
            <a:ext cx="2591733" cy="76944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4400" b="1" dirty="0" smtClean="0"/>
              <a:t>Масони</a:t>
            </a:r>
            <a:endParaRPr lang="uk-UA" sz="4400" b="1" dirty="0"/>
          </a:p>
        </p:txBody>
      </p:sp>
      <p:sp>
        <p:nvSpPr>
          <p:cNvPr id="5" name="AutoShape 2" descr="Коротка Біографія Івана Котляревського / Бібліотека Української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1556791"/>
            <a:ext cx="6009656" cy="438103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543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56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8631" y="160338"/>
            <a:ext cx="8937865" cy="1252438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перехід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ручного,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ремісничо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-мануфактурного й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доморобного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великого машинного фабрично-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заводського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виробництва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AutoShape 2" descr="Коротка Біографія Івана Котляревського / Бібліотека Української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574" y="1556791"/>
            <a:ext cx="8144842" cy="493545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5940152" y="5517232"/>
            <a:ext cx="3089448" cy="107721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vi-VN" sz="3200" b="1" dirty="0" smtClean="0"/>
              <a:t>Промисловий переворот </a:t>
            </a:r>
            <a:endParaRPr lang="uk-UA" sz="3200" b="1" dirty="0" smtClean="0"/>
          </a:p>
        </p:txBody>
      </p:sp>
    </p:spTree>
    <p:extLst>
      <p:ext uri="{BB962C8B-B14F-4D97-AF65-F5344CB8AC3E}">
        <p14:creationId xmlns:p14="http://schemas.microsoft.com/office/powerpoint/2010/main" val="1687458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</TotalTime>
  <Words>516</Words>
  <Application>Microsoft Office PowerPoint</Application>
  <PresentationFormat>Экран (4:3)</PresentationFormat>
  <Paragraphs>116</Paragraphs>
  <Slides>35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39" baseType="lpstr">
      <vt:lpstr>Arial</vt:lpstr>
      <vt:lpstr>Calibri</vt:lpstr>
      <vt:lpstr>Times New Roman</vt:lpstr>
      <vt:lpstr>Тема Office</vt:lpstr>
      <vt:lpstr>ЗНО-ДПА Тренажер до теми:  «Українські землі у складі Російської імперії наприкінці ХVІІІ – на початку ХІХ століття» </vt:lpstr>
      <vt:lpstr>Видання «Енеїди» Івана Котляревського - …</vt:lpstr>
      <vt:lpstr>Ліквідація Задунайської  Січі- …</vt:lpstr>
      <vt:lpstr>Повстання Чернігівського  полку - …</vt:lpstr>
      <vt:lpstr>Польське визвольне повстання- …</vt:lpstr>
      <vt:lpstr> Перше видання «Кобзаря» Т. Г. Шевченка - …</vt:lpstr>
      <vt:lpstr>Діяльність Кирило-Мефодіїївського братства…</vt:lpstr>
      <vt:lpstr> — український письменник, військовий, перший класик нової української літератури, громадський діяч.</vt:lpstr>
      <vt:lpstr>— український письменник, класик української літератури, мислитель, художник, громадський  та політичний діяч. </vt:lpstr>
      <vt:lpstr>— український селянин, ватажок селянського руху. В українському фольклорі — шляхетний розбійник та український національний герой</vt:lpstr>
      <vt:lpstr>— видатний український історик,  етнограф, прозаїк, поет-романтик,  мислитель, громадський діяч, етнопсихолог. </vt:lpstr>
      <vt:lpstr>— український письменник, фольклорист, етнограф, мовознавець, перекладач,  критик, редактор, видавець,  філософ історії. </vt:lpstr>
      <vt:lpstr>історична спільність людей, що складається в ході формування спільності їх території, економічних зв'язків, літературної мови, деяких особливостей культури і характеру, які складають її ознаки.</vt:lpstr>
      <vt:lpstr>— соціальний та політичний рух, що виступав за національно-культурне відродження й становлення української нації. </vt:lpstr>
      <vt:lpstr> — акумулятор прогресивних національних програм, політичних ідей, гасел, цінностей, рушій національного прогресу, основа національно-визвольних рухів, національної самосуверенізації.</vt:lpstr>
      <vt:lpstr>— члени морально-етичного руху у вигляді закритої організації. </vt:lpstr>
      <vt:lpstr>— перехід від ручного, ремісничо-мануфактурного й доморобного до великого машинного фабрично-заводського виробництва</vt:lpstr>
      <vt:lpstr>Презентация PowerPoint</vt:lpstr>
      <vt:lpstr>ЗАКРІПЛЕННЯ  БЛІЦ  </vt:lpstr>
      <vt:lpstr>Видання «Енеїди» Івана Котляревського - …</vt:lpstr>
      <vt:lpstr>Ліквідація Задунайської  Січі- …</vt:lpstr>
      <vt:lpstr>Повстання Чернігівського  полку - …</vt:lpstr>
      <vt:lpstr>Польське визвольне повстання- …</vt:lpstr>
      <vt:lpstr> Перше видання «Кобзаря» Т. Г. Шевченка - …</vt:lpstr>
      <vt:lpstr>Діяльність Кирило-Мефодіїївського братства…</vt:lpstr>
      <vt:lpstr> — український письменник, військовий, перший класик нової української літератури, громадський діяч.</vt:lpstr>
      <vt:lpstr>— український письменник, класик української літератури, мислитель, художник, громадський  та політичний діяч. </vt:lpstr>
      <vt:lpstr>— український селянин, ватажок селянського руху. В українському фольклорі — шляхетний розбійник та український національний герой</vt:lpstr>
      <vt:lpstr>— видатний український історик,  етнограф, прозаїк, поет-романтик,  мислитель, громадський діяч, етнопсихолог. </vt:lpstr>
      <vt:lpstr>— український письменник, фольклорист, етнограф, мовознавець, перекладач,  критик, редактор, видавець,  філософ історії. </vt:lpstr>
      <vt:lpstr> - історична спільність людей, що складається в ході формування спільності їх території, економічних зв'язків, літературної мови, деяких особливостей культури і характеру, які складають її ознаки.</vt:lpstr>
      <vt:lpstr>— соціальний та політичний рух , що виступав за національно-культурне відродження й становлення української нації. </vt:lpstr>
      <vt:lpstr> — акумулятор прогресивних національних програм, політичних ідей, гасел, цінностей, рушій національного прогресу, основа національно-визвольних рухів, національної самосуверенізації.</vt:lpstr>
      <vt:lpstr>— члени морально-етичного руху у вигляді закритої організації. </vt:lpstr>
      <vt:lpstr>— перехід від ручного, ремісничо-мануфактурного й доморобного до великого машинного фабрично-заводського виробництва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ЗНО-ДПА Тренажер до теми:  «Українські землі у складі Російської імперії наприкінці ХVІІ – на початку ХІХ століття» </dc:title>
  <dc:creator>Приват</dc:creator>
  <cp:lastModifiedBy>Valera</cp:lastModifiedBy>
  <cp:revision>18</cp:revision>
  <dcterms:created xsi:type="dcterms:W3CDTF">2020-05-31T13:25:32Z</dcterms:created>
  <dcterms:modified xsi:type="dcterms:W3CDTF">2022-01-04T17:01:59Z</dcterms:modified>
</cp:coreProperties>
</file>