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4630400" cy="8229600"/>
  <p:notesSz cx="8229600" cy="14630400"/>
  <p:embeddedFontLst>
    <p:embeddedFont>
      <p:font typeface="Calibri" pitchFamily="34" charset="0"/>
      <p:regular r:id="rId11"/>
      <p:bold r:id="rId12"/>
      <p:italic r:id="rId13"/>
      <p:boldItalic r:id="rId14"/>
    </p:embeddedFont>
    <p:embeddedFont>
      <p:font typeface="Montserrat Medium" charset="-52"/>
      <p:regular r:id="rId15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7" d="100"/>
          <a:sy n="97" d="100"/>
        </p:scale>
        <p:origin x="-330" y="-114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565525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660900" y="0"/>
            <a:ext cx="3567113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9AF580-D339-4201-8E3C-BD3CE7420DD4}" type="datetimeFigureOut">
              <a:rPr lang="uk-UA" smtClean="0"/>
              <a:t>17.02.2025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3896975"/>
            <a:ext cx="3565525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AEB7C1-3D1D-45A4-811A-F59056F6969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933983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2142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2438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2142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2438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2142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2438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2142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2438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2142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2438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2142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2438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2142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2438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2142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2438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49260" y="2233733"/>
            <a:ext cx="8040779" cy="18073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600"/>
              </a:lnSpc>
              <a:buNone/>
            </a:pPr>
            <a:r>
              <a:rPr lang="en-US" sz="4450" b="1" dirty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Інвестиції: </a:t>
            </a:r>
            <a:r>
              <a:rPr lang="uk-UA" sz="4450" b="1" dirty="0" smtClean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в</a:t>
            </a:r>
            <a:r>
              <a:rPr lang="en-US" sz="4450" b="1" dirty="0" err="1" smtClean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ажливий</a:t>
            </a:r>
            <a:r>
              <a:rPr lang="en-US" sz="4450" b="1" dirty="0" smtClean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 </a:t>
            </a:r>
            <a:r>
              <a:rPr lang="uk-UA" sz="4450" b="1" dirty="0" smtClean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к</a:t>
            </a:r>
            <a:r>
              <a:rPr lang="en-US" sz="4450" b="1" dirty="0" err="1" smtClean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рок</a:t>
            </a:r>
            <a:r>
              <a:rPr lang="en-US" sz="4450" b="1" dirty="0" smtClean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 </a:t>
            </a:r>
            <a:r>
              <a:rPr lang="en-US" sz="4450" b="1" dirty="0" err="1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до</a:t>
            </a:r>
            <a:r>
              <a:rPr lang="en-US" sz="4450" b="1" dirty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 </a:t>
            </a:r>
            <a:r>
              <a:rPr lang="uk-UA" sz="4450" b="1" dirty="0" smtClean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ф</a:t>
            </a:r>
            <a:r>
              <a:rPr lang="en-US" sz="4450" b="1" dirty="0" err="1" smtClean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інансової</a:t>
            </a:r>
            <a:r>
              <a:rPr lang="en-US" sz="4450" b="1" dirty="0" smtClean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 </a:t>
            </a:r>
            <a:r>
              <a:rPr lang="uk-UA" sz="4450" b="1" dirty="0" smtClean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н</a:t>
            </a:r>
            <a:r>
              <a:rPr lang="en-US" sz="4450" b="1" dirty="0" err="1" smtClean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езалежності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4769649" y="5747519"/>
            <a:ext cx="3980055" cy="11940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uk-UA" sz="1650" dirty="0" smtClean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Викладач економічних дисциплін КЗ ЛОР «ЛВПУКТБ»,</a:t>
            </a:r>
          </a:p>
          <a:p>
            <a:pPr marL="0" indent="0">
              <a:lnSpc>
                <a:spcPts val="2650"/>
              </a:lnSpc>
              <a:buNone/>
            </a:pPr>
            <a:r>
              <a:rPr lang="uk-UA" sz="1650" dirty="0" smtClean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Мар’яна Венцель</a:t>
            </a:r>
            <a:endParaRPr lang="en-US" sz="16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49260" y="2766179"/>
            <a:ext cx="5709404" cy="7135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600"/>
              </a:lnSpc>
              <a:buNone/>
            </a:pPr>
            <a:r>
              <a:rPr lang="en-US" sz="4450" b="1" dirty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Що таке інвестиції?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49260" y="4014907"/>
            <a:ext cx="2854643" cy="356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Визначення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49260" y="4585811"/>
            <a:ext cx="6304836" cy="6848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sz="1650" dirty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Інвестиції — це вкладення коштів, часу, ресурсів у щось, щоб отримати майбутній прибуток або вигоду.</a:t>
            </a:r>
            <a:endParaRPr lang="en-US" sz="1650" dirty="0"/>
          </a:p>
        </p:txBody>
      </p:sp>
      <p:sp>
        <p:nvSpPr>
          <p:cNvPr id="5" name="Text 3"/>
          <p:cNvSpPr/>
          <p:nvPr/>
        </p:nvSpPr>
        <p:spPr>
          <a:xfrm>
            <a:off x="7583924" y="4014907"/>
            <a:ext cx="2854643" cy="356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Класифікація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7583924" y="4585811"/>
            <a:ext cx="6304836" cy="6848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sz="1650" dirty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Інвестиції бувають різними: фінансові (акції, облігації), нефінансові (нерухомість, бізнес), прямі та портфельні.</a:t>
            </a:r>
            <a:endParaRPr lang="en-US" sz="16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35660" y="2393513"/>
            <a:ext cx="7342108" cy="7135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600"/>
              </a:lnSpc>
              <a:buNone/>
            </a:pPr>
            <a:r>
              <a:rPr lang="en-US" sz="4450" b="1" dirty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Навіщо люди інвестують?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35660" y="3669030"/>
            <a:ext cx="374571" cy="374571"/>
          </a:xfrm>
          <a:prstGeom prst="roundRect">
            <a:avLst>
              <a:gd name="adj" fmla="val 8574"/>
            </a:avLst>
          </a:prstGeom>
          <a:solidFill>
            <a:srgbClr val="4D1529"/>
          </a:solidFill>
          <a:ln/>
        </p:spPr>
      </p:sp>
      <p:sp>
        <p:nvSpPr>
          <p:cNvPr id="5" name="Text 2"/>
          <p:cNvSpPr/>
          <p:nvPr/>
        </p:nvSpPr>
        <p:spPr>
          <a:xfrm>
            <a:off x="6824305" y="3669030"/>
            <a:ext cx="3127058" cy="6848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sz="1650" dirty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Збільшення капіталу — примножити свої гроші.</a:t>
            </a:r>
            <a:endParaRPr lang="en-US" sz="1650" dirty="0"/>
          </a:p>
        </p:txBody>
      </p:sp>
      <p:sp>
        <p:nvSpPr>
          <p:cNvPr id="6" name="Shape 3"/>
          <p:cNvSpPr/>
          <p:nvPr/>
        </p:nvSpPr>
        <p:spPr>
          <a:xfrm>
            <a:off x="10165437" y="3669030"/>
            <a:ext cx="374571" cy="374571"/>
          </a:xfrm>
          <a:prstGeom prst="roundRect">
            <a:avLst>
              <a:gd name="adj" fmla="val 8574"/>
            </a:avLst>
          </a:prstGeom>
          <a:solidFill>
            <a:srgbClr val="4D1529"/>
          </a:solidFill>
          <a:ln/>
        </p:spPr>
      </p:sp>
      <p:sp>
        <p:nvSpPr>
          <p:cNvPr id="7" name="Text 4"/>
          <p:cNvSpPr/>
          <p:nvPr/>
        </p:nvSpPr>
        <p:spPr>
          <a:xfrm>
            <a:off x="10754082" y="3669030"/>
            <a:ext cx="3127058" cy="10272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sz="1650" dirty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Досягнення фінансової свободи — бути незалежним від боргів.</a:t>
            </a:r>
            <a:endParaRPr lang="en-US" sz="1650" dirty="0"/>
          </a:p>
        </p:txBody>
      </p:sp>
      <p:sp>
        <p:nvSpPr>
          <p:cNvPr id="8" name="Shape 5"/>
          <p:cNvSpPr/>
          <p:nvPr/>
        </p:nvSpPr>
        <p:spPr>
          <a:xfrm>
            <a:off x="6235660" y="5151239"/>
            <a:ext cx="374571" cy="374571"/>
          </a:xfrm>
          <a:prstGeom prst="roundRect">
            <a:avLst>
              <a:gd name="adj" fmla="val 8574"/>
            </a:avLst>
          </a:prstGeom>
          <a:solidFill>
            <a:srgbClr val="4D1529"/>
          </a:solidFill>
          <a:ln/>
        </p:spPr>
      </p:sp>
      <p:sp>
        <p:nvSpPr>
          <p:cNvPr id="9" name="Text 6"/>
          <p:cNvSpPr/>
          <p:nvPr/>
        </p:nvSpPr>
        <p:spPr>
          <a:xfrm>
            <a:off x="6824305" y="5151239"/>
            <a:ext cx="7056834" cy="6848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sz="1650" dirty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Забезпечення майбутнього — забезпечити стабільність у майбутньому.</a:t>
            </a:r>
            <a:endParaRPr lang="en-US" sz="16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67628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49260" y="4218503"/>
            <a:ext cx="5709404" cy="7135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600"/>
              </a:lnSpc>
              <a:buNone/>
            </a:pPr>
            <a:r>
              <a:rPr lang="en-US" sz="4450" b="1" dirty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Види інвестицій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260" y="5253157"/>
            <a:ext cx="535186" cy="53518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49260" y="6002417"/>
            <a:ext cx="4163139" cy="6848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Фінансові інвестиції: вкладення у цінні папери (акції, облігації).</a:t>
            </a:r>
            <a:endParaRPr lang="en-US" sz="1650" dirty="0"/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3511" y="5253157"/>
            <a:ext cx="535186" cy="535186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5233511" y="6002417"/>
            <a:ext cx="4163258" cy="6848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Нерухомість: купівля квартири, будинку, комерційної нерухомості.</a:t>
            </a:r>
            <a:endParaRPr lang="en-US" sz="1650" dirty="0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7881" y="5253157"/>
            <a:ext cx="535186" cy="535186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9717881" y="6002417"/>
            <a:ext cx="4163258" cy="6848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Бізнес: створення власної справи або інвестування в існуючий бізнес.</a:t>
            </a:r>
            <a:endParaRPr lang="en-US" sz="16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35660" y="1328499"/>
            <a:ext cx="6071473" cy="7135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600"/>
              </a:lnSpc>
              <a:buNone/>
            </a:pPr>
            <a:r>
              <a:rPr lang="en-US" sz="4450" b="1" dirty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Ризики інвестування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541532" y="2363153"/>
            <a:ext cx="30480" cy="4537829"/>
          </a:xfrm>
          <a:prstGeom prst="roundRect">
            <a:avLst>
              <a:gd name="adj" fmla="val 105366"/>
            </a:avLst>
          </a:prstGeom>
          <a:solidFill>
            <a:srgbClr val="662E42"/>
          </a:solidFill>
          <a:ln/>
        </p:spPr>
      </p:sp>
      <p:sp>
        <p:nvSpPr>
          <p:cNvPr id="5" name="Shape 2"/>
          <p:cNvSpPr/>
          <p:nvPr/>
        </p:nvSpPr>
        <p:spPr>
          <a:xfrm>
            <a:off x="6767155" y="2829639"/>
            <a:ext cx="749260" cy="30480"/>
          </a:xfrm>
          <a:prstGeom prst="roundRect">
            <a:avLst>
              <a:gd name="adj" fmla="val 105366"/>
            </a:avLst>
          </a:prstGeom>
          <a:solidFill>
            <a:srgbClr val="662E42"/>
          </a:solidFill>
          <a:ln/>
        </p:spPr>
      </p:sp>
      <p:sp>
        <p:nvSpPr>
          <p:cNvPr id="6" name="Shape 3"/>
          <p:cNvSpPr/>
          <p:nvPr/>
        </p:nvSpPr>
        <p:spPr>
          <a:xfrm>
            <a:off x="6315908" y="2604016"/>
            <a:ext cx="481727" cy="481727"/>
          </a:xfrm>
          <a:prstGeom prst="roundRect">
            <a:avLst>
              <a:gd name="adj" fmla="val 6667"/>
            </a:avLst>
          </a:prstGeom>
          <a:solidFill>
            <a:srgbClr val="4D1529"/>
          </a:solidFill>
          <a:ln/>
        </p:spPr>
      </p:sp>
      <p:sp>
        <p:nvSpPr>
          <p:cNvPr id="7" name="Text 4"/>
          <p:cNvSpPr/>
          <p:nvPr/>
        </p:nvSpPr>
        <p:spPr>
          <a:xfrm>
            <a:off x="6471047" y="2673548"/>
            <a:ext cx="171331" cy="3425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4CAB8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7734300" y="2577227"/>
            <a:ext cx="2854643" cy="356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F4CAB8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Ліквідність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7734300" y="3062407"/>
            <a:ext cx="6146840" cy="3424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Швидкість перетворення інвестицій в готівку.</a:t>
            </a:r>
            <a:endParaRPr lang="en-US" sz="1650" dirty="0"/>
          </a:p>
        </p:txBody>
      </p:sp>
      <p:sp>
        <p:nvSpPr>
          <p:cNvPr id="10" name="Shape 7"/>
          <p:cNvSpPr/>
          <p:nvPr/>
        </p:nvSpPr>
        <p:spPr>
          <a:xfrm>
            <a:off x="6767155" y="4299466"/>
            <a:ext cx="749260" cy="30480"/>
          </a:xfrm>
          <a:prstGeom prst="roundRect">
            <a:avLst>
              <a:gd name="adj" fmla="val 105366"/>
            </a:avLst>
          </a:prstGeom>
          <a:solidFill>
            <a:srgbClr val="662E42"/>
          </a:solidFill>
          <a:ln/>
        </p:spPr>
      </p:sp>
      <p:sp>
        <p:nvSpPr>
          <p:cNvPr id="11" name="Shape 8"/>
          <p:cNvSpPr/>
          <p:nvPr/>
        </p:nvSpPr>
        <p:spPr>
          <a:xfrm>
            <a:off x="6315908" y="4073843"/>
            <a:ext cx="481727" cy="481727"/>
          </a:xfrm>
          <a:prstGeom prst="roundRect">
            <a:avLst>
              <a:gd name="adj" fmla="val 6667"/>
            </a:avLst>
          </a:prstGeom>
          <a:solidFill>
            <a:srgbClr val="4D1529"/>
          </a:solidFill>
          <a:ln/>
        </p:spPr>
      </p:sp>
      <p:sp>
        <p:nvSpPr>
          <p:cNvPr id="12" name="Text 9"/>
          <p:cNvSpPr/>
          <p:nvPr/>
        </p:nvSpPr>
        <p:spPr>
          <a:xfrm>
            <a:off x="6459141" y="4143375"/>
            <a:ext cx="195263" cy="3425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4CAB8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2</a:t>
            </a:r>
            <a:endParaRPr lang="en-US" sz="2650" dirty="0"/>
          </a:p>
        </p:txBody>
      </p:sp>
      <p:sp>
        <p:nvSpPr>
          <p:cNvPr id="13" name="Text 10"/>
          <p:cNvSpPr/>
          <p:nvPr/>
        </p:nvSpPr>
        <p:spPr>
          <a:xfrm>
            <a:off x="7734300" y="4047053"/>
            <a:ext cx="2854643" cy="356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F4CAB8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Прибутковість</a:t>
            </a:r>
            <a:endParaRPr lang="en-US" sz="2200" dirty="0"/>
          </a:p>
        </p:txBody>
      </p:sp>
      <p:sp>
        <p:nvSpPr>
          <p:cNvPr id="14" name="Text 11"/>
          <p:cNvSpPr/>
          <p:nvPr/>
        </p:nvSpPr>
        <p:spPr>
          <a:xfrm>
            <a:off x="7734300" y="4532233"/>
            <a:ext cx="6146840" cy="6848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Рівень доходу, який може бути отриманий від інвестицій.</a:t>
            </a:r>
            <a:endParaRPr lang="en-US" sz="1650" dirty="0"/>
          </a:p>
        </p:txBody>
      </p:sp>
      <p:sp>
        <p:nvSpPr>
          <p:cNvPr id="15" name="Shape 12"/>
          <p:cNvSpPr/>
          <p:nvPr/>
        </p:nvSpPr>
        <p:spPr>
          <a:xfrm>
            <a:off x="6767155" y="6111716"/>
            <a:ext cx="749260" cy="30480"/>
          </a:xfrm>
          <a:prstGeom prst="roundRect">
            <a:avLst>
              <a:gd name="adj" fmla="val 105366"/>
            </a:avLst>
          </a:prstGeom>
          <a:solidFill>
            <a:srgbClr val="662E42"/>
          </a:solidFill>
          <a:ln/>
        </p:spPr>
      </p:sp>
      <p:sp>
        <p:nvSpPr>
          <p:cNvPr id="16" name="Shape 13"/>
          <p:cNvSpPr/>
          <p:nvPr/>
        </p:nvSpPr>
        <p:spPr>
          <a:xfrm>
            <a:off x="6315908" y="5886093"/>
            <a:ext cx="481727" cy="481727"/>
          </a:xfrm>
          <a:prstGeom prst="roundRect">
            <a:avLst>
              <a:gd name="adj" fmla="val 6667"/>
            </a:avLst>
          </a:prstGeom>
          <a:solidFill>
            <a:srgbClr val="4D1529"/>
          </a:solidFill>
          <a:ln/>
        </p:spPr>
      </p:sp>
      <p:sp>
        <p:nvSpPr>
          <p:cNvPr id="17" name="Text 14"/>
          <p:cNvSpPr/>
          <p:nvPr/>
        </p:nvSpPr>
        <p:spPr>
          <a:xfrm>
            <a:off x="6452235" y="5955625"/>
            <a:ext cx="208955" cy="3425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4CAB8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3</a:t>
            </a:r>
            <a:endParaRPr lang="en-US" sz="2650" dirty="0"/>
          </a:p>
        </p:txBody>
      </p:sp>
      <p:sp>
        <p:nvSpPr>
          <p:cNvPr id="18" name="Text 15"/>
          <p:cNvSpPr/>
          <p:nvPr/>
        </p:nvSpPr>
        <p:spPr>
          <a:xfrm>
            <a:off x="7734300" y="5859304"/>
            <a:ext cx="2854643" cy="356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F4CAB8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Втрати</a:t>
            </a:r>
            <a:endParaRPr lang="en-US" sz="2200" dirty="0"/>
          </a:p>
        </p:txBody>
      </p:sp>
      <p:sp>
        <p:nvSpPr>
          <p:cNvPr id="19" name="Text 16"/>
          <p:cNvSpPr/>
          <p:nvPr/>
        </p:nvSpPr>
        <p:spPr>
          <a:xfrm>
            <a:off x="7734300" y="6344483"/>
            <a:ext cx="6146840" cy="3424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Ризик втрати частини або всіх інвестованих коштів.</a:t>
            </a:r>
            <a:endParaRPr lang="en-US" sz="16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67628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49260" y="3572828"/>
            <a:ext cx="5924788" cy="7135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600"/>
              </a:lnSpc>
              <a:buNone/>
            </a:pPr>
            <a:r>
              <a:rPr lang="en-US" sz="4450" b="1" dirty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Практичне завдання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49260" y="4607481"/>
            <a:ext cx="6458903" cy="1255752"/>
          </a:xfrm>
          <a:prstGeom prst="roundRect">
            <a:avLst>
              <a:gd name="adj" fmla="val 2557"/>
            </a:avLst>
          </a:prstGeom>
          <a:solidFill>
            <a:srgbClr val="4D1529"/>
          </a:solidFill>
          <a:ln/>
        </p:spPr>
      </p:sp>
      <p:sp>
        <p:nvSpPr>
          <p:cNvPr id="5" name="Text 2"/>
          <p:cNvSpPr/>
          <p:nvPr/>
        </p:nvSpPr>
        <p:spPr>
          <a:xfrm>
            <a:off x="963335" y="4821555"/>
            <a:ext cx="2854643" cy="356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F4CAB8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Депозит у банку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963335" y="5306735"/>
            <a:ext cx="6030754" cy="3424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sz="1650" dirty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Надійно, але низький відсоток.</a:t>
            </a:r>
            <a:endParaRPr lang="en-US" sz="1650" dirty="0"/>
          </a:p>
        </p:txBody>
      </p:sp>
      <p:sp>
        <p:nvSpPr>
          <p:cNvPr id="7" name="Shape 4"/>
          <p:cNvSpPr/>
          <p:nvPr/>
        </p:nvSpPr>
        <p:spPr>
          <a:xfrm>
            <a:off x="7422237" y="4607481"/>
            <a:ext cx="6458903" cy="1255752"/>
          </a:xfrm>
          <a:prstGeom prst="roundRect">
            <a:avLst>
              <a:gd name="adj" fmla="val 2557"/>
            </a:avLst>
          </a:prstGeom>
          <a:solidFill>
            <a:srgbClr val="4D1529"/>
          </a:solidFill>
          <a:ln/>
        </p:spPr>
      </p:sp>
      <p:sp>
        <p:nvSpPr>
          <p:cNvPr id="8" name="Text 5"/>
          <p:cNvSpPr/>
          <p:nvPr/>
        </p:nvSpPr>
        <p:spPr>
          <a:xfrm>
            <a:off x="7636312" y="4821555"/>
            <a:ext cx="2854643" cy="356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F4CAB8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Купівля акцій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7636312" y="5306735"/>
            <a:ext cx="6030754" cy="3424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sz="1650" dirty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Ризиковано, але можливий високий прибуток.</a:t>
            </a:r>
            <a:endParaRPr lang="en-US" sz="1650" dirty="0"/>
          </a:p>
        </p:txBody>
      </p:sp>
      <p:sp>
        <p:nvSpPr>
          <p:cNvPr id="10" name="Shape 7"/>
          <p:cNvSpPr/>
          <p:nvPr/>
        </p:nvSpPr>
        <p:spPr>
          <a:xfrm>
            <a:off x="749260" y="6077307"/>
            <a:ext cx="6458903" cy="1255752"/>
          </a:xfrm>
          <a:prstGeom prst="roundRect">
            <a:avLst>
              <a:gd name="adj" fmla="val 2557"/>
            </a:avLst>
          </a:prstGeom>
          <a:solidFill>
            <a:srgbClr val="4D1529"/>
          </a:solidFill>
          <a:ln/>
        </p:spPr>
      </p:sp>
      <p:sp>
        <p:nvSpPr>
          <p:cNvPr id="11" name="Text 8"/>
          <p:cNvSpPr/>
          <p:nvPr/>
        </p:nvSpPr>
        <p:spPr>
          <a:xfrm>
            <a:off x="963335" y="6291382"/>
            <a:ext cx="3683913" cy="356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F4CAB8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Відкриття власної справи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963335" y="6776561"/>
            <a:ext cx="6030754" cy="3424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sz="1650" dirty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Більший прибуток, але і витрати вищі.</a:t>
            </a:r>
            <a:endParaRPr lang="en-US" sz="1650" dirty="0"/>
          </a:p>
        </p:txBody>
      </p:sp>
      <p:sp>
        <p:nvSpPr>
          <p:cNvPr id="13" name="Shape 10"/>
          <p:cNvSpPr/>
          <p:nvPr/>
        </p:nvSpPr>
        <p:spPr>
          <a:xfrm>
            <a:off x="7422237" y="6077307"/>
            <a:ext cx="6458903" cy="1255752"/>
          </a:xfrm>
          <a:prstGeom prst="roundRect">
            <a:avLst>
              <a:gd name="adj" fmla="val 2557"/>
            </a:avLst>
          </a:prstGeom>
          <a:solidFill>
            <a:srgbClr val="4D1529"/>
          </a:solidFill>
          <a:ln/>
        </p:spPr>
      </p:sp>
      <p:sp>
        <p:nvSpPr>
          <p:cNvPr id="14" name="Text 11"/>
          <p:cNvSpPr/>
          <p:nvPr/>
        </p:nvSpPr>
        <p:spPr>
          <a:xfrm>
            <a:off x="7636312" y="6291382"/>
            <a:ext cx="2978468" cy="356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F4CAB8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Купівля нерухомості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7636312" y="6776561"/>
            <a:ext cx="6030754" cy="3424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sz="1650" dirty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Довгострокова інвестиція.</a:t>
            </a:r>
            <a:endParaRPr lang="en-US" sz="16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35660" y="1367671"/>
            <a:ext cx="5709404" cy="7135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600"/>
              </a:lnSpc>
              <a:buNone/>
            </a:pPr>
            <a:r>
              <a:rPr lang="en-US" sz="4450" b="1" dirty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Закріплення знань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35660" y="2509361"/>
            <a:ext cx="7645479" cy="7065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5550" b="1" dirty="0">
                <a:solidFill>
                  <a:srgbClr val="F4CAB8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1</a:t>
            </a:r>
            <a:endParaRPr lang="en-US" sz="5550" dirty="0"/>
          </a:p>
        </p:txBody>
      </p:sp>
      <p:sp>
        <p:nvSpPr>
          <p:cNvPr id="5" name="Text 2"/>
          <p:cNvSpPr/>
          <p:nvPr/>
        </p:nvSpPr>
        <p:spPr>
          <a:xfrm>
            <a:off x="8631079" y="3483412"/>
            <a:ext cx="2854643" cy="356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F4CAB8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Тест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235660" y="3968591"/>
            <a:ext cx="7645479" cy="3424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1650" dirty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Перевірка знань.</a:t>
            </a:r>
            <a:endParaRPr lang="en-US" sz="1650" dirty="0"/>
          </a:p>
        </p:txBody>
      </p:sp>
      <p:sp>
        <p:nvSpPr>
          <p:cNvPr id="7" name="Text 4"/>
          <p:cNvSpPr/>
          <p:nvPr/>
        </p:nvSpPr>
        <p:spPr>
          <a:xfrm>
            <a:off x="6235660" y="5060275"/>
            <a:ext cx="7645479" cy="7065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5550" b="1" dirty="0">
                <a:solidFill>
                  <a:srgbClr val="F4CAB8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2</a:t>
            </a:r>
            <a:endParaRPr lang="en-US" sz="5550" dirty="0"/>
          </a:p>
        </p:txBody>
      </p:sp>
      <p:sp>
        <p:nvSpPr>
          <p:cNvPr id="8" name="Text 5"/>
          <p:cNvSpPr/>
          <p:nvPr/>
        </p:nvSpPr>
        <p:spPr>
          <a:xfrm>
            <a:off x="8631079" y="6034326"/>
            <a:ext cx="2854643" cy="356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F4CAB8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Обговорення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6235660" y="6519505"/>
            <a:ext cx="7645479" cy="3424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1650" dirty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Відповіді та рекомендації.</a:t>
            </a:r>
            <a:endParaRPr lang="en-US" sz="16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67628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49260" y="4593193"/>
            <a:ext cx="5709404" cy="7135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600"/>
              </a:lnSpc>
              <a:buNone/>
            </a:pPr>
            <a:r>
              <a:rPr lang="en-US" sz="4450" b="1" dirty="0">
                <a:solidFill>
                  <a:srgbClr val="FFB393"/>
                </a:solidFill>
                <a:latin typeface="Brygada 1918 Bold" pitchFamily="34" charset="0"/>
                <a:ea typeface="Brygada 1918 Bold" pitchFamily="34" charset="-122"/>
                <a:cs typeface="Brygada 1918 Bold" pitchFamily="34" charset="-120"/>
              </a:rPr>
              <a:t>Підсумок уроку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49260" y="5627846"/>
            <a:ext cx="13131879" cy="6848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sz="1650" dirty="0">
                <a:solidFill>
                  <a:srgbClr val="F4CAB8"/>
                </a:solidFill>
                <a:latin typeface="Montserrat Medium" pitchFamily="34" charset="0"/>
                <a:ea typeface="Montserrat Medium" pitchFamily="34" charset="-122"/>
                <a:cs typeface="Montserrat Medium" pitchFamily="34" charset="-120"/>
              </a:rPr>
              <a:t>Сьогодні ми дізналися про важливість інвестицій, різні їх типи та ризики. Сподіваюся, що ви зможете використовувати ці знання для прийняття усвідомлених фінансових рішень.</a:t>
            </a:r>
            <a:endParaRPr lang="en-US" sz="16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247</Words>
  <Application>Microsoft Office PowerPoint</Application>
  <PresentationFormat>Произвольный</PresentationFormat>
  <Paragraphs>52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Brygada 1918 Bold</vt:lpstr>
      <vt:lpstr>Montserrat Medium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MarVen</cp:lastModifiedBy>
  <cp:revision>2</cp:revision>
  <dcterms:created xsi:type="dcterms:W3CDTF">2025-02-09T17:24:35Z</dcterms:created>
  <dcterms:modified xsi:type="dcterms:W3CDTF">2025-02-17T18:06:12Z</dcterms:modified>
</cp:coreProperties>
</file>