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FCEFF"/>
    <a:srgbClr val="25ABD5"/>
    <a:srgbClr val="8EB4E3"/>
  </p:clrMru>
</p:presentationPr>
</file>

<file path=ppt/tableStyles.xml><?xml version="1.0" encoding="utf-8"?>
<a:tblStyleLst xmlns:a="http://schemas.openxmlformats.org/drawingml/2006/main" def="{5C22544A-7EE6-4342-B048-85BDC9FD1C3A}">
  <a:tblStyle styleId="{69C7853C-536D-4A76-A0AE-DD22124D55A5}" styleName="Стиль из темы 1 - акцент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48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Равнобедренный треугольник 6"/>
          <p:cNvSpPr/>
          <p:nvPr/>
        </p:nvSpPr>
        <p:spPr>
          <a:xfrm rot="16200000">
            <a:off x="7554353" y="5254283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540544" y="776288"/>
            <a:ext cx="8062912" cy="1470025"/>
          </a:xfrm>
        </p:spPr>
        <p:txBody>
          <a:bodyPr anchor="b">
            <a:normAutofit/>
          </a:bodyPr>
          <a:lstStyle>
            <a:lvl1pPr algn="r">
              <a:defRPr sz="440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540544" y="2250280"/>
            <a:ext cx="8062912" cy="1752600"/>
          </a:xfrm>
        </p:spPr>
        <p:txBody>
          <a:bodyPr/>
          <a:lstStyle>
            <a:lvl1pPr marL="0" marR="36576" indent="0" algn="r">
              <a:spcBef>
                <a:spcPts val="0"/>
              </a:spcBef>
              <a:buNone/>
              <a:defRPr>
                <a:ln>
                  <a:solidFill>
                    <a:schemeClr val="bg2"/>
                  </a:solidFill>
                </a:ln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>
          <a:xfrm>
            <a:off x="1371600" y="6012656"/>
            <a:ext cx="5791200" cy="365125"/>
          </a:xfrm>
        </p:spPr>
        <p:txBody>
          <a:bodyPr tIns="0" bIns="0" anchor="t"/>
          <a:lstStyle>
            <a:lvl1pPr algn="r">
              <a:defRPr sz="1000"/>
            </a:lvl1pPr>
          </a:lstStyle>
          <a:p>
            <a:fld id="{5B106E36-FD25-4E2D-B0AA-010F637433A0}" type="datetimeFigureOut">
              <a:rPr lang="ru-RU" smtClean="0"/>
              <a:pPr/>
              <a:t>21.01.2022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1371600" y="5650704"/>
            <a:ext cx="5791200" cy="365125"/>
          </a:xfrm>
        </p:spPr>
        <p:txBody>
          <a:bodyPr tIns="0" bIns="0" anchor="b"/>
          <a:lstStyle>
            <a:lvl1pPr algn="r">
              <a:defRPr sz="1100"/>
            </a:lvl1pPr>
          </a:lstStyle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8392247" y="5752307"/>
            <a:ext cx="502920" cy="365125"/>
          </a:xfrm>
        </p:spPr>
        <p:txBody>
          <a:bodyPr anchor="ctr"/>
          <a:lstStyle>
            <a:lvl1pPr algn="ctr">
              <a:defRPr sz="1300">
                <a:solidFill>
                  <a:srgbClr val="FFFFFF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791456" y="6480048"/>
            <a:ext cx="2133600" cy="301752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21.01.2022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0831"/>
          </a:xfr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ый треугольник 8"/>
          <p:cNvSpPr/>
          <p:nvPr/>
        </p:nvSpPr>
        <p:spPr>
          <a:xfrm flipV="1">
            <a:off x="7034" y="7034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algn="ctr" defTabSz="914400" rtl="0" eaLnBrk="1" latinLnBrk="0" hangingPunct="1"/>
            <a:endParaRPr kumimoji="0"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Равнобедренный треугольник 7"/>
          <p:cNvSpPr/>
          <p:nvPr/>
        </p:nvSpPr>
        <p:spPr>
          <a:xfrm rot="5400000" flipV="1">
            <a:off x="7554353" y="309490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6955632" y="6477000"/>
            <a:ext cx="2133600" cy="304800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21.01.2022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2619376" y="6480969"/>
            <a:ext cx="4260056" cy="300831"/>
          </a:xfr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8451056" y="809624"/>
            <a:ext cx="502920" cy="300831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 rot="10800000">
            <a:off x="6468794" y="9381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единительная линия 9"/>
          <p:cNvCxnSpPr/>
          <p:nvPr/>
        </p:nvCxnSpPr>
        <p:spPr>
          <a:xfrm flipV="1"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271464"/>
            <a:ext cx="7239000" cy="1362075"/>
          </a:xfrm>
        </p:spPr>
        <p:txBody>
          <a:bodyPr anchor="ctr"/>
          <a:lstStyle>
            <a:lvl1pPr marL="0" algn="l">
              <a:buNone/>
              <a:defRPr sz="3600" b="1" cap="none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81000" y="1633536"/>
            <a:ext cx="3886200" cy="2286000"/>
          </a:xfrm>
        </p:spPr>
        <p:txBody>
          <a:bodyPr anchor="t"/>
          <a:lstStyle>
            <a:lvl1pPr marL="54864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 algn="l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21.01.2022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1752"/>
          </a:xfrm>
        </p:spPr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8198" y="290732"/>
            <a:ext cx="1066800" cy="6153912"/>
          </a:xfrm>
        </p:spPr>
        <p:txBody>
          <a:bodyPr vert="vert270" anchor="b"/>
          <a:lstStyle>
            <a:lvl1pPr marL="0" algn="ctr">
              <a:defRPr sz="3300" b="1">
                <a:ln w="6350">
                  <a:solidFill>
                    <a:schemeClr val="tx1"/>
                  </a:solidFill>
                </a:ln>
                <a:solidFill>
                  <a:schemeClr val="tx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365006" y="290732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1365006" y="3427124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2022230" y="290732"/>
            <a:ext cx="6858000" cy="301752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2022230" y="3427124"/>
            <a:ext cx="6858000" cy="30175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0552" cy="301752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21.01.2022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1104" cy="301752"/>
          </a:xfrm>
        </p:spPr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7589520" y="6483096"/>
            <a:ext cx="502920" cy="301752"/>
          </a:xfrm>
        </p:spPr>
        <p:txBody>
          <a:bodyPr/>
          <a:lstStyle>
            <a:lvl1pPr algn="ctr"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21.01.2022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21.01.2022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>
          <a:xfrm>
            <a:off x="457200" y="6481890"/>
            <a:ext cx="4260056" cy="300831"/>
          </a:xfrm>
        </p:spPr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9456" y="367664"/>
            <a:ext cx="914400" cy="5943600"/>
          </a:xfrm>
        </p:spPr>
        <p:txBody>
          <a:bodyPr vert="vert270" anchor="b"/>
          <a:lstStyle>
            <a:lvl1pPr marL="0" marR="18288" algn="r">
              <a:spcBef>
                <a:spcPts val="0"/>
              </a:spcBef>
              <a:buNone/>
              <a:defRPr sz="2900" b="0" cap="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1135856" y="367664"/>
            <a:ext cx="2438400" cy="5943600"/>
          </a:xfrm>
        </p:spPr>
        <p:txBody>
          <a:bodyPr anchor="t"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651250" y="320040"/>
            <a:ext cx="5276088" cy="5989320"/>
          </a:xfrm>
        </p:spPr>
        <p:txBody>
          <a:bodyPr/>
          <a:lstStyle>
            <a:lvl1pPr>
              <a:spcBef>
                <a:spcPts val="0"/>
              </a:spcBef>
              <a:defRPr sz="30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278976" y="6556248"/>
            <a:ext cx="2133600" cy="301752"/>
          </a:xfrm>
        </p:spPr>
        <p:txBody>
          <a:bodyPr/>
          <a:lstStyle>
            <a:lvl1pPr>
              <a:defRPr sz="900"/>
            </a:lvl1pPr>
          </a:lstStyle>
          <a:p>
            <a:fld id="{5B106E36-FD25-4E2D-B0AA-010F637433A0}" type="datetimeFigureOut">
              <a:rPr lang="ru-RU" smtClean="0"/>
              <a:pPr/>
              <a:t>21.01.2022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1135856" y="6556248"/>
            <a:ext cx="5143120" cy="301752"/>
          </a:xfrm>
        </p:spPr>
        <p:txBody>
          <a:bodyPr/>
          <a:lstStyle>
            <a:lvl1pPr>
              <a:defRPr sz="9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410576" y="6556248"/>
            <a:ext cx="502920" cy="301752"/>
          </a:xfrm>
        </p:spPr>
        <p:txBody>
          <a:bodyPr/>
          <a:lstStyle>
            <a:lvl1pPr>
              <a:defRPr sz="900"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9456" y="150896"/>
            <a:ext cx="914400" cy="6400800"/>
          </a:xfrm>
        </p:spPr>
        <p:txBody>
          <a:bodyPr vert="vert270" anchor="b"/>
          <a:lstStyle>
            <a:lvl1pPr marL="0" algn="l">
              <a:buNone/>
              <a:defRPr sz="3000" b="0" cap="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138237" y="373966"/>
            <a:ext cx="7333488" cy="5486400"/>
          </a:xfrm>
          <a:solidFill>
            <a:schemeClr val="bg2">
              <a:shade val="5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43000" y="5867400"/>
            <a:ext cx="7333488" cy="685800"/>
          </a:xfrm>
          <a:solidFill>
            <a:schemeClr val="accent1">
              <a:alpha val="15000"/>
            </a:schemeClr>
          </a:solidFill>
          <a:ln>
            <a:solidFill>
              <a:schemeClr val="accent1"/>
            </a:solidFill>
            <a:miter lim="800000"/>
          </a:ln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108192" y="6556248"/>
            <a:ext cx="2103120" cy="301752"/>
          </a:xfrm>
        </p:spPr>
        <p:txBody>
          <a:bodyPr/>
          <a:lstStyle>
            <a:lvl1pPr>
              <a:defRPr sz="900"/>
            </a:lvl1pPr>
          </a:lstStyle>
          <a:p>
            <a:fld id="{5B106E36-FD25-4E2D-B0AA-010F637433A0}" type="datetimeFigureOut">
              <a:rPr lang="ru-RU" smtClean="0"/>
              <a:pPr/>
              <a:t>21.01.2022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1170432" y="6557169"/>
            <a:ext cx="4948072" cy="301752"/>
          </a:xfrm>
        </p:spPr>
        <p:txBody>
          <a:bodyPr/>
          <a:lstStyle>
            <a:lvl1pPr>
              <a:defRPr sz="9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17192" y="6556248"/>
            <a:ext cx="365760" cy="301752"/>
          </a:xfrm>
        </p:spPr>
        <p:txBody>
          <a:bodyPr/>
          <a:lstStyle>
            <a:lvl1pPr algn="ctr">
              <a:defRPr sz="900"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81800" y="381000"/>
            <a:ext cx="1905000" cy="5486400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ый треугольник 10"/>
          <p:cNvSpPr/>
          <p:nvPr/>
        </p:nvSpPr>
        <p:spPr>
          <a:xfrm>
            <a:off x="7034" y="14068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/>
          <p:nvPr/>
        </p:nvCxnSpPr>
        <p:spPr>
          <a:xfrm rot="10800000" flipV="1">
            <a:off x="6468794" y="4948410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882808"/>
            <a:ext cx="8229600" cy="4572000"/>
          </a:xfrm>
          <a:prstGeom prst="rect">
            <a:avLst/>
          </a:prstGeom>
        </p:spPr>
        <p:txBody>
          <a:bodyPr vert="horz" anchor="t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791456" y="6480969"/>
            <a:ext cx="2133600" cy="301752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 b="0">
                <a:solidFill>
                  <a:schemeClr val="tx1"/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21.01.2022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457200" y="6481890"/>
            <a:ext cx="4260056" cy="300831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589520" y="6480969"/>
            <a:ext cx="502920" cy="301752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marL="484632" algn="l" rtl="0" eaLnBrk="1" latinLnBrk="0" hangingPunct="1">
        <a:spcBef>
          <a:spcPct val="0"/>
        </a:spcBef>
        <a:buNone/>
        <a:defRPr kumimoji="0" sz="4200" kern="1200">
          <a:ln w="6350">
            <a:solidFill>
              <a:schemeClr val="accent1">
                <a:shade val="43000"/>
              </a:schemeClr>
            </a:solidFill>
          </a:ln>
          <a:solidFill>
            <a:schemeClr val="accent1">
              <a:tint val="83000"/>
              <a:satMod val="150000"/>
            </a:schemeClr>
          </a:solidFill>
          <a:effectLst>
            <a:outerShdw blurRad="26000" dist="26000" dir="145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448056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822960" indent="-285750" algn="l" rtl="0" eaLnBrk="1" latinLnBrk="0" hangingPunct="1">
        <a:spcBef>
          <a:spcPct val="20000"/>
        </a:spcBef>
        <a:buClr>
          <a:schemeClr val="accent1"/>
        </a:buClr>
        <a:buSzPct val="95000"/>
        <a:buFont typeface="Verdana"/>
        <a:buChar char="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06424" indent="-228600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10312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002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084832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146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 t="16000" b="13999"/>
          <a:stretch>
            <a:fillRect/>
          </a:stretch>
        </p:blipFill>
        <p:spPr bwMode="auto">
          <a:xfrm>
            <a:off x="0" y="0"/>
            <a:ext cx="9144000" cy="27860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 t="16000" b="13999"/>
          <a:stretch>
            <a:fillRect/>
          </a:stretch>
        </p:blipFill>
        <p:spPr bwMode="auto">
          <a:xfrm>
            <a:off x="0" y="3429000"/>
            <a:ext cx="9144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0" y="1571612"/>
            <a:ext cx="9144000" cy="3785652"/>
          </a:xfrm>
          <a:prstGeom prst="rect">
            <a:avLst/>
          </a:prstGeom>
          <a:solidFill>
            <a:srgbClr val="8EB4E3">
              <a:alpha val="78824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866900" algn="l"/>
              </a:tabLst>
            </a:pPr>
            <a:r>
              <a:rPr kumimoji="0" lang="uk-UA" sz="4000" b="1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Тема заняття:</a:t>
            </a:r>
            <a:r>
              <a:rPr kumimoji="0" lang="uk-UA" sz="40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uk-UA" sz="40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Методологічні основи класифікації форм і видів кредитів.</a:t>
            </a:r>
            <a:endParaRPr kumimoji="0" lang="ru-RU" sz="40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5085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866900" algn="l"/>
              </a:tabLst>
            </a:pPr>
            <a:r>
              <a:rPr kumimoji="0" lang="uk-UA" sz="4000" b="1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Мета заняття:</a:t>
            </a:r>
            <a:r>
              <a:rPr kumimoji="0" lang="uk-UA" sz="40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uk-UA" sz="40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організувати чітке бачення студентами поняття, інтересу теми, усвідомлення її </a:t>
            </a:r>
            <a:r>
              <a:rPr kumimoji="0" lang="uk-UA" sz="40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корисності</a:t>
            </a:r>
            <a:r>
              <a:rPr kumimoji="0" lang="uk-UA" sz="4000" b="0" i="0" u="none" strike="noStrike" cap="none" normalizeH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та</a:t>
            </a:r>
            <a:r>
              <a:rPr kumimoji="0" lang="uk-UA" sz="40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uk-UA" sz="40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доцільності.</a:t>
            </a:r>
            <a:endParaRPr kumimoji="0" lang="uk-UA" sz="40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9" name="Rectangle 3"/>
          <p:cNvSpPr>
            <a:spLocks noChangeArrowheads="1"/>
          </p:cNvSpPr>
          <p:nvPr/>
        </p:nvSpPr>
        <p:spPr bwMode="auto">
          <a:xfrm>
            <a:off x="0" y="1000108"/>
            <a:ext cx="4429124" cy="46782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3200" b="0" i="0" u="sng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І. Функції кредиту</a:t>
            </a:r>
          </a:p>
          <a:p>
            <a:pPr lvl="0" indent="450850" fontAlgn="base">
              <a:spcBef>
                <a:spcPct val="0"/>
              </a:spcBef>
              <a:spcAft>
                <a:spcPct val="0"/>
              </a:spcAft>
            </a:pPr>
            <a:r>
              <a:rPr lang="uk-UA" sz="3200" dirty="0" smtClean="0">
                <a:latin typeface="Times New Roman" pitchFamily="18" charset="0"/>
                <a:cs typeface="Times New Roman" pitchFamily="18" charset="0"/>
              </a:rPr>
              <a:t>1.1. </a:t>
            </a:r>
            <a:r>
              <a:rPr lang="uk-UA" sz="3200" i="1" dirty="0" smtClean="0">
                <a:latin typeface="Times New Roman" pitchFamily="18" charset="0"/>
                <a:cs typeface="Times New Roman" pitchFamily="18" charset="0"/>
              </a:rPr>
              <a:t>контрольна </a:t>
            </a:r>
          </a:p>
          <a:p>
            <a:pPr lvl="0" indent="450850" fontAlgn="base">
              <a:spcBef>
                <a:spcPct val="0"/>
              </a:spcBef>
              <a:spcAft>
                <a:spcPct val="0"/>
              </a:spcAft>
            </a:pPr>
            <a:r>
              <a:rPr lang="uk-UA" sz="3200" dirty="0" smtClean="0">
                <a:latin typeface="Times New Roman" pitchFamily="18" charset="0"/>
                <a:cs typeface="Times New Roman" pitchFamily="18" charset="0"/>
              </a:rPr>
              <a:t>1.2. </a:t>
            </a:r>
            <a:r>
              <a:rPr lang="uk-UA" sz="3200" i="1" dirty="0" smtClean="0">
                <a:latin typeface="Times New Roman" pitchFamily="18" charset="0"/>
                <a:cs typeface="Times New Roman" pitchFamily="18" charset="0"/>
              </a:rPr>
              <a:t>перерозподільна </a:t>
            </a:r>
          </a:p>
          <a:p>
            <a:pPr indent="450850" fontAlgn="base">
              <a:spcBef>
                <a:spcPct val="0"/>
              </a:spcBef>
              <a:spcAft>
                <a:spcPct val="0"/>
              </a:spcAft>
            </a:pPr>
            <a:endParaRPr lang="uk-UA" sz="3200" u="sng" dirty="0" smtClean="0">
              <a:latin typeface="Times New Roman" pitchFamily="18" charset="0"/>
              <a:cs typeface="Times New Roman" pitchFamily="18" charset="0"/>
            </a:endParaRPr>
          </a:p>
          <a:p>
            <a:pPr indent="450850" fontAlgn="base">
              <a:spcBef>
                <a:spcPct val="0"/>
              </a:spcBef>
              <a:spcAft>
                <a:spcPct val="0"/>
              </a:spcAft>
            </a:pPr>
            <a:r>
              <a:rPr lang="uk-UA" sz="3200" u="sng" dirty="0" smtClean="0">
                <a:latin typeface="Times New Roman" pitchFamily="18" charset="0"/>
                <a:cs typeface="Times New Roman" pitchFamily="18" charset="0"/>
              </a:rPr>
              <a:t>ІІ. Форми кредиту</a:t>
            </a:r>
            <a:endParaRPr kumimoji="0" lang="uk-UA" sz="3200" b="0" i="0" u="sng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lvl="0" indent="450850" fontAlgn="base">
              <a:spcBef>
                <a:spcPct val="0"/>
              </a:spcBef>
              <a:spcAft>
                <a:spcPct val="0"/>
              </a:spcAft>
            </a:pPr>
            <a:r>
              <a:rPr lang="uk-UA" sz="3200" dirty="0" smtClean="0">
                <a:latin typeface="Times New Roman" pitchFamily="18" charset="0"/>
                <a:cs typeface="Times New Roman" pitchFamily="18" charset="0"/>
              </a:rPr>
              <a:t>2.1. </a:t>
            </a:r>
            <a:r>
              <a:rPr lang="uk-UA" sz="3200" i="1" dirty="0" smtClean="0">
                <a:latin typeface="Times New Roman" pitchFamily="18" charset="0"/>
                <a:cs typeface="Times New Roman" pitchFamily="18" charset="0"/>
              </a:rPr>
              <a:t>грошова </a:t>
            </a:r>
          </a:p>
          <a:p>
            <a:pPr lvl="0" indent="450850" fontAlgn="base">
              <a:spcBef>
                <a:spcPct val="0"/>
              </a:spcBef>
              <a:spcAft>
                <a:spcPct val="0"/>
              </a:spcAft>
            </a:pPr>
            <a:r>
              <a:rPr lang="uk-UA" sz="3200" dirty="0" smtClean="0">
                <a:latin typeface="Times New Roman" pitchFamily="18" charset="0"/>
                <a:cs typeface="Times New Roman" pitchFamily="18" charset="0"/>
              </a:rPr>
              <a:t>2.2. </a:t>
            </a:r>
            <a:r>
              <a:rPr lang="uk-UA" sz="3200" i="1" dirty="0" smtClean="0">
                <a:latin typeface="Times New Roman" pitchFamily="18" charset="0"/>
                <a:cs typeface="Times New Roman" pitchFamily="18" charset="0"/>
              </a:rPr>
              <a:t>товарна </a:t>
            </a:r>
          </a:p>
          <a:p>
            <a:pPr lvl="0" indent="450850" fontAlgn="base">
              <a:spcBef>
                <a:spcPct val="0"/>
              </a:spcBef>
              <a:spcAft>
                <a:spcPct val="0"/>
              </a:spcAft>
            </a:pPr>
            <a:endParaRPr lang="uk-UA" sz="2800" i="1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450850" fontAlgn="base">
              <a:spcBef>
                <a:spcPct val="0"/>
              </a:spcBef>
              <a:spcAft>
                <a:spcPct val="0"/>
              </a:spcAft>
            </a:pPr>
            <a:endParaRPr kumimoji="0" lang="uk-UA" sz="2800" b="0" i="0" u="sng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429124" y="1000108"/>
            <a:ext cx="4357718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u="sng" dirty="0" smtClean="0">
                <a:latin typeface="Times New Roman" pitchFamily="18" charset="0"/>
                <a:cs typeface="Times New Roman" pitchFamily="18" charset="0"/>
              </a:rPr>
              <a:t>ІІІ. Види кредиту</a:t>
            </a:r>
            <a:endParaRPr lang="ru-RU" sz="32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uk-UA" sz="3200" dirty="0" smtClean="0">
                <a:latin typeface="Times New Roman" pitchFamily="18" charset="0"/>
                <a:cs typeface="Times New Roman" pitchFamily="18" charset="0"/>
              </a:rPr>
              <a:t>3.1. </a:t>
            </a:r>
            <a:r>
              <a:rPr lang="uk-UA" sz="3200" i="1" dirty="0" smtClean="0">
                <a:latin typeface="Times New Roman" pitchFamily="18" charset="0"/>
                <a:cs typeface="Times New Roman" pitchFamily="18" charset="0"/>
              </a:rPr>
              <a:t>банківський</a:t>
            </a:r>
            <a:r>
              <a:rPr lang="uk-UA" sz="32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uk-UA" sz="3200" dirty="0" smtClean="0">
                <a:latin typeface="Times New Roman" pitchFamily="18" charset="0"/>
                <a:cs typeface="Times New Roman" pitchFamily="18" charset="0"/>
              </a:rPr>
              <a:t>3.2. </a:t>
            </a:r>
            <a:r>
              <a:rPr lang="uk-UA" sz="3200" i="1" dirty="0" smtClean="0">
                <a:latin typeface="Times New Roman" pitchFamily="18" charset="0"/>
                <a:cs typeface="Times New Roman" pitchFamily="18" charset="0"/>
              </a:rPr>
              <a:t>державний </a:t>
            </a:r>
          </a:p>
          <a:p>
            <a:r>
              <a:rPr lang="uk-UA" sz="3200" dirty="0" smtClean="0">
                <a:latin typeface="Times New Roman" pitchFamily="18" charset="0"/>
                <a:cs typeface="Times New Roman" pitchFamily="18" charset="0"/>
              </a:rPr>
              <a:t>3.3. </a:t>
            </a:r>
            <a:r>
              <a:rPr lang="uk-UA" sz="3200" i="1" dirty="0" smtClean="0">
                <a:latin typeface="Times New Roman" pitchFamily="18" charset="0"/>
                <a:cs typeface="Times New Roman" pitchFamily="18" charset="0"/>
              </a:rPr>
              <a:t>комерційний </a:t>
            </a:r>
          </a:p>
          <a:p>
            <a:r>
              <a:rPr lang="uk-UA" sz="3200" dirty="0" smtClean="0">
                <a:latin typeface="Times New Roman" pitchFamily="18" charset="0"/>
                <a:cs typeface="Times New Roman" pitchFamily="18" charset="0"/>
              </a:rPr>
              <a:t>3.4. </a:t>
            </a:r>
            <a:r>
              <a:rPr lang="uk-UA" sz="3200" i="1" dirty="0" smtClean="0">
                <a:latin typeface="Times New Roman" pitchFamily="18" charset="0"/>
                <a:cs typeface="Times New Roman" pitchFamily="18" charset="0"/>
              </a:rPr>
              <a:t>міжнародний</a:t>
            </a:r>
            <a:r>
              <a:rPr lang="uk-UA" sz="32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uk-UA" sz="3200" dirty="0" smtClean="0">
                <a:latin typeface="Times New Roman" pitchFamily="18" charset="0"/>
                <a:cs typeface="Times New Roman" pitchFamily="18" charset="0"/>
              </a:rPr>
              <a:t>3.5. </a:t>
            </a:r>
            <a:r>
              <a:rPr lang="uk-UA" sz="3200" i="1" dirty="0" smtClean="0">
                <a:latin typeface="Times New Roman" pitchFamily="18" charset="0"/>
                <a:cs typeface="Times New Roman" pitchFamily="18" charset="0"/>
              </a:rPr>
              <a:t>міжгосподарський</a:t>
            </a:r>
            <a:r>
              <a:rPr lang="uk-UA" sz="32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uk-UA" sz="3200" dirty="0" smtClean="0">
                <a:latin typeface="Times New Roman" pitchFamily="18" charset="0"/>
                <a:cs typeface="Times New Roman" pitchFamily="18" charset="0"/>
              </a:rPr>
              <a:t>3.6. </a:t>
            </a:r>
            <a:r>
              <a:rPr lang="uk-UA" sz="3200" i="1" dirty="0" smtClean="0">
                <a:latin typeface="Times New Roman" pitchFamily="18" charset="0"/>
                <a:cs typeface="Times New Roman" pitchFamily="18" charset="0"/>
              </a:rPr>
              <a:t>іпотечний </a:t>
            </a:r>
          </a:p>
          <a:p>
            <a:r>
              <a:rPr lang="uk-UA" sz="3200" dirty="0" smtClean="0">
                <a:latin typeface="Times New Roman" pitchFamily="18" charset="0"/>
                <a:cs typeface="Times New Roman" pitchFamily="18" charset="0"/>
              </a:rPr>
              <a:t>3.7. </a:t>
            </a:r>
            <a:r>
              <a:rPr lang="uk-UA" sz="3200" i="1" dirty="0" smtClean="0">
                <a:latin typeface="Times New Roman" pitchFamily="18" charset="0"/>
                <a:cs typeface="Times New Roman" pitchFamily="18" charset="0"/>
              </a:rPr>
              <a:t>лізинговий</a:t>
            </a:r>
            <a:r>
              <a:rPr lang="uk-UA" sz="32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uk-UA" sz="3200" dirty="0" smtClean="0">
                <a:latin typeface="Times New Roman" pitchFamily="18" charset="0"/>
                <a:cs typeface="Times New Roman" pitchFamily="18" charset="0"/>
              </a:rPr>
              <a:t>3.8. с</a:t>
            </a:r>
            <a:r>
              <a:rPr lang="uk-UA" sz="3200" i="1" dirty="0" smtClean="0">
                <a:latin typeface="Times New Roman" pitchFamily="18" charset="0"/>
                <a:cs typeface="Times New Roman" pitchFamily="18" charset="0"/>
              </a:rPr>
              <a:t>поживчий 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571736" y="285728"/>
            <a:ext cx="464347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600" b="1" dirty="0" smtClean="0">
                <a:latin typeface="Times New Roman" pitchFamily="18" charset="0"/>
                <a:cs typeface="Times New Roman" pitchFamily="18" charset="0"/>
              </a:rPr>
              <a:t>ПЛАН ЗАНЯТТЯ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341" name="Rectangle 5"/>
          <p:cNvSpPr>
            <a:spLocks noChangeArrowheads="1"/>
          </p:cNvSpPr>
          <p:nvPr/>
        </p:nvSpPr>
        <p:spPr bwMode="auto">
          <a:xfrm>
            <a:off x="0" y="5572140"/>
            <a:ext cx="8929718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32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IV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</a:t>
            </a:r>
            <a:r>
              <a:rPr kumimoji="0" lang="ru-RU" sz="3200" b="0" i="0" u="none" strike="noStrike" cap="none" normalizeH="0" baseline="0" dirty="0" err="1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Методологічні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3200" b="0" i="0" u="none" strike="noStrike" cap="none" normalizeH="0" baseline="0" dirty="0" err="1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основи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3200" b="0" i="0" u="none" strike="noStrike" cap="none" normalizeH="0" baseline="0" dirty="0" err="1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окремих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3200" b="0" i="0" u="none" strike="noStrike" cap="none" normalizeH="0" baseline="0" dirty="0" err="1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видів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3200" b="0" i="0" u="none" strike="noStrike" cap="none" normalizeH="0" baseline="0" dirty="0" err="1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кредитів</a:t>
            </a:r>
            <a:endParaRPr kumimoji="0" lang="ru-RU" sz="32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 b="44889"/>
          <a:stretch>
            <a:fillRect/>
          </a:stretch>
        </p:blipFill>
        <p:spPr bwMode="auto">
          <a:xfrm>
            <a:off x="0" y="0"/>
            <a:ext cx="9144000" cy="26431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2226" name="Picture 2"/>
          <p:cNvPicPr>
            <a:picLocks noChangeAspect="1" noChangeArrowheads="1"/>
          </p:cNvPicPr>
          <p:nvPr/>
        </p:nvPicPr>
        <p:blipFill>
          <a:blip r:embed="rId2"/>
          <a:srcRect t="52000"/>
          <a:stretch>
            <a:fillRect/>
          </a:stretch>
        </p:blipFill>
        <p:spPr bwMode="auto">
          <a:xfrm>
            <a:off x="0" y="4572008"/>
            <a:ext cx="9144000" cy="2285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Прямоугольник 1"/>
          <p:cNvSpPr/>
          <p:nvPr/>
        </p:nvSpPr>
        <p:spPr>
          <a:xfrm>
            <a:off x="0" y="2571744"/>
            <a:ext cx="9144000" cy="1938992"/>
          </a:xfrm>
          <a:prstGeom prst="rect">
            <a:avLst/>
          </a:prstGeom>
          <a:solidFill>
            <a:srgbClr val="8EB4E3">
              <a:alpha val="70980"/>
            </a:srgbClr>
          </a:solidFill>
        </p:spPr>
        <p:txBody>
          <a:bodyPr wrap="square">
            <a:spAutoFit/>
          </a:bodyPr>
          <a:lstStyle/>
          <a:p>
            <a:pPr algn="ctr"/>
            <a:r>
              <a:rPr lang="uk-UA" sz="6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Гра </a:t>
            </a:r>
          </a:p>
          <a:p>
            <a:pPr algn="ctr"/>
            <a:r>
              <a:rPr lang="uk-UA" sz="6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«Поясни мені термін» </a:t>
            </a:r>
            <a:endParaRPr lang="ru-RU" sz="60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3249" name="Rectangle 1"/>
          <p:cNvSpPr>
            <a:spLocks noChangeArrowheads="1"/>
          </p:cNvSpPr>
          <p:nvPr/>
        </p:nvSpPr>
        <p:spPr bwMode="auto">
          <a:xfrm>
            <a:off x="0" y="214290"/>
            <a:ext cx="9144000" cy="1754326"/>
          </a:xfrm>
          <a:prstGeom prst="rect">
            <a:avLst/>
          </a:prstGeom>
          <a:solidFill>
            <a:schemeClr val="accent1">
              <a:lumMod val="60000"/>
              <a:lumOff val="40000"/>
              <a:alpha val="47843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5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IV</a:t>
            </a:r>
            <a:r>
              <a:rPr kumimoji="0" lang="ru-RU" sz="5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</a:t>
            </a:r>
            <a:r>
              <a:rPr kumimoji="0" lang="ru-RU" sz="54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Методологічні</a:t>
            </a:r>
            <a:r>
              <a:rPr kumimoji="0" lang="ru-RU" sz="5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54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основи</a:t>
            </a:r>
            <a:r>
              <a:rPr kumimoji="0" lang="ru-RU" sz="5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54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окремих</a:t>
            </a:r>
            <a:r>
              <a:rPr kumimoji="0" lang="ru-RU" sz="5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54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видів</a:t>
            </a:r>
            <a:r>
              <a:rPr kumimoji="0" lang="ru-RU" sz="5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54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кредитів</a:t>
            </a:r>
            <a:endParaRPr kumimoji="0" lang="ru-RU" sz="5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0" y="2643182"/>
            <a:ext cx="9347880" cy="2554545"/>
          </a:xfrm>
          <a:prstGeom prst="rect">
            <a:avLst/>
          </a:prstGeom>
          <a:solidFill>
            <a:schemeClr val="accent1">
              <a:lumMod val="60000"/>
              <a:lumOff val="40000"/>
              <a:alpha val="52157"/>
            </a:schemeClr>
          </a:solidFill>
        </p:spPr>
        <p:txBody>
          <a:bodyPr wrap="none">
            <a:spAutoFit/>
          </a:bodyPr>
          <a:lstStyle/>
          <a:p>
            <a:r>
              <a:rPr lang="uk-UA" sz="8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Споживчий кредит </a:t>
            </a:r>
          </a:p>
          <a:p>
            <a:pPr algn="ctr"/>
            <a:r>
              <a:rPr lang="uk-UA" sz="8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під 0%. </a:t>
            </a:r>
            <a:endParaRPr lang="ru-RU" sz="8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14282" y="0"/>
            <a:ext cx="8643998" cy="144655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uk-UA" sz="4400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Способи нарахування відсотків по кредитах </a:t>
            </a:r>
            <a:endParaRPr lang="ru-RU" sz="4400" b="1" dirty="0">
              <a:solidFill>
                <a:srgbClr val="FFC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85720" y="1357298"/>
            <a:ext cx="885828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742950" indent="-742950">
              <a:buAutoNum type="arabicPeriod"/>
            </a:pPr>
            <a:r>
              <a:rPr lang="uk-UA" sz="4000" dirty="0" smtClean="0">
                <a:latin typeface="Times New Roman" pitchFamily="18" charset="0"/>
                <a:cs typeface="Times New Roman" pitchFamily="18" charset="0"/>
              </a:rPr>
              <a:t>Класичний (стандартний, диференційований платіж)</a:t>
            </a:r>
          </a:p>
          <a:p>
            <a:pPr marL="742950" indent="-742950"/>
            <a:endParaRPr lang="ru-RU" sz="4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4273" name="Rectangle 1"/>
          <p:cNvSpPr>
            <a:spLocks noChangeArrowheads="1"/>
          </p:cNvSpPr>
          <p:nvPr/>
        </p:nvSpPr>
        <p:spPr bwMode="auto">
          <a:xfrm>
            <a:off x="54717" y="2643182"/>
            <a:ext cx="9089283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Сума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відсотків=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(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залишок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тіла×процентна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ставка×кількість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</a:p>
          <a:p>
            <a:pPr marL="0" marR="0" lvl="0" indent="45085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днів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користування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)/(100×</a:t>
            </a:r>
            <a:r>
              <a:rPr kumimoji="0" lang="uk-UA" sz="24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365)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rgbClr val="FFFF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85720" y="3429000"/>
            <a:ext cx="241765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4000" dirty="0" smtClean="0">
                <a:latin typeface="Times New Roman" pitchFamily="18" charset="0"/>
                <a:cs typeface="Times New Roman" pitchFamily="18" charset="0"/>
              </a:rPr>
              <a:t>2. Ануїтет</a:t>
            </a:r>
            <a:endParaRPr lang="ru-RU" sz="4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4274" name="Rectangle 2"/>
          <p:cNvSpPr>
            <a:spLocks noChangeArrowheads="1"/>
          </p:cNvSpPr>
          <p:nvPr/>
        </p:nvSpPr>
        <p:spPr bwMode="auto">
          <a:xfrm>
            <a:off x="214282" y="4286256"/>
            <a:ext cx="8715436" cy="20621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121126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 = (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Sp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× Y / 12) / (1 - (1 / (1 + Y / 12)) ^ (W-1)),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де:</a:t>
            </a:r>
          </a:p>
          <a:p>
            <a:pPr marL="0" marR="0" lvl="0" indent="121126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 —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це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розмір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щомісячного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платежу;</a:t>
            </a:r>
          </a:p>
          <a:p>
            <a:pPr marL="0" marR="0" lvl="0" indent="1211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Sp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—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початкова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сума кредиту;</a:t>
            </a:r>
          </a:p>
          <a:p>
            <a:pPr marL="0" marR="0" lvl="0" indent="1211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Y —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річний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відсоток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;</a:t>
            </a:r>
          </a:p>
          <a:p>
            <a:pPr marL="0" marR="0" lvl="0" indent="1211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W —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загальна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кількість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платежів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rgbClr val="FFFF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0" y="3"/>
          <a:ext cx="8715405" cy="6572266"/>
        </p:xfrm>
        <a:graphic>
          <a:graphicData uri="http://schemas.openxmlformats.org/drawingml/2006/table">
            <a:tbl>
              <a:tblPr>
                <a:tableStyleId>{69C7853C-536D-4A76-A0AE-DD22124D55A5}</a:tableStyleId>
              </a:tblPr>
              <a:tblGrid>
                <a:gridCol w="710585"/>
                <a:gridCol w="2562405"/>
                <a:gridCol w="1550360"/>
                <a:gridCol w="1905653"/>
                <a:gridCol w="1986402"/>
              </a:tblGrid>
              <a:tr h="439483">
                <a:tc gridSpan="5">
                  <a:txBody>
                    <a:bodyPr/>
                    <a:lstStyle/>
                    <a:p>
                      <a:pPr algn="ctr" fontAlgn="b"/>
                      <a:r>
                        <a:rPr lang="ru-RU" sz="1800" u="none" strike="noStrike"/>
                        <a:t>Стандартний (класичний)</a:t>
                      </a:r>
                      <a:endParaRPr lang="ru-RU" sz="1800" b="1" i="0" u="none" strike="noStrike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176" marR="6176" marT="6176" marB="0" anchor="b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809049">
                <a:tc>
                  <a:txBody>
                    <a:bodyPr/>
                    <a:lstStyle/>
                    <a:p>
                      <a:pPr algn="l" fontAlgn="b"/>
                      <a:r>
                        <a:rPr lang="ru-RU" sz="1800" u="none" strike="noStrike"/>
                        <a:t> </a:t>
                      </a:r>
                      <a:endParaRPr lang="ru-RU" sz="1800" b="0" i="0" u="none" strike="noStrike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176" marR="6176" marT="6176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u="none" strike="noStrike"/>
                        <a:t>щомісячні платежі</a:t>
                      </a:r>
                      <a:endParaRPr lang="ru-RU" sz="1800" b="0" i="0" u="none" strike="noStrike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176" marR="6176" marT="6176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u="none" strike="noStrike"/>
                        <a:t>20%</a:t>
                      </a:r>
                      <a:endParaRPr lang="ru-RU" sz="1800" b="0" i="0" u="none" strike="noStrike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176" marR="6176" marT="6176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u="none" strike="noStrike"/>
                        <a:t>тіло</a:t>
                      </a:r>
                      <a:endParaRPr lang="ru-RU" sz="1800" b="0" i="0" u="none" strike="noStrike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176" marR="6176" marT="6176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u="none" strike="noStrike"/>
                        <a:t>100000</a:t>
                      </a:r>
                      <a:endParaRPr lang="ru-RU" sz="1800" b="0" i="0" u="none" strike="noStrike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176" marR="6176" marT="6176" marB="0" anchor="b"/>
                </a:tc>
              </a:tr>
              <a:tr h="409518">
                <a:tc>
                  <a:txBody>
                    <a:bodyPr/>
                    <a:lstStyle/>
                    <a:p>
                      <a:pPr algn="r" fontAlgn="b"/>
                      <a:r>
                        <a:rPr lang="ru-RU" sz="1800" u="none" strike="noStrike"/>
                        <a:t>1</a:t>
                      </a:r>
                      <a:endParaRPr lang="ru-RU" sz="1800" b="0" i="0" u="none" strike="noStrike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176" marR="6176" marT="6176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u="none" strike="noStrike"/>
                        <a:t>10000</a:t>
                      </a:r>
                      <a:endParaRPr lang="ru-RU" sz="1800" b="0" i="0" u="none" strike="noStrike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176" marR="6176" marT="6176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u="none" strike="noStrike"/>
                        <a:t>1667</a:t>
                      </a:r>
                      <a:endParaRPr lang="ru-RU" sz="1800" b="0" i="0" u="none" strike="noStrike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176" marR="6176" marT="6176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u="none" strike="noStrike"/>
                        <a:t>8333</a:t>
                      </a:r>
                      <a:endParaRPr lang="ru-RU" sz="1800" b="0" i="0" u="none" strike="noStrike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176" marR="6176" marT="6176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u="none" strike="noStrike"/>
                        <a:t>91667</a:t>
                      </a:r>
                      <a:endParaRPr lang="ru-RU" sz="1800" b="0" i="0" u="none" strike="noStrike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176" marR="6176" marT="6176" marB="0" anchor="b"/>
                </a:tc>
              </a:tr>
              <a:tr h="409518">
                <a:tc>
                  <a:txBody>
                    <a:bodyPr/>
                    <a:lstStyle/>
                    <a:p>
                      <a:pPr algn="r" fontAlgn="b"/>
                      <a:r>
                        <a:rPr lang="ru-RU" sz="1800" u="none" strike="noStrike"/>
                        <a:t>2</a:t>
                      </a:r>
                      <a:endParaRPr lang="ru-RU" sz="1800" b="0" i="0" u="none" strike="noStrike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176" marR="6176" marT="6176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u="none" strike="noStrike"/>
                        <a:t>9861</a:t>
                      </a:r>
                      <a:endParaRPr lang="ru-RU" sz="1800" b="0" i="0" u="none" strike="noStrike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176" marR="6176" marT="6176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u="none" strike="noStrike"/>
                        <a:t>1528</a:t>
                      </a:r>
                      <a:endParaRPr lang="ru-RU" sz="1800" b="0" i="0" u="none" strike="noStrike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176" marR="6176" marT="6176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u="none" strike="noStrike"/>
                        <a:t>8333</a:t>
                      </a:r>
                      <a:endParaRPr lang="ru-RU" sz="1800" b="0" i="0" u="none" strike="noStrike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176" marR="6176" marT="6176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u="none" strike="noStrike"/>
                        <a:t>83333</a:t>
                      </a:r>
                      <a:endParaRPr lang="ru-RU" sz="1800" b="0" i="0" u="none" strike="noStrike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176" marR="6176" marT="6176" marB="0" anchor="b"/>
                </a:tc>
              </a:tr>
              <a:tr h="409518">
                <a:tc>
                  <a:txBody>
                    <a:bodyPr/>
                    <a:lstStyle/>
                    <a:p>
                      <a:pPr algn="r" fontAlgn="b"/>
                      <a:r>
                        <a:rPr lang="ru-RU" sz="1800" u="none" strike="noStrike"/>
                        <a:t>3</a:t>
                      </a:r>
                      <a:endParaRPr lang="ru-RU" sz="1800" b="0" i="0" u="none" strike="noStrike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176" marR="6176" marT="6176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u="none" strike="noStrike"/>
                        <a:t>9722</a:t>
                      </a:r>
                      <a:endParaRPr lang="ru-RU" sz="1800" b="0" i="0" u="none" strike="noStrike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176" marR="6176" marT="6176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u="none" strike="noStrike"/>
                        <a:t>1389</a:t>
                      </a:r>
                      <a:endParaRPr lang="ru-RU" sz="1800" b="0" i="0" u="none" strike="noStrike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176" marR="6176" marT="6176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u="none" strike="noStrike"/>
                        <a:t>8333</a:t>
                      </a:r>
                      <a:endParaRPr lang="ru-RU" sz="1800" b="0" i="0" u="none" strike="noStrike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176" marR="6176" marT="6176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u="none" strike="noStrike"/>
                        <a:t>75000</a:t>
                      </a:r>
                      <a:endParaRPr lang="ru-RU" sz="1800" b="0" i="0" u="none" strike="noStrike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176" marR="6176" marT="6176" marB="0" anchor="b"/>
                </a:tc>
              </a:tr>
              <a:tr h="409518">
                <a:tc>
                  <a:txBody>
                    <a:bodyPr/>
                    <a:lstStyle/>
                    <a:p>
                      <a:pPr algn="r" fontAlgn="b"/>
                      <a:r>
                        <a:rPr lang="ru-RU" sz="1800" u="none" strike="noStrike"/>
                        <a:t>4</a:t>
                      </a:r>
                      <a:endParaRPr lang="ru-RU" sz="1800" b="0" i="0" u="none" strike="noStrike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176" marR="6176" marT="6176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u="none" strike="noStrike"/>
                        <a:t>9583</a:t>
                      </a:r>
                      <a:endParaRPr lang="ru-RU" sz="1800" b="0" i="0" u="none" strike="noStrike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176" marR="6176" marT="6176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u="none" strike="noStrike"/>
                        <a:t>1250</a:t>
                      </a:r>
                      <a:endParaRPr lang="ru-RU" sz="1800" b="0" i="0" u="none" strike="noStrike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176" marR="6176" marT="6176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u="none" strike="noStrike" dirty="0"/>
                        <a:t>8333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176" marR="6176" marT="6176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u="none" strike="noStrike"/>
                        <a:t>66667</a:t>
                      </a:r>
                      <a:endParaRPr lang="ru-RU" sz="1800" b="0" i="0" u="none" strike="noStrike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176" marR="6176" marT="6176" marB="0" anchor="b"/>
                </a:tc>
              </a:tr>
              <a:tr h="409518">
                <a:tc>
                  <a:txBody>
                    <a:bodyPr/>
                    <a:lstStyle/>
                    <a:p>
                      <a:pPr algn="r" fontAlgn="b"/>
                      <a:r>
                        <a:rPr lang="ru-RU" sz="1800" u="none" strike="noStrike"/>
                        <a:t>5</a:t>
                      </a:r>
                      <a:endParaRPr lang="ru-RU" sz="1800" b="0" i="0" u="none" strike="noStrike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176" marR="6176" marT="6176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u="none" strike="noStrike"/>
                        <a:t>9444</a:t>
                      </a:r>
                      <a:endParaRPr lang="ru-RU" sz="1800" b="0" i="0" u="none" strike="noStrike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176" marR="6176" marT="6176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u="none" strike="noStrike"/>
                        <a:t>1111</a:t>
                      </a:r>
                      <a:endParaRPr lang="ru-RU" sz="1800" b="0" i="0" u="none" strike="noStrike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176" marR="6176" marT="6176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u="none" strike="noStrike"/>
                        <a:t>8333</a:t>
                      </a:r>
                      <a:endParaRPr lang="ru-RU" sz="1800" b="0" i="0" u="none" strike="noStrike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176" marR="6176" marT="6176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u="none" strike="noStrike"/>
                        <a:t>58333</a:t>
                      </a:r>
                      <a:endParaRPr lang="ru-RU" sz="1800" b="0" i="0" u="none" strike="noStrike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176" marR="6176" marT="6176" marB="0" anchor="b"/>
                </a:tc>
              </a:tr>
              <a:tr h="409518">
                <a:tc>
                  <a:txBody>
                    <a:bodyPr/>
                    <a:lstStyle/>
                    <a:p>
                      <a:pPr algn="r" fontAlgn="b"/>
                      <a:r>
                        <a:rPr lang="ru-RU" sz="1800" u="none" strike="noStrike"/>
                        <a:t>6</a:t>
                      </a:r>
                      <a:endParaRPr lang="ru-RU" sz="1800" b="0" i="0" u="none" strike="noStrike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176" marR="6176" marT="6176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u="none" strike="noStrike"/>
                        <a:t>9306</a:t>
                      </a:r>
                      <a:endParaRPr lang="ru-RU" sz="1800" b="0" i="0" u="none" strike="noStrike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176" marR="6176" marT="6176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u="none" strike="noStrike"/>
                        <a:t>972</a:t>
                      </a:r>
                      <a:endParaRPr lang="ru-RU" sz="1800" b="0" i="0" u="none" strike="noStrike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176" marR="6176" marT="6176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u="none" strike="noStrike"/>
                        <a:t>8333</a:t>
                      </a:r>
                      <a:endParaRPr lang="ru-RU" sz="1800" b="0" i="0" u="none" strike="noStrike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176" marR="6176" marT="6176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u="none" strike="noStrike"/>
                        <a:t>50000</a:t>
                      </a:r>
                      <a:endParaRPr lang="ru-RU" sz="1800" b="0" i="0" u="none" strike="noStrike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176" marR="6176" marT="6176" marB="0" anchor="b"/>
                </a:tc>
              </a:tr>
              <a:tr h="409518">
                <a:tc>
                  <a:txBody>
                    <a:bodyPr/>
                    <a:lstStyle/>
                    <a:p>
                      <a:pPr algn="r" fontAlgn="b"/>
                      <a:r>
                        <a:rPr lang="ru-RU" sz="1800" u="none" strike="noStrike"/>
                        <a:t>7</a:t>
                      </a:r>
                      <a:endParaRPr lang="ru-RU" sz="1800" b="0" i="0" u="none" strike="noStrike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176" marR="6176" marT="6176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u="none" strike="noStrike"/>
                        <a:t>9167</a:t>
                      </a:r>
                      <a:endParaRPr lang="ru-RU" sz="1800" b="0" i="0" u="none" strike="noStrike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176" marR="6176" marT="6176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u="none" strike="noStrike"/>
                        <a:t>833</a:t>
                      </a:r>
                      <a:endParaRPr lang="ru-RU" sz="1800" b="0" i="0" u="none" strike="noStrike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176" marR="6176" marT="6176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u="none" strike="noStrike"/>
                        <a:t>8333</a:t>
                      </a:r>
                      <a:endParaRPr lang="ru-RU" sz="1800" b="0" i="0" u="none" strike="noStrike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176" marR="6176" marT="6176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u="none" strike="noStrike"/>
                        <a:t>41667</a:t>
                      </a:r>
                      <a:endParaRPr lang="ru-RU" sz="1800" b="0" i="0" u="none" strike="noStrike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176" marR="6176" marT="6176" marB="0" anchor="b"/>
                </a:tc>
              </a:tr>
              <a:tr h="409518">
                <a:tc>
                  <a:txBody>
                    <a:bodyPr/>
                    <a:lstStyle/>
                    <a:p>
                      <a:pPr algn="r" fontAlgn="b"/>
                      <a:r>
                        <a:rPr lang="ru-RU" sz="1800" u="none" strike="noStrike"/>
                        <a:t>8</a:t>
                      </a:r>
                      <a:endParaRPr lang="ru-RU" sz="1800" b="0" i="0" u="none" strike="noStrike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176" marR="6176" marT="6176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u="none" strike="noStrike"/>
                        <a:t>9028</a:t>
                      </a:r>
                      <a:endParaRPr lang="ru-RU" sz="1800" b="0" i="0" u="none" strike="noStrike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176" marR="6176" marT="6176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u="none" strike="noStrike"/>
                        <a:t>694</a:t>
                      </a:r>
                      <a:endParaRPr lang="ru-RU" sz="1800" b="0" i="0" u="none" strike="noStrike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176" marR="6176" marT="6176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u="none" strike="noStrike" dirty="0"/>
                        <a:t>8333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176" marR="6176" marT="6176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u="none" strike="noStrike"/>
                        <a:t>33333</a:t>
                      </a:r>
                      <a:endParaRPr lang="ru-RU" sz="1800" b="0" i="0" u="none" strike="noStrike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176" marR="6176" marT="6176" marB="0" anchor="b"/>
                </a:tc>
              </a:tr>
              <a:tr h="409518">
                <a:tc>
                  <a:txBody>
                    <a:bodyPr/>
                    <a:lstStyle/>
                    <a:p>
                      <a:pPr algn="r" fontAlgn="b"/>
                      <a:r>
                        <a:rPr lang="ru-RU" sz="1800" u="none" strike="noStrike"/>
                        <a:t>9</a:t>
                      </a:r>
                      <a:endParaRPr lang="ru-RU" sz="1800" b="0" i="0" u="none" strike="noStrike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176" marR="6176" marT="6176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u="none" strike="noStrike"/>
                        <a:t>8889</a:t>
                      </a:r>
                      <a:endParaRPr lang="ru-RU" sz="1800" b="0" i="0" u="none" strike="noStrike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176" marR="6176" marT="6176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u="none" strike="noStrike"/>
                        <a:t>556</a:t>
                      </a:r>
                      <a:endParaRPr lang="ru-RU" sz="1800" b="0" i="0" u="none" strike="noStrike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176" marR="6176" marT="6176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u="none" strike="noStrike"/>
                        <a:t>8333</a:t>
                      </a:r>
                      <a:endParaRPr lang="ru-RU" sz="1800" b="0" i="0" u="none" strike="noStrike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176" marR="6176" marT="6176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u="none" strike="noStrike"/>
                        <a:t>25000</a:t>
                      </a:r>
                      <a:endParaRPr lang="ru-RU" sz="1800" b="0" i="0" u="none" strike="noStrike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176" marR="6176" marT="6176" marB="0" anchor="b"/>
                </a:tc>
              </a:tr>
              <a:tr h="409518">
                <a:tc>
                  <a:txBody>
                    <a:bodyPr/>
                    <a:lstStyle/>
                    <a:p>
                      <a:pPr algn="r" fontAlgn="b"/>
                      <a:r>
                        <a:rPr lang="ru-RU" sz="1800" u="none" strike="noStrike"/>
                        <a:t>10</a:t>
                      </a:r>
                      <a:endParaRPr lang="ru-RU" sz="1800" b="0" i="0" u="none" strike="noStrike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176" marR="6176" marT="6176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u="none" strike="noStrike"/>
                        <a:t>8750</a:t>
                      </a:r>
                      <a:endParaRPr lang="ru-RU" sz="1800" b="0" i="0" u="none" strike="noStrike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176" marR="6176" marT="6176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u="none" strike="noStrike"/>
                        <a:t>417</a:t>
                      </a:r>
                      <a:endParaRPr lang="ru-RU" sz="1800" b="0" i="0" u="none" strike="noStrike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176" marR="6176" marT="6176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u="none" strike="noStrike"/>
                        <a:t>8333</a:t>
                      </a:r>
                      <a:endParaRPr lang="ru-RU" sz="1800" b="0" i="0" u="none" strike="noStrike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176" marR="6176" marT="6176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u="none" strike="noStrike"/>
                        <a:t>16667</a:t>
                      </a:r>
                      <a:endParaRPr lang="ru-RU" sz="1800" b="0" i="0" u="none" strike="noStrike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176" marR="6176" marT="6176" marB="0" anchor="b"/>
                </a:tc>
              </a:tr>
              <a:tr h="409518">
                <a:tc>
                  <a:txBody>
                    <a:bodyPr/>
                    <a:lstStyle/>
                    <a:p>
                      <a:pPr algn="r" fontAlgn="b"/>
                      <a:r>
                        <a:rPr lang="ru-RU" sz="1800" u="none" strike="noStrike"/>
                        <a:t>11</a:t>
                      </a:r>
                      <a:endParaRPr lang="ru-RU" sz="1800" b="0" i="0" u="none" strike="noStrike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176" marR="6176" marT="6176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u="none" strike="noStrike"/>
                        <a:t>8611</a:t>
                      </a:r>
                      <a:endParaRPr lang="ru-RU" sz="1800" b="0" i="0" u="none" strike="noStrike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176" marR="6176" marT="6176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u="none" strike="noStrike"/>
                        <a:t>278</a:t>
                      </a:r>
                      <a:endParaRPr lang="ru-RU" sz="1800" b="0" i="0" u="none" strike="noStrike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176" marR="6176" marT="6176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u="none" strike="noStrike"/>
                        <a:t>8333</a:t>
                      </a:r>
                      <a:endParaRPr lang="ru-RU" sz="1800" b="0" i="0" u="none" strike="noStrike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176" marR="6176" marT="6176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u="none" strike="noStrike"/>
                        <a:t>8333</a:t>
                      </a:r>
                      <a:endParaRPr lang="ru-RU" sz="1800" b="0" i="0" u="none" strike="noStrike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176" marR="6176" marT="6176" marB="0" anchor="b"/>
                </a:tc>
              </a:tr>
              <a:tr h="409518">
                <a:tc>
                  <a:txBody>
                    <a:bodyPr/>
                    <a:lstStyle/>
                    <a:p>
                      <a:pPr algn="r" fontAlgn="b"/>
                      <a:r>
                        <a:rPr lang="ru-RU" sz="1800" u="none" strike="noStrike"/>
                        <a:t>12</a:t>
                      </a:r>
                      <a:endParaRPr lang="ru-RU" sz="1800" b="0" i="0" u="none" strike="noStrike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176" marR="6176" marT="6176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u="none" strike="noStrike"/>
                        <a:t>8472</a:t>
                      </a:r>
                      <a:endParaRPr lang="ru-RU" sz="1800" b="0" i="0" u="none" strike="noStrike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176" marR="6176" marT="6176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u="none" strike="noStrike"/>
                        <a:t>139</a:t>
                      </a:r>
                      <a:endParaRPr lang="ru-RU" sz="1800" b="0" i="0" u="none" strike="noStrike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176" marR="6176" marT="6176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u="none" strike="noStrike"/>
                        <a:t>8333</a:t>
                      </a:r>
                      <a:endParaRPr lang="ru-RU" sz="1800" b="0" i="0" u="none" strike="noStrike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176" marR="6176" marT="6176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u="none" strike="noStrike"/>
                        <a:t>0</a:t>
                      </a:r>
                      <a:endParaRPr lang="ru-RU" sz="1800" b="0" i="0" u="none" strike="noStrike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176" marR="6176" marT="6176" marB="0" anchor="b"/>
                </a:tc>
              </a:tr>
              <a:tr h="409518">
                <a:tc>
                  <a:txBody>
                    <a:bodyPr/>
                    <a:lstStyle/>
                    <a:p>
                      <a:pPr algn="l" fontAlgn="b"/>
                      <a:r>
                        <a:rPr lang="ru-RU" sz="1800" u="none" strike="noStrike"/>
                        <a:t> </a:t>
                      </a:r>
                      <a:endParaRPr lang="ru-RU" sz="1800" b="0" i="0" u="none" strike="noStrike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176" marR="6176" marT="6176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u="none" strike="noStrike"/>
                        <a:t>110833</a:t>
                      </a:r>
                      <a:endParaRPr lang="ru-RU" sz="1800" b="0" i="0" u="none" strike="noStrike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176" marR="6176" marT="6176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u="none" strike="noStrike"/>
                        <a:t>10833</a:t>
                      </a:r>
                      <a:endParaRPr lang="ru-RU" sz="1800" b="0" i="0" u="none" strike="noStrike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176" marR="6176" marT="6176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u="none" strike="noStrike"/>
                        <a:t>100000</a:t>
                      </a:r>
                      <a:endParaRPr lang="ru-RU" sz="1800" b="0" i="0" u="none" strike="noStrike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176" marR="6176" marT="6176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u="none" strike="noStrike" dirty="0"/>
                        <a:t>550000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176" marR="6176" marT="6176" marB="0" anchor="b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428596" y="0"/>
          <a:ext cx="8072493" cy="6572276"/>
        </p:xfrm>
        <a:graphic>
          <a:graphicData uri="http://schemas.openxmlformats.org/drawingml/2006/table">
            <a:tbl>
              <a:tblPr>
                <a:tableStyleId>{69C7853C-536D-4A76-A0AE-DD22124D55A5}</a:tableStyleId>
              </a:tblPr>
              <a:tblGrid>
                <a:gridCol w="797862"/>
                <a:gridCol w="2252788"/>
                <a:gridCol w="1533147"/>
                <a:gridCol w="1783460"/>
                <a:gridCol w="1705236"/>
              </a:tblGrid>
              <a:tr h="444740">
                <a:tc gridSpan="5">
                  <a:txBody>
                    <a:bodyPr/>
                    <a:lstStyle/>
                    <a:p>
                      <a:pPr algn="ctr" fontAlgn="b"/>
                      <a:r>
                        <a:rPr lang="ru-RU" sz="1700" u="none" strike="noStrike" dirty="0" err="1"/>
                        <a:t>Ануїтет</a:t>
                      </a:r>
                      <a:endParaRPr lang="ru-RU" sz="17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111" marR="6111" marT="6111" marB="0" anchor="b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859832">
                <a:tc>
                  <a:txBody>
                    <a:bodyPr/>
                    <a:lstStyle/>
                    <a:p>
                      <a:pPr algn="l" fontAlgn="b"/>
                      <a:r>
                        <a:rPr lang="ru-RU" sz="1500" u="none" strike="noStrike"/>
                        <a:t> </a:t>
                      </a:r>
                      <a:endParaRPr lang="ru-RU" sz="1500" b="0" i="0" u="none" strike="noStrike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111" marR="6111" marT="6111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500" u="none" strike="noStrike" dirty="0" err="1"/>
                        <a:t>щомісячні</a:t>
                      </a:r>
                      <a:r>
                        <a:rPr lang="ru-RU" sz="1500" u="none" strike="noStrike" dirty="0"/>
                        <a:t> </a:t>
                      </a:r>
                      <a:r>
                        <a:rPr lang="ru-RU" sz="1500" u="none" strike="noStrike" dirty="0" err="1"/>
                        <a:t>платежі</a:t>
                      </a:r>
                      <a:endParaRPr lang="ru-RU" sz="15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111" marR="6111" marT="6111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500" u="none" strike="noStrike"/>
                        <a:t>20%</a:t>
                      </a:r>
                      <a:endParaRPr lang="ru-RU" sz="1500" b="0" i="0" u="none" strike="noStrike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111" marR="6111" marT="6111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500" u="none" strike="noStrike"/>
                        <a:t>тіло</a:t>
                      </a:r>
                      <a:endParaRPr lang="ru-RU" sz="1500" b="0" i="0" u="none" strike="noStrike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111" marR="6111" marT="6111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500" u="none" strike="noStrike"/>
                        <a:t>100000</a:t>
                      </a:r>
                      <a:endParaRPr lang="ru-RU" sz="1500" b="0" i="0" u="none" strike="noStrike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111" marR="6111" marT="6111" marB="0" anchor="b"/>
                </a:tc>
              </a:tr>
              <a:tr h="405208">
                <a:tc>
                  <a:txBody>
                    <a:bodyPr/>
                    <a:lstStyle/>
                    <a:p>
                      <a:pPr algn="r" fontAlgn="b"/>
                      <a:r>
                        <a:rPr lang="ru-RU" sz="1500" u="none" strike="noStrike"/>
                        <a:t>1</a:t>
                      </a:r>
                      <a:endParaRPr lang="ru-RU" sz="1500" b="0" i="0" u="none" strike="noStrike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111" marR="6111" marT="6111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500" u="none" strike="noStrike" dirty="0"/>
                        <a:t>9263</a:t>
                      </a:r>
                      <a:endParaRPr lang="ru-RU" sz="15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111" marR="6111" marT="6111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500" u="none" strike="noStrike"/>
                        <a:t>1667</a:t>
                      </a:r>
                      <a:endParaRPr lang="ru-RU" sz="1500" b="0" i="0" u="none" strike="noStrike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111" marR="6111" marT="6111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500" u="none" strike="noStrike"/>
                        <a:t>7597</a:t>
                      </a:r>
                      <a:endParaRPr lang="ru-RU" sz="1500" b="0" i="0" u="none" strike="noStrike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111" marR="6111" marT="6111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500" u="none" strike="noStrike"/>
                        <a:t>92403</a:t>
                      </a:r>
                      <a:endParaRPr lang="ru-RU" sz="1500" b="0" i="0" u="none" strike="noStrike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111" marR="6111" marT="6111" marB="0" anchor="b"/>
                </a:tc>
              </a:tr>
              <a:tr h="405208">
                <a:tc>
                  <a:txBody>
                    <a:bodyPr/>
                    <a:lstStyle/>
                    <a:p>
                      <a:pPr algn="r" fontAlgn="b"/>
                      <a:r>
                        <a:rPr lang="ru-RU" sz="1500" u="none" strike="noStrike"/>
                        <a:t>2</a:t>
                      </a:r>
                      <a:endParaRPr lang="ru-RU" sz="1500" b="0" i="0" u="none" strike="noStrike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111" marR="6111" marT="6111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500" u="none" strike="noStrike" dirty="0"/>
                        <a:t>9263</a:t>
                      </a:r>
                      <a:endParaRPr lang="ru-RU" sz="15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111" marR="6111" marT="6111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500" u="none" strike="noStrike"/>
                        <a:t>1540</a:t>
                      </a:r>
                      <a:endParaRPr lang="ru-RU" sz="1500" b="0" i="0" u="none" strike="noStrike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111" marR="6111" marT="6111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500" u="none" strike="noStrike"/>
                        <a:t>7723</a:t>
                      </a:r>
                      <a:endParaRPr lang="ru-RU" sz="1500" b="0" i="0" u="none" strike="noStrike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111" marR="6111" marT="6111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500" u="none" strike="noStrike"/>
                        <a:t>84680</a:t>
                      </a:r>
                      <a:endParaRPr lang="ru-RU" sz="1500" b="0" i="0" u="none" strike="noStrike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111" marR="6111" marT="6111" marB="0" anchor="b"/>
                </a:tc>
              </a:tr>
              <a:tr h="405208">
                <a:tc>
                  <a:txBody>
                    <a:bodyPr/>
                    <a:lstStyle/>
                    <a:p>
                      <a:pPr algn="r" fontAlgn="b"/>
                      <a:r>
                        <a:rPr lang="ru-RU" sz="1500" u="none" strike="noStrike"/>
                        <a:t>3</a:t>
                      </a:r>
                      <a:endParaRPr lang="ru-RU" sz="1500" b="0" i="0" u="none" strike="noStrike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111" marR="6111" marT="6111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500" u="none" strike="noStrike"/>
                        <a:t>9263</a:t>
                      </a:r>
                      <a:endParaRPr lang="ru-RU" sz="1500" b="0" i="0" u="none" strike="noStrike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111" marR="6111" marT="6111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500" u="none" strike="noStrike"/>
                        <a:t>1411</a:t>
                      </a:r>
                      <a:endParaRPr lang="ru-RU" sz="1500" b="0" i="0" u="none" strike="noStrike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111" marR="6111" marT="6111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500" u="none" strike="noStrike"/>
                        <a:t>7852</a:t>
                      </a:r>
                      <a:endParaRPr lang="ru-RU" sz="1500" b="0" i="0" u="none" strike="noStrike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111" marR="6111" marT="6111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500" u="none" strike="noStrike"/>
                        <a:t>76828</a:t>
                      </a:r>
                      <a:endParaRPr lang="ru-RU" sz="1500" b="0" i="0" u="none" strike="noStrike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111" marR="6111" marT="6111" marB="0" anchor="b"/>
                </a:tc>
              </a:tr>
              <a:tr h="405208">
                <a:tc>
                  <a:txBody>
                    <a:bodyPr/>
                    <a:lstStyle/>
                    <a:p>
                      <a:pPr algn="r" fontAlgn="b"/>
                      <a:r>
                        <a:rPr lang="ru-RU" sz="1500" u="none" strike="noStrike"/>
                        <a:t>4</a:t>
                      </a:r>
                      <a:endParaRPr lang="ru-RU" sz="1500" b="0" i="0" u="none" strike="noStrike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111" marR="6111" marT="6111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500" u="none" strike="noStrike"/>
                        <a:t>9263</a:t>
                      </a:r>
                      <a:endParaRPr lang="ru-RU" sz="1500" b="0" i="0" u="none" strike="noStrike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111" marR="6111" marT="6111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500" u="none" strike="noStrike"/>
                        <a:t>1280</a:t>
                      </a:r>
                      <a:endParaRPr lang="ru-RU" sz="1500" b="0" i="0" u="none" strike="noStrike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111" marR="6111" marT="6111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500" u="none" strike="noStrike"/>
                        <a:t>7983</a:t>
                      </a:r>
                      <a:endParaRPr lang="ru-RU" sz="1500" b="0" i="0" u="none" strike="noStrike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111" marR="6111" marT="6111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500" u="none" strike="noStrike"/>
                        <a:t>68845</a:t>
                      </a:r>
                      <a:endParaRPr lang="ru-RU" sz="1500" b="0" i="0" u="none" strike="noStrike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111" marR="6111" marT="6111" marB="0" anchor="b"/>
                </a:tc>
              </a:tr>
              <a:tr h="405208">
                <a:tc>
                  <a:txBody>
                    <a:bodyPr/>
                    <a:lstStyle/>
                    <a:p>
                      <a:pPr algn="r" fontAlgn="b"/>
                      <a:r>
                        <a:rPr lang="ru-RU" sz="1500" u="none" strike="noStrike"/>
                        <a:t>5</a:t>
                      </a:r>
                      <a:endParaRPr lang="ru-RU" sz="1500" b="0" i="0" u="none" strike="noStrike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111" marR="6111" marT="6111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500" u="none" strike="noStrike" dirty="0"/>
                        <a:t>9263</a:t>
                      </a:r>
                      <a:endParaRPr lang="ru-RU" sz="15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111" marR="6111" marT="6111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500" u="none" strike="noStrike"/>
                        <a:t>1147</a:t>
                      </a:r>
                      <a:endParaRPr lang="ru-RU" sz="1500" b="0" i="0" u="none" strike="noStrike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111" marR="6111" marT="6111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500" u="none" strike="noStrike"/>
                        <a:t>8116</a:t>
                      </a:r>
                      <a:endParaRPr lang="ru-RU" sz="1500" b="0" i="0" u="none" strike="noStrike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111" marR="6111" marT="6111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500" u="none" strike="noStrike"/>
                        <a:t>60729</a:t>
                      </a:r>
                      <a:endParaRPr lang="ru-RU" sz="1500" b="0" i="0" u="none" strike="noStrike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111" marR="6111" marT="6111" marB="0" anchor="b"/>
                </a:tc>
              </a:tr>
              <a:tr h="405208">
                <a:tc>
                  <a:txBody>
                    <a:bodyPr/>
                    <a:lstStyle/>
                    <a:p>
                      <a:pPr algn="r" fontAlgn="b"/>
                      <a:r>
                        <a:rPr lang="ru-RU" sz="1500" u="none" strike="noStrike"/>
                        <a:t>6</a:t>
                      </a:r>
                      <a:endParaRPr lang="ru-RU" sz="1500" b="0" i="0" u="none" strike="noStrike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111" marR="6111" marT="6111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500" u="none" strike="noStrike"/>
                        <a:t>9263</a:t>
                      </a:r>
                      <a:endParaRPr lang="ru-RU" sz="1500" b="0" i="0" u="none" strike="noStrike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111" marR="6111" marT="6111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500" u="none" strike="noStrike"/>
                        <a:t>1012</a:t>
                      </a:r>
                      <a:endParaRPr lang="ru-RU" sz="1500" b="0" i="0" u="none" strike="noStrike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111" marR="6111" marT="6111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500" u="none" strike="noStrike"/>
                        <a:t>8251</a:t>
                      </a:r>
                      <a:endParaRPr lang="ru-RU" sz="1500" b="0" i="0" u="none" strike="noStrike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111" marR="6111" marT="6111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500" u="none" strike="noStrike"/>
                        <a:t>52477</a:t>
                      </a:r>
                      <a:endParaRPr lang="ru-RU" sz="1500" b="0" i="0" u="none" strike="noStrike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111" marR="6111" marT="6111" marB="0" anchor="b"/>
                </a:tc>
              </a:tr>
              <a:tr h="405208">
                <a:tc>
                  <a:txBody>
                    <a:bodyPr/>
                    <a:lstStyle/>
                    <a:p>
                      <a:pPr algn="r" fontAlgn="b"/>
                      <a:r>
                        <a:rPr lang="ru-RU" sz="1500" u="none" strike="noStrike"/>
                        <a:t>7</a:t>
                      </a:r>
                      <a:endParaRPr lang="ru-RU" sz="1500" b="0" i="0" u="none" strike="noStrike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111" marR="6111" marT="6111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500" u="none" strike="noStrike"/>
                        <a:t>9263</a:t>
                      </a:r>
                      <a:endParaRPr lang="ru-RU" sz="1500" b="0" i="0" u="none" strike="noStrike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111" marR="6111" marT="6111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500" u="none" strike="noStrike"/>
                        <a:t>875</a:t>
                      </a:r>
                      <a:endParaRPr lang="ru-RU" sz="1500" b="0" i="0" u="none" strike="noStrike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111" marR="6111" marT="6111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500" u="none" strike="noStrike"/>
                        <a:t>8389</a:t>
                      </a:r>
                      <a:endParaRPr lang="ru-RU" sz="1500" b="0" i="0" u="none" strike="noStrike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111" marR="6111" marT="6111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500" u="none" strike="noStrike" dirty="0"/>
                        <a:t>44089</a:t>
                      </a:r>
                      <a:endParaRPr lang="ru-RU" sz="15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111" marR="6111" marT="6111" marB="0" anchor="b"/>
                </a:tc>
              </a:tr>
              <a:tr h="405208">
                <a:tc>
                  <a:txBody>
                    <a:bodyPr/>
                    <a:lstStyle/>
                    <a:p>
                      <a:pPr algn="r" fontAlgn="b"/>
                      <a:r>
                        <a:rPr lang="ru-RU" sz="1500" u="none" strike="noStrike"/>
                        <a:t>8</a:t>
                      </a:r>
                      <a:endParaRPr lang="ru-RU" sz="1500" b="0" i="0" u="none" strike="noStrike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111" marR="6111" marT="6111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500" u="none" strike="noStrike"/>
                        <a:t>9263</a:t>
                      </a:r>
                      <a:endParaRPr lang="ru-RU" sz="1500" b="0" i="0" u="none" strike="noStrike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111" marR="6111" marT="6111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500" u="none" strike="noStrike"/>
                        <a:t>735</a:t>
                      </a:r>
                      <a:endParaRPr lang="ru-RU" sz="1500" b="0" i="0" u="none" strike="noStrike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111" marR="6111" marT="6111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500" u="none" strike="noStrike"/>
                        <a:t>8529</a:t>
                      </a:r>
                      <a:endParaRPr lang="ru-RU" sz="1500" b="0" i="0" u="none" strike="noStrike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111" marR="6111" marT="6111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500" u="none" strike="noStrike"/>
                        <a:t>35560</a:t>
                      </a:r>
                      <a:endParaRPr lang="ru-RU" sz="1500" b="0" i="0" u="none" strike="noStrike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111" marR="6111" marT="6111" marB="0" anchor="b"/>
                </a:tc>
              </a:tr>
              <a:tr h="405208">
                <a:tc>
                  <a:txBody>
                    <a:bodyPr/>
                    <a:lstStyle/>
                    <a:p>
                      <a:pPr algn="r" fontAlgn="b"/>
                      <a:r>
                        <a:rPr lang="ru-RU" sz="1500" u="none" strike="noStrike"/>
                        <a:t>9</a:t>
                      </a:r>
                      <a:endParaRPr lang="ru-RU" sz="1500" b="0" i="0" u="none" strike="noStrike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111" marR="6111" marT="6111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500" u="none" strike="noStrike"/>
                        <a:t>9263</a:t>
                      </a:r>
                      <a:endParaRPr lang="ru-RU" sz="1500" b="0" i="0" u="none" strike="noStrike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111" marR="6111" marT="6111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500" u="none" strike="noStrike"/>
                        <a:t>593</a:t>
                      </a:r>
                      <a:endParaRPr lang="ru-RU" sz="1500" b="0" i="0" u="none" strike="noStrike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111" marR="6111" marT="6111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500" u="none" strike="noStrike"/>
                        <a:t>8671</a:t>
                      </a:r>
                      <a:endParaRPr lang="ru-RU" sz="1500" b="0" i="0" u="none" strike="noStrike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111" marR="6111" marT="6111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500" u="none" strike="noStrike"/>
                        <a:t>26889</a:t>
                      </a:r>
                      <a:endParaRPr lang="ru-RU" sz="1500" b="0" i="0" u="none" strike="noStrike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111" marR="6111" marT="6111" marB="0" anchor="b"/>
                </a:tc>
              </a:tr>
              <a:tr h="405208">
                <a:tc>
                  <a:txBody>
                    <a:bodyPr/>
                    <a:lstStyle/>
                    <a:p>
                      <a:pPr algn="r" fontAlgn="b"/>
                      <a:r>
                        <a:rPr lang="ru-RU" sz="1500" u="none" strike="noStrike"/>
                        <a:t>10</a:t>
                      </a:r>
                      <a:endParaRPr lang="ru-RU" sz="1500" b="0" i="0" u="none" strike="noStrike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111" marR="6111" marT="6111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500" u="none" strike="noStrike"/>
                        <a:t>9263</a:t>
                      </a:r>
                      <a:endParaRPr lang="ru-RU" sz="1500" b="0" i="0" u="none" strike="noStrike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111" marR="6111" marT="6111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500" u="none" strike="noStrike"/>
                        <a:t>448</a:t>
                      </a:r>
                      <a:endParaRPr lang="ru-RU" sz="1500" b="0" i="0" u="none" strike="noStrike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111" marR="6111" marT="6111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500" u="none" strike="noStrike"/>
                        <a:t>8815</a:t>
                      </a:r>
                      <a:endParaRPr lang="ru-RU" sz="1500" b="0" i="0" u="none" strike="noStrike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111" marR="6111" marT="6111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500" u="none" strike="noStrike"/>
                        <a:t>18074</a:t>
                      </a:r>
                      <a:endParaRPr lang="ru-RU" sz="1500" b="0" i="0" u="none" strike="noStrike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111" marR="6111" marT="6111" marB="0" anchor="b"/>
                </a:tc>
              </a:tr>
              <a:tr h="405208">
                <a:tc>
                  <a:txBody>
                    <a:bodyPr/>
                    <a:lstStyle/>
                    <a:p>
                      <a:pPr algn="r" fontAlgn="b"/>
                      <a:r>
                        <a:rPr lang="ru-RU" sz="1500" u="none" strike="noStrike"/>
                        <a:t>11</a:t>
                      </a:r>
                      <a:endParaRPr lang="ru-RU" sz="1500" b="0" i="0" u="none" strike="noStrike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111" marR="6111" marT="6111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500" u="none" strike="noStrike"/>
                        <a:t>9263</a:t>
                      </a:r>
                      <a:endParaRPr lang="ru-RU" sz="1500" b="0" i="0" u="none" strike="noStrike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111" marR="6111" marT="6111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500" u="none" strike="noStrike"/>
                        <a:t>301</a:t>
                      </a:r>
                      <a:endParaRPr lang="ru-RU" sz="1500" b="0" i="0" u="none" strike="noStrike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111" marR="6111" marT="6111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500" u="none" strike="noStrike"/>
                        <a:t>8962</a:t>
                      </a:r>
                      <a:endParaRPr lang="ru-RU" sz="1500" b="0" i="0" u="none" strike="noStrike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111" marR="6111" marT="6111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500" u="none" strike="noStrike"/>
                        <a:t>9112</a:t>
                      </a:r>
                      <a:endParaRPr lang="ru-RU" sz="1500" b="0" i="0" u="none" strike="noStrike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111" marR="6111" marT="6111" marB="0" anchor="b"/>
                </a:tc>
              </a:tr>
              <a:tr h="405208">
                <a:tc>
                  <a:txBody>
                    <a:bodyPr/>
                    <a:lstStyle/>
                    <a:p>
                      <a:pPr algn="r" fontAlgn="b"/>
                      <a:r>
                        <a:rPr lang="ru-RU" sz="1500" u="none" strike="noStrike"/>
                        <a:t>12</a:t>
                      </a:r>
                      <a:endParaRPr lang="ru-RU" sz="1500" b="0" i="0" u="none" strike="noStrike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111" marR="6111" marT="6111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500" u="none" strike="noStrike"/>
                        <a:t>9263</a:t>
                      </a:r>
                      <a:endParaRPr lang="ru-RU" sz="1500" b="0" i="0" u="none" strike="noStrike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111" marR="6111" marT="6111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500" u="none" strike="noStrike"/>
                        <a:t>152</a:t>
                      </a:r>
                      <a:endParaRPr lang="ru-RU" sz="1500" b="0" i="0" u="none" strike="noStrike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111" marR="6111" marT="6111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500" u="none" strike="noStrike"/>
                        <a:t>9112</a:t>
                      </a:r>
                      <a:endParaRPr lang="ru-RU" sz="1500" b="0" i="0" u="none" strike="noStrike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111" marR="6111" marT="6111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500" u="none" strike="noStrike"/>
                        <a:t>0</a:t>
                      </a:r>
                      <a:endParaRPr lang="ru-RU" sz="1500" b="0" i="0" u="none" strike="noStrike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111" marR="6111" marT="6111" marB="0" anchor="b"/>
                </a:tc>
              </a:tr>
              <a:tr h="405208">
                <a:tc>
                  <a:txBody>
                    <a:bodyPr/>
                    <a:lstStyle/>
                    <a:p>
                      <a:pPr algn="l" fontAlgn="b"/>
                      <a:r>
                        <a:rPr lang="ru-RU" sz="1500" u="none" strike="noStrike"/>
                        <a:t> </a:t>
                      </a:r>
                      <a:endParaRPr lang="ru-RU" sz="1500" b="0" i="0" u="none" strike="noStrike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111" marR="6111" marT="6111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500" u="none" strike="noStrike"/>
                        <a:t>111161</a:t>
                      </a:r>
                      <a:endParaRPr lang="ru-RU" sz="1500" b="0" i="0" u="none" strike="noStrike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111" marR="6111" marT="6111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500" u="none" strike="noStrike"/>
                        <a:t>11161</a:t>
                      </a:r>
                      <a:endParaRPr lang="ru-RU" sz="1500" b="0" i="0" u="none" strike="noStrike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111" marR="6111" marT="6111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500" u="none" strike="noStrike"/>
                        <a:t>100000</a:t>
                      </a:r>
                      <a:endParaRPr lang="ru-RU" sz="1500" b="0" i="0" u="none" strike="noStrike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111" marR="6111" marT="6111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500" u="none" strike="noStrike" dirty="0"/>
                        <a:t>569684</a:t>
                      </a:r>
                      <a:endParaRPr lang="ru-RU" sz="15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111" marR="6111" marT="6111" marB="0" anchor="b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4463" y="144463"/>
            <a:ext cx="8907811" cy="6713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7345" name="Rectangle 1"/>
          <p:cNvSpPr>
            <a:spLocks noChangeArrowheads="1"/>
          </p:cNvSpPr>
          <p:nvPr/>
        </p:nvSpPr>
        <p:spPr bwMode="auto">
          <a:xfrm>
            <a:off x="0" y="1071546"/>
            <a:ext cx="9144000" cy="4832092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630238" algn="l"/>
              </a:tabLst>
            </a:pPr>
            <a:r>
              <a:rPr kumimoji="0" lang="uk-UA" sz="44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1.Які функції кредиту ви вивчили на цьому занятті</a:t>
            </a:r>
            <a:r>
              <a:rPr kumimoji="0" lang="ru-RU" sz="44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?</a:t>
            </a:r>
            <a:endParaRPr kumimoji="0" lang="ru-RU" sz="4400" b="0" i="0" u="none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5085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630238" algn="l"/>
              </a:tabLst>
            </a:pPr>
            <a:r>
              <a:rPr kumimoji="0" lang="uk-UA" sz="44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2. Які форми кредиту бувають</a:t>
            </a:r>
            <a:r>
              <a:rPr kumimoji="0" lang="ru-RU" sz="44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?</a:t>
            </a:r>
            <a:endParaRPr lang="ru-RU" sz="4400" dirty="0" smtClean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630238" algn="l"/>
              </a:tabLst>
            </a:pPr>
            <a:r>
              <a:rPr kumimoji="0" lang="uk-UA" sz="44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3. Які види кредиту ви запам’ятали?</a:t>
            </a:r>
            <a:endParaRPr kumimoji="0" lang="ru-RU" sz="4400" b="0" i="0" u="none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5085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630238" algn="l"/>
              </a:tabLst>
            </a:pPr>
            <a:r>
              <a:rPr kumimoji="0" lang="uk-UA" sz="44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4.</a:t>
            </a:r>
            <a:r>
              <a:rPr kumimoji="0" lang="uk-UA" sz="4400" b="0" i="0" u="none" strike="noStrike" cap="none" normalizeH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uk-UA" sz="44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На що потрібно звертати увагу при укладанні кредитного договору?</a:t>
            </a:r>
            <a:endParaRPr kumimoji="0" lang="uk-UA" sz="4400" b="0" i="0" u="none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44462"/>
            <a:ext cx="9121573" cy="6713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8369" name="Rectangle 1"/>
          <p:cNvSpPr>
            <a:spLocks noChangeArrowheads="1"/>
          </p:cNvSpPr>
          <p:nvPr/>
        </p:nvSpPr>
        <p:spPr bwMode="auto">
          <a:xfrm>
            <a:off x="0" y="1000108"/>
            <a:ext cx="9144000" cy="5016758"/>
          </a:xfrm>
          <a:prstGeom prst="rect">
            <a:avLst/>
          </a:prstGeom>
          <a:ln>
            <a:headEnd/>
            <a:tailEnd/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ru-RU" sz="4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1. </a:t>
            </a:r>
            <a:r>
              <a:rPr kumimoji="0" lang="ru-RU" sz="4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Що</a:t>
            </a:r>
            <a:r>
              <a:rPr kumimoji="0" lang="ru-RU" sz="4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4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було</a:t>
            </a:r>
            <a:r>
              <a:rPr kumimoji="0" lang="ru-RU" sz="4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4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найбільш</a:t>
            </a:r>
            <a:r>
              <a:rPr kumimoji="0" lang="ru-RU" sz="4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4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корисним</a:t>
            </a:r>
            <a:r>
              <a:rPr kumimoji="0" lang="ru-RU" sz="4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на </a:t>
            </a:r>
            <a:r>
              <a:rPr kumimoji="0" lang="ru-RU" sz="4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занятті</a:t>
            </a:r>
            <a:r>
              <a:rPr kumimoji="0" lang="ru-RU" sz="4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? </a:t>
            </a:r>
            <a:endParaRPr kumimoji="0" lang="ru-RU" sz="4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ru-RU" sz="4000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2. </a:t>
            </a:r>
            <a:r>
              <a:rPr lang="ru-RU" sz="4000" dirty="0" err="1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Я</a:t>
            </a:r>
            <a:r>
              <a:rPr kumimoji="0" lang="ru-RU" sz="4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кі</a:t>
            </a:r>
            <a:r>
              <a:rPr kumimoji="0" lang="ru-RU" sz="4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4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труднощі</a:t>
            </a:r>
            <a:r>
              <a:rPr kumimoji="0" lang="ru-RU" sz="4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4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виникли</a:t>
            </a:r>
            <a:r>
              <a:rPr kumimoji="0" lang="ru-RU" sz="4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4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під</a:t>
            </a:r>
            <a:r>
              <a:rPr kumimoji="0" lang="ru-RU" sz="4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час </a:t>
            </a:r>
            <a:r>
              <a:rPr kumimoji="0" lang="ru-RU" sz="4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виконання</a:t>
            </a:r>
            <a:r>
              <a:rPr kumimoji="0" lang="ru-RU" sz="4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4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завдан</a:t>
            </a:r>
            <a:r>
              <a:rPr kumimoji="0" lang="uk-UA" sz="4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ь</a:t>
            </a:r>
            <a:r>
              <a:rPr kumimoji="0" lang="ru-RU" sz="4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? </a:t>
            </a:r>
            <a:endParaRPr kumimoji="0" lang="ru-RU" sz="4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ru-RU" sz="4000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3. </a:t>
            </a:r>
            <a:r>
              <a:rPr lang="ru-RU" sz="4000" dirty="0" err="1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Щ</a:t>
            </a:r>
            <a:r>
              <a:rPr kumimoji="0" lang="ru-RU" sz="4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</a:t>
            </a:r>
            <a:r>
              <a:rPr kumimoji="0" lang="ru-RU" sz="4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4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сподобалося</a:t>
            </a:r>
            <a:r>
              <a:rPr kumimoji="0" lang="ru-RU" sz="4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у </a:t>
            </a:r>
            <a:r>
              <a:rPr kumimoji="0" lang="ru-RU" sz="4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проведенні</a:t>
            </a:r>
            <a:r>
              <a:rPr kumimoji="0" lang="ru-RU" sz="4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4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заняття</a:t>
            </a:r>
            <a:r>
              <a:rPr kumimoji="0" lang="ru-RU" sz="4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? </a:t>
            </a:r>
            <a:endParaRPr kumimoji="0" lang="ru-RU" sz="4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ru-RU" sz="4000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4. </a:t>
            </a:r>
            <a:r>
              <a:rPr lang="ru-RU" sz="4000" dirty="0" err="1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Х</a:t>
            </a:r>
            <a:r>
              <a:rPr kumimoji="0" lang="ru-RU" sz="4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то</a:t>
            </a:r>
            <a:r>
              <a:rPr kumimoji="0" lang="ru-RU" sz="4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4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</a:t>
            </a:r>
            <a:r>
              <a:rPr kumimoji="0" lang="ru-RU" sz="4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4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учасників</a:t>
            </a:r>
            <a:r>
              <a:rPr kumimoji="0" lang="ru-RU" sz="4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4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найбільш</a:t>
            </a:r>
            <a:r>
              <a:rPr kumimoji="0" lang="ru-RU" sz="4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активно брав участь у </a:t>
            </a:r>
            <a:r>
              <a:rPr kumimoji="0" lang="ru-RU" sz="4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роботі</a:t>
            </a:r>
            <a:r>
              <a:rPr kumimoji="0" lang="ru-RU" sz="4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4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вашої</a:t>
            </a:r>
            <a:r>
              <a:rPr kumimoji="0" lang="ru-RU" sz="4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4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команди</a:t>
            </a:r>
            <a:r>
              <a:rPr kumimoji="0" lang="ru-RU" sz="4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? </a:t>
            </a:r>
            <a:endParaRPr kumimoji="0" lang="ru-RU" sz="4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Яркая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Яркая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Яркая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8000"/>
                <a:satMod val="230000"/>
              </a:schemeClr>
            </a:gs>
            <a:gs pos="60000">
              <a:schemeClr val="phClr">
                <a:shade val="92000"/>
                <a:satMod val="230000"/>
              </a:schemeClr>
            </a:gs>
            <a:gs pos="100000">
              <a:schemeClr val="phClr">
                <a:tint val="85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200"/>
                <a:satMod val="150000"/>
              </a:schemeClr>
              <a:schemeClr val="phClr">
                <a:tint val="90000"/>
                <a:satMod val="150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Verve</Template>
  <TotalTime>152</TotalTime>
  <Words>408</Words>
  <PresentationFormat>Экран (4:3)</PresentationFormat>
  <Paragraphs>186</Paragraphs>
  <Slides>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Яркая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user</cp:lastModifiedBy>
  <cp:revision>17</cp:revision>
  <dcterms:created xsi:type="dcterms:W3CDTF">2021-12-04T07:57:05Z</dcterms:created>
  <dcterms:modified xsi:type="dcterms:W3CDTF">2022-01-21T21:15:08Z</dcterms:modified>
</cp:coreProperties>
</file>