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33"/>
  </p:notesMasterIdLst>
  <p:sldIdLst>
    <p:sldId id="266" r:id="rId2"/>
    <p:sldId id="296" r:id="rId3"/>
    <p:sldId id="309" r:id="rId4"/>
    <p:sldId id="275" r:id="rId5"/>
    <p:sldId id="274" r:id="rId6"/>
    <p:sldId id="297" r:id="rId7"/>
    <p:sldId id="278" r:id="rId8"/>
    <p:sldId id="267" r:id="rId9"/>
    <p:sldId id="298" r:id="rId10"/>
    <p:sldId id="285" r:id="rId11"/>
    <p:sldId id="293" r:id="rId12"/>
    <p:sldId id="295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17" r:id="rId23"/>
    <p:sldId id="313" r:id="rId24"/>
    <p:sldId id="314" r:id="rId25"/>
    <p:sldId id="315" r:id="rId26"/>
    <p:sldId id="308" r:id="rId27"/>
    <p:sldId id="310" r:id="rId28"/>
    <p:sldId id="311" r:id="rId29"/>
    <p:sldId id="312" r:id="rId30"/>
    <p:sldId id="316" r:id="rId31"/>
    <p:sldId id="273" r:id="rId32"/>
  </p:sldIdLst>
  <p:sldSz cx="10333038" cy="7200900"/>
  <p:notesSz cx="914400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558800" indent="-10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19188" indent="-2047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81163" indent="-309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241550" indent="-4127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26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A00"/>
    <a:srgbClr val="0039AC"/>
    <a:srgbClr val="000000"/>
    <a:srgbClr val="FFFF00"/>
    <a:srgbClr val="FFFFCC"/>
    <a:srgbClr val="E4EF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1" autoAdjust="0"/>
    <p:restoredTop sz="95294" autoAdjust="0"/>
  </p:normalViewPr>
  <p:slideViewPr>
    <p:cSldViewPr>
      <p:cViewPr varScale="1">
        <p:scale>
          <a:sx n="82" d="100"/>
          <a:sy n="82" d="100"/>
        </p:scale>
        <p:origin x="90" y="576"/>
      </p:cViewPr>
      <p:guideLst>
        <p:guide orient="horz" pos="2268"/>
        <p:guide pos="32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15" d="100"/>
          <a:sy n="115" d="100"/>
        </p:scale>
        <p:origin x="-2406" y="-96"/>
      </p:cViewPr>
      <p:guideLst>
        <p:guide orient="horz" pos="2160"/>
        <p:guide pos="288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9CCB33-8012-4CFC-9518-A93E8A6FF9E4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727325" y="514350"/>
            <a:ext cx="368935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6BE080-1D9D-477E-9BF2-C0AEA4FE86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407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774978" y="2080260"/>
            <a:ext cx="8783082" cy="168021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336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549957" y="4080510"/>
            <a:ext cx="7233127" cy="184023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D5E95-03C8-4F9D-AAE7-42A359F8E0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97767-06C9-4EA8-A6E1-574F2E5ABD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239" y="4627247"/>
            <a:ext cx="8783082" cy="1430178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6239" y="3052049"/>
            <a:ext cx="8783082" cy="1575196"/>
          </a:xfrm>
        </p:spPr>
        <p:txBody>
          <a:bodyPr anchor="b"/>
          <a:lstStyle>
            <a:lvl1pPr marL="0" indent="0">
              <a:buNone/>
              <a:defRPr sz="2500"/>
            </a:lvl1pPr>
            <a:lvl2pPr marL="561040" indent="0">
              <a:buNone/>
              <a:defRPr sz="2200"/>
            </a:lvl2pPr>
            <a:lvl3pPr marL="1122080" indent="0">
              <a:buNone/>
              <a:defRPr sz="2000"/>
            </a:lvl3pPr>
            <a:lvl4pPr marL="1683120" indent="0">
              <a:buNone/>
              <a:defRPr sz="1800"/>
            </a:lvl4pPr>
            <a:lvl5pPr marL="2244159" indent="0">
              <a:buNone/>
              <a:defRPr sz="1800"/>
            </a:lvl5pPr>
            <a:lvl6pPr marL="2805199" indent="0">
              <a:buNone/>
              <a:defRPr sz="1800"/>
            </a:lvl6pPr>
            <a:lvl7pPr marL="3366239" indent="0">
              <a:buNone/>
              <a:defRPr sz="1800"/>
            </a:lvl7pPr>
            <a:lvl8pPr marL="3927279" indent="0">
              <a:buNone/>
              <a:defRPr sz="1800"/>
            </a:lvl8pPr>
            <a:lvl9pPr marL="4488319" indent="0">
              <a:buNone/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012DD-0425-4970-AAF2-3A6EFA52CC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0848" y="1760223"/>
            <a:ext cx="4739564" cy="464391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2629" y="1760223"/>
            <a:ext cx="4739564" cy="464391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A94DC-F1C2-4C94-9B40-362BCE8BF0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6652" y="288371"/>
            <a:ext cx="9299734" cy="12001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6653" y="1611870"/>
            <a:ext cx="4565553" cy="67175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61040" indent="0">
              <a:buNone/>
              <a:defRPr sz="2500" b="1"/>
            </a:lvl2pPr>
            <a:lvl3pPr marL="1122080" indent="0">
              <a:buNone/>
              <a:defRPr sz="2200" b="1"/>
            </a:lvl3pPr>
            <a:lvl4pPr marL="1683120" indent="0">
              <a:buNone/>
              <a:defRPr sz="2000" b="1"/>
            </a:lvl4pPr>
            <a:lvl5pPr marL="2244159" indent="0">
              <a:buNone/>
              <a:defRPr sz="2000" b="1"/>
            </a:lvl5pPr>
            <a:lvl6pPr marL="2805199" indent="0">
              <a:buNone/>
              <a:defRPr sz="2000" b="1"/>
            </a:lvl6pPr>
            <a:lvl7pPr marL="3366239" indent="0">
              <a:buNone/>
              <a:defRPr sz="2000" b="1"/>
            </a:lvl7pPr>
            <a:lvl8pPr marL="3927279" indent="0">
              <a:buNone/>
              <a:defRPr sz="2000" b="1"/>
            </a:lvl8pPr>
            <a:lvl9pPr marL="4488319" indent="0">
              <a:buNone/>
              <a:defRPr sz="20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653" y="2283619"/>
            <a:ext cx="4565553" cy="4148852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49043" y="1611870"/>
            <a:ext cx="4567346" cy="67175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61040" indent="0">
              <a:buNone/>
              <a:defRPr sz="2500" b="1"/>
            </a:lvl2pPr>
            <a:lvl3pPr marL="1122080" indent="0">
              <a:buNone/>
              <a:defRPr sz="2200" b="1"/>
            </a:lvl3pPr>
            <a:lvl4pPr marL="1683120" indent="0">
              <a:buNone/>
              <a:defRPr sz="2000" b="1"/>
            </a:lvl4pPr>
            <a:lvl5pPr marL="2244159" indent="0">
              <a:buNone/>
              <a:defRPr sz="2000" b="1"/>
            </a:lvl5pPr>
            <a:lvl6pPr marL="2805199" indent="0">
              <a:buNone/>
              <a:defRPr sz="2000" b="1"/>
            </a:lvl6pPr>
            <a:lvl7pPr marL="3366239" indent="0">
              <a:buNone/>
              <a:defRPr sz="2000" b="1"/>
            </a:lvl7pPr>
            <a:lvl8pPr marL="3927279" indent="0">
              <a:buNone/>
              <a:defRPr sz="2000" b="1"/>
            </a:lvl8pPr>
            <a:lvl9pPr marL="4488319" indent="0">
              <a:buNone/>
              <a:defRPr sz="20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49043" y="2283619"/>
            <a:ext cx="4567346" cy="4148852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E5D141-AB05-4E4A-B46C-89029BF392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9FDFE-EE44-4A0D-842A-CDBB5DE42A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3CEDE-FB73-477C-A416-5BB247FDB9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6655" y="286702"/>
            <a:ext cx="3399498" cy="122015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39931" y="286705"/>
            <a:ext cx="5776455" cy="6145769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6655" y="1506858"/>
            <a:ext cx="3399498" cy="4925616"/>
          </a:xfrm>
        </p:spPr>
        <p:txBody>
          <a:bodyPr/>
          <a:lstStyle>
            <a:lvl1pPr marL="0" indent="0">
              <a:buNone/>
              <a:defRPr sz="1800"/>
            </a:lvl1pPr>
            <a:lvl2pPr marL="561040" indent="0">
              <a:buNone/>
              <a:defRPr sz="1500"/>
            </a:lvl2pPr>
            <a:lvl3pPr marL="1122080" indent="0">
              <a:buNone/>
              <a:defRPr sz="1200"/>
            </a:lvl3pPr>
            <a:lvl4pPr marL="1683120" indent="0">
              <a:buNone/>
              <a:defRPr sz="1100"/>
            </a:lvl4pPr>
            <a:lvl5pPr marL="2244159" indent="0">
              <a:buNone/>
              <a:defRPr sz="1100"/>
            </a:lvl5pPr>
            <a:lvl6pPr marL="2805199" indent="0">
              <a:buNone/>
              <a:defRPr sz="1100"/>
            </a:lvl6pPr>
            <a:lvl7pPr marL="3366239" indent="0">
              <a:buNone/>
              <a:defRPr sz="1100"/>
            </a:lvl7pPr>
            <a:lvl8pPr marL="3927279" indent="0">
              <a:buNone/>
              <a:defRPr sz="1100"/>
            </a:lvl8pPr>
            <a:lvl9pPr marL="4488319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D31E6-2EAF-4771-A319-F246F18DDA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349" y="5040631"/>
            <a:ext cx="6199823" cy="595076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25349" y="643413"/>
            <a:ext cx="6199823" cy="4320540"/>
          </a:xfrm>
        </p:spPr>
        <p:txBody>
          <a:bodyPr/>
          <a:lstStyle>
            <a:lvl1pPr marL="0" indent="0">
              <a:buNone/>
              <a:defRPr sz="3900"/>
            </a:lvl1pPr>
            <a:lvl2pPr marL="561040" indent="0">
              <a:buNone/>
              <a:defRPr sz="3400"/>
            </a:lvl2pPr>
            <a:lvl3pPr marL="1122080" indent="0">
              <a:buNone/>
              <a:defRPr sz="2800"/>
            </a:lvl3pPr>
            <a:lvl4pPr marL="1683120" indent="0">
              <a:buNone/>
              <a:defRPr sz="2500"/>
            </a:lvl4pPr>
            <a:lvl5pPr marL="2244159" indent="0">
              <a:buNone/>
              <a:defRPr sz="2500"/>
            </a:lvl5pPr>
            <a:lvl6pPr marL="2805199" indent="0">
              <a:buNone/>
              <a:defRPr sz="2500"/>
            </a:lvl6pPr>
            <a:lvl7pPr marL="3366239" indent="0">
              <a:buNone/>
              <a:defRPr sz="2500"/>
            </a:lvl7pPr>
            <a:lvl8pPr marL="3927279" indent="0">
              <a:buNone/>
              <a:defRPr sz="2500"/>
            </a:lvl8pPr>
            <a:lvl9pPr marL="4488319" indent="0">
              <a:buNone/>
              <a:defRPr sz="25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25349" y="5635706"/>
            <a:ext cx="6199823" cy="845106"/>
          </a:xfrm>
        </p:spPr>
        <p:txBody>
          <a:bodyPr/>
          <a:lstStyle>
            <a:lvl1pPr marL="0" indent="0">
              <a:buNone/>
              <a:defRPr sz="1800"/>
            </a:lvl1pPr>
            <a:lvl2pPr marL="561040" indent="0">
              <a:buNone/>
              <a:defRPr sz="1500"/>
            </a:lvl2pPr>
            <a:lvl3pPr marL="1122080" indent="0">
              <a:buNone/>
              <a:defRPr sz="1200"/>
            </a:lvl3pPr>
            <a:lvl4pPr marL="1683120" indent="0">
              <a:buNone/>
              <a:defRPr sz="1100"/>
            </a:lvl4pPr>
            <a:lvl5pPr marL="2244159" indent="0">
              <a:buNone/>
              <a:defRPr sz="1100"/>
            </a:lvl5pPr>
            <a:lvl6pPr marL="2805199" indent="0">
              <a:buNone/>
              <a:defRPr sz="1100"/>
            </a:lvl6pPr>
            <a:lvl7pPr marL="3366239" indent="0">
              <a:buNone/>
              <a:defRPr sz="1100"/>
            </a:lvl7pPr>
            <a:lvl8pPr marL="3927279" indent="0">
              <a:buNone/>
              <a:defRPr sz="1100"/>
            </a:lvl8pPr>
            <a:lvl9pPr marL="4488319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92389-C3D5-445D-AED2-C98EA3BC6D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074DF-567E-4C3F-85CA-3CF41DEE6C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579357" y="240033"/>
            <a:ext cx="2412836" cy="616410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0848" y="240033"/>
            <a:ext cx="7066292" cy="616410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0B4EE-D78E-487C-8189-9A03287CD3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0847" y="240032"/>
            <a:ext cx="9617260" cy="139184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0848" y="1760221"/>
            <a:ext cx="9651345" cy="22419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0848" y="4162189"/>
            <a:ext cx="9651345" cy="224194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12C36-697E-44A6-87C8-8E9643A3A1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0847" y="240032"/>
            <a:ext cx="9617260" cy="139184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40848" y="1760221"/>
            <a:ext cx="9651345" cy="22419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0848" y="4162189"/>
            <a:ext cx="9651345" cy="224194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A4968-ECC9-4299-92C2-A7D60F534B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0847" y="240032"/>
            <a:ext cx="9617260" cy="139184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40848" y="1760221"/>
            <a:ext cx="4739564" cy="22419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252629" y="1760221"/>
            <a:ext cx="4739564" cy="22419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340848" y="4162189"/>
            <a:ext cx="9651345" cy="224194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121CF-D963-48A8-9385-0C5363C526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41313" y="239713"/>
            <a:ext cx="9617075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42339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41313" y="1760538"/>
            <a:ext cx="9650412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2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4488" y="6557963"/>
            <a:ext cx="2582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b" anchorCtr="0" compatLnSpc="1">
            <a:prstTxWarp prst="textNoShape">
              <a:avLst/>
            </a:prstTxWarp>
          </a:bodyPr>
          <a:lstStyle>
            <a:lvl1pPr>
              <a:defRPr sz="18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2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30600" y="6557963"/>
            <a:ext cx="3271838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b" anchorCtr="0" compatLnSpc="1">
            <a:prstTxWarp prst="textNoShape">
              <a:avLst/>
            </a:prstTxWarp>
          </a:bodyPr>
          <a:lstStyle>
            <a:lvl1pPr algn="ctr">
              <a:defRPr sz="18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2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05688" y="6557963"/>
            <a:ext cx="2582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b" anchorCtr="0" compatLnSpc="1">
            <a:prstTxWarp prst="textNoShape">
              <a:avLst/>
            </a:prstTxWarp>
          </a:bodyPr>
          <a:lstStyle>
            <a:lvl1pPr algn="r">
              <a:defRPr sz="18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EB31FD31-5BDC-4CBD-8088-BF08F07805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56104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112208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68312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2244159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419100" indent="-4191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9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909638" indent="-347663" algn="l" rtl="0" eaLnBrk="0" fontAlgn="base" hangingPunct="0">
        <a:spcBef>
          <a:spcPct val="20000"/>
        </a:spcBef>
        <a:spcAft>
          <a:spcPct val="0"/>
        </a:spcAft>
        <a:buChar char="–"/>
        <a:defRPr sz="3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400175" indent="-2778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962150" indent="-277813" algn="l" rtl="0" eaLnBrk="0" fontAlgn="base" hangingPunct="0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522538" indent="-2778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3085719" indent="-28052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3646759" indent="-28052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4207799" indent="-28052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4768839" indent="-28052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11220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1040" algn="l" defTabSz="11220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22080" algn="l" defTabSz="11220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83120" algn="l" defTabSz="11220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4159" algn="l" defTabSz="11220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5199" algn="l" defTabSz="11220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66239" algn="l" defTabSz="11220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27279" algn="l" defTabSz="11220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88319" algn="l" defTabSz="11220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51YBee9Kfc&amp;t=79s" TargetMode="External"/><Relationship Id="rId2" Type="http://schemas.openxmlformats.org/officeDocument/2006/relationships/hyperlink" Target="https://www.youtube.com/watch?v=x0m0w0JQ3iw&amp;t=494s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schemeClr val="bg1"/>
              <a:srgbClr val="FFFFFF"/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-4954" y="3996494"/>
            <a:ext cx="5877236" cy="1480817"/>
          </a:xfrm>
        </p:spPr>
        <p:txBody>
          <a:bodyPr/>
          <a:lstStyle/>
          <a:p>
            <a:pPr algn="l">
              <a:defRPr/>
            </a:pPr>
            <a:r>
              <a:rPr lang="uk-UA" sz="4000" b="1" u="sng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uk-UA" sz="4000" b="1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b="1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«Підшипники кочення»</a:t>
            </a:r>
            <a:endParaRPr lang="ru-RU" sz="4000" b="1" dirty="0" smtClean="0">
              <a:solidFill>
                <a:srgbClr val="F0E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357" y="108062"/>
            <a:ext cx="10333038" cy="1728192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  <a:defRPr/>
            </a:pPr>
            <a:r>
              <a:rPr lang="uk-UA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Відкрите заняття з дисципліни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uk-UA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Деталі машин</a:t>
            </a:r>
            <a:r>
              <a:rPr lang="uk-UA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5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5477310"/>
            <a:ext cx="5382543" cy="1111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u="sng" kern="0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Викладач: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kern="0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Баринов І. В.</a:t>
            </a:r>
            <a:endParaRPr kumimoji="0" lang="ru-RU" sz="4000" b="1" i="0" u="none" strike="noStrike" kern="0" cap="none" spc="0" normalizeH="0" baseline="0" noProof="0" dirty="0" smtClean="0">
              <a:ln>
                <a:noFill/>
              </a:ln>
              <a:solidFill>
                <a:srgbClr val="F0E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611" y="2307479"/>
            <a:ext cx="4210774" cy="421077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0" y="2160290"/>
            <a:ext cx="4770475" cy="1836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104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12208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68312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2244159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algn="l">
              <a:defRPr/>
            </a:pPr>
            <a:r>
              <a:rPr lang="uk-UA" sz="4000" b="1" u="sng" kern="0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Спеціальність:</a:t>
            </a:r>
          </a:p>
          <a:p>
            <a:pPr algn="l">
              <a:defRPr/>
            </a:pPr>
            <a:r>
              <a:rPr lang="uk-UA" sz="4000" b="1" kern="0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133 </a:t>
            </a:r>
            <a:r>
              <a:rPr lang="uk-UA" sz="4000" b="1" kern="0" dirty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«Галузеве машинобудування»</a:t>
            </a:r>
            <a:endParaRPr lang="ru-RU" sz="4000" b="1" kern="0" dirty="0" smtClean="0">
              <a:solidFill>
                <a:srgbClr val="F0E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schemeClr val="bg1"/>
              <a:srgbClr val="FFFFFF"/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05" r="7352"/>
          <a:stretch/>
        </p:blipFill>
        <p:spPr>
          <a:xfrm>
            <a:off x="158851" y="3204406"/>
            <a:ext cx="4589154" cy="332337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8851" y="990078"/>
            <a:ext cx="100332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Щодня наші захисники боронять Україну, захищаючи рідну землю, незалежність та кожного з нас. Щохвилини ризикуючи власним життям, вони оберігають спокій мільйонів громадян</a:t>
            </a:r>
            <a:r>
              <a:rPr lang="uk-UA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50000" algn="just"/>
            <a:r>
              <a:rPr lang="uk-UA" sz="2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жаль, ми маємо втрати серед військовослужбовців, цивільних осіб і різної військової техніки.</a:t>
            </a:r>
            <a:endParaRPr lang="uk-UA" sz="2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77987" y="143483"/>
            <a:ext cx="95950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Сьогодні </a:t>
            </a:r>
            <a:r>
              <a:rPr lang="uk-UA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644-й день </a:t>
            </a:r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широкомасштабної збройної агресії російської федерації проти України.</a:t>
            </a:r>
            <a:endParaRPr lang="ru-RU" sz="2400" b="1" dirty="0">
              <a:solidFill>
                <a:srgbClr val="FFFF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275" y="3204406"/>
            <a:ext cx="5238308" cy="330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0155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schemeClr val="bg1"/>
              <a:srgbClr val="FFFFFF"/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050" y="4184050"/>
            <a:ext cx="5363290" cy="301685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1987874"/>
            <a:ext cx="103505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Спектр використання підшипників кочення найрізноманітніший: від побутової техніки, приладів точної механіки до автосамоскидів, екскаваторів, літаків, бронетехніки, тобто у різних галузях </a:t>
            </a:r>
            <a:r>
              <a:rPr lang="uk-UA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машинобудування.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75042" y="3309162"/>
            <a:ext cx="55073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Галузь: «Машинобудування» ПрАТ</a:t>
            </a:r>
          </a:p>
          <a:p>
            <a:pPr algn="ctr"/>
            <a:r>
              <a:rPr lang="uk-UA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«Луцький </a:t>
            </a:r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підшипниковий </a:t>
            </a:r>
            <a:r>
              <a:rPr lang="uk-UA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завод»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548" y="48514"/>
            <a:ext cx="103330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захисту нашої країни від ворога великі завдання ставляться перед підприємствами машинобудування. Це виготовлення оборонної техніки, а також її ремонт, технічне обслуговування.</a:t>
            </a:r>
          </a:p>
          <a:p>
            <a:pPr indent="450000" algn="just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Одним з багаточисельних підприємств галузі «Машинобудування» є приватне акціонерне підприємство «Луцький підшипниковий завод».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9"/>
          <a:stretch/>
        </p:blipFill>
        <p:spPr>
          <a:xfrm>
            <a:off x="148127" y="3891786"/>
            <a:ext cx="4641740" cy="329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0317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1" y="1257339"/>
            <a:ext cx="10302480" cy="2700300"/>
          </a:xfrm>
        </p:spPr>
        <p:txBody>
          <a:bodyPr/>
          <a:lstStyle/>
          <a:p>
            <a:pPr algn="just">
              <a:buFont typeface="Wingdings" pitchFamily="2" charset="2"/>
              <a:buChar char="Ø"/>
              <a:defRPr/>
            </a:pPr>
            <a:r>
              <a:rPr lang="uk-UA" sz="4000" dirty="0" smtClean="0">
                <a:solidFill>
                  <a:srgbClr val="F0EA00"/>
                </a:solidFill>
                <a:latin typeface="Times New Roman"/>
                <a:ea typeface="Times New Roman"/>
              </a:rPr>
              <a:t> -	оволодіння знаннями про призначення, класифікацію, умовні позначення, характеристики підшипників основних типів, матеріалів для їх виготовлення</a:t>
            </a:r>
            <a:r>
              <a:rPr lang="uk-UA" sz="4000" b="1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/>
                <a:cs typeface="Times New Roman" pitchFamily="18" charset="0"/>
              </a:rPr>
              <a:t>;</a:t>
            </a:r>
            <a:endParaRPr lang="uk-UA" sz="4000" b="1" dirty="0" smtClean="0">
              <a:solidFill>
                <a:srgbClr val="F0E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310290" y="4463"/>
            <a:ext cx="9651345" cy="1252876"/>
          </a:xfrm>
        </p:spPr>
        <p:txBody>
          <a:bodyPr/>
          <a:lstStyle/>
          <a:p>
            <a:pPr algn="ctr">
              <a:buNone/>
            </a:pPr>
            <a:r>
              <a:rPr lang="uk-UA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Мета заняття:</a:t>
            </a:r>
            <a:endParaRPr lang="ru-RU" sz="66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15278" y="3887076"/>
            <a:ext cx="103330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uk-UA" sz="4000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ru-RU" sz="4000" dirty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-	</a:t>
            </a:r>
            <a:r>
              <a:rPr lang="uk-UA" sz="4000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ознайомлення з виробництвом підшипників кочення на підприємствах;</a:t>
            </a:r>
            <a:endParaRPr lang="uk-UA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30557" y="5210515"/>
            <a:ext cx="103330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uk-UA" sz="4000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-	ознайомлення з методикою підбору та розрахунку підшипників.</a:t>
            </a:r>
            <a:endParaRPr lang="uk-UA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7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1935115" y="133801"/>
            <a:ext cx="6462801" cy="622333"/>
          </a:xfrm>
        </p:spPr>
        <p:txBody>
          <a:bodyPr/>
          <a:lstStyle/>
          <a:p>
            <a:pPr marL="420661" indent="-420661">
              <a:defRPr/>
            </a:pPr>
            <a:r>
              <a:rPr lang="uk-UA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План заняття</a:t>
            </a:r>
            <a:endParaRPr lang="ru-RU" sz="6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828142"/>
            <a:ext cx="10333037" cy="6444766"/>
          </a:xfrm>
        </p:spPr>
        <p:txBody>
          <a:bodyPr/>
          <a:lstStyle/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1.      Актуалізація опорних знань.</a:t>
            </a:r>
          </a:p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1.1    Фронтальне бліц-опитування.</a:t>
            </a:r>
          </a:p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      Викладання лекційного матеріалу.</a:t>
            </a:r>
          </a:p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2.1    Загальні відомості про підшипники кочення.</a:t>
            </a:r>
          </a:p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2.2 </a:t>
            </a: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Переваги </a:t>
            </a:r>
            <a:r>
              <a:rPr lang="uk-UA" sz="30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недоліки.</a:t>
            </a:r>
          </a:p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2.3 </a:t>
            </a: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3000" b="1" spc="-10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Класифікація, </a:t>
            </a:r>
            <a:r>
              <a:rPr lang="uk-UA" sz="3000" b="1" spc="-10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умовне </a:t>
            </a:r>
            <a:r>
              <a:rPr lang="uk-UA" sz="3000" b="1" spc="-10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позначення підшипників кочення.</a:t>
            </a:r>
          </a:p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2.4 </a:t>
            </a: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Матеріал</a:t>
            </a:r>
            <a:r>
              <a:rPr lang="uk-UA" sz="30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, виготовлення </a:t>
            </a: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підшипників кочення.</a:t>
            </a:r>
          </a:p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2.4.1 Фронтальне бліц-опитування.</a:t>
            </a:r>
          </a:p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2.5 </a:t>
            </a: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Вибір і розрахунок </a:t>
            </a:r>
            <a:r>
              <a:rPr lang="uk-UA" sz="30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підшипників </a:t>
            </a: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кочення.</a:t>
            </a:r>
          </a:p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3.      Закріплення лекційного матеріалу </a:t>
            </a:r>
            <a:r>
              <a:rPr lang="en-US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0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Google-</a:t>
            </a: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форма).</a:t>
            </a:r>
          </a:p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4.      Підведення підсумків заняття.</a:t>
            </a:r>
          </a:p>
          <a:p>
            <a:pPr marL="420661" indent="-420661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uk-UA" sz="30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5.      Домашнє завдання.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-19757" y="0"/>
            <a:ext cx="10333037" cy="766399"/>
          </a:xfrm>
        </p:spPr>
        <p:txBody>
          <a:bodyPr/>
          <a:lstStyle/>
          <a:p>
            <a:pPr marL="420661" indent="-420661">
              <a:defRPr/>
            </a:pPr>
            <a:r>
              <a:rPr lang="uk-UA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Фронтальне бліц-опитування</a:t>
            </a:r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8835" y="766399"/>
            <a:ext cx="10124871" cy="1639580"/>
          </a:xfrm>
        </p:spPr>
        <p:txBody>
          <a:bodyPr/>
          <a:lstStyle/>
          <a:p>
            <a:pPr marL="0" indent="450000" algn="just">
              <a:spcBef>
                <a:spcPts val="0"/>
              </a:spcBef>
              <a:buNone/>
              <a:defRPr/>
            </a:pPr>
            <a:r>
              <a:rPr lang="uk-UA" sz="26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Кожна правильна та повна відповідь 2 бали, неповна відповідь – 1 бал, доповнення відповіді іншим студентом – 1 бал, невірна відповідь – 0 балів.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32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3000" b="1" u="sng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Запитання:</a:t>
            </a:r>
            <a:endParaRPr lang="uk-UA" sz="3000" b="1" u="sng" dirty="0">
              <a:solidFill>
                <a:srgbClr val="F0EA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0" y="2442001"/>
            <a:ext cx="10313279" cy="102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ru-RU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uk-UA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На які групи за напрямом сприйманих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uk-UA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 навантажень діляться підшипники ковзання?</a:t>
            </a:r>
          </a:p>
        </p:txBody>
      </p:sp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0" y="3283552"/>
            <a:ext cx="10313279" cy="513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ru-RU" sz="30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uk-UA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Які переваги підшипників ковзання</a:t>
            </a:r>
            <a:r>
              <a:rPr lang="ru-RU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uk-UA" sz="3000" b="1" kern="0" dirty="0" smtClean="0">
              <a:solidFill>
                <a:srgbClr val="F0EA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-1" y="3745965"/>
            <a:ext cx="10313279" cy="521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ru-RU" sz="30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uk-UA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Які недоліки підшипників ковзання</a:t>
            </a:r>
            <a:r>
              <a:rPr lang="ru-RU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uk-UA" sz="3000" b="1" kern="0" dirty="0" smtClean="0">
              <a:solidFill>
                <a:srgbClr val="F0EA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0" y="4266993"/>
            <a:ext cx="10313277" cy="90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ru-RU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0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В яких випадках використовують підшипників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uk-UA" sz="30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ковзання?</a:t>
            </a:r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-19756" y="5159825"/>
            <a:ext cx="10352794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ru-RU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30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Які вимоги ставляться до матеріалів вкладишів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uk-UA" sz="30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підшипників ковзання</a:t>
            </a:r>
            <a:r>
              <a:rPr lang="ru-RU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uk-UA" sz="3000" b="1" kern="0" dirty="0" smtClean="0">
              <a:solidFill>
                <a:srgbClr val="F0EA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-19757" y="6099968"/>
            <a:ext cx="10350870" cy="876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ru-RU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6) </a:t>
            </a:r>
            <a:r>
              <a:rPr lang="uk-UA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Які матеріали використовують для виготовлення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uk-UA" sz="30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 вкладишів підшипників ковзання</a:t>
            </a:r>
            <a:r>
              <a:rPr lang="ru-RU" sz="30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uk-UA" sz="3000" b="1" kern="0" dirty="0" smtClean="0">
              <a:solidFill>
                <a:srgbClr val="F0EA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4875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475135" y="1291183"/>
            <a:ext cx="4248472" cy="667041"/>
          </a:xfrm>
        </p:spPr>
        <p:txBody>
          <a:bodyPr/>
          <a:lstStyle/>
          <a:p>
            <a:pPr marL="420661" indent="-420661">
              <a:defRPr/>
            </a:pPr>
            <a:r>
              <a:rPr lang="uk-UA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План лекції:</a:t>
            </a:r>
            <a:endParaRPr lang="ru-RU" sz="4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155" y="1975356"/>
            <a:ext cx="10321883" cy="4968602"/>
          </a:xfrm>
        </p:spPr>
        <p:txBody>
          <a:bodyPr/>
          <a:lstStyle/>
          <a:p>
            <a:pPr marL="420661" indent="-420661">
              <a:buNone/>
              <a:defRPr/>
            </a:pPr>
            <a:r>
              <a:rPr lang="uk-UA" sz="34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2.1    Загальні відомості про </a:t>
            </a:r>
            <a:r>
              <a:rPr lang="uk-UA" sz="34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підшипники кочення.</a:t>
            </a:r>
            <a:endParaRPr lang="uk-UA" sz="3400" b="1" dirty="0" smtClean="0">
              <a:solidFill>
                <a:srgbClr val="F0EA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20661" indent="-420661">
              <a:buNone/>
              <a:defRPr/>
            </a:pPr>
            <a:r>
              <a:rPr lang="uk-UA" sz="34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2.2    Переваги </a:t>
            </a:r>
            <a:r>
              <a:rPr lang="uk-UA" sz="34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та недоліки.</a:t>
            </a:r>
            <a:endParaRPr lang="uk-UA" sz="3400" b="1" dirty="0" smtClean="0">
              <a:solidFill>
                <a:srgbClr val="F0EA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20661" indent="-420661">
              <a:buNone/>
              <a:defRPr/>
            </a:pPr>
            <a:r>
              <a:rPr lang="uk-UA" sz="34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2.3    Класифікація, умовне позначення</a:t>
            </a:r>
          </a:p>
          <a:p>
            <a:pPr marL="420661" indent="-420661">
              <a:buNone/>
              <a:defRPr/>
            </a:pPr>
            <a:r>
              <a:rPr lang="uk-UA" sz="34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      підшипників кочення.</a:t>
            </a:r>
          </a:p>
          <a:p>
            <a:pPr marL="420661" indent="-420661">
              <a:buNone/>
              <a:defRPr/>
            </a:pPr>
            <a:r>
              <a:rPr lang="uk-UA" sz="34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2.4    Матеріал</a:t>
            </a:r>
            <a:r>
              <a:rPr lang="uk-UA" sz="34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, виготовлення </a:t>
            </a:r>
            <a:r>
              <a:rPr lang="uk-UA" sz="34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підшипників</a:t>
            </a:r>
          </a:p>
          <a:p>
            <a:pPr marL="420661" indent="-420661">
              <a:buNone/>
              <a:defRPr/>
            </a:pPr>
            <a:r>
              <a:rPr lang="uk-UA" sz="34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      кочення.</a:t>
            </a:r>
          </a:p>
          <a:p>
            <a:pPr marL="420661" indent="-420661">
              <a:buNone/>
              <a:defRPr/>
            </a:pPr>
            <a:r>
              <a:rPr lang="uk-UA" sz="34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2.4.1 </a:t>
            </a:r>
            <a:r>
              <a:rPr lang="uk-UA" sz="34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Фронтальне </a:t>
            </a:r>
            <a:r>
              <a:rPr lang="uk-UA" sz="34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бліц-опитування.</a:t>
            </a:r>
          </a:p>
          <a:p>
            <a:pPr marL="420661" indent="-420661">
              <a:buNone/>
              <a:defRPr/>
            </a:pPr>
            <a:r>
              <a:rPr lang="uk-UA" sz="34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2.5    Вибір </a:t>
            </a:r>
            <a:r>
              <a:rPr lang="uk-UA" sz="3400" b="1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і розрахунок підшипників кочення.</a:t>
            </a:r>
            <a:endParaRPr lang="uk-UA" sz="3400" b="1" dirty="0" smtClean="0">
              <a:solidFill>
                <a:srgbClr val="F0EA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475135" y="108062"/>
            <a:ext cx="9469052" cy="787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104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12208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68312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2244159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>
              <a:defRPr/>
            </a:pPr>
            <a:r>
              <a:rPr lang="uk-UA" sz="4800" b="1" kern="0" dirty="0" smtClean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uk-UA" sz="4800" b="1" kern="0" dirty="0">
                <a:solidFill>
                  <a:srgbClr val="F0E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Підшипники кочення.</a:t>
            </a:r>
            <a:endParaRPr lang="ru-RU" sz="4800" b="1" kern="0" dirty="0" smtClean="0">
              <a:solidFill>
                <a:srgbClr val="F0E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Rot="1" noChangeArrowheads="1"/>
          </p:cNvSpPr>
          <p:nvPr/>
        </p:nvSpPr>
        <p:spPr bwMode="auto">
          <a:xfrm>
            <a:off x="125959" y="0"/>
            <a:ext cx="10081120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uk-UA" alt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 Загальні відомості про підшипники кочення.</a:t>
            </a:r>
          </a:p>
        </p:txBody>
      </p:sp>
      <p:sp>
        <p:nvSpPr>
          <p:cNvPr id="9" name="Rectangle 3"/>
          <p:cNvSpPr txBox="1">
            <a:spLocks noRot="1" noChangeArrowheads="1"/>
          </p:cNvSpPr>
          <p:nvPr/>
        </p:nvSpPr>
        <p:spPr bwMode="auto">
          <a:xfrm>
            <a:off x="351011" y="5148622"/>
            <a:ext cx="9631015" cy="1771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0000" algn="just">
              <a:buNone/>
            </a:pPr>
            <a:r>
              <a:rPr lang="uk-UA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Підшипники кочення – це елементи опор осей, валів та інших деталей, що працюють на використанні принципу тертя </a:t>
            </a:r>
            <a:r>
              <a:rPr lang="uk-UA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кочення.</a:t>
            </a:r>
            <a:endParaRPr lang="ru-RU" altLang="ru-RU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6819" y="1058153"/>
            <a:ext cx="1908212" cy="381642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pic>
        <p:nvPicPr>
          <p:cNvPr id="2" name="Рисунок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07" y="1058153"/>
            <a:ext cx="6993953" cy="3816423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Rot="1" noChangeArrowheads="1"/>
          </p:cNvSpPr>
          <p:nvPr/>
        </p:nvSpPr>
        <p:spPr bwMode="auto">
          <a:xfrm>
            <a:off x="130147" y="16039"/>
            <a:ext cx="10081120" cy="64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uk-UA" alt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uk-UA" alt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 та недоліки.</a:t>
            </a:r>
            <a:endParaRPr lang="uk-UA" altLang="ru-RU" sz="36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3"/>
          <p:cNvSpPr txBox="1">
            <a:spLocks noRot="1" noChangeArrowheads="1"/>
          </p:cNvSpPr>
          <p:nvPr/>
        </p:nvSpPr>
        <p:spPr bwMode="auto">
          <a:xfrm>
            <a:off x="245962" y="540110"/>
            <a:ext cx="9817101" cy="971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0000" algn="just">
              <a:spcBef>
                <a:spcPts val="0"/>
              </a:spcBef>
              <a:buNone/>
            </a:pPr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Переваги підшипників кочення у порівнянні з іншими видами опор:</a:t>
            </a:r>
            <a:endParaRPr lang="uk-UA" altLang="ru-RU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Rot="1" noChangeArrowheads="1"/>
          </p:cNvSpPr>
          <p:nvPr/>
        </p:nvSpPr>
        <p:spPr bwMode="auto">
          <a:xfrm>
            <a:off x="130147" y="1620230"/>
            <a:ext cx="10081121" cy="3060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1) малі втрати на тертя, що забезпечує високий ККД опор (до 0,99);</a:t>
            </a:r>
          </a:p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2) висока несуча здатність;</a:t>
            </a:r>
          </a:p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3) малі габаритні розміри в осьовому напрямі;</a:t>
            </a:r>
          </a:p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4) незначні витрати мастильних матеріалів;</a:t>
            </a:r>
          </a:p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5) невисокі вимоги до матеріалу та якості поверхонь цапф валів</a:t>
            </a:r>
          </a:p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  і осей, що розміщуються у підшипниках кочення.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Rectangle 3"/>
          <p:cNvSpPr txBox="1">
            <a:spLocks noRot="1" noChangeArrowheads="1"/>
          </p:cNvSpPr>
          <p:nvPr/>
        </p:nvSpPr>
        <p:spPr bwMode="auto">
          <a:xfrm>
            <a:off x="245962" y="3915589"/>
            <a:ext cx="9965305" cy="55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0000" algn="just">
              <a:buNone/>
            </a:pPr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До недоліків підшипників кочення належать такі:</a:t>
            </a:r>
            <a:endParaRPr lang="uk-UA" altLang="ru-RU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" name="Rectangle 3"/>
          <p:cNvSpPr txBox="1">
            <a:spLocks noRot="1" noChangeArrowheads="1"/>
          </p:cNvSpPr>
          <p:nvPr/>
        </p:nvSpPr>
        <p:spPr bwMode="auto">
          <a:xfrm>
            <a:off x="113951" y="4572558"/>
            <a:ext cx="10081121" cy="3060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1) значні </a:t>
            </a:r>
            <a:r>
              <a:rPr lang="uk-UA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габаритні розміри, що </a:t>
            </a: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ускладняє </a:t>
            </a:r>
            <a:r>
              <a:rPr lang="uk-UA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 </a:t>
            </a: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їх</a:t>
            </a:r>
          </a:p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    при </a:t>
            </a:r>
            <a:r>
              <a:rPr lang="uk-UA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малих відстанях між осями валів;</a:t>
            </a:r>
          </a:p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2) обмежений строк служби при великих </a:t>
            </a: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навантаженнях</a:t>
            </a:r>
          </a:p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   та </a:t>
            </a:r>
            <a:r>
              <a:rPr lang="uk-UA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швидкостях;</a:t>
            </a:r>
          </a:p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3) низька здатність </a:t>
            </a:r>
            <a:r>
              <a:rPr lang="uk-UA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демпфувати</a:t>
            </a:r>
            <a:r>
              <a:rPr lang="uk-UA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ударні навантаження;</a:t>
            </a:r>
          </a:p>
          <a:p>
            <a:pPr marL="0" indent="450000" algn="just">
              <a:spcBef>
                <a:spcPts val="0"/>
              </a:spcBef>
              <a:buNone/>
            </a:pPr>
            <a:r>
              <a:rPr lang="uk-UA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4) підвищений шум при високих швидкостях </a:t>
            </a: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обертання.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97536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-36298" y="0"/>
            <a:ext cx="10333038" cy="749626"/>
          </a:xfrm>
        </p:spPr>
        <p:txBody>
          <a:bodyPr/>
          <a:lstStyle/>
          <a:p>
            <a:r>
              <a:rPr lang="uk-UA" altLang="ru-RU" sz="3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2.3 </a:t>
            </a:r>
            <a:r>
              <a:rPr lang="uk-UA" altLang="ru-RU" sz="3000" b="1" spc="-1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Класифікація, </a:t>
            </a:r>
            <a:r>
              <a:rPr lang="uk-UA" altLang="ru-RU" sz="3000" b="1" spc="-1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умовне позначення </a:t>
            </a:r>
            <a:r>
              <a:rPr lang="uk-UA" altLang="ru-RU" sz="3000" b="1" spc="-1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</a:t>
            </a:r>
            <a:r>
              <a:rPr lang="uk-UA" altLang="ru-RU" sz="3000" b="1" spc="-1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3000" b="1" spc="-1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89" y="1337175"/>
            <a:ext cx="9079265" cy="292879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89" y="4335726"/>
            <a:ext cx="4338000" cy="279491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2" b="10032"/>
          <a:stretch/>
        </p:blipFill>
        <p:spPr>
          <a:xfrm>
            <a:off x="6426071" y="4340239"/>
            <a:ext cx="3243783" cy="274891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129625" y="756134"/>
            <a:ext cx="10099067" cy="423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104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12208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68312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2244159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r>
              <a:rPr lang="uk-UA" altLang="ru-RU" sz="30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ПІДШИПНИКІВ КОЧЕННЯ</a:t>
            </a:r>
            <a:endParaRPr lang="ru-RU" altLang="ru-RU" sz="3000" b="1" kern="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56733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02996" y="216074"/>
            <a:ext cx="10099067" cy="641689"/>
          </a:xfrm>
        </p:spPr>
        <p:txBody>
          <a:bodyPr/>
          <a:lstStyle/>
          <a:p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</a:t>
            </a:r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978" y="1008162"/>
            <a:ext cx="10361016" cy="5473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79093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0266" y="0"/>
            <a:ext cx="10099067" cy="698599"/>
          </a:xfrm>
        </p:spPr>
        <p:txBody>
          <a:bodyPr/>
          <a:lstStyle/>
          <a:p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</a:t>
            </a:r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" r="1165" b="10030"/>
          <a:stretch/>
        </p:blipFill>
        <p:spPr>
          <a:xfrm>
            <a:off x="4231398" y="3888482"/>
            <a:ext cx="6114889" cy="3312418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698599"/>
            <a:ext cx="1033303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Підшипники кочення поділяють за такими ознаками:</a:t>
            </a:r>
          </a:p>
          <a:p>
            <a:r>
              <a:rPr lang="uk-UA" sz="2800" spc="-5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За формою тіл кочення підшипники бувають  кулькові та роликові.</a:t>
            </a:r>
          </a:p>
          <a:p>
            <a:r>
              <a:rPr lang="uk-UA" sz="24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форми тіл кочення зображені на рис. 2, а – є.</a:t>
            </a:r>
          </a:p>
          <a:p>
            <a:r>
              <a:rPr lang="uk-UA" sz="24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Роликові підшипники за тією ж ознакою ділять на підшипники: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 короткими та довгими роликами (рис. 2, б, в);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 витими роликами (рис. 2, д);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 конічними роликами (рис. 2, е);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 бочкоподібними роликами (рис. 2, ж, є);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24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голчастими </a:t>
            </a:r>
            <a:r>
              <a:rPr lang="ru-RU" sz="24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роликами </a:t>
            </a:r>
            <a:r>
              <a:rPr lang="ru-RU" sz="24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(рис. 2, г).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0266" y="4356534"/>
            <a:ext cx="392829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60000" algn="just"/>
            <a:r>
              <a:rPr lang="uk-UA" sz="20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Кулькові підшипники ліпше працюють при підвищених швидкостях обертання і менш чутливі до перекосів.</a:t>
            </a:r>
          </a:p>
          <a:p>
            <a:pPr lvl="0" indent="360000" algn="just"/>
            <a:r>
              <a:rPr lang="uk-UA" sz="20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Роликові підшипники  мають більш високу вантажність (приблизно на 70–100 %) порівняно з </a:t>
            </a:r>
            <a:r>
              <a:rPr lang="uk-UA" sz="20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кульковими.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80341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0266" y="0"/>
            <a:ext cx="10099067" cy="698599"/>
          </a:xfrm>
        </p:spPr>
        <p:txBody>
          <a:bodyPr/>
          <a:lstStyle/>
          <a:p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</a:t>
            </a:r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2426" y="1438901"/>
            <a:ext cx="947474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За числом рядів тіл кочення – одно-, </a:t>
            </a:r>
            <a:r>
              <a:rPr lang="uk-UA" sz="2800" dirty="0" err="1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дво</a:t>
            </a:r>
            <a:r>
              <a:rPr lang="uk-UA" sz="28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та чотирирядні.</a:t>
            </a:r>
          </a:p>
          <a:p>
            <a:endParaRPr lang="ru-RU" sz="2400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551"/>
          <a:stretch/>
        </p:blipFill>
        <p:spPr>
          <a:xfrm>
            <a:off x="355279" y="2198577"/>
            <a:ext cx="6017377" cy="45342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07"/>
          <a:stretch/>
        </p:blipFill>
        <p:spPr>
          <a:xfrm>
            <a:off x="6265530" y="2198577"/>
            <a:ext cx="3711708" cy="4540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6019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0266" y="0"/>
            <a:ext cx="10099067" cy="698599"/>
          </a:xfrm>
        </p:spPr>
        <p:txBody>
          <a:bodyPr/>
          <a:lstStyle/>
          <a:p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</a:t>
            </a:r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411" y="1152178"/>
            <a:ext cx="1009906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За способом компенсації перекосів валу – </a:t>
            </a:r>
            <a:r>
              <a:rPr lang="uk-UA" sz="2800" dirty="0" err="1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несамоустановні</a:t>
            </a:r>
            <a:r>
              <a:rPr lang="uk-UA" sz="28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dirty="0" err="1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самоустновні</a:t>
            </a:r>
            <a:r>
              <a:rPr lang="uk-UA" sz="28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сферичні. </a:t>
            </a:r>
            <a:r>
              <a:rPr lang="uk-UA" sz="2800" dirty="0" err="1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Самоустановні</a:t>
            </a:r>
            <a:r>
              <a:rPr lang="uk-UA" sz="28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підшипники допускають перекоси </a:t>
            </a:r>
            <a:r>
              <a:rPr lang="uk-UA" sz="2800" dirty="0" err="1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кілець</a:t>
            </a:r>
            <a:r>
              <a:rPr lang="uk-UA" sz="28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2–3°, завдяки чому </a:t>
            </a:r>
            <a:r>
              <a:rPr lang="uk-UA" sz="28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можуть </a:t>
            </a:r>
            <a:r>
              <a:rPr lang="uk-UA" sz="28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працювати при збільшених деформаціях валів і при неспіввісному розміщенні отворів під підшипники в окремих опорах </a:t>
            </a:r>
            <a:r>
              <a:rPr lang="uk-UA" sz="28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валу.</a:t>
            </a:r>
            <a:endParaRPr lang="ru-RU" sz="2800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9466504_w640_h640_111podshipniki___upornye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66" y="3613330"/>
            <a:ext cx="2865725" cy="332504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упити Підшипник 1516 (2216) GPZ-7 (80х140х33 мм.) по кращій ціні 643 грн в  онлайн-магазині ВСІпідшипники | Опис. Характеристики. Реальні відгу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997" y="3613330"/>
            <a:ext cx="3518690" cy="332809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olik_dvuhryadniy_7_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437" y="3613330"/>
            <a:ext cx="3325041" cy="332504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6382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0266" y="0"/>
            <a:ext cx="10099067" cy="698599"/>
          </a:xfrm>
        </p:spPr>
        <p:txBody>
          <a:bodyPr/>
          <a:lstStyle/>
          <a:p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</a:t>
            </a:r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6875" y="768764"/>
            <a:ext cx="1009906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За радіальними розмірами підшипники кочення з одним і тим же внутрішнім діаметром d ділять на 5 серій діаметрів (надлегка, особливо легка, легка, середня та важка) і на 5 серій ширин (особливо вузька, вузька, нормальна широка,  особливо широка).</a:t>
            </a:r>
            <a:endParaRPr lang="ru-RU" sz="2400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214191" y="2643706"/>
            <a:ext cx="5904656" cy="299936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49126" y="5702129"/>
            <a:ext cx="983478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Серії підшипників кочення:</a:t>
            </a:r>
          </a:p>
          <a:p>
            <a:pPr algn="ctr"/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– особливо легка; б – легка; в – легка широка;</a:t>
            </a:r>
          </a:p>
          <a:p>
            <a:pPr algn="ctr"/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 – середня; д – середня широка; е – важка серія.</a:t>
            </a:r>
            <a:endParaRPr lang="uk-UA" sz="28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40144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0266" y="0"/>
            <a:ext cx="10099067" cy="698599"/>
          </a:xfrm>
        </p:spPr>
        <p:txBody>
          <a:bodyPr/>
          <a:lstStyle/>
          <a:p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</a:t>
            </a:r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68764"/>
            <a:ext cx="1033303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За напрямом сприйманого навантаження підшипники кочення поділяють на: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4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радіальні – сприймають тільки радіальне </a:t>
            </a:r>
            <a:r>
              <a:rPr lang="uk-UA" sz="24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навантаження</a:t>
            </a:r>
            <a:r>
              <a:rPr lang="uk-UA" sz="24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яке направлене перпендикулярно до осі обертання (деякі радіальні підшипники, наприклад кулькові, можуть сприймати певні осьові навантаження);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4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упорні – сприймають тільки осьове навантаження;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4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радіально–упорні – здатні сприймати </a:t>
            </a:r>
            <a:r>
              <a:rPr lang="uk-UA" sz="24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радіальне </a:t>
            </a:r>
            <a:r>
              <a:rPr lang="uk-UA" sz="24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осьове навантаження;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400" dirty="0" err="1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упорно</a:t>
            </a:r>
            <a:r>
              <a:rPr lang="uk-UA" sz="240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–радіальні–сприймають значне осьове і незначне радіальне навантаження</a:t>
            </a:r>
            <a:r>
              <a:rPr lang="uk-UA" sz="240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ри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3" y="4140510"/>
            <a:ext cx="9093722" cy="2704344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42817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0265" y="0"/>
            <a:ext cx="10099067" cy="553119"/>
          </a:xfrm>
        </p:spPr>
        <p:txBody>
          <a:bodyPr/>
          <a:lstStyle/>
          <a:p>
            <a:r>
              <a:rPr lang="uk-UA" altLang="ru-RU" sz="3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УМОВНЕ ПОЗНАЧЕННЯ ПІДШИПНИКІВ КОЧЕННЯ</a:t>
            </a:r>
            <a:endParaRPr lang="ru-RU" altLang="ru-RU" sz="3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6039" y="426349"/>
            <a:ext cx="83889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 підшипники кочення мають умовне позначення.</a:t>
            </a:r>
            <a:endParaRPr lang="uk-UA" sz="2800" b="1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" y="4646355"/>
            <a:ext cx="1033303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Розглянемо </a:t>
            </a:r>
            <a:r>
              <a:rPr lang="uk-UA" sz="20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основне позначення, яке складається з ряду цифр.</a:t>
            </a:r>
          </a:p>
          <a:p>
            <a:pPr indent="450000" algn="just"/>
            <a:r>
              <a:rPr lang="uk-UA" sz="2000" b="1" u="sng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Дві перші цифри</a:t>
            </a:r>
            <a:r>
              <a:rPr lang="uk-UA" sz="20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рахуючи справа, означають внутрішній діаметр підшипників, до того ж для всіх </a:t>
            </a:r>
            <a:r>
              <a:rPr lang="uk-UA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</a:t>
            </a:r>
            <a:r>
              <a:rPr lang="uk-UA" sz="20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 внутрішнім діаметром </a:t>
            </a:r>
            <a:r>
              <a:rPr lang="uk-UA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до 495 </a:t>
            </a:r>
            <a:r>
              <a:rPr lang="ru-RU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мм </a:t>
            </a:r>
            <a:r>
              <a:rPr lang="uk-UA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 </a:t>
            </a:r>
            <a:r>
              <a:rPr lang="uk-UA" sz="20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дві цифри означають частку від ділення діаметра (в міліметрах) на 5.</a:t>
            </a:r>
          </a:p>
          <a:p>
            <a:pPr indent="450000" algn="just"/>
            <a:r>
              <a:rPr lang="uk-UA" sz="20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підшипників із внутрішнім діаметром до 9 мм перша цифра праворуч показує </a:t>
            </a:r>
            <a:r>
              <a:rPr lang="uk-UA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фактичний </a:t>
            </a:r>
            <a:r>
              <a:rPr lang="uk-UA" sz="20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розмір внутрішнього діаметра, мм.</a:t>
            </a:r>
          </a:p>
          <a:p>
            <a:pPr indent="450000" algn="just"/>
            <a:r>
              <a:rPr lang="uk-UA" sz="20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 діаметри 10; 12; 15 і 17 мм позначають двома цифрами 00; 01; 02 і 03 відповідно.</a:t>
            </a:r>
          </a:p>
        </p:txBody>
      </p:sp>
      <p:pic>
        <p:nvPicPr>
          <p:cNvPr id="9" name="Рисунок 8" descr="D:\2 РАБОТА КИТ\АТТЕСТАЦИЯ\2023 АТЕСТАЦІЯ\Підшипники кочення\10.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28"/>
          <a:stretch/>
        </p:blipFill>
        <p:spPr bwMode="auto">
          <a:xfrm>
            <a:off x="1638127" y="942656"/>
            <a:ext cx="7057831" cy="3703699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429332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0265" y="0"/>
            <a:ext cx="10099067" cy="553119"/>
          </a:xfrm>
        </p:spPr>
        <p:txBody>
          <a:bodyPr/>
          <a:lstStyle/>
          <a:p>
            <a:r>
              <a:rPr lang="uk-UA" altLang="ru-RU" sz="3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УМОВНЕ ПОЗНАЧЕННЯ ПІДШИПНИКІВ КОЧЕННЯ</a:t>
            </a:r>
            <a:endParaRPr lang="ru-RU" altLang="ru-RU" sz="3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" y="4338578"/>
            <a:ext cx="1033303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sz="2000" b="1" u="sng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Третя цифра</a:t>
            </a:r>
            <a:r>
              <a:rPr lang="uk-UA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праворуч разом із </a:t>
            </a:r>
            <a:r>
              <a:rPr lang="uk-UA" sz="2000" b="1" u="sng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сьомою</a:t>
            </a:r>
            <a:r>
              <a:rPr lang="uk-UA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свідчать про серію підшипників всіх діаметрів (d ≥ 10мм): основна з особливо легких серій позначається цифрою 1, легка–2, середня – 3, важка – 4, легка широка – 5, середня широка – 6 і т. д.</a:t>
            </a:r>
          </a:p>
          <a:p>
            <a:pPr indent="450000" algn="just"/>
            <a:r>
              <a:rPr lang="uk-UA" sz="2000" b="1" u="sng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Четверта цифра</a:t>
            </a:r>
            <a:r>
              <a:rPr lang="uk-UA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праворуч показує на тип підшипника: 0 – радіальний кульковий однорядний; 1 – радіальний кульковий дворядний сферичний; 2 – радіальний із короткими циліндричними роликами; 3 – радіальний роликовий дворядний сферичний; 4 – роликовий із довгими циліндричними роликами або голчастий; 5 – роликовий із витими роликами; 6 – радіально–упорний кульковий; 7 – роликовий конічний; 8 – упорний кульковий; 9 – упорний роликовий</a:t>
            </a:r>
            <a:r>
              <a:rPr lang="ru-RU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spc="-60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D:\2 РАБОТА КИТ\АТТЕСТАЦИЯ\2023 АТЕСТАЦІЯ\Підшипники кочення\10.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28"/>
          <a:stretch/>
        </p:blipFill>
        <p:spPr bwMode="auto">
          <a:xfrm>
            <a:off x="1637603" y="553119"/>
            <a:ext cx="7057831" cy="3703699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526705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0265" y="0"/>
            <a:ext cx="10099067" cy="553119"/>
          </a:xfrm>
        </p:spPr>
        <p:txBody>
          <a:bodyPr/>
          <a:lstStyle/>
          <a:p>
            <a:r>
              <a:rPr lang="uk-UA" altLang="ru-RU" sz="3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УМОВНЕ ПОЗНАЧЕННЯ ПІДШИПНИКІВ КОЧЕННЯ</a:t>
            </a:r>
            <a:endParaRPr lang="ru-RU" altLang="ru-RU" sz="3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98339" y="1062009"/>
            <a:ext cx="457250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sz="2000" b="1" u="sng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П’ята або п’ята та шоста</a:t>
            </a:r>
            <a:r>
              <a:rPr lang="uk-UA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цифри праворуч, що вводяться не для всіх підшипників, характеризують їхні конструктивні особливості.</a:t>
            </a:r>
            <a:endParaRPr lang="uk-UA" sz="2000" b="1" spc="-60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D:\2 РАБОТА КИТ\АТТЕСТАЦИЯ\2023 АТЕСТАЦІЯ\Підшипники кочення\10.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28"/>
          <a:stretch/>
        </p:blipFill>
        <p:spPr bwMode="auto">
          <a:xfrm>
            <a:off x="522003" y="653400"/>
            <a:ext cx="4320480" cy="2267235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335" y="3097501"/>
            <a:ext cx="3600400" cy="20559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11" y="2612309"/>
            <a:ext cx="2378241" cy="237824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3006" y="2612309"/>
            <a:ext cx="2396396" cy="237824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54511" y="5280117"/>
            <a:ext cx="3392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Однорядний радіальний шарикопідшипник </a:t>
            </a:r>
            <a:r>
              <a:rPr lang="uk-UA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канавкою під стопорне </a:t>
            </a:r>
            <a:r>
              <a:rPr lang="uk-UA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кільце.</a:t>
            </a:r>
            <a:endParaRPr lang="uk-UA" b="1" spc="-60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2003" y="6237914"/>
            <a:ext cx="93488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sz="2000" b="1" u="sng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Сьома</a:t>
            </a:r>
            <a:r>
              <a:rPr lang="uk-UA" sz="20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цифра праворуч вказує на серію ширин (особливо вузька, вузька, нормальна широка,  особливо широка).</a:t>
            </a:r>
            <a:endParaRPr lang="uk-UA" sz="2000" b="1" spc="-60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66056" y="5201774"/>
            <a:ext cx="30263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/>
            <a:r>
              <a:rPr lang="uk-UA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Однорядний радіальний шарикопідшипник </a:t>
            </a:r>
            <a:r>
              <a:rPr lang="uk-UA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стопорним кільцем.</a:t>
            </a:r>
            <a:endParaRPr lang="uk-UA" b="1" spc="-60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05950" y="5201774"/>
            <a:ext cx="22854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/>
            <a:r>
              <a:rPr lang="uk-UA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 з захисними шайбами.</a:t>
            </a:r>
            <a:endParaRPr lang="uk-UA" b="1" spc="-60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28732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0265" y="0"/>
            <a:ext cx="10099067" cy="553119"/>
          </a:xfrm>
        </p:spPr>
        <p:txBody>
          <a:bodyPr/>
          <a:lstStyle/>
          <a:p>
            <a:r>
              <a:rPr lang="uk-UA" altLang="ru-RU" sz="3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УМОВНЕ ПОЗНАЧЕННЯ ПІДШИПНИКІВ КОЧЕННЯ</a:t>
            </a:r>
            <a:endParaRPr lang="ru-RU" altLang="ru-RU" sz="3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84919" y="1116174"/>
            <a:ext cx="7938827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sz="2200" b="1" u="sng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Додаткові знаки</a:t>
            </a:r>
            <a:r>
              <a:rPr lang="uk-UA" sz="22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що ставляться ліворуч через «тире»: </a:t>
            </a:r>
            <a:r>
              <a:rPr lang="uk-UA" sz="2200" b="1" u="sng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 точності, ряд моменту тертя, категорія та група радіального зазору.</a:t>
            </a:r>
          </a:p>
          <a:p>
            <a:pPr indent="450000" algn="just"/>
            <a:r>
              <a:rPr lang="uk-UA" sz="22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Підшипники кочення поділяють на </a:t>
            </a:r>
            <a:r>
              <a:rPr lang="uk-UA" sz="2200" b="1" u="sng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п’ять класів точності</a:t>
            </a:r>
            <a:r>
              <a:rPr lang="uk-UA" sz="22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які позначаються цифрами (у порядку підвищення </a:t>
            </a:r>
            <a:r>
              <a:rPr lang="uk-UA" sz="22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точності</a:t>
            </a:r>
            <a:r>
              <a:rPr lang="uk-UA" sz="22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 0, 6, 5, 4 і 2:</a:t>
            </a:r>
          </a:p>
          <a:p>
            <a:pPr indent="450000" algn="just"/>
            <a:r>
              <a:rPr lang="uk-UA" sz="22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 – нормальний клас точності (не показується);</a:t>
            </a:r>
          </a:p>
          <a:p>
            <a:pPr indent="450000" algn="just"/>
            <a:r>
              <a:rPr lang="uk-UA" sz="22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– найвищий клас точності.</a:t>
            </a:r>
          </a:p>
          <a:p>
            <a:pPr indent="450000" algn="just"/>
            <a:r>
              <a:rPr lang="uk-UA" sz="22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Далі у порядку пониження точності слідкують 4, 5, 6 і 0. З переходом від класу 0 до класу 2 допуск радіального биття знижується в 5 разів, коштовність підвищується в 10 разів</a:t>
            </a:r>
            <a:r>
              <a:rPr lang="uk-UA" sz="22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0000" algn="just"/>
            <a:r>
              <a:rPr lang="uk-UA" sz="2200" b="1" u="sng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Ряд моменту тертя </a:t>
            </a:r>
            <a:r>
              <a:rPr lang="uk-UA" sz="22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позначається цифрами.</a:t>
            </a:r>
          </a:p>
          <a:p>
            <a:pPr indent="450000" algn="just"/>
            <a:r>
              <a:rPr lang="uk-UA" sz="2200" b="1" u="sng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Категорія</a:t>
            </a:r>
            <a:r>
              <a:rPr lang="uk-UA" sz="22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А, В, С залежно від наявності додаткових технічних вимог. До категорії С відносяться підшипники без додаткових вимог та літера «С» у позначенні не проставляється.</a:t>
            </a:r>
          </a:p>
          <a:p>
            <a:pPr indent="450000" algn="just"/>
            <a:r>
              <a:rPr lang="uk-UA" sz="22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Нормальна </a:t>
            </a:r>
            <a:r>
              <a:rPr lang="uk-UA" sz="2200" b="1" u="sng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група радіального зазору</a:t>
            </a:r>
            <a:r>
              <a:rPr lang="uk-UA" sz="22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позначенні не проставляється.</a:t>
            </a:r>
            <a:endParaRPr lang="uk-UA" sz="2000" b="1" spc="-60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D:\2 РАБОТА КИТ\АТТЕСТАЦИЯ\2023 АТЕСТАЦІЯ\Підшипники кочення\10.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67" b="22228"/>
          <a:stretch/>
        </p:blipFill>
        <p:spPr bwMode="auto">
          <a:xfrm>
            <a:off x="-1" y="1116174"/>
            <a:ext cx="2286199" cy="5597566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6637580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0265" y="0"/>
            <a:ext cx="10099067" cy="553119"/>
          </a:xfrm>
        </p:spPr>
        <p:txBody>
          <a:bodyPr/>
          <a:lstStyle/>
          <a:p>
            <a:r>
              <a:rPr lang="uk-UA" altLang="ru-RU" sz="3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УМОВНЕ ПОЗНАЧЕННЯ ПІДШИПНИКІВ КОЧЕННЯ</a:t>
            </a:r>
            <a:endParaRPr lang="ru-RU" altLang="ru-RU" sz="3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15559" y="922603"/>
            <a:ext cx="66582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sz="24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Додаткові </a:t>
            </a:r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позначення, розташовані після основного позначення підшипника.</a:t>
            </a:r>
          </a:p>
          <a:p>
            <a:pPr indent="450000" algn="just"/>
            <a:r>
              <a:rPr lang="uk-UA" sz="2400" b="1" u="sng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Позначення матеріалу:</a:t>
            </a:r>
          </a:p>
          <a:p>
            <a:pPr indent="450000" algn="just"/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Б,Б1... - сепаратор із </a:t>
            </a:r>
            <a:r>
              <a:rPr lang="uk-UA" sz="2400" b="1" spc="-60" dirty="0" err="1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безолов'янистої</a:t>
            </a:r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бронзи;</a:t>
            </a:r>
          </a:p>
          <a:p>
            <a:pPr indent="450000" algn="just"/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Г,Г1...- сепаратор із чорних металів;</a:t>
            </a:r>
          </a:p>
          <a:p>
            <a:pPr indent="450000" algn="just"/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Д,Д1...- сепаратор із алюмінієвого сплаву;</a:t>
            </a:r>
          </a:p>
          <a:p>
            <a:pPr indent="450000" algn="just"/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Е,Е1...- сепаратор із пластичних матеріалів;</a:t>
            </a:r>
          </a:p>
          <a:p>
            <a:pPr indent="450000" algn="just"/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Л,Л1...- сепаратор із латуні;</a:t>
            </a:r>
          </a:p>
          <a:p>
            <a:pPr indent="450000" algn="just"/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Е,Е1...- деталі з марки ШХ зі </a:t>
            </a:r>
            <a:r>
              <a:rPr lang="uk-UA" sz="24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спеціальними</a:t>
            </a:r>
          </a:p>
          <a:p>
            <a:pPr indent="450000" algn="just"/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присадками</a:t>
            </a:r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indent="450000" algn="just"/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Ю,Ю1...- всі деталі або </a:t>
            </a:r>
            <a:r>
              <a:rPr lang="uk-UA" sz="24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</a:p>
          <a:p>
            <a:pPr indent="450000" algn="just"/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spc="-60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деталей </a:t>
            </a:r>
            <a:r>
              <a:rPr lang="uk-UA" sz="2400" b="1" spc="-60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 нержавіючої сталі.</a:t>
            </a:r>
          </a:p>
        </p:txBody>
      </p:sp>
      <p:pic>
        <p:nvPicPr>
          <p:cNvPr id="9" name="Рисунок 8" descr="D:\2 РАБОТА КИТ\АТТЕСТАЦИЯ\2023 АТЕСТАЦІЯ\Підшипники кочення\10.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47" b="22228"/>
          <a:stretch/>
        </p:blipFill>
        <p:spPr bwMode="auto">
          <a:xfrm>
            <a:off x="7974831" y="922603"/>
            <a:ext cx="1980743" cy="4629318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15559" y="5474839"/>
            <a:ext cx="102193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/>
            <a:r>
              <a:rPr lang="uk-UA" sz="2400" b="1" u="sng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Позначення конструктивних змін та спеціальних технічних вимог:</a:t>
            </a:r>
          </a:p>
          <a:p>
            <a:pPr indent="450000"/>
            <a:r>
              <a:rPr lang="uk-UA" sz="2400" b="1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А,А1...- підвищена вантажопідйомність;</a:t>
            </a:r>
          </a:p>
          <a:p>
            <a:pPr indent="450000"/>
            <a:r>
              <a:rPr lang="uk-UA" sz="2400" b="1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Н,Н1...- кільцева проточка та отвори для змащування у зовнішньому</a:t>
            </a:r>
          </a:p>
          <a:p>
            <a:pPr indent="450000"/>
            <a:r>
              <a:rPr lang="uk-UA" sz="2400" b="1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кільці роликових радіальних сферичних дворядних підшипників.</a:t>
            </a:r>
            <a:endParaRPr lang="uk-UA" sz="2400" b="1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7085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0265" y="0"/>
            <a:ext cx="10099067" cy="553119"/>
          </a:xfrm>
        </p:spPr>
        <p:txBody>
          <a:bodyPr/>
          <a:lstStyle/>
          <a:p>
            <a:r>
              <a:rPr lang="uk-UA" altLang="ru-RU" sz="3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УМОВНЕ ПОЗНАЧЕННЯ ПІДШИПНИКІВ КОЧЕННЯ</a:t>
            </a:r>
            <a:endParaRPr lang="ru-RU" altLang="ru-RU" sz="3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0266" y="1332198"/>
            <a:ext cx="1009906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/>
            <a:r>
              <a:rPr lang="uk-UA" sz="2800" b="1" u="sng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Приклади умовних позначень підшипників:</a:t>
            </a:r>
            <a:endParaRPr lang="uk-UA" sz="2800" b="1" u="sng" dirty="0" smtClean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000" algn="just"/>
            <a:r>
              <a:rPr lang="uk-UA" sz="2800" b="1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318 – внутрішній діаметр </a:t>
            </a:r>
            <a:r>
              <a:rPr lang="en-US" sz="2800" b="1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 = 18 · 5 = 90 </a:t>
            </a:r>
            <a:r>
              <a:rPr lang="uk-UA" sz="2800" b="1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мм; 3 – середня серія; 0 – радіальний кульковий однорядний підшипник (нулі перед значущими цифрами спереду позначення не записуються);</a:t>
            </a:r>
          </a:p>
          <a:p>
            <a:pPr indent="450000" algn="just"/>
            <a:r>
              <a:rPr lang="uk-UA" sz="2800" b="1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7216 – внутрішній діаметр 80 мм, </a:t>
            </a:r>
            <a:r>
              <a:rPr lang="uk-UA" sz="2800" b="1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легка </a:t>
            </a:r>
            <a:r>
              <a:rPr lang="uk-UA" sz="2800" b="1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серія, підшипник роликовий </a:t>
            </a:r>
            <a:r>
              <a:rPr lang="uk-UA" sz="2800" b="1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конічний.</a:t>
            </a:r>
          </a:p>
          <a:p>
            <a:pPr indent="450000" algn="just"/>
            <a:r>
              <a:rPr lang="uk-UA" sz="2800" b="1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– 2307 – роликовий радіальний з короткими циліндричними роликами (тип підшипника – 2) середньої серії (3) з діаметром внутрішнього кільця 07 </a:t>
            </a:r>
            <a:r>
              <a:rPr lang="uk-UA" sz="2800" b="1" dirty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</a:t>
            </a:r>
            <a:r>
              <a:rPr lang="uk-UA" sz="2800" b="1" dirty="0" smtClean="0">
                <a:solidFill>
                  <a:srgbClr val="F0EA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= 35 мм; без конструктивних особливостей (00); серія ширини – 0;  6 – клас точності підшипника.</a:t>
            </a:r>
            <a:endParaRPr lang="uk-UA" sz="2400" b="1" dirty="0">
              <a:solidFill>
                <a:srgbClr val="F0EA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62948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-36298" y="0"/>
            <a:ext cx="10333038" cy="749626"/>
          </a:xfrm>
        </p:spPr>
        <p:txBody>
          <a:bodyPr/>
          <a:lstStyle/>
          <a:p>
            <a:r>
              <a:rPr lang="uk-UA" altLang="ru-RU" sz="3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2.4 </a:t>
            </a:r>
            <a:r>
              <a:rPr lang="uk-UA" altLang="ru-RU" sz="3000" b="1" spc="-1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Матеріал, виготовлення </a:t>
            </a:r>
            <a:r>
              <a:rPr lang="uk-UA" altLang="ru-RU" sz="3000" b="1" spc="-1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кочення.</a:t>
            </a:r>
            <a:endParaRPr lang="ru-RU" altLang="ru-RU" sz="3000" b="1" spc="-1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0687" y="738009"/>
            <a:ext cx="10099067" cy="2196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104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12208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68312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2244159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indent="450000" algn="just"/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Кільця і тіла кочення виготовляють із підшипникових </a:t>
            </a:r>
            <a:r>
              <a:rPr lang="uk-UA" altLang="ru-RU" sz="2400" b="1" kern="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високовуглецевих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хромистих сталей ШХ9, ШХ15, ШХ15ГС. Твердість після термообробки </a:t>
            </a:r>
            <a:r>
              <a:rPr lang="uk-UA" altLang="ru-RU" sz="2400" b="1" kern="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кілець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роликів 60...65 </a:t>
            </a:r>
            <a:r>
              <a:rPr lang="en-US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HRC, 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кульок - 62...66 </a:t>
            </a:r>
            <a:r>
              <a:rPr lang="en-US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HRC.</a:t>
            </a:r>
          </a:p>
          <a:p>
            <a:pPr indent="450000" algn="just"/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Крім 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того, для особливих умов експлуатації деталі підшипників </a:t>
            </a:r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виготовляють з 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сталей інших марок (нержавіюча, жароміцна тощо</a:t>
            </a:r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uk-UA" altLang="ru-RU" sz="2400" b="1" kern="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2"/>
          <p:cNvSpPr txBox="1">
            <a:spLocks noRot="1" noChangeArrowheads="1"/>
          </p:cNvSpPr>
          <p:nvPr/>
        </p:nvSpPr>
        <p:spPr bwMode="auto">
          <a:xfrm>
            <a:off x="80923" y="2949964"/>
            <a:ext cx="10099067" cy="392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104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12208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68312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2244159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indent="450000" algn="just"/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виготовлення штампованих сталевих сепараторів використовують </a:t>
            </a:r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сталеву холоднокатану 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стрічку, тонколистову якісну вуглецеву конструкційну сталь і листову якісну сталь. Масивні сепаратори виготовляють із латуні, бронзових і </a:t>
            </a:r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алюмінієвих сплавів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магнієвого чавуну, пластмас, а також зі спеціальної </a:t>
            </a:r>
            <a:r>
              <a:rPr lang="uk-UA" altLang="ru-RU" sz="2400" b="1" kern="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графітизованої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сталі різних марок.</a:t>
            </a:r>
          </a:p>
          <a:p>
            <a:pPr indent="450000" algn="just"/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Підшипники великих розмірів виготовляють із цементованих сталей 18ХГТ, 12ХНЗА, 20Х2Н4А з твердістю після термообробки 59...60 </a:t>
            </a:r>
            <a:r>
              <a:rPr lang="en-US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HRC. 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Сепаратори виготовляють із м’якої вуглецевої сталі методом штампування. Для швидкохідних підшипників сепаратори виготовляють із бронзи, латуні, текстоліту, капрону.</a:t>
            </a:r>
          </a:p>
        </p:txBody>
      </p:sp>
    </p:spTree>
    <p:extLst>
      <p:ext uri="{BB962C8B-B14F-4D97-AF65-F5344CB8AC3E}">
        <p14:creationId xmlns:p14="http://schemas.microsoft.com/office/powerpoint/2010/main" val="20476866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-36298" y="0"/>
            <a:ext cx="10333038" cy="749626"/>
          </a:xfrm>
        </p:spPr>
        <p:txBody>
          <a:bodyPr/>
          <a:lstStyle/>
          <a:p>
            <a:r>
              <a:rPr lang="uk-UA" altLang="ru-RU" sz="3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2.4 </a:t>
            </a:r>
            <a:r>
              <a:rPr lang="uk-UA" altLang="ru-RU" sz="3000" b="1" spc="-1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Матеріал, виготовлення </a:t>
            </a:r>
            <a:r>
              <a:rPr lang="uk-UA" altLang="ru-RU" sz="3000" b="1" spc="-1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кочення.</a:t>
            </a:r>
            <a:endParaRPr lang="ru-RU" altLang="ru-RU" sz="3000" b="1" spc="-1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-36298" y="3338229"/>
            <a:ext cx="10099067" cy="84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104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12208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68312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2244159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indent="450215" algn="just">
              <a:spcAft>
                <a:spcPts val="0"/>
              </a:spcAft>
            </a:pPr>
            <a:r>
              <a:rPr lang="uk-UA" sz="24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СКФ: Як виготовляють підшипник </a:t>
            </a:r>
            <a:r>
              <a:rPr lang="ru-RU" sz="24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I </a:t>
            </a:r>
            <a:r>
              <a:rPr lang="ru-RU" sz="2400" b="1" u="sng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Made</a:t>
            </a:r>
            <a:r>
              <a:rPr lang="ru-RU" sz="24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ru-RU" sz="2400" b="1" u="sng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in</a:t>
            </a:r>
            <a:r>
              <a:rPr lang="uk-UA" sz="24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 Волинь - </a:t>
            </a:r>
            <a:r>
              <a:rPr lang="ru-RU" sz="2400" b="1" u="sng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YouTube</a:t>
            </a:r>
            <a:endParaRPr lang="ru-RU" sz="24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k-UA" sz="24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Як роблять підшипники</a:t>
            </a:r>
            <a:r>
              <a:rPr lang="ru-RU" sz="24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 в Кита</a:t>
            </a:r>
            <a:r>
              <a:rPr lang="uk-UA" sz="24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ї</a:t>
            </a:r>
            <a:r>
              <a:rPr lang="ru-RU" sz="24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 - </a:t>
            </a:r>
            <a:r>
              <a:rPr lang="ru-RU" sz="2400" b="1" u="sng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YouTube</a:t>
            </a:r>
            <a:endParaRPr lang="ru-RU" sz="24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000" algn="just"/>
            <a:endParaRPr lang="en-US" altLang="ru-RU" sz="2400" b="1" kern="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2"/>
          <p:cNvSpPr txBox="1">
            <a:spLocks noRot="1" noChangeArrowheads="1"/>
          </p:cNvSpPr>
          <p:nvPr/>
        </p:nvSpPr>
        <p:spPr bwMode="auto">
          <a:xfrm>
            <a:off x="0" y="682948"/>
            <a:ext cx="10099067" cy="2562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104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12208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68312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2244159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indent="450000" algn="just"/>
            <a:r>
              <a:rPr lang="uk-UA" altLang="ru-RU" sz="20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Підшипники кочення стандартизовані і виготовляються на спеціалізованих підшипникових заводах із зовнішніми діаметрами від 1,0 до 2600 мм і масою від 0,5 г до 3500 кг.</a:t>
            </a:r>
          </a:p>
          <a:p>
            <a:pPr indent="450000" algn="just"/>
            <a:r>
              <a:rPr lang="uk-UA" altLang="ru-RU" sz="20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 </a:t>
            </a:r>
            <a:r>
              <a:rPr lang="uk-UA" altLang="ru-RU" sz="20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провели пошукову роботу </a:t>
            </a:r>
            <a:r>
              <a:rPr lang="uk-UA" altLang="ru-RU" sz="20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підготували відеоматеріали про виробництво підшипників кочення. Для кращого розуміння про виготовлення підшипників пропоную переглянути фрагмент одного з відеороликів. Повністю всі відеоматеріали ви можете переглянити за </a:t>
            </a:r>
            <a:r>
              <a:rPr lang="uk-UA" altLang="ru-RU" sz="20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посиланнями, які є в конспекті лекції на сайті дистанційного навчання.</a:t>
            </a:r>
            <a:endParaRPr lang="uk-UA" altLang="ru-RU" sz="2000" b="1" kern="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704" y="4006004"/>
            <a:ext cx="4210050" cy="30194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40" y="4264465"/>
            <a:ext cx="4908381" cy="2760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36318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1" y="45497"/>
            <a:ext cx="10333037" cy="766399"/>
          </a:xfrm>
        </p:spPr>
        <p:txBody>
          <a:bodyPr/>
          <a:lstStyle/>
          <a:p>
            <a:pPr marL="420661" indent="-420661">
              <a:defRPr/>
            </a:pPr>
            <a:r>
              <a:rPr lang="uk-UA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Фронтальне бліц-опитування</a:t>
            </a:r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" y="747397"/>
            <a:ext cx="10333037" cy="1376889"/>
          </a:xfrm>
        </p:spPr>
        <p:txBody>
          <a:bodyPr/>
          <a:lstStyle/>
          <a:p>
            <a:pPr marL="0" indent="450000" algn="just">
              <a:spcBef>
                <a:spcPts val="0"/>
              </a:spcBef>
              <a:buNone/>
              <a:defRPr/>
            </a:pPr>
            <a:r>
              <a:rPr lang="uk-UA" sz="2600" b="1" spc="-12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Кожна правильна та повна відповідь 2 бали, неповна відповідь – 1 бал, доповнення відповіді іншим студентом – 1 бал, невірна відповідь – 0 балів.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uk-UA" sz="32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3000" b="1" u="sng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Запитання: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2" y="2149410"/>
            <a:ext cx="10333036" cy="60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ru-RU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uk-UA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З яких деталей складаються підшипники кочення?</a:t>
            </a:r>
          </a:p>
        </p:txBody>
      </p:sp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3" y="2561288"/>
            <a:ext cx="10333035" cy="529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ru-RU" sz="28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uk-UA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Які переваги підшипників кочення</a:t>
            </a:r>
            <a:r>
              <a:rPr lang="ru-RU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uk-UA" sz="2800" b="1" kern="0" dirty="0" smtClean="0">
              <a:solidFill>
                <a:srgbClr val="F0EA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0" y="3050568"/>
            <a:ext cx="10333035" cy="563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ru-RU" sz="28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uk-UA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Які недоліки підшипників кочення</a:t>
            </a:r>
            <a:r>
              <a:rPr lang="ru-RU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uk-UA" sz="2800" b="1" kern="0" dirty="0" smtClean="0">
              <a:solidFill>
                <a:srgbClr val="F0EA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15755" y="3494455"/>
            <a:ext cx="10333035" cy="960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ru-RU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Які матеріали використовують для виготовлення деталей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uk-UA" sz="28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 підшипників кочення?</a:t>
            </a:r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6" y="4313839"/>
            <a:ext cx="1033303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 algn="just">
              <a:spcBef>
                <a:spcPts val="0"/>
              </a:spcBef>
              <a:buNone/>
              <a:defRPr/>
            </a:pPr>
            <a:r>
              <a:rPr lang="ru-RU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Як класифікуються підшипники кочення по напряму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uk-UA" sz="28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 сприйманого навантаження?</a:t>
            </a:r>
          </a:p>
        </p:txBody>
      </p:sp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-2" y="5155274"/>
            <a:ext cx="10333038" cy="876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 algn="just">
              <a:spcBef>
                <a:spcPts val="0"/>
              </a:spcBef>
              <a:buNone/>
              <a:defRPr/>
            </a:pPr>
            <a:r>
              <a:rPr lang="ru-RU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6) </a:t>
            </a:r>
            <a:r>
              <a:rPr lang="uk-UA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Як класифікуються підшипники кочення за формою тіл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uk-UA" sz="28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 кочення?</a:t>
            </a: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 bwMode="auto">
          <a:xfrm>
            <a:off x="-3" y="6076640"/>
            <a:ext cx="10333042" cy="876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t" anchorCtr="0" compatLnSpc="1">
            <a:prstTxWarp prst="textNoShape">
              <a:avLst/>
            </a:prstTxWarp>
          </a:bodyPr>
          <a:lstStyle>
            <a:lvl1pPr marL="419100" indent="-4191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9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909638" indent="-34766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400175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962150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522538" indent="-2778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308571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364675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420779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4768839" indent="-28052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5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 algn="just">
              <a:spcBef>
                <a:spcPts val="0"/>
              </a:spcBef>
              <a:buNone/>
              <a:defRPr/>
            </a:pPr>
            <a:r>
              <a:rPr lang="ru-RU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7) </a:t>
            </a:r>
            <a:r>
              <a:rPr lang="uk-UA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Визначите розмір внутрішнього діаметру підшипників,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uk-UA" sz="2800" b="1" kern="0" dirty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kern="0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що мають умовне позначення: 205; 408.</a:t>
            </a:r>
          </a:p>
        </p:txBody>
      </p:sp>
    </p:spTree>
    <p:extLst>
      <p:ext uri="{BB962C8B-B14F-4D97-AF65-F5344CB8AC3E}">
        <p14:creationId xmlns:p14="http://schemas.microsoft.com/office/powerpoint/2010/main" val="31126468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44373" y="5798"/>
            <a:ext cx="8610320" cy="612068"/>
          </a:xfrm>
        </p:spPr>
        <p:txBody>
          <a:bodyPr/>
          <a:lstStyle/>
          <a:p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2.5 Вибір і розрахунок </a:t>
            </a:r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кочення.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0" y="617866"/>
            <a:ext cx="10099067" cy="3822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104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12208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68312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2244159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indent="450000" algn="just"/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Вибір підшипників проводиться по двох критеріях:</a:t>
            </a:r>
          </a:p>
          <a:p>
            <a:pPr indent="450000" algn="just"/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динамічній вантажопідйомності С;</a:t>
            </a:r>
          </a:p>
          <a:p>
            <a:pPr indent="450000" algn="just"/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статичній вантажопідйомності С</a:t>
            </a:r>
            <a:r>
              <a:rPr lang="uk-UA" altLang="ru-RU" sz="2400" b="1" kern="0" baseline="-25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  <a:p>
            <a:pPr indent="450000" algn="just"/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Вибір підшипників по динамічній вантажопідйомності виконується при частоті обертання </a:t>
            </a:r>
            <a:r>
              <a:rPr lang="en-US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&gt; 10 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об/хв. При частоті обертання </a:t>
            </a:r>
            <a:r>
              <a:rPr lang="en-US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&lt; 1 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об/хв підшипники вибираються по статичній вантажопідйомності. При частоті обертання </a:t>
            </a:r>
            <a:r>
              <a:rPr lang="en-US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= 1...10 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об/хв вибір проводиться виходячи з </a:t>
            </a:r>
            <a:r>
              <a:rPr lang="en-US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= 10 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об/хв.</a:t>
            </a:r>
          </a:p>
          <a:p>
            <a:pPr indent="450000" algn="just"/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Розглянемо, наприклад,  вибір </a:t>
            </a:r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перевірочний розрахунок підшипників </a:t>
            </a:r>
            <a:r>
              <a:rPr lang="uk-UA" altLang="ru-RU" sz="2400" b="1" kern="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валу циліндричної прямозубої передачі: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t="2939"/>
          <a:stretch/>
        </p:blipFill>
        <p:spPr bwMode="auto">
          <a:xfrm>
            <a:off x="1782143" y="4609226"/>
            <a:ext cx="3747561" cy="24473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D:\2 РАБОТА КИТ\АТТЕСТАЦИЯ\2023 АТЕСТАЦІЯ\Підшипники кочення\3D-radialbelastung-20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727" y="4605367"/>
            <a:ext cx="2368152" cy="24512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100251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44373" y="5798"/>
            <a:ext cx="8610320" cy="612068"/>
          </a:xfrm>
        </p:spPr>
        <p:txBody>
          <a:bodyPr/>
          <a:lstStyle/>
          <a:p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2.5 </a:t>
            </a:r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Вибір і розрахунок </a:t>
            </a:r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кочення.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4194411" y="1296996"/>
            <a:ext cx="6288912" cy="173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2207" tIns="56104" rIns="112207" bIns="56104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104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12208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68312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2244159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algn="just"/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Вихідні дані:</a:t>
            </a:r>
          </a:p>
          <a:p>
            <a:pPr algn="just"/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діаметр </a:t>
            </a:r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вала </a:t>
            </a:r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 підшипниками d = 30 мм;</a:t>
            </a:r>
          </a:p>
          <a:p>
            <a:pPr algn="just"/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 обертання </a:t>
            </a:r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вала </a:t>
            </a:r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= 1430 об/хв;</a:t>
            </a:r>
          </a:p>
          <a:p>
            <a:pPr algn="just"/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радіальне навантаження, </a:t>
            </a:r>
            <a:r>
              <a:rPr lang="uk-UA" altLang="ru-RU" sz="2400" b="1" kern="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</a:t>
            </a:r>
            <a:r>
              <a:rPr lang="uk-UA" altLang="ru-RU" sz="2400" b="1" kern="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1800 Н.</a:t>
            </a:r>
            <a:endParaRPr lang="uk-UA" altLang="ru-RU" sz="2400" b="1" kern="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t="2939"/>
          <a:stretch/>
        </p:blipFill>
        <p:spPr bwMode="auto">
          <a:xfrm>
            <a:off x="125959" y="900150"/>
            <a:ext cx="3914310" cy="25562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/>
          <p:nvPr/>
        </p:nvPicPr>
        <p:blipFill>
          <a:blip r:embed="rId3"/>
          <a:stretch>
            <a:fillRect/>
          </a:stretch>
        </p:blipFill>
        <p:spPr>
          <a:xfrm>
            <a:off x="1926159" y="3738718"/>
            <a:ext cx="6480175" cy="112331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159" y="4883184"/>
            <a:ext cx="6480720" cy="213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21170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44373" y="5798"/>
            <a:ext cx="8610320" cy="612068"/>
          </a:xfrm>
        </p:spPr>
        <p:txBody>
          <a:bodyPr/>
          <a:lstStyle/>
          <a:p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2.5 </a:t>
            </a:r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Вибір і розрахунок </a:t>
            </a:r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кочення.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5960" y="1946875"/>
            <a:ext cx="478853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Визначаємо еквівалентне навантаження: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uk-UA" sz="2000" baseline="-25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 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(</a:t>
            </a:r>
            <a:r>
              <a:rPr lang="en-US" sz="2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XVP</a:t>
            </a:r>
            <a:r>
              <a:rPr lang="en-US" sz="2000" baseline="-25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+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YP</a:t>
            </a:r>
            <a:r>
              <a:rPr lang="uk-UA" sz="2000" baseline="-25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uk-UA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lang="uk-UA" sz="2000" baseline="-25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uk-UA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lang="uk-UA" sz="2000" baseline="-25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Н;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   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000" baseline="-25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000" baseline="-25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радіальне 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навантаження,</a:t>
            </a:r>
          </a:p>
          <a:p>
            <a:pPr>
              <a:spcAft>
                <a:spcPts val="0"/>
              </a:spcAft>
            </a:pP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en-US" sz="2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000" baseline="-25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=1800 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Н;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=1 – обертається внутрішнє кільце;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uk-UA" sz="2000" baseline="-25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осьове навантаження; 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uk-UA" sz="2000" baseline="-25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2000" baseline="-25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0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lang="uk-UA" sz="2000" baseline="-25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коефіцієнт безпеки; </a:t>
            </a:r>
            <a:r>
              <a:rPr lang="uk-UA" sz="2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lang="uk-UA" sz="2000" baseline="-25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=1;</a:t>
            </a:r>
          </a:p>
          <a:p>
            <a:pPr>
              <a:spcAft>
                <a:spcPts val="0"/>
              </a:spcAft>
            </a:pP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lang="ru-RU" sz="2000" baseline="-25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температурний коефіцієнт</a:t>
            </a: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lang="ru-RU" sz="2000" baseline="-25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 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1</a:t>
            </a: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>
              <a:spcAft>
                <a:spcPts val="0"/>
              </a:spcAft>
            </a:pPr>
            <a:r>
              <a:rPr lang="en-US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0; </a:t>
            </a:r>
            <a:r>
              <a:rPr lang="en-US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1;</a:t>
            </a:r>
          </a:p>
          <a:p>
            <a:pPr>
              <a:spcAft>
                <a:spcPts val="0"/>
              </a:spcAft>
            </a:pP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Тоді  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uk-UA" sz="2000" baseline="-25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 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(1*1*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00+0</a:t>
            </a: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)*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1*1 = 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00 </a:t>
            </a: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15661"/>
              </p:ext>
            </p:extLst>
          </p:nvPr>
        </p:nvGraphicFramePr>
        <p:xfrm>
          <a:off x="125959" y="605267"/>
          <a:ext cx="10081120" cy="1137695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</a:tblPr>
              <a:tblGrid>
                <a:gridCol w="2657345"/>
                <a:gridCol w="1389556"/>
                <a:gridCol w="1373055"/>
                <a:gridCol w="1151586"/>
                <a:gridCol w="1937790"/>
                <a:gridCol w="1571788"/>
              </a:tblGrid>
              <a:tr h="460603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Умовне позначення підшипників 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Розміри, мм 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Вантажопідйомність, </a:t>
                      </a:r>
                      <a:r>
                        <a:rPr lang="uk-UA" sz="2000" dirty="0" err="1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кН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0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 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</a:t>
                      </a:r>
                      <a:r>
                        <a:rPr lang="en-US" sz="2000" baseline="-2500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</a:t>
                      </a:r>
                      <a:endParaRPr lang="ru-RU" sz="200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2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206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endParaRPr lang="ru-RU" sz="200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19,5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10,0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7782" y="2771228"/>
            <a:ext cx="5791728" cy="2197374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770475" y="1961041"/>
            <a:ext cx="5436603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Таблиця </a:t>
            </a: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Значення коефіцієнта безпеки </a:t>
            </a:r>
            <a:r>
              <a:rPr lang="uk-UA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uk-UA" baseline="-25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uk-UA" baseline="-25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залежності від 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характеру навантаження </a:t>
            </a: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(скорочено).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44373" y="5123545"/>
            <a:ext cx="8892988" cy="385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Таблиця 3. Значення коефіцієнта </a:t>
            </a:r>
            <a:r>
              <a:rPr lang="uk-UA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uk-UA" baseline="-25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 залежності від робочої температури підшипника.</a:t>
            </a:r>
            <a:endParaRPr lang="uk-UA" dirty="0">
              <a:solidFill>
                <a:srgbClr val="FFFF00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270" y="5536424"/>
            <a:ext cx="8625469" cy="1410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7135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44373" y="5798"/>
            <a:ext cx="8610320" cy="612068"/>
          </a:xfrm>
        </p:spPr>
        <p:txBody>
          <a:bodyPr/>
          <a:lstStyle/>
          <a:p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2.5 </a:t>
            </a:r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Вибір і розрахунок </a:t>
            </a:r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підшипників кочення.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1983" y="1770690"/>
            <a:ext cx="752043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Визначаємо розрахункову довговічність підшипника: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(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uk-UA" sz="2000" baseline="-25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sz="2000" baseline="30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млн. 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обертів</a:t>
            </a: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(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19,5*10</a:t>
            </a:r>
            <a:r>
              <a:rPr lang="uk-UA" sz="2000" baseline="30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/1800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sz="2000" baseline="30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1271 </a:t>
            </a: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млн. 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обертів</a:t>
            </a:r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або в годинах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US" sz="2000" baseline="-25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uk-UA" sz="2000" baseline="-25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*10</a:t>
            </a:r>
            <a:r>
              <a:rPr lang="uk-UA" sz="2000" baseline="30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/(60*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); 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годин; </a:t>
            </a:r>
            <a:r>
              <a:rPr lang="en-US" sz="2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US" sz="2000" baseline="-250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1271*10</a:t>
            </a:r>
            <a:r>
              <a:rPr lang="uk-UA" sz="2000" baseline="30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/(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60*1430) = 14,8*10</a:t>
            </a:r>
            <a:r>
              <a:rPr lang="uk-UA" sz="2000" baseline="30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20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годин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022" y="3948873"/>
            <a:ext cx="5832648" cy="2857998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 rotWithShape="1">
          <a:blip r:embed="rId3"/>
          <a:srcRect b="90137"/>
          <a:stretch/>
        </p:blipFill>
        <p:spPr bwMode="auto">
          <a:xfrm>
            <a:off x="2257006" y="3682208"/>
            <a:ext cx="5855505" cy="2666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7040486"/>
              </p:ext>
            </p:extLst>
          </p:nvPr>
        </p:nvGraphicFramePr>
        <p:xfrm>
          <a:off x="125959" y="605267"/>
          <a:ext cx="10081120" cy="1137695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</a:tblPr>
              <a:tblGrid>
                <a:gridCol w="2657345"/>
                <a:gridCol w="1389556"/>
                <a:gridCol w="1373055"/>
                <a:gridCol w="1151586"/>
                <a:gridCol w="1937790"/>
                <a:gridCol w="1571788"/>
              </a:tblGrid>
              <a:tr h="460603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Умовне позначення підшипників 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Розміри, мм 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Вантажопідйомність, </a:t>
                      </a:r>
                      <a:r>
                        <a:rPr lang="uk-UA" sz="2000" dirty="0" err="1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кН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0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 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</a:t>
                      </a:r>
                      <a:r>
                        <a:rPr lang="en-US" sz="2000" baseline="-2500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</a:t>
                      </a:r>
                      <a:endParaRPr lang="ru-RU" sz="200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2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206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endParaRPr lang="ru-RU" sz="200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19,5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ln>
                            <a:solidFill>
                              <a:srgbClr val="FFFF00"/>
                            </a:solidFill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10,0</a:t>
                      </a:r>
                      <a:endParaRPr lang="ru-RU" sz="2000" dirty="0">
                        <a:ln>
                          <a:solidFill>
                            <a:srgbClr val="FFFF00"/>
                          </a:solidFill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825" y="3271326"/>
            <a:ext cx="8640960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Таблиця 4. Значення розрахункової довговічності для різних типів машин (скорочено).</a:t>
            </a:r>
            <a:endParaRPr lang="ru-RU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395" y="6806871"/>
            <a:ext cx="6156684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Висновок: Підшипник прийнятий 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вірно.</a:t>
            </a:r>
            <a:endParaRPr lang="ru-RU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4508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5798"/>
            <a:ext cx="10333038" cy="612068"/>
          </a:xfrm>
        </p:spPr>
        <p:txBody>
          <a:bodyPr/>
          <a:lstStyle/>
          <a:p>
            <a:r>
              <a:rPr lang="uk-UA" altLang="ru-R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Закріплення </a:t>
            </a:r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лекційного матеріалу (</a:t>
            </a:r>
            <a:r>
              <a:rPr lang="en-US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Google-</a:t>
            </a:r>
            <a:r>
              <a:rPr lang="uk-UA" alt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форма).</a:t>
            </a:r>
            <a:endParaRPr lang="ru-RU" alt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758331"/>
            <a:ext cx="10333038" cy="4305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>
              <a:lnSpc>
                <a:spcPct val="115000"/>
              </a:lnSpc>
              <a:spcAft>
                <a:spcPts val="0"/>
              </a:spcAft>
            </a:pPr>
            <a:r>
              <a:rPr lang="uk-UA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кожну правильну відповідь при виконанні Google-форми – від 1 до 4 балів (5 тестів, максимально 10 балів). Результати відповідей заносяться до картки індивідуального оцінювання роботи студентів (Додаток А). Студенти отримують оцінку «5» за набраних 12 – 14 балів, «4» – за набраних 9 – 11 балів, «3» – за набраних 6 – 8 балів, «2» – за 5 та менш балів.</a:t>
            </a:r>
          </a:p>
          <a:p>
            <a:pPr indent="450000" algn="just">
              <a:lnSpc>
                <a:spcPct val="115000"/>
              </a:lnSpc>
              <a:spcAft>
                <a:spcPts val="0"/>
              </a:spcAft>
            </a:pPr>
            <a:r>
              <a:rPr lang="uk-UA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Студентам пропонується перейти на сайт дистанційного навчання («Деталі машин» → «Перейти до завдань» → «29.11.2023 Відкрите заняття з теми «Підшипники кочення» → «Підшипники кочення Тести» або скопіюйте посилання нижче та вставте у пошуковий рядок:</a:t>
            </a:r>
            <a:endParaRPr lang="uk-UA" sz="24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5076614"/>
            <a:ext cx="10495111" cy="906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k-UA" sz="3200" u="sng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Підшипники кочення Тести - Google Форми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33582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41313" y="288925"/>
            <a:ext cx="9617075" cy="877888"/>
          </a:xfrm>
        </p:spPr>
        <p:txBody>
          <a:bodyPr/>
          <a:lstStyle/>
          <a:p>
            <a:pPr>
              <a:defRPr/>
            </a:pPr>
            <a:r>
              <a:rPr lang="uk-UA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ДОМАШНЄ </a:t>
            </a:r>
            <a:r>
              <a:rPr lang="uk-UA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Rot="1" noChangeArrowheads="1"/>
          </p:cNvSpPr>
          <p:nvPr/>
        </p:nvSpPr>
        <p:spPr bwMode="auto">
          <a:xfrm>
            <a:off x="10071" y="1908262"/>
            <a:ext cx="1033303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2207" tIns="56104" rIns="112207" bIns="56104"/>
          <a:lstStyle/>
          <a:p>
            <a:pPr marL="419100" indent="-419100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uk-UA" sz="32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Література:</a:t>
            </a:r>
          </a:p>
          <a:p>
            <a:pPr marL="419100" indent="-419100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uk-UA" sz="32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А. В. Міняйло та інші. Деталі машин: підручник. – К.: </a:t>
            </a:r>
            <a:r>
              <a:rPr lang="uk-UA" sz="3200" b="1" dirty="0" err="1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Агросвіта</a:t>
            </a:r>
            <a:r>
              <a:rPr lang="uk-UA" sz="32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, 2013.</a:t>
            </a:r>
          </a:p>
          <a:p>
            <a:pPr marL="419100" indent="-419100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uk-UA" sz="32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1) Опрацювати матеріал підручника: </a:t>
            </a:r>
          </a:p>
          <a:p>
            <a:pPr marL="419100" indent="-419100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uk-UA" sz="32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     Глава 3.3   «Підшипники кочення», </a:t>
            </a:r>
            <a:r>
              <a:rPr lang="uk-UA" sz="3200" b="1" dirty="0" err="1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стор</a:t>
            </a:r>
            <a:r>
              <a:rPr lang="uk-UA" sz="32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. 273..284,  294…310.</a:t>
            </a:r>
          </a:p>
          <a:p>
            <a:pPr marL="419100" indent="-419100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uk-UA" sz="32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2) Відповісти на контрольні запитання (</a:t>
            </a:r>
            <a:r>
              <a:rPr lang="uk-UA" sz="3200" b="1" dirty="0" err="1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стор</a:t>
            </a:r>
            <a:r>
              <a:rPr lang="uk-UA" sz="3200" b="1" dirty="0" smtClean="0">
                <a:solidFill>
                  <a:srgbClr val="F0EA00"/>
                </a:solidFill>
                <a:latin typeface="Times New Roman" pitchFamily="18" charset="0"/>
                <a:cs typeface="Times New Roman" pitchFamily="18" charset="0"/>
              </a:rPr>
              <a:t>. 318..319).</a:t>
            </a:r>
            <a:endParaRPr lang="uk-UA" sz="3200" b="1" dirty="0">
              <a:solidFill>
                <a:srgbClr val="F0EA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блака">
  <a:themeElements>
    <a:clrScheme name="Другая 1">
      <a:dk1>
        <a:srgbClr val="8A8A8A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Облак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блака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лака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5000</TotalTime>
  <Words>2461</Words>
  <Application>Microsoft Office PowerPoint</Application>
  <PresentationFormat>Произвольный</PresentationFormat>
  <Paragraphs>240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6" baseType="lpstr">
      <vt:lpstr>Arial</vt:lpstr>
      <vt:lpstr>Calibri</vt:lpstr>
      <vt:lpstr>Times New Roman</vt:lpstr>
      <vt:lpstr>Wingdings</vt:lpstr>
      <vt:lpstr>Облака</vt:lpstr>
      <vt:lpstr>Тема: «Підшипники кочення»</vt:lpstr>
      <vt:lpstr>Презентация PowerPoint</vt:lpstr>
      <vt:lpstr>Презентация PowerPoint</vt:lpstr>
      <vt:lpstr> - оволодіння знаннями про призначення, класифікацію, умовні позначення, характеристики підшипників основних типів, матеріалів для їх виготовлення;</vt:lpstr>
      <vt:lpstr>План заняття</vt:lpstr>
      <vt:lpstr>Фронтальне бліц-опитування</vt:lpstr>
      <vt:lpstr>План лекції:</vt:lpstr>
      <vt:lpstr>Презентация PowerPoint</vt:lpstr>
      <vt:lpstr>Презентация PowerPoint</vt:lpstr>
      <vt:lpstr>2.3 Класифікація, умовне позначення підшипників кочення.</vt:lpstr>
      <vt:lpstr>КЛАСИФІКАЦІЯ ПІДШИПНИКІВ КОЧЕННЯ</vt:lpstr>
      <vt:lpstr>КЛАСИФІКАЦІЯ ПІДШИПНИКІВ КОЧЕННЯ</vt:lpstr>
      <vt:lpstr>КЛАСИФІКАЦІЯ ПІДШИПНИКІВ КОЧЕННЯ</vt:lpstr>
      <vt:lpstr>КЛАСИФІКАЦІЯ ПІДШИПНИКІВ КОЧЕННЯ</vt:lpstr>
      <vt:lpstr>КЛАСИФІКАЦІЯ ПІДШИПНИКІВ КОЧЕННЯ</vt:lpstr>
      <vt:lpstr>КЛАСИФІКАЦІЯ ПІДШИПНИКІВ КОЧЕННЯ</vt:lpstr>
      <vt:lpstr>УМОВНЕ ПОЗНАЧЕННЯ ПІДШИПНИКІВ КОЧЕННЯ</vt:lpstr>
      <vt:lpstr>УМОВНЕ ПОЗНАЧЕННЯ ПІДШИПНИКІВ КОЧЕННЯ</vt:lpstr>
      <vt:lpstr>УМОВНЕ ПОЗНАЧЕННЯ ПІДШИПНИКІВ КОЧЕННЯ</vt:lpstr>
      <vt:lpstr>УМОВНЕ ПОЗНАЧЕННЯ ПІДШИПНИКІВ КОЧЕННЯ</vt:lpstr>
      <vt:lpstr>УМОВНЕ ПОЗНАЧЕННЯ ПІДШИПНИКІВ КОЧЕННЯ</vt:lpstr>
      <vt:lpstr>УМОВНЕ ПОЗНАЧЕННЯ ПІДШИПНИКІВ КОЧЕННЯ</vt:lpstr>
      <vt:lpstr>2.4 Матеріал, виготовлення підшипників кочення.</vt:lpstr>
      <vt:lpstr>2.4 Матеріал, виготовлення підшипників кочення.</vt:lpstr>
      <vt:lpstr>Фронтальне бліц-опитування</vt:lpstr>
      <vt:lpstr>2.5 Вибір і розрахунок підшипників кочення.</vt:lpstr>
      <vt:lpstr>2.5 Вибір і розрахунок підшипників кочення.</vt:lpstr>
      <vt:lpstr>2.5 Вибір і розрахунок підшипників кочення.</vt:lpstr>
      <vt:lpstr>2.5 Вибір і розрахунок підшипників кочення.</vt:lpstr>
      <vt:lpstr>3 Закріплення лекційного матеріалу (Google-форма).</vt:lpstr>
      <vt:lpstr>5 ДОМАШНЄ ЗАВДАННЯ</vt:lpstr>
    </vt:vector>
  </TitlesOfParts>
  <Company>Speed_XP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КЛАСИФІКАЦІЯ ГРОХОТІВ</dc:title>
  <dc:creator>Speed_XP</dc:creator>
  <cp:lastModifiedBy>Igor</cp:lastModifiedBy>
  <cp:revision>326</cp:revision>
  <cp:lastPrinted>1601-01-01T00:00:00Z</cp:lastPrinted>
  <dcterms:created xsi:type="dcterms:W3CDTF">2009-02-21T20:25:42Z</dcterms:created>
  <dcterms:modified xsi:type="dcterms:W3CDTF">2023-11-27T21:46:26Z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7</vt:i4>
  </property>
</Properties>
</file>