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72" r:id="rId11"/>
    <p:sldId id="271" r:id="rId12"/>
    <p:sldId id="269" r:id="rId13"/>
    <p:sldId id="264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613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E9465C-0DC4-4082-A415-5A48EEE8D578}" type="doc">
      <dgm:prSet loTypeId="urn:microsoft.com/office/officeart/2005/8/layout/hProcess9" loCatId="process" qsTypeId="urn:microsoft.com/office/officeart/2005/8/quickstyle/simple2" qsCatId="simple" csTypeId="urn:microsoft.com/office/officeart/2005/8/colors/accent3_1" csCatId="accent3" phldr="1"/>
      <dgm:spPr/>
    </dgm:pt>
    <dgm:pt modelId="{5CAB2F9F-8052-4F4F-A2E2-F4812E5245AC}">
      <dgm:prSet phldrT="[Текст]"/>
      <dgm:spPr/>
      <dgm:t>
        <a:bodyPr/>
        <a:lstStyle/>
        <a:p>
          <a:r>
            <a:rPr lang="uk-UA" b="1" cap="none" spc="0" dirty="0" smtClean="0">
              <a:ln w="12700"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Енергозбереження - це комплекс заходів, спрямованих на зменшення споживання енергії. </a:t>
          </a:r>
          <a:endParaRPr lang="uk-UA" b="1" cap="none" spc="0" dirty="0">
            <a:ln w="12700">
              <a:prstDash val="solid"/>
            </a:ln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91CCBA3B-3C15-4E6D-BA3E-B47022769245}" type="parTrans" cxnId="{E870ED6F-72EA-4901-855B-E00EEDD7BC1B}">
      <dgm:prSet/>
      <dgm:spPr/>
      <dgm:t>
        <a:bodyPr/>
        <a:lstStyle/>
        <a:p>
          <a:endParaRPr lang="uk-UA" b="1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5D956E19-495E-4E91-8FAC-6F93693B3504}" type="sibTrans" cxnId="{E870ED6F-72EA-4901-855B-E00EEDD7BC1B}">
      <dgm:prSet/>
      <dgm:spPr/>
      <dgm:t>
        <a:bodyPr/>
        <a:lstStyle/>
        <a:p>
          <a:endParaRPr lang="uk-UA" b="1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3AF93853-7E50-4FD7-B29C-DE76DF48D486}">
      <dgm:prSet phldrT="[Текст]"/>
      <dgm:spPr/>
      <dgm:t>
        <a:bodyPr/>
        <a:lstStyle/>
        <a:p>
          <a:r>
            <a:rPr lang="uk-UA" b="1" cap="none" spc="0" dirty="0" smtClean="0">
              <a:ln w="12700"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Енергозаощадження - це процес економії енергії, тобто раціональне її використання</a:t>
          </a:r>
          <a:endParaRPr lang="uk-UA" b="1" cap="none" spc="0" dirty="0">
            <a:ln w="12700">
              <a:prstDash val="solid"/>
            </a:ln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FCAD0313-1F39-4C62-9060-6231B73D0033}" type="parTrans" cxnId="{7823D69B-61A1-4836-8436-D03F5F5E7394}">
      <dgm:prSet/>
      <dgm:spPr/>
      <dgm:t>
        <a:bodyPr/>
        <a:lstStyle/>
        <a:p>
          <a:endParaRPr lang="uk-UA" b="1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2640655E-1C27-4D1E-9707-8278A6DFDDB4}" type="sibTrans" cxnId="{7823D69B-61A1-4836-8436-D03F5F5E7394}">
      <dgm:prSet/>
      <dgm:spPr/>
      <dgm:t>
        <a:bodyPr/>
        <a:lstStyle/>
        <a:p>
          <a:endParaRPr lang="uk-UA" b="1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D0D09FBE-A4B9-4FDE-ADC7-692ACDEC03D6}">
      <dgm:prSet phldrT="[Текст]"/>
      <dgm:spPr/>
      <dgm:t>
        <a:bodyPr/>
        <a:lstStyle/>
        <a:p>
          <a:r>
            <a:rPr lang="uk-UA" b="1" cap="none" spc="0" dirty="0" smtClean="0">
              <a:ln w="12700">
                <a:prstDash val="solid"/>
              </a:ln>
              <a:effectLst/>
            </a:rPr>
            <a:t>Енергоефективність - це характеристика системи або процесу, яка показує, наскільки ефективно використовується енергія</a:t>
          </a:r>
          <a:endParaRPr lang="uk-UA" b="1" cap="none" spc="0" dirty="0">
            <a:ln w="12700">
              <a:prstDash val="solid"/>
            </a:ln>
            <a:effectLst/>
          </a:endParaRPr>
        </a:p>
      </dgm:t>
    </dgm:pt>
    <dgm:pt modelId="{0E180F22-CBD2-47D4-B440-4751408E9DD9}" type="parTrans" cxnId="{22F75DDC-0F87-4193-AFBD-E02482451C0F}">
      <dgm:prSet/>
      <dgm:spPr/>
      <dgm:t>
        <a:bodyPr/>
        <a:lstStyle/>
        <a:p>
          <a:endParaRPr lang="uk-UA" b="1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C849A56F-ED88-4BFA-9E05-30B93D05A9A1}" type="sibTrans" cxnId="{22F75DDC-0F87-4193-AFBD-E02482451C0F}">
      <dgm:prSet/>
      <dgm:spPr/>
      <dgm:t>
        <a:bodyPr/>
        <a:lstStyle/>
        <a:p>
          <a:endParaRPr lang="uk-UA" b="1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54F40914-BD63-41AD-A213-4D15E9276F2F}" type="pres">
      <dgm:prSet presAssocID="{A9E9465C-0DC4-4082-A415-5A48EEE8D578}" presName="CompostProcess" presStyleCnt="0">
        <dgm:presLayoutVars>
          <dgm:dir/>
          <dgm:resizeHandles val="exact"/>
        </dgm:presLayoutVars>
      </dgm:prSet>
      <dgm:spPr/>
    </dgm:pt>
    <dgm:pt modelId="{A707B4D0-7BF7-4676-9893-D5DBDDD41320}" type="pres">
      <dgm:prSet presAssocID="{A9E9465C-0DC4-4082-A415-5A48EEE8D578}" presName="arrow" presStyleLbl="bgShp" presStyleIdx="0" presStyleCnt="1" custLinFactNeighborX="-742" custLinFactNeighborY="-2927"/>
      <dgm:spPr/>
    </dgm:pt>
    <dgm:pt modelId="{05967F80-2F8F-4911-94E2-00FEEEAF3AD3}" type="pres">
      <dgm:prSet presAssocID="{A9E9465C-0DC4-4082-A415-5A48EEE8D578}" presName="linearProcess" presStyleCnt="0"/>
      <dgm:spPr/>
    </dgm:pt>
    <dgm:pt modelId="{2D3AAFC8-513B-4CDD-B9D8-55D31D3A4709}" type="pres">
      <dgm:prSet presAssocID="{5CAB2F9F-8052-4F4F-A2E2-F4812E5245AC}" presName="textNode" presStyleLbl="node1" presStyleIdx="0" presStyleCnt="3" custScaleY="10858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2DFE89B-6D34-4935-A353-EFA1007935A6}" type="pres">
      <dgm:prSet presAssocID="{5D956E19-495E-4E91-8FAC-6F93693B3504}" presName="sibTrans" presStyleCnt="0"/>
      <dgm:spPr/>
    </dgm:pt>
    <dgm:pt modelId="{24E898C1-2F20-4F1B-B915-97830B65CAF7}" type="pres">
      <dgm:prSet presAssocID="{3AF93853-7E50-4FD7-B29C-DE76DF48D486}" presName="textNode" presStyleLbl="node1" presStyleIdx="1" presStyleCnt="3" custScaleY="10858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C134D20-755F-4C76-B09A-AF0B3FBE087C}" type="pres">
      <dgm:prSet presAssocID="{2640655E-1C27-4D1E-9707-8278A6DFDDB4}" presName="sibTrans" presStyleCnt="0"/>
      <dgm:spPr/>
    </dgm:pt>
    <dgm:pt modelId="{BFD30C1C-3E4A-4055-8C83-0E579A8A1C95}" type="pres">
      <dgm:prSet presAssocID="{D0D09FBE-A4B9-4FDE-ADC7-692ACDEC03D6}" presName="textNode" presStyleLbl="node1" presStyleIdx="2" presStyleCnt="3" custScaleY="10858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CBD95EBC-8EFA-426F-9E9A-38EF5754443F}" type="presOf" srcId="{3AF93853-7E50-4FD7-B29C-DE76DF48D486}" destId="{24E898C1-2F20-4F1B-B915-97830B65CAF7}" srcOrd="0" destOrd="0" presId="urn:microsoft.com/office/officeart/2005/8/layout/hProcess9"/>
    <dgm:cxn modelId="{22F75DDC-0F87-4193-AFBD-E02482451C0F}" srcId="{A9E9465C-0DC4-4082-A415-5A48EEE8D578}" destId="{D0D09FBE-A4B9-4FDE-ADC7-692ACDEC03D6}" srcOrd="2" destOrd="0" parTransId="{0E180F22-CBD2-47D4-B440-4751408E9DD9}" sibTransId="{C849A56F-ED88-4BFA-9E05-30B93D05A9A1}"/>
    <dgm:cxn modelId="{F34DAB41-9B0D-4294-90E7-6A760C5A6383}" type="presOf" srcId="{D0D09FBE-A4B9-4FDE-ADC7-692ACDEC03D6}" destId="{BFD30C1C-3E4A-4055-8C83-0E579A8A1C95}" srcOrd="0" destOrd="0" presId="urn:microsoft.com/office/officeart/2005/8/layout/hProcess9"/>
    <dgm:cxn modelId="{7E5931AC-38C6-4837-A5D3-E985C0F85D98}" type="presOf" srcId="{5CAB2F9F-8052-4F4F-A2E2-F4812E5245AC}" destId="{2D3AAFC8-513B-4CDD-B9D8-55D31D3A4709}" srcOrd="0" destOrd="0" presId="urn:microsoft.com/office/officeart/2005/8/layout/hProcess9"/>
    <dgm:cxn modelId="{7823D69B-61A1-4836-8436-D03F5F5E7394}" srcId="{A9E9465C-0DC4-4082-A415-5A48EEE8D578}" destId="{3AF93853-7E50-4FD7-B29C-DE76DF48D486}" srcOrd="1" destOrd="0" parTransId="{FCAD0313-1F39-4C62-9060-6231B73D0033}" sibTransId="{2640655E-1C27-4D1E-9707-8278A6DFDDB4}"/>
    <dgm:cxn modelId="{51C71FC5-CB3D-4678-B3CB-3F9387364697}" type="presOf" srcId="{A9E9465C-0DC4-4082-A415-5A48EEE8D578}" destId="{54F40914-BD63-41AD-A213-4D15E9276F2F}" srcOrd="0" destOrd="0" presId="urn:microsoft.com/office/officeart/2005/8/layout/hProcess9"/>
    <dgm:cxn modelId="{E870ED6F-72EA-4901-855B-E00EEDD7BC1B}" srcId="{A9E9465C-0DC4-4082-A415-5A48EEE8D578}" destId="{5CAB2F9F-8052-4F4F-A2E2-F4812E5245AC}" srcOrd="0" destOrd="0" parTransId="{91CCBA3B-3C15-4E6D-BA3E-B47022769245}" sibTransId="{5D956E19-495E-4E91-8FAC-6F93693B3504}"/>
    <dgm:cxn modelId="{9DA077CB-5DC8-4E89-BC94-8A8A73C744FE}" type="presParOf" srcId="{54F40914-BD63-41AD-A213-4D15E9276F2F}" destId="{A707B4D0-7BF7-4676-9893-D5DBDDD41320}" srcOrd="0" destOrd="0" presId="urn:microsoft.com/office/officeart/2005/8/layout/hProcess9"/>
    <dgm:cxn modelId="{0BCC2762-6BC1-4315-990E-063EC906D36A}" type="presParOf" srcId="{54F40914-BD63-41AD-A213-4D15E9276F2F}" destId="{05967F80-2F8F-4911-94E2-00FEEEAF3AD3}" srcOrd="1" destOrd="0" presId="urn:microsoft.com/office/officeart/2005/8/layout/hProcess9"/>
    <dgm:cxn modelId="{A1D55734-F706-4012-AB2C-669B5728EB5D}" type="presParOf" srcId="{05967F80-2F8F-4911-94E2-00FEEEAF3AD3}" destId="{2D3AAFC8-513B-4CDD-B9D8-55D31D3A4709}" srcOrd="0" destOrd="0" presId="urn:microsoft.com/office/officeart/2005/8/layout/hProcess9"/>
    <dgm:cxn modelId="{387B40E6-F641-4D59-9378-05B46DBF73AA}" type="presParOf" srcId="{05967F80-2F8F-4911-94E2-00FEEEAF3AD3}" destId="{82DFE89B-6D34-4935-A353-EFA1007935A6}" srcOrd="1" destOrd="0" presId="urn:microsoft.com/office/officeart/2005/8/layout/hProcess9"/>
    <dgm:cxn modelId="{273DEC89-F954-43D2-AE5F-E5F83081ACCF}" type="presParOf" srcId="{05967F80-2F8F-4911-94E2-00FEEEAF3AD3}" destId="{24E898C1-2F20-4F1B-B915-97830B65CAF7}" srcOrd="2" destOrd="0" presId="urn:microsoft.com/office/officeart/2005/8/layout/hProcess9"/>
    <dgm:cxn modelId="{F08D6654-FF38-4938-B3CD-9458E4CE524D}" type="presParOf" srcId="{05967F80-2F8F-4911-94E2-00FEEEAF3AD3}" destId="{4C134D20-755F-4C76-B09A-AF0B3FBE087C}" srcOrd="3" destOrd="0" presId="urn:microsoft.com/office/officeart/2005/8/layout/hProcess9"/>
    <dgm:cxn modelId="{21E60B90-0399-44B6-8C03-C2F8573E3FD9}" type="presParOf" srcId="{05967F80-2F8F-4911-94E2-00FEEEAF3AD3}" destId="{BFD30C1C-3E4A-4055-8C83-0E579A8A1C95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556379-952F-49EA-9E7E-BD90FC3DDDE7}" type="doc">
      <dgm:prSet loTypeId="urn:microsoft.com/office/officeart/2005/8/layout/funnel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uk-UA"/>
        </a:p>
      </dgm:t>
    </dgm:pt>
    <dgm:pt modelId="{18B208FC-432F-4309-87E4-16EB33F9DC84}">
      <dgm:prSet phldrT="[Текст]"/>
      <dgm:spPr/>
      <dgm:t>
        <a:bodyPr/>
        <a:lstStyle/>
        <a:p>
          <a:r>
            <a:rPr lang="uk-UA" b="1" dirty="0" smtClean="0"/>
            <a:t>Екологічні</a:t>
          </a:r>
          <a:endParaRPr lang="uk-UA" b="1" dirty="0"/>
        </a:p>
      </dgm:t>
    </dgm:pt>
    <dgm:pt modelId="{CBE29824-6F72-4436-8C6C-F84F167CD25D}" type="parTrans" cxnId="{2AF42405-1775-4162-9D80-BA30526EF07C}">
      <dgm:prSet/>
      <dgm:spPr/>
      <dgm:t>
        <a:bodyPr/>
        <a:lstStyle/>
        <a:p>
          <a:endParaRPr lang="uk-UA"/>
        </a:p>
      </dgm:t>
    </dgm:pt>
    <dgm:pt modelId="{C2923A56-C1EA-4FBB-9141-1C5B1BCBFEF3}" type="sibTrans" cxnId="{2AF42405-1775-4162-9D80-BA30526EF07C}">
      <dgm:prSet/>
      <dgm:spPr/>
      <dgm:t>
        <a:bodyPr/>
        <a:lstStyle/>
        <a:p>
          <a:endParaRPr lang="uk-UA"/>
        </a:p>
      </dgm:t>
    </dgm:pt>
    <dgm:pt modelId="{92B8E88D-BC43-45D0-AFD9-422B1E5754BD}">
      <dgm:prSet phldrT="[Текст]" custT="1"/>
      <dgm:spPr/>
      <dgm:t>
        <a:bodyPr/>
        <a:lstStyle/>
        <a:p>
          <a:r>
            <a:rPr lang="uk-UA" sz="1800" b="1" dirty="0" smtClean="0"/>
            <a:t>Економічні</a:t>
          </a:r>
          <a:endParaRPr lang="uk-UA" sz="1800" b="1" dirty="0"/>
        </a:p>
      </dgm:t>
    </dgm:pt>
    <dgm:pt modelId="{76810E7C-EE91-4678-90CE-EDDD2F53925C}" type="parTrans" cxnId="{CDFAED8F-EBE7-457D-A24C-9913118EDFD7}">
      <dgm:prSet/>
      <dgm:spPr/>
      <dgm:t>
        <a:bodyPr/>
        <a:lstStyle/>
        <a:p>
          <a:endParaRPr lang="uk-UA"/>
        </a:p>
      </dgm:t>
    </dgm:pt>
    <dgm:pt modelId="{1C123074-99D6-4A2D-B663-0B35976E3630}" type="sibTrans" cxnId="{CDFAED8F-EBE7-457D-A24C-9913118EDFD7}">
      <dgm:prSet/>
      <dgm:spPr/>
      <dgm:t>
        <a:bodyPr/>
        <a:lstStyle/>
        <a:p>
          <a:endParaRPr lang="uk-UA"/>
        </a:p>
      </dgm:t>
    </dgm:pt>
    <dgm:pt modelId="{4B14D18A-F29F-481B-A648-8D6FB0318724}">
      <dgm:prSet phldrT="[Текст]" custT="1"/>
      <dgm:spPr/>
      <dgm:t>
        <a:bodyPr/>
        <a:lstStyle/>
        <a:p>
          <a:r>
            <a:rPr lang="uk-UA" sz="1800" dirty="0" smtClean="0"/>
            <a:t>Соціальні</a:t>
          </a:r>
          <a:endParaRPr lang="uk-UA" sz="1800" dirty="0"/>
        </a:p>
      </dgm:t>
    </dgm:pt>
    <dgm:pt modelId="{E1F93B4D-981E-4E44-9A08-93973C70FD26}" type="parTrans" cxnId="{79EDEF94-5881-4E28-8B80-F08BC8C831C8}">
      <dgm:prSet/>
      <dgm:spPr/>
      <dgm:t>
        <a:bodyPr/>
        <a:lstStyle/>
        <a:p>
          <a:endParaRPr lang="uk-UA"/>
        </a:p>
      </dgm:t>
    </dgm:pt>
    <dgm:pt modelId="{F276050E-842A-4252-93B0-7DCA588A4723}" type="sibTrans" cxnId="{79EDEF94-5881-4E28-8B80-F08BC8C831C8}">
      <dgm:prSet/>
      <dgm:spPr/>
      <dgm:t>
        <a:bodyPr/>
        <a:lstStyle/>
        <a:p>
          <a:endParaRPr lang="uk-UA"/>
        </a:p>
      </dgm:t>
    </dgm:pt>
    <dgm:pt modelId="{D5C98D24-15EE-4124-8A4C-FC1677B53D3B}">
      <dgm:prSet phldrT="[Текст]" phldr="1"/>
      <dgm:spPr/>
      <dgm:t>
        <a:bodyPr/>
        <a:lstStyle/>
        <a:p>
          <a:endParaRPr lang="uk-UA"/>
        </a:p>
      </dgm:t>
    </dgm:pt>
    <dgm:pt modelId="{3F891B3D-9D23-474D-A594-534BE099670C}" type="parTrans" cxnId="{74A5E6A4-0355-405F-AAD2-9F533F6882EB}">
      <dgm:prSet/>
      <dgm:spPr/>
      <dgm:t>
        <a:bodyPr/>
        <a:lstStyle/>
        <a:p>
          <a:endParaRPr lang="uk-UA"/>
        </a:p>
      </dgm:t>
    </dgm:pt>
    <dgm:pt modelId="{AECDF97C-EAEA-4BAC-9C98-093C8252911F}" type="sibTrans" cxnId="{74A5E6A4-0355-405F-AAD2-9F533F6882EB}">
      <dgm:prSet/>
      <dgm:spPr/>
      <dgm:t>
        <a:bodyPr/>
        <a:lstStyle/>
        <a:p>
          <a:endParaRPr lang="uk-UA"/>
        </a:p>
      </dgm:t>
    </dgm:pt>
    <dgm:pt modelId="{CC847F03-651E-4C8B-B433-B6D6A772FDAD}" type="pres">
      <dgm:prSet presAssocID="{45556379-952F-49EA-9E7E-BD90FC3DDDE7}" presName="Name0" presStyleCnt="0">
        <dgm:presLayoutVars>
          <dgm:chMax val="4"/>
          <dgm:resizeHandles val="exact"/>
        </dgm:presLayoutVars>
      </dgm:prSet>
      <dgm:spPr/>
    </dgm:pt>
    <dgm:pt modelId="{5022E3A4-F287-400F-AF46-E303982D48DB}" type="pres">
      <dgm:prSet presAssocID="{45556379-952F-49EA-9E7E-BD90FC3DDDE7}" presName="ellipse" presStyleLbl="trBgShp" presStyleIdx="0" presStyleCnt="1"/>
      <dgm:spPr/>
    </dgm:pt>
    <dgm:pt modelId="{1B5DA908-BF2F-4EA5-9DB7-1C91B046B811}" type="pres">
      <dgm:prSet presAssocID="{45556379-952F-49EA-9E7E-BD90FC3DDDE7}" presName="arrow1" presStyleLbl="fgShp" presStyleIdx="0" presStyleCnt="1"/>
      <dgm:spPr/>
    </dgm:pt>
    <dgm:pt modelId="{03DC5240-4F81-47EF-A83F-CE4AE15A7014}" type="pres">
      <dgm:prSet presAssocID="{45556379-952F-49EA-9E7E-BD90FC3DDDE7}" presName="rectangle" presStyleLbl="revTx" presStyleIdx="0" presStyleCnt="1">
        <dgm:presLayoutVars>
          <dgm:bulletEnabled val="1"/>
        </dgm:presLayoutVars>
      </dgm:prSet>
      <dgm:spPr/>
    </dgm:pt>
    <dgm:pt modelId="{F80079CE-604A-4084-A073-F25E82392188}" type="pres">
      <dgm:prSet presAssocID="{92B8E88D-BC43-45D0-AFD9-422B1E5754BD}" presName="item1" presStyleLbl="node1" presStyleIdx="0" presStyleCnt="3" custScaleX="184687" custScaleY="160442">
        <dgm:presLayoutVars>
          <dgm:bulletEnabled val="1"/>
        </dgm:presLayoutVars>
      </dgm:prSet>
      <dgm:spPr/>
    </dgm:pt>
    <dgm:pt modelId="{85E98BF8-9F6F-4153-AE5D-CDD7FD331039}" type="pres">
      <dgm:prSet presAssocID="{4B14D18A-F29F-481B-A648-8D6FB0318724}" presName="item2" presStyleLbl="node1" presStyleIdx="1" presStyleCnt="3" custScaleX="180173" custScaleY="168307" custLinFactNeighborX="-28975" custLinFactNeighborY="-31004">
        <dgm:presLayoutVars>
          <dgm:bulletEnabled val="1"/>
        </dgm:presLayoutVars>
      </dgm:prSet>
      <dgm:spPr/>
    </dgm:pt>
    <dgm:pt modelId="{0151B681-DCC0-4F60-AA53-CDBCC5F84B69}" type="pres">
      <dgm:prSet presAssocID="{D5C98D24-15EE-4124-8A4C-FC1677B53D3B}" presName="item3" presStyleLbl="node1" presStyleIdx="2" presStyleCnt="3" custScaleX="150398" custScaleY="149571" custLinFactNeighborX="46688" custLinFactNeighborY="-22990">
        <dgm:presLayoutVars>
          <dgm:bulletEnabled val="1"/>
        </dgm:presLayoutVars>
      </dgm:prSet>
      <dgm:spPr/>
    </dgm:pt>
    <dgm:pt modelId="{E32A74EF-1E2B-40AB-883A-03EFB10841AC}" type="pres">
      <dgm:prSet presAssocID="{45556379-952F-49EA-9E7E-BD90FC3DDDE7}" presName="funnel" presStyleLbl="trAlignAcc1" presStyleIdx="0" presStyleCnt="1" custScaleX="141748" custScaleY="142857" custLinFactNeighborX="0" custLinFactNeighborY="-2324"/>
      <dgm:spPr/>
    </dgm:pt>
  </dgm:ptLst>
  <dgm:cxnLst>
    <dgm:cxn modelId="{A3B5CE79-FDB5-46DE-A51F-9B595AFA2616}" type="presOf" srcId="{D5C98D24-15EE-4124-8A4C-FC1677B53D3B}" destId="{03DC5240-4F81-47EF-A83F-CE4AE15A7014}" srcOrd="0" destOrd="0" presId="urn:microsoft.com/office/officeart/2005/8/layout/funnel1"/>
    <dgm:cxn modelId="{74A5E6A4-0355-405F-AAD2-9F533F6882EB}" srcId="{45556379-952F-49EA-9E7E-BD90FC3DDDE7}" destId="{D5C98D24-15EE-4124-8A4C-FC1677B53D3B}" srcOrd="3" destOrd="0" parTransId="{3F891B3D-9D23-474D-A594-534BE099670C}" sibTransId="{AECDF97C-EAEA-4BAC-9C98-093C8252911F}"/>
    <dgm:cxn modelId="{2AF42405-1775-4162-9D80-BA30526EF07C}" srcId="{45556379-952F-49EA-9E7E-BD90FC3DDDE7}" destId="{18B208FC-432F-4309-87E4-16EB33F9DC84}" srcOrd="0" destOrd="0" parTransId="{CBE29824-6F72-4436-8C6C-F84F167CD25D}" sibTransId="{C2923A56-C1EA-4FBB-9141-1C5B1BCBFEF3}"/>
    <dgm:cxn modelId="{F5916966-CD94-406E-B787-0044D6016D5D}" type="presOf" srcId="{92B8E88D-BC43-45D0-AFD9-422B1E5754BD}" destId="{85E98BF8-9F6F-4153-AE5D-CDD7FD331039}" srcOrd="0" destOrd="0" presId="urn:microsoft.com/office/officeart/2005/8/layout/funnel1"/>
    <dgm:cxn modelId="{79EDEF94-5881-4E28-8B80-F08BC8C831C8}" srcId="{45556379-952F-49EA-9E7E-BD90FC3DDDE7}" destId="{4B14D18A-F29F-481B-A648-8D6FB0318724}" srcOrd="2" destOrd="0" parTransId="{E1F93B4D-981E-4E44-9A08-93973C70FD26}" sibTransId="{F276050E-842A-4252-93B0-7DCA588A4723}"/>
    <dgm:cxn modelId="{FFC05EC1-0A72-4EBE-A7A3-FBD9980190C4}" type="presOf" srcId="{4B14D18A-F29F-481B-A648-8D6FB0318724}" destId="{F80079CE-604A-4084-A073-F25E82392188}" srcOrd="0" destOrd="0" presId="urn:microsoft.com/office/officeart/2005/8/layout/funnel1"/>
    <dgm:cxn modelId="{9D5FEEDF-1B65-4B91-A241-6505861E6D6F}" type="presOf" srcId="{18B208FC-432F-4309-87E4-16EB33F9DC84}" destId="{0151B681-DCC0-4F60-AA53-CDBCC5F84B69}" srcOrd="0" destOrd="0" presId="urn:microsoft.com/office/officeart/2005/8/layout/funnel1"/>
    <dgm:cxn modelId="{B74BEAF2-4359-457C-924C-8608674B7E7B}" type="presOf" srcId="{45556379-952F-49EA-9E7E-BD90FC3DDDE7}" destId="{CC847F03-651E-4C8B-B433-B6D6A772FDAD}" srcOrd="0" destOrd="0" presId="urn:microsoft.com/office/officeart/2005/8/layout/funnel1"/>
    <dgm:cxn modelId="{CDFAED8F-EBE7-457D-A24C-9913118EDFD7}" srcId="{45556379-952F-49EA-9E7E-BD90FC3DDDE7}" destId="{92B8E88D-BC43-45D0-AFD9-422B1E5754BD}" srcOrd="1" destOrd="0" parTransId="{76810E7C-EE91-4678-90CE-EDDD2F53925C}" sibTransId="{1C123074-99D6-4A2D-B663-0B35976E3630}"/>
    <dgm:cxn modelId="{2B6CA692-5C3E-4D52-9EDE-0EDF8ED2849F}" type="presParOf" srcId="{CC847F03-651E-4C8B-B433-B6D6A772FDAD}" destId="{5022E3A4-F287-400F-AF46-E303982D48DB}" srcOrd="0" destOrd="0" presId="urn:microsoft.com/office/officeart/2005/8/layout/funnel1"/>
    <dgm:cxn modelId="{D589361B-5DEC-4C39-9D1D-A9FD55B4845A}" type="presParOf" srcId="{CC847F03-651E-4C8B-B433-B6D6A772FDAD}" destId="{1B5DA908-BF2F-4EA5-9DB7-1C91B046B811}" srcOrd="1" destOrd="0" presId="urn:microsoft.com/office/officeart/2005/8/layout/funnel1"/>
    <dgm:cxn modelId="{6B184857-A29A-4F2A-B612-855E9AE224A1}" type="presParOf" srcId="{CC847F03-651E-4C8B-B433-B6D6A772FDAD}" destId="{03DC5240-4F81-47EF-A83F-CE4AE15A7014}" srcOrd="2" destOrd="0" presId="urn:microsoft.com/office/officeart/2005/8/layout/funnel1"/>
    <dgm:cxn modelId="{25F019FF-E5A2-44E2-BCED-80F906F7D48C}" type="presParOf" srcId="{CC847F03-651E-4C8B-B433-B6D6A772FDAD}" destId="{F80079CE-604A-4084-A073-F25E82392188}" srcOrd="3" destOrd="0" presId="urn:microsoft.com/office/officeart/2005/8/layout/funnel1"/>
    <dgm:cxn modelId="{5A024B06-7869-40FC-8B39-665F480EC7CA}" type="presParOf" srcId="{CC847F03-651E-4C8B-B433-B6D6A772FDAD}" destId="{85E98BF8-9F6F-4153-AE5D-CDD7FD331039}" srcOrd="4" destOrd="0" presId="urn:microsoft.com/office/officeart/2005/8/layout/funnel1"/>
    <dgm:cxn modelId="{3B25FDFF-6A20-41ED-AF3D-88A11E8D3CE6}" type="presParOf" srcId="{CC847F03-651E-4C8B-B433-B6D6A772FDAD}" destId="{0151B681-DCC0-4F60-AA53-CDBCC5F84B69}" srcOrd="5" destOrd="0" presId="urn:microsoft.com/office/officeart/2005/8/layout/funnel1"/>
    <dgm:cxn modelId="{58A5B2FC-1D99-4682-A7D1-7858539E036D}" type="presParOf" srcId="{CC847F03-651E-4C8B-B433-B6D6A772FDAD}" destId="{E32A74EF-1E2B-40AB-883A-03EFB10841AC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7B4D0-7BF7-4676-9893-D5DBDDD41320}">
      <dsp:nvSpPr>
        <dsp:cNvPr id="0" name=""/>
        <dsp:cNvSpPr/>
      </dsp:nvSpPr>
      <dsp:spPr>
        <a:xfrm>
          <a:off x="566643" y="0"/>
          <a:ext cx="7011587" cy="5020235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3AAFC8-513B-4CDD-B9D8-55D31D3A4709}">
      <dsp:nvSpPr>
        <dsp:cNvPr id="0" name=""/>
        <dsp:cNvSpPr/>
      </dsp:nvSpPr>
      <dsp:spPr>
        <a:xfrm>
          <a:off x="8861" y="1419832"/>
          <a:ext cx="2655123" cy="218056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cap="none" spc="0" dirty="0" smtClean="0">
              <a:ln w="12700"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Енергозбереження - це комплекс заходів, спрямованих на зменшення споживання енергії. </a:t>
          </a:r>
          <a:endParaRPr lang="uk-UA" sz="1600" b="1" kern="1200" cap="none" spc="0" dirty="0">
            <a:ln w="12700">
              <a:prstDash val="solid"/>
            </a:ln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115308" y="1526279"/>
        <a:ext cx="2442229" cy="1967675"/>
      </dsp:txXfrm>
    </dsp:sp>
    <dsp:sp modelId="{24E898C1-2F20-4F1B-B915-97830B65CAF7}">
      <dsp:nvSpPr>
        <dsp:cNvPr id="0" name=""/>
        <dsp:cNvSpPr/>
      </dsp:nvSpPr>
      <dsp:spPr>
        <a:xfrm>
          <a:off x="2796901" y="1419832"/>
          <a:ext cx="2655123" cy="218056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cap="none" spc="0" dirty="0" smtClean="0">
              <a:ln w="12700"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Енергозаощадження - це процес економії енергії, тобто раціональне її використання</a:t>
          </a:r>
          <a:endParaRPr lang="uk-UA" sz="1600" b="1" kern="1200" cap="none" spc="0" dirty="0">
            <a:ln w="12700">
              <a:prstDash val="solid"/>
            </a:ln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2903348" y="1526279"/>
        <a:ext cx="2442229" cy="1967675"/>
      </dsp:txXfrm>
    </dsp:sp>
    <dsp:sp modelId="{BFD30C1C-3E4A-4055-8C83-0E579A8A1C95}">
      <dsp:nvSpPr>
        <dsp:cNvPr id="0" name=""/>
        <dsp:cNvSpPr/>
      </dsp:nvSpPr>
      <dsp:spPr>
        <a:xfrm>
          <a:off x="5584941" y="1419832"/>
          <a:ext cx="2655123" cy="218056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cap="none" spc="0" dirty="0" smtClean="0">
              <a:ln w="12700">
                <a:prstDash val="solid"/>
              </a:ln>
              <a:effectLst/>
            </a:rPr>
            <a:t>Енергоефективність - це характеристика системи або процесу, яка показує, наскільки ефективно використовується енергія</a:t>
          </a:r>
          <a:endParaRPr lang="uk-UA" sz="1600" b="1" kern="1200" cap="none" spc="0" dirty="0">
            <a:ln w="12700">
              <a:prstDash val="solid"/>
            </a:ln>
            <a:effectLst/>
          </a:endParaRPr>
        </a:p>
      </dsp:txBody>
      <dsp:txXfrm>
        <a:off x="5691388" y="1526279"/>
        <a:ext cx="2442229" cy="19676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22E3A4-F287-400F-AF46-E303982D48DB}">
      <dsp:nvSpPr>
        <dsp:cNvPr id="0" name=""/>
        <dsp:cNvSpPr/>
      </dsp:nvSpPr>
      <dsp:spPr>
        <a:xfrm>
          <a:off x="1404620" y="469898"/>
          <a:ext cx="3276600" cy="1137920"/>
        </a:xfrm>
        <a:prstGeom prst="ellipse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5DA908-BF2F-4EA5-9DB7-1C91B046B811}">
      <dsp:nvSpPr>
        <dsp:cNvPr id="0" name=""/>
        <dsp:cNvSpPr/>
      </dsp:nvSpPr>
      <dsp:spPr>
        <a:xfrm>
          <a:off x="2730500" y="3256278"/>
          <a:ext cx="635000" cy="40640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DC5240-4F81-47EF-A83F-CE4AE15A7014}">
      <dsp:nvSpPr>
        <dsp:cNvPr id="0" name=""/>
        <dsp:cNvSpPr/>
      </dsp:nvSpPr>
      <dsp:spPr>
        <a:xfrm>
          <a:off x="1524000" y="3581398"/>
          <a:ext cx="3048000" cy="76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600" kern="1200"/>
        </a:p>
      </dsp:txBody>
      <dsp:txXfrm>
        <a:off x="1524000" y="3581398"/>
        <a:ext cx="3048000" cy="762000"/>
      </dsp:txXfrm>
    </dsp:sp>
    <dsp:sp modelId="{F80079CE-604A-4084-A073-F25E82392188}">
      <dsp:nvSpPr>
        <dsp:cNvPr id="0" name=""/>
        <dsp:cNvSpPr/>
      </dsp:nvSpPr>
      <dsp:spPr>
        <a:xfrm>
          <a:off x="2111893" y="1350276"/>
          <a:ext cx="2110972" cy="183385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Соціальні</a:t>
          </a:r>
          <a:endParaRPr lang="uk-UA" sz="1800" kern="1200" dirty="0"/>
        </a:p>
      </dsp:txBody>
      <dsp:txXfrm>
        <a:off x="2421038" y="1618837"/>
        <a:ext cx="1492682" cy="1296730"/>
      </dsp:txXfrm>
    </dsp:sp>
    <dsp:sp modelId="{85E98BF8-9F6F-4153-AE5D-CDD7FD331039}">
      <dsp:nvSpPr>
        <dsp:cNvPr id="0" name=""/>
        <dsp:cNvSpPr/>
      </dsp:nvSpPr>
      <dsp:spPr>
        <a:xfrm>
          <a:off x="988627" y="93448"/>
          <a:ext cx="2059377" cy="1923749"/>
        </a:xfrm>
        <a:prstGeom prst="ellipse">
          <a:avLst/>
        </a:prstGeom>
        <a:solidFill>
          <a:schemeClr val="accent2">
            <a:hueOff val="-368613"/>
            <a:satOff val="44335"/>
            <a:lumOff val="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 smtClean="0"/>
            <a:t>Економічні</a:t>
          </a:r>
          <a:endParaRPr lang="uk-UA" sz="1800" b="1" kern="1200" dirty="0"/>
        </a:p>
      </dsp:txBody>
      <dsp:txXfrm>
        <a:off x="1290216" y="375175"/>
        <a:ext cx="1456199" cy="1360295"/>
      </dsp:txXfrm>
    </dsp:sp>
    <dsp:sp modelId="{0151B681-DCC0-4F60-AA53-CDBCC5F84B69}">
      <dsp:nvSpPr>
        <dsp:cNvPr id="0" name=""/>
        <dsp:cNvSpPr/>
      </dsp:nvSpPr>
      <dsp:spPr>
        <a:xfrm>
          <a:off x="3192019" y="15773"/>
          <a:ext cx="1719049" cy="1709596"/>
        </a:xfrm>
        <a:prstGeom prst="ellipse">
          <a:avLst/>
        </a:prstGeom>
        <a:solidFill>
          <a:schemeClr val="accent2">
            <a:hueOff val="-737226"/>
            <a:satOff val="88670"/>
            <a:lumOff val="1019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/>
            <a:t>Екологічні</a:t>
          </a:r>
          <a:endParaRPr lang="uk-UA" sz="1700" b="1" kern="1200" dirty="0"/>
        </a:p>
      </dsp:txBody>
      <dsp:txXfrm>
        <a:off x="3443768" y="266138"/>
        <a:ext cx="1215551" cy="1208866"/>
      </dsp:txXfrm>
    </dsp:sp>
    <dsp:sp modelId="{E32A74EF-1E2B-40AB-883A-03EFB10841AC}">
      <dsp:nvSpPr>
        <dsp:cNvPr id="0" name=""/>
        <dsp:cNvSpPr/>
      </dsp:nvSpPr>
      <dsp:spPr>
        <a:xfrm>
          <a:off x="527720" y="-279398"/>
          <a:ext cx="5040558" cy="4063995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7454B636-97B5-4E7F-A009-9FE54B416314}" type="datetimeFigureOut">
              <a:rPr lang="uk-UA" smtClean="0"/>
              <a:t>07.09.2024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40D7BB0-BF4A-476C-97C6-51E46E96E283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uwea.com.ua/" TargetMode="External"/><Relationship Id="rId2" Type="http://schemas.openxmlformats.org/officeDocument/2006/relationships/hyperlink" Target="https://saee.gov.ua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2952772"/>
          </a:xfrm>
        </p:spPr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20981" y="4650234"/>
            <a:ext cx="3309803" cy="1260629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Актуальна година</a:t>
            </a:r>
            <a:endParaRPr lang="uk-UA" sz="3600" dirty="0"/>
          </a:p>
        </p:txBody>
      </p:sp>
      <p:pic>
        <p:nvPicPr>
          <p:cNvPr id="4" name="Рисунок 3" descr="https://saee.gov.ua/documents/images/energo-0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88640"/>
            <a:ext cx="3960440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3429000"/>
            <a:ext cx="7488832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200" b="1" dirty="0" smtClean="0"/>
              <a:t>Енергозбереження - проблема </a:t>
            </a:r>
            <a:r>
              <a:rPr lang="uk-UA" sz="3200" b="1" dirty="0"/>
              <a:t>сучасного світу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536" y="5805264"/>
            <a:ext cx="42450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Викладач технологічних дисциплін</a:t>
            </a:r>
          </a:p>
          <a:p>
            <a:r>
              <a:rPr lang="uk-UA" b="1" dirty="0" smtClean="0"/>
              <a:t>Бардічевська І.Я.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59148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59628" y="692696"/>
            <a:ext cx="7024744" cy="67314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ПЕРЕДМОВА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412776"/>
            <a:ext cx="74888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	Збереження </a:t>
            </a:r>
            <a:r>
              <a:rPr lang="uk-UA" dirty="0"/>
              <a:t>енергії та турбота про навколишнє середовище - це не просто модні тренди, а нагальна необхідність для нашого майбутнього. </a:t>
            </a:r>
            <a:endParaRPr lang="uk-UA" dirty="0" smtClean="0"/>
          </a:p>
          <a:p>
            <a:pPr algn="just"/>
            <a:r>
              <a:rPr lang="uk-UA" dirty="0"/>
              <a:t>	</a:t>
            </a:r>
            <a:r>
              <a:rPr lang="uk-UA" dirty="0" smtClean="0"/>
              <a:t>Україна</a:t>
            </a:r>
            <a:r>
              <a:rPr lang="uk-UA" dirty="0"/>
              <a:t>, володіючи значними природними ресурсами, має унікальну можливість стати лідером у сфері сталого розвитку. </a:t>
            </a:r>
            <a:endParaRPr lang="uk-UA" dirty="0" smtClean="0"/>
          </a:p>
          <a:p>
            <a:pPr algn="just"/>
            <a:r>
              <a:rPr lang="uk-UA" dirty="0"/>
              <a:t>	</a:t>
            </a:r>
            <a:r>
              <a:rPr lang="uk-UA" dirty="0" smtClean="0"/>
              <a:t>Однак</a:t>
            </a:r>
            <a:r>
              <a:rPr lang="uk-UA" dirty="0"/>
              <a:t>, для цього важливо розуміти та ефективно використовувати всі доступні інструменти, такі як енергозбереження, енергоефективність та відновлювані джерела енергії.</a:t>
            </a:r>
          </a:p>
        </p:txBody>
      </p:sp>
      <p:pic>
        <p:nvPicPr>
          <p:cNvPr id="6" name="Рисунок 5" descr="https://konotop.in.ua/wp-content/uploads/2019/11/76171658_420235721985208_2933635488357023744_n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50" y="3933056"/>
            <a:ext cx="2552700" cy="2552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117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7641" y="764704"/>
            <a:ext cx="7024744" cy="745152"/>
          </a:xfrm>
        </p:spPr>
        <p:txBody>
          <a:bodyPr/>
          <a:lstStyle/>
          <a:p>
            <a:pPr algn="ctr"/>
            <a:r>
              <a:rPr lang="uk-UA" dirty="0" smtClean="0"/>
              <a:t>Базові питання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1585" y="1484784"/>
            <a:ext cx="72008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/>
              <a:t>Під час актуальної години розглянемо такі важливі питання: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uk-UA" sz="2000" dirty="0" smtClean="0"/>
              <a:t>Як кожен з нас може зробити свій внесок в енергозбереження, починаючи з простих кроків у власному домі.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uk-UA" sz="2000" dirty="0" smtClean="0"/>
              <a:t>Як зменшити тепловтрати в багатоквартирних будинках та зробити їх більш </a:t>
            </a:r>
            <a:r>
              <a:rPr lang="uk-UA" sz="2000" dirty="0" err="1" smtClean="0"/>
              <a:t>енергоефективними</a:t>
            </a:r>
            <a:r>
              <a:rPr lang="uk-UA" sz="2000" dirty="0" smtClean="0"/>
              <a:t>.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uk-UA" sz="2000" dirty="0" smtClean="0"/>
              <a:t>Практичні поради щодо зменшення використання електроенергії у побуті.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uk-UA" sz="2000" dirty="0" smtClean="0"/>
              <a:t>Зробимо інформаційний огляд відновлюваних джерел енергії та їх потенціал для України.</a:t>
            </a:r>
            <a:endParaRPr lang="uk-UA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5157192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Ця інформація стане для здобувачів освіти корисним інструментом на шляху до більш свідомого та відповідального ставлення до енергії та навколишнього середовища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6960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9739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Енергозбереження актуальна проблема сучасного </a:t>
            </a:r>
            <a:r>
              <a:rPr lang="uk-UA" sz="2800" b="1" dirty="0" smtClean="0"/>
              <a:t>світу</a:t>
            </a:r>
            <a:endParaRPr lang="uk-UA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628800"/>
            <a:ext cx="761459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/>
              <a:t>Мета</a:t>
            </a:r>
            <a:r>
              <a:rPr lang="uk-UA" dirty="0"/>
              <a:t>: </a:t>
            </a:r>
          </a:p>
          <a:p>
            <a:pPr lvl="0"/>
            <a:r>
              <a:rPr lang="uk-UA" dirty="0" smtClean="0"/>
              <a:t>	</a:t>
            </a:r>
            <a:r>
              <a:rPr lang="uk-UA" b="1" dirty="0" smtClean="0"/>
              <a:t>Підкреслити</a:t>
            </a:r>
            <a:r>
              <a:rPr lang="uk-UA" dirty="0" smtClean="0"/>
              <a:t> </a:t>
            </a:r>
            <a:r>
              <a:rPr lang="uk-UA" dirty="0"/>
              <a:t>важливість енергозбереження: Донести до аудиторії, чому енергозбереження є важливим для України та світу в цілому, з екологічної, економічної та соціальної точок зору.</a:t>
            </a:r>
          </a:p>
          <a:p>
            <a:pPr lvl="0" algn="just"/>
            <a:r>
              <a:rPr lang="uk-UA" dirty="0" smtClean="0"/>
              <a:t>	</a:t>
            </a:r>
            <a:r>
              <a:rPr lang="uk-UA" b="1" dirty="0" smtClean="0"/>
              <a:t>Мотивувати</a:t>
            </a:r>
            <a:r>
              <a:rPr lang="uk-UA" dirty="0" smtClean="0"/>
              <a:t> </a:t>
            </a:r>
            <a:r>
              <a:rPr lang="uk-UA" dirty="0"/>
              <a:t>до дії: Надихнути аудиторію на вжиття заходів щодо енергозбереження у </a:t>
            </a:r>
            <a:r>
              <a:rPr lang="uk-UA" dirty="0" smtClean="0"/>
              <a:t>повсякденному </a:t>
            </a:r>
            <a:r>
              <a:rPr lang="uk-UA" dirty="0"/>
              <a:t>житті та професійній діяльності.</a:t>
            </a:r>
          </a:p>
          <a:p>
            <a:pPr lvl="0" algn="just"/>
            <a:r>
              <a:rPr lang="uk-UA" dirty="0" smtClean="0"/>
              <a:t>	Пояснити </a:t>
            </a:r>
            <a:r>
              <a:rPr lang="uk-UA" dirty="0"/>
              <a:t>значення термінів: «енергозбереження», «енергозаощадження» та «енергоефективність», </a:t>
            </a:r>
            <a:r>
              <a:rPr lang="uk-UA" dirty="0" smtClean="0"/>
              <a:t>їх </a:t>
            </a:r>
            <a:r>
              <a:rPr lang="uk-UA" dirty="0"/>
              <a:t>відмінності та взаємозв'язок.</a:t>
            </a:r>
          </a:p>
          <a:p>
            <a:pPr lvl="0" algn="just"/>
            <a:r>
              <a:rPr lang="uk-UA" dirty="0" smtClean="0"/>
              <a:t>	</a:t>
            </a:r>
            <a:r>
              <a:rPr lang="uk-UA" b="1" dirty="0" smtClean="0"/>
              <a:t>Інформувати</a:t>
            </a:r>
            <a:r>
              <a:rPr lang="uk-UA" dirty="0" smtClean="0"/>
              <a:t> </a:t>
            </a:r>
            <a:r>
              <a:rPr lang="uk-UA" dirty="0"/>
              <a:t>про Міжнародний день енергозбереження: Нагадати про існування цього свята та його мету, щоб підвищити обізнаність про проблему енергозбереження та стимулювати до подальшого вивчення цієї теми.</a:t>
            </a:r>
          </a:p>
        </p:txBody>
      </p:sp>
    </p:spTree>
    <p:extLst>
      <p:ext uri="{BB962C8B-B14F-4D97-AF65-F5344CB8AC3E}">
        <p14:creationId xmlns:p14="http://schemas.microsoft.com/office/powerpoint/2010/main" val="381864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9628" y="764704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Енергозбереження.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Почни </a:t>
            </a:r>
            <a:r>
              <a:rPr lang="uk-UA" dirty="0"/>
              <a:t>з себе!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22748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1844824"/>
            <a:ext cx="77768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uk-UA" dirty="0" smtClean="0"/>
              <a:t>	Наша </a:t>
            </a:r>
            <a:r>
              <a:rPr lang="uk-UA" dirty="0"/>
              <a:t>країна має значні природні ресурси та унікальне для Європи навколишнє середовище, та нажаль, одночасно є однією з найбільш екологічно забруднених </a:t>
            </a:r>
            <a:r>
              <a:rPr lang="uk-UA" dirty="0" smtClean="0"/>
              <a:t>країн. </a:t>
            </a:r>
          </a:p>
          <a:p>
            <a:pPr algn="just" fontAlgn="base"/>
            <a:r>
              <a:rPr lang="uk-UA" dirty="0" smtClean="0"/>
              <a:t>	Від </a:t>
            </a:r>
            <a:r>
              <a:rPr lang="uk-UA" dirty="0"/>
              <a:t>кожного з нас залежить в якому світі ми живемо зараз і в якому будуть жити наступні покоління.</a:t>
            </a:r>
          </a:p>
          <a:p>
            <a:pPr algn="just" fontAlgn="base"/>
            <a:r>
              <a:rPr lang="uk-UA" dirty="0" smtClean="0"/>
              <a:t>	Заходи </a:t>
            </a:r>
            <a:r>
              <a:rPr lang="uk-UA" dirty="0"/>
              <a:t>з економії енергоресурсів в два з половиною – три рази дешевше, ніж виробництво і доставка споживачам такої ж кількості знову отриманої енергії, отриманої з традиційних джерел, які забруднюють довкілля.</a:t>
            </a:r>
          </a:p>
        </p:txBody>
      </p:sp>
      <p:pic>
        <p:nvPicPr>
          <p:cNvPr id="1026" name="Picture 2" descr="https://www.bsmu.edu.ua/wp-content/uploads/2022/01/energozberezhenn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49080"/>
            <a:ext cx="336037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encrypted-tbn0.gstatic.com/images?q=tbn:ANd9GcQnXSwjCvzaxcDou8mmsBh_sJW67CN8FzCIbA&amp;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475769"/>
            <a:ext cx="2457450" cy="186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75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7537" y="692696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/>
              <a:t>Е</a:t>
            </a:r>
            <a:r>
              <a:rPr lang="uk-UA" sz="2400" b="1" dirty="0" smtClean="0"/>
              <a:t>лементарні </a:t>
            </a:r>
            <a:r>
              <a:rPr lang="uk-UA" sz="2400" b="1" dirty="0"/>
              <a:t>заходи енергозбереження доступні кожному і можуть бути застосовані в побуті майже повсюди. </a:t>
            </a:r>
            <a:endParaRPr lang="uk-UA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537" y="2060848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Питання до аудиторії? Що розуміється під поняттями «енергозбереження», «енергозаощадження», </a:t>
            </a:r>
            <a:r>
              <a:rPr lang="uk-UA" b="1" dirty="0" smtClean="0"/>
              <a:t>енергоефективність</a:t>
            </a:r>
            <a:r>
              <a:rPr lang="uk-UA" b="1" dirty="0"/>
              <a:t>»?</a:t>
            </a:r>
          </a:p>
          <a:p>
            <a:r>
              <a:rPr lang="uk-UA" b="1" dirty="0"/>
              <a:t>Ці слова синоніми чи близькі за смислом?</a:t>
            </a:r>
          </a:p>
        </p:txBody>
      </p:sp>
      <p:pic>
        <p:nvPicPr>
          <p:cNvPr id="5" name="Picture 5" descr="https://naurok.com.ua/uploads/files/105630/143272/155352_images/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92847"/>
            <a:ext cx="4464496" cy="3348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74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772816" y="857037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dirty="0" smtClean="0"/>
              <a:t>	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-252536" y="6206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b="1" dirty="0" smtClean="0"/>
              <a:t> </a:t>
            </a:r>
            <a:endParaRPr lang="uk-UA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818587193"/>
              </p:ext>
            </p:extLst>
          </p:nvPr>
        </p:nvGraphicFramePr>
        <p:xfrm>
          <a:off x="499538" y="188640"/>
          <a:ext cx="8248926" cy="5020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2" name="Picture 4" descr="https://brovary.net.ua/wp-content/uploads/2019/04/image_6652-2_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77072"/>
            <a:ext cx="2733791" cy="262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69663" y="4797152"/>
            <a:ext cx="4824536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b="1" dirty="0"/>
              <a:t>Е</a:t>
            </a:r>
            <a:r>
              <a:rPr lang="uk-UA" b="1" dirty="0" smtClean="0"/>
              <a:t>нергозбереження</a:t>
            </a:r>
            <a:r>
              <a:rPr lang="uk-UA" dirty="0" smtClean="0"/>
              <a:t> </a:t>
            </a:r>
            <a:r>
              <a:rPr lang="uk-UA" dirty="0"/>
              <a:t>та </a:t>
            </a:r>
            <a:r>
              <a:rPr lang="uk-UA" b="1" dirty="0"/>
              <a:t>енергозаощадження</a:t>
            </a:r>
            <a:r>
              <a:rPr lang="uk-UA" dirty="0"/>
              <a:t> - це дії, спрямовані на зменшення споживання </a:t>
            </a:r>
            <a:r>
              <a:rPr lang="uk-UA" dirty="0" smtClean="0"/>
              <a:t>енергії.  </a:t>
            </a:r>
            <a:r>
              <a:rPr lang="uk-UA" b="1" dirty="0"/>
              <a:t>Е</a:t>
            </a:r>
            <a:r>
              <a:rPr lang="uk-UA" b="1" dirty="0" smtClean="0"/>
              <a:t>нергоефективність</a:t>
            </a:r>
            <a:r>
              <a:rPr lang="uk-UA" dirty="0" smtClean="0"/>
              <a:t> </a:t>
            </a:r>
            <a:r>
              <a:rPr lang="uk-UA" dirty="0"/>
              <a:t>- це результат цих дій,</a:t>
            </a:r>
            <a:endParaRPr lang="uk-UA" dirty="0"/>
          </a:p>
        </p:txBody>
      </p:sp>
      <p:sp>
        <p:nvSpPr>
          <p:cNvPr id="9" name="Стрелка вниз 8"/>
          <p:cNvSpPr/>
          <p:nvPr/>
        </p:nvSpPr>
        <p:spPr>
          <a:xfrm>
            <a:off x="2574813" y="4034384"/>
            <a:ext cx="1584176" cy="7627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95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2339752" y="836712"/>
            <a:ext cx="3960440" cy="3793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613871" y="4630688"/>
            <a:ext cx="78488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uk-UA" dirty="0" smtClean="0"/>
              <a:t>Мета свята – привернути увагу влади і громадськості до раціонального використання енергоресурсів, стану навколишнього середовища, шляхів заощадження енергії, як до одного зі способів його уберегти, пояснити важливість зменшення споживання енергії для суспільства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6170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476672" y="1988840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: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620688"/>
            <a:ext cx="7024744" cy="613872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Переваги енергозбереження</a:t>
            </a:r>
            <a:endParaRPr lang="uk-UA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82397452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99513" y="2996952"/>
            <a:ext cx="2646040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b="1" dirty="0"/>
              <a:t>Зниження витрат на енергоносії, підвищення конкурентоспроможності підприємств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228184" y="2719954"/>
            <a:ext cx="2699792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b="1" dirty="0"/>
              <a:t>Зменшення викидів шкідливих речовин, збереження природних ресурсів, боротьба зі зміною клімату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5085184"/>
            <a:ext cx="457200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 algn="ctr"/>
            <a:r>
              <a:rPr lang="uk-UA" b="1" dirty="0"/>
              <a:t>Поліпшення якості життя, створення нових робочих місць у сфері енергоефективності та відновлюваної енергетики.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21296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232" y="4784186"/>
            <a:ext cx="1076325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1502"/>
            <a:ext cx="109537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018366"/>
            <a:ext cx="11811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193" y="2971550"/>
            <a:ext cx="111442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20" y="3088330"/>
            <a:ext cx="112395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429" y="2650180"/>
            <a:ext cx="113347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249" y="1389870"/>
            <a:ext cx="113347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943" y="761745"/>
            <a:ext cx="112395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305" y="4909927"/>
            <a:ext cx="1171575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403200"/>
            <a:ext cx="11239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36586" y="2456190"/>
            <a:ext cx="229421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uk-UA" sz="1600" dirty="0" smtClean="0"/>
              <a:t>Своєчасно вимикай</a:t>
            </a:r>
          </a:p>
          <a:p>
            <a:pPr algn="ctr"/>
            <a:r>
              <a:rPr lang="uk-UA" sz="1600" dirty="0" smtClean="0"/>
              <a:t> світло</a:t>
            </a:r>
            <a:endParaRPr lang="uk-UA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482925" y="4145207"/>
            <a:ext cx="2526654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1600" dirty="0" smtClean="0"/>
              <a:t>Періодично очищайте </a:t>
            </a:r>
          </a:p>
          <a:p>
            <a:r>
              <a:rPr lang="uk-UA" sz="1600" dirty="0" smtClean="0"/>
              <a:t>чайник від накипу</a:t>
            </a:r>
            <a:endParaRPr lang="uk-UA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3017741" y="2357793"/>
            <a:ext cx="3562194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1600" dirty="0" smtClean="0"/>
              <a:t>Холодильник розташовуйте</a:t>
            </a:r>
          </a:p>
          <a:p>
            <a:pPr algn="ctr"/>
            <a:r>
              <a:rPr lang="uk-UA" sz="1600" dirty="0" smtClean="0"/>
              <a:t> подалі від нагрівальних приладів</a:t>
            </a:r>
            <a:endParaRPr lang="uk-UA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6056628" y="1752345"/>
            <a:ext cx="291458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uk-UA" sz="1600" dirty="0" smtClean="0"/>
              <a:t>Купуйте побутову техніку з </a:t>
            </a:r>
          </a:p>
          <a:p>
            <a:pPr algn="ctr"/>
            <a:r>
              <a:rPr lang="uk-UA" sz="1600" dirty="0" smtClean="0"/>
              <a:t>найвищим класом </a:t>
            </a:r>
          </a:p>
          <a:p>
            <a:pPr algn="ctr"/>
            <a:r>
              <a:rPr lang="uk-UA" sz="1600" dirty="0" smtClean="0"/>
              <a:t>енергозберігання</a:t>
            </a:r>
            <a:endParaRPr lang="uk-UA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3150063" y="4078930"/>
            <a:ext cx="1688283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1600" dirty="0" smtClean="0"/>
              <a:t>Встановлюйте </a:t>
            </a:r>
          </a:p>
          <a:p>
            <a:r>
              <a:rPr lang="uk-UA" sz="1600" dirty="0" smtClean="0"/>
              <a:t>двозонні </a:t>
            </a:r>
          </a:p>
          <a:p>
            <a:r>
              <a:rPr lang="uk-UA" sz="1600" dirty="0" smtClean="0"/>
              <a:t>лічильники</a:t>
            </a:r>
            <a:endParaRPr lang="uk-UA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862310" y="558873"/>
            <a:ext cx="45560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Як зменшити використання </a:t>
            </a:r>
          </a:p>
          <a:p>
            <a:r>
              <a:rPr lang="uk-UA" sz="2400" b="1" dirty="0" smtClean="0"/>
              <a:t>електричної енергії</a:t>
            </a:r>
            <a:endParaRPr lang="uk-UA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36587" y="5765261"/>
            <a:ext cx="2369704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dirty="0" smtClean="0"/>
              <a:t>Замініть звичайні </a:t>
            </a:r>
          </a:p>
          <a:p>
            <a:r>
              <a:rPr lang="uk-UA" dirty="0" smtClean="0"/>
              <a:t>лампочки на </a:t>
            </a:r>
          </a:p>
          <a:p>
            <a:r>
              <a:rPr lang="uk-UA" dirty="0" smtClean="0"/>
              <a:t>енергозберігаючі</a:t>
            </a:r>
            <a:endParaRPr lang="uk-UA" dirty="0"/>
          </a:p>
        </p:txBody>
      </p:sp>
      <p:sp>
        <p:nvSpPr>
          <p:cNvPr id="15" name="TextBox 14"/>
          <p:cNvSpPr txBox="1"/>
          <p:nvPr/>
        </p:nvSpPr>
        <p:spPr>
          <a:xfrm>
            <a:off x="3094846" y="5949280"/>
            <a:ext cx="3788217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dirty="0" smtClean="0"/>
              <a:t>Кімнати зі світлими стінами</a:t>
            </a:r>
          </a:p>
          <a:p>
            <a:r>
              <a:rPr lang="uk-UA" dirty="0" smtClean="0"/>
              <a:t> потребують менше освітлення</a:t>
            </a:r>
            <a:endParaRPr lang="uk-UA" dirty="0"/>
          </a:p>
        </p:txBody>
      </p:sp>
      <p:sp>
        <p:nvSpPr>
          <p:cNvPr id="16" name="TextBox 15"/>
          <p:cNvSpPr txBox="1"/>
          <p:nvPr/>
        </p:nvSpPr>
        <p:spPr>
          <a:xfrm>
            <a:off x="7160997" y="3722951"/>
            <a:ext cx="1737976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1600" dirty="0" smtClean="0"/>
              <a:t>Не завішуйте </a:t>
            </a:r>
          </a:p>
          <a:p>
            <a:r>
              <a:rPr lang="uk-UA" sz="1600" dirty="0" smtClean="0"/>
              <a:t>вікна шторами</a:t>
            </a:r>
            <a:endParaRPr lang="uk-UA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4963219" y="4145207"/>
            <a:ext cx="2186817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1600" dirty="0" smtClean="0"/>
              <a:t>Очищуйте прилади</a:t>
            </a:r>
          </a:p>
          <a:p>
            <a:r>
              <a:rPr lang="uk-UA" sz="1600" dirty="0" smtClean="0"/>
              <a:t> освітлення від пилу</a:t>
            </a:r>
            <a:endParaRPr lang="uk-UA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6096947" y="5279192"/>
            <a:ext cx="273183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dirty="0" smtClean="0"/>
              <a:t>Вимикайте непотрібні</a:t>
            </a:r>
          </a:p>
          <a:p>
            <a:r>
              <a:rPr lang="uk-UA" dirty="0" smtClean="0"/>
              <a:t> електроприлади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9413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kolrada.gov.ua/storage/documents/QftzGmKhDtpxFi2lip5R3RyZGdI96f2kqhdb5wCw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26469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907704" y="404664"/>
            <a:ext cx="410445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 smtClean="0"/>
              <a:t>Заощаджуємо воду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25760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kolrada.gov.ua/storage/documents/QyUMuR5aaynJ6tYF6zTipf0PaMle6asixFIZysg5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6336704" cy="64087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471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384784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3200" b="1" dirty="0"/>
              <a:t>Зменшення витрат тепла у </a:t>
            </a:r>
            <a:r>
              <a:rPr lang="uk-UA" sz="3200" b="1" dirty="0" smtClean="0"/>
              <a:t>квартирі</a:t>
            </a:r>
            <a:endParaRPr lang="uk-UA" sz="32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484784"/>
            <a:ext cx="80463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1. Тепловий </a:t>
            </a:r>
            <a:r>
              <a:rPr lang="uk-UA" dirty="0"/>
              <a:t>лічильник в </a:t>
            </a:r>
            <a:r>
              <a:rPr lang="uk-UA" dirty="0" smtClean="0"/>
              <a:t>квартирі </a:t>
            </a:r>
            <a:r>
              <a:rPr lang="uk-UA" dirty="0"/>
              <a:t>дає змогу відслідкувати скільки тепла ви отримали та платити тільки за цю кількість.</a:t>
            </a:r>
          </a:p>
          <a:p>
            <a:r>
              <a:rPr lang="uk-UA" dirty="0"/>
              <a:t>2. Термостатичний вентиль на радіатор дозволить контролювати температуру в будинку, квартирі чи окремій кімнаті.</a:t>
            </a:r>
          </a:p>
          <a:p>
            <a:r>
              <a:rPr lang="uk-UA" dirty="0"/>
              <a:t>3. Розмір опалювального приладу повинен відповідати розміру приміщення, що </a:t>
            </a:r>
            <a:r>
              <a:rPr lang="uk-UA" dirty="0" smtClean="0"/>
              <a:t>отоплюється. </a:t>
            </a:r>
          </a:p>
          <a:p>
            <a:r>
              <a:rPr lang="uk-UA" dirty="0" smtClean="0"/>
              <a:t>4</a:t>
            </a:r>
            <a:r>
              <a:rPr lang="uk-UA" dirty="0"/>
              <a:t>. Опалювальні прилади та радіатори будуть більш ефективними, якщо їх не затуляти меблями, важкими шторами, одягом чи декоративними панелями.</a:t>
            </a:r>
          </a:p>
          <a:p>
            <a:r>
              <a:rPr lang="uk-UA" dirty="0"/>
              <a:t>5. Система “тепла підлога” – спосіб підвести тепло саме туди, де воно найбільше потрібно. </a:t>
            </a:r>
            <a:endParaRPr lang="uk-UA" dirty="0" smtClean="0"/>
          </a:p>
          <a:p>
            <a:r>
              <a:rPr lang="uk-UA" dirty="0" smtClean="0"/>
              <a:t>6</a:t>
            </a:r>
            <a:r>
              <a:rPr lang="uk-UA" dirty="0"/>
              <a:t>. Перед початком кожного опалювального сезону слід перевіряти систему. </a:t>
            </a:r>
            <a:endParaRPr lang="uk-UA" dirty="0" smtClean="0"/>
          </a:p>
          <a:p>
            <a:r>
              <a:rPr lang="uk-UA" dirty="0" smtClean="0"/>
              <a:t>7</a:t>
            </a:r>
            <a:r>
              <a:rPr lang="uk-UA" dirty="0"/>
              <a:t>. Газову колонку або бойлер, які відпрацювали 15-20 років, варто </a:t>
            </a:r>
            <a:r>
              <a:rPr lang="uk-UA" dirty="0" smtClean="0"/>
              <a:t>замінити.</a:t>
            </a:r>
          </a:p>
          <a:p>
            <a:r>
              <a:rPr lang="uk-UA" dirty="0"/>
              <a:t>8</a:t>
            </a:r>
            <a:r>
              <a:rPr lang="uk-UA" dirty="0" smtClean="0"/>
              <a:t>. </a:t>
            </a:r>
            <a:r>
              <a:rPr lang="uk-UA" dirty="0"/>
              <a:t>Товстий килим знижує тепловитрати, які йдуть через підлогу.</a:t>
            </a:r>
          </a:p>
          <a:p>
            <a:r>
              <a:rPr lang="uk-UA" dirty="0"/>
              <a:t>9</a:t>
            </a:r>
            <a:r>
              <a:rPr lang="uk-UA" dirty="0" smtClean="0"/>
              <a:t>. </a:t>
            </a:r>
            <a:r>
              <a:rPr lang="uk-UA" dirty="0"/>
              <a:t>Модернізація системи вентиляції, а саме рекуперація тепла, – це реальний спосіб економії.</a:t>
            </a:r>
          </a:p>
        </p:txBody>
      </p:sp>
    </p:spTree>
    <p:extLst>
      <p:ext uri="{BB962C8B-B14F-4D97-AF65-F5344CB8AC3E}">
        <p14:creationId xmlns:p14="http://schemas.microsoft.com/office/powerpoint/2010/main" val="288060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024744" cy="111792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3200" b="1" dirty="0"/>
              <a:t>Використання відновлюваних джерел енергії (ВДЕ</a:t>
            </a:r>
            <a:r>
              <a:rPr lang="uk-UA" sz="3200" b="1" dirty="0" smtClean="0"/>
              <a:t>)</a:t>
            </a:r>
            <a:endParaRPr lang="uk-UA" sz="3200" b="1" dirty="0"/>
          </a:p>
        </p:txBody>
      </p:sp>
      <p:pic>
        <p:nvPicPr>
          <p:cNvPr id="3" name="Рисунок 2" descr="https://kolrada.gov.ua/storage/documents/%D0%B5%D0%BD%D0%B5%D1%80%D0%B3%D0%BE%D0%B7%D0%B1%D0%B5%D1%80%D0%B5%D0%B6%D0%B5%D0%BD%D0%BD%D1%8F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31620"/>
            <a:ext cx="4536504" cy="32655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931748" y="4797152"/>
            <a:ext cx="72728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Використання відновлюваних джерел енергії (ВДЕ) — це один з ключових напрямків сучасної енергетики, який передбачає отримання енергії з природних ресурсів, що постійно поновлюються: </a:t>
            </a:r>
            <a:r>
              <a:rPr lang="uk-UA" b="1" dirty="0"/>
              <a:t>сонячного випромінювання, вітру, води, біомаси, геотермальної енергії </a:t>
            </a:r>
            <a:r>
              <a:rPr lang="uk-UA" dirty="0"/>
              <a:t>тощо.</a:t>
            </a:r>
          </a:p>
        </p:txBody>
      </p:sp>
    </p:spTree>
    <p:extLst>
      <p:ext uri="{BB962C8B-B14F-4D97-AF65-F5344CB8AC3E}">
        <p14:creationId xmlns:p14="http://schemas.microsoft.com/office/powerpoint/2010/main" val="239156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7024744" cy="613872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Переваги використання ВДЕ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700808"/>
            <a:ext cx="80648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b="1" dirty="0"/>
              <a:t>Екологічність:</a:t>
            </a:r>
            <a:r>
              <a:rPr lang="uk-UA" dirty="0"/>
              <a:t> ВДЕ практично не викидають шкідливих речовин в атмосферу, що сприяє зменшенню забруднення навколишнього середовища та боротьбі зі зміною клімату.</a:t>
            </a:r>
          </a:p>
          <a:p>
            <a:pPr lvl="0"/>
            <a:r>
              <a:rPr lang="uk-UA" b="1" dirty="0"/>
              <a:t>Невичерпність:</a:t>
            </a:r>
            <a:r>
              <a:rPr lang="uk-UA" dirty="0"/>
              <a:t> На відміну від викопних палив, запаси яких обмежені, відновлювані джерела є практично невичерпними.</a:t>
            </a:r>
          </a:p>
          <a:p>
            <a:pPr lvl="0"/>
            <a:r>
              <a:rPr lang="uk-UA" b="1" dirty="0"/>
              <a:t>Енергетична незалежність:</a:t>
            </a:r>
            <a:r>
              <a:rPr lang="uk-UA" dirty="0"/>
              <a:t> Використання ВДЕ дозволяє країнам зменшити залежність від імпорту енергоносіїв та підвищити енергетичну безпеку.</a:t>
            </a:r>
          </a:p>
          <a:p>
            <a:pPr lvl="0"/>
            <a:r>
              <a:rPr lang="uk-UA" b="1" dirty="0"/>
              <a:t>Створення нових робочих місць:</a:t>
            </a:r>
            <a:r>
              <a:rPr lang="uk-UA" dirty="0"/>
              <a:t> Розвиток ВДЕ сприяє створенню нових робочих місць у сфері проектування, будівництва та обслуговування відповідних установок.</a:t>
            </a:r>
          </a:p>
          <a:p>
            <a:pPr lvl="0"/>
            <a:r>
              <a:rPr lang="uk-UA" b="1" dirty="0"/>
              <a:t>Децентралізація енергопостачання:</a:t>
            </a:r>
            <a:r>
              <a:rPr lang="uk-UA" dirty="0"/>
              <a:t> ВДЕ дозволяють створювати невеликі локальні електростанції, що підвищує надійність енергопостачання та зменшує втрати при передачі електроенергії.</a:t>
            </a:r>
          </a:p>
        </p:txBody>
      </p:sp>
    </p:spTree>
    <p:extLst>
      <p:ext uri="{BB962C8B-B14F-4D97-AF65-F5344CB8AC3E}">
        <p14:creationId xmlns:p14="http://schemas.microsoft.com/office/powerpoint/2010/main" val="394661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548680"/>
            <a:ext cx="837016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/>
              <a:t>Основні способи використання сонячної енергії:</a:t>
            </a:r>
            <a:endParaRPr lang="uk-UA" sz="2800" dirty="0"/>
          </a:p>
          <a:p>
            <a:pPr lvl="0"/>
            <a:r>
              <a:rPr lang="uk-UA" b="1" dirty="0"/>
              <a:t>Фотоелектричні системи (сонячні панелі):</a:t>
            </a:r>
            <a:r>
              <a:rPr lang="uk-UA" dirty="0"/>
              <a:t> Перетворюють сонячне світло безпосередньо на електричний струм за допомогою фотоелектричного ефекту.</a:t>
            </a:r>
          </a:p>
          <a:p>
            <a:pPr lvl="0"/>
            <a:r>
              <a:rPr lang="uk-UA" b="1" dirty="0"/>
              <a:t>Сонячні колектори:</a:t>
            </a:r>
            <a:r>
              <a:rPr lang="uk-UA" dirty="0"/>
              <a:t> Поглинають сонячне випромінювання та перетворюють його на теплову енергію, яка може використовуватися для нагрівання води, опалення приміщень або в промислових процесах.</a:t>
            </a:r>
          </a:p>
          <a:p>
            <a:r>
              <a:rPr lang="uk-UA" b="1" dirty="0"/>
              <a:t>Переваги сонячної енергії:</a:t>
            </a:r>
            <a:endParaRPr lang="uk-UA" dirty="0"/>
          </a:p>
          <a:p>
            <a:pPr lvl="0"/>
            <a:r>
              <a:rPr lang="uk-UA" b="1" dirty="0"/>
              <a:t>Екологічно чиста:</a:t>
            </a:r>
            <a:r>
              <a:rPr lang="uk-UA" dirty="0"/>
              <a:t> Не викидає шкідливих речовин та парникових газів.</a:t>
            </a:r>
          </a:p>
          <a:p>
            <a:pPr lvl="0"/>
            <a:r>
              <a:rPr lang="uk-UA" b="1" dirty="0"/>
              <a:t>Невичерпна:</a:t>
            </a:r>
            <a:r>
              <a:rPr lang="uk-UA" dirty="0"/>
              <a:t> Сонце є практично невичерпним джерелом енергії.</a:t>
            </a:r>
          </a:p>
          <a:p>
            <a:pPr lvl="0"/>
            <a:r>
              <a:rPr lang="uk-UA" b="1" dirty="0"/>
              <a:t>Зниження залежності від імпорту палива:</a:t>
            </a:r>
            <a:r>
              <a:rPr lang="uk-UA" dirty="0"/>
              <a:t> Сприяє енергетичній незалежності країни.</a:t>
            </a:r>
          </a:p>
          <a:p>
            <a:pPr lvl="0"/>
            <a:r>
              <a:rPr lang="uk-UA" b="1" dirty="0"/>
              <a:t>Доступність:</a:t>
            </a:r>
            <a:r>
              <a:rPr lang="uk-UA" dirty="0"/>
              <a:t> Сонячні установки можуть бути </a:t>
            </a:r>
            <a:endParaRPr lang="uk-UA" dirty="0" smtClean="0"/>
          </a:p>
          <a:p>
            <a:pPr lvl="0"/>
            <a:r>
              <a:rPr lang="uk-UA" dirty="0" smtClean="0"/>
              <a:t>Встановлені  </a:t>
            </a:r>
            <a:r>
              <a:rPr lang="uk-UA" dirty="0"/>
              <a:t>як на великих електростанціях, так і на </a:t>
            </a:r>
            <a:endParaRPr lang="uk-UA" dirty="0" smtClean="0"/>
          </a:p>
          <a:p>
            <a:pPr lvl="0"/>
            <a:r>
              <a:rPr lang="uk-UA" dirty="0" smtClean="0"/>
              <a:t>дахах </a:t>
            </a:r>
            <a:r>
              <a:rPr lang="uk-UA" dirty="0"/>
              <a:t>будинків, </a:t>
            </a:r>
          </a:p>
          <a:p>
            <a:r>
              <a:rPr lang="uk-UA" b="1" dirty="0"/>
              <a:t>Низькі експлуатаційні витрати:</a:t>
            </a:r>
            <a:r>
              <a:rPr lang="uk-UA" dirty="0"/>
              <a:t> Після встановлення </a:t>
            </a:r>
            <a:endParaRPr lang="uk-UA" dirty="0" smtClean="0"/>
          </a:p>
          <a:p>
            <a:r>
              <a:rPr lang="uk-UA" dirty="0" smtClean="0"/>
              <a:t>сонячні </a:t>
            </a:r>
            <a:r>
              <a:rPr lang="uk-UA" dirty="0"/>
              <a:t>панелі та колектори практично не потребують </a:t>
            </a:r>
            <a:endParaRPr lang="uk-UA" dirty="0" smtClean="0"/>
          </a:p>
          <a:p>
            <a:r>
              <a:rPr lang="uk-UA" dirty="0" smtClean="0"/>
              <a:t>обслуговування</a:t>
            </a:r>
            <a:endParaRPr lang="uk-UA" dirty="0"/>
          </a:p>
        </p:txBody>
      </p:sp>
      <p:pic>
        <p:nvPicPr>
          <p:cNvPr id="5" name="Рисунок 4" descr="Сонячні колектор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396" y="4581128"/>
            <a:ext cx="2213092" cy="19781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959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764704"/>
            <a:ext cx="7488832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/>
              <a:t>Розвиток сонячної енергетики в Україні сприятиме:</a:t>
            </a:r>
          </a:p>
          <a:p>
            <a:pPr lvl="0"/>
            <a:r>
              <a:rPr lang="uk-UA" b="1" dirty="0"/>
              <a:t>Зменшенню викидів парникових газів:</a:t>
            </a:r>
            <a:r>
              <a:rPr lang="uk-UA" dirty="0"/>
              <a:t> Допоможе Україні досягти цілей щодо скорочення викидів та боротьби зі зміною клімату.</a:t>
            </a:r>
          </a:p>
          <a:p>
            <a:pPr lvl="0"/>
            <a:r>
              <a:rPr lang="uk-UA" b="1" dirty="0"/>
              <a:t>Зниженню залежності від імпорту енергоносіїв:</a:t>
            </a:r>
            <a:r>
              <a:rPr lang="uk-UA" dirty="0"/>
              <a:t> Збільшить енергетичну безпеку країни.</a:t>
            </a:r>
          </a:p>
          <a:p>
            <a:pPr lvl="0"/>
            <a:r>
              <a:rPr lang="uk-UA" b="1" dirty="0"/>
              <a:t>Створенню нових робочих місць:</a:t>
            </a:r>
            <a:r>
              <a:rPr lang="uk-UA" dirty="0"/>
              <a:t> Стимулюватиме розвиток економіки та створить нові робочі місця в галузі відновлюваної енергетики.</a:t>
            </a:r>
          </a:p>
          <a:p>
            <a:pPr lvl="0"/>
            <a:r>
              <a:rPr lang="uk-UA" b="1" dirty="0"/>
              <a:t>Розвитку віддалених регіонів:</a:t>
            </a:r>
            <a:r>
              <a:rPr lang="uk-UA" dirty="0"/>
              <a:t> Сонячні установки можуть забезпечити електроенергією віддалені райони, де підключення до централізованої електромережі є складним або дорогим.</a:t>
            </a:r>
          </a:p>
          <a:p>
            <a:r>
              <a:rPr lang="uk-UA" b="1" dirty="0"/>
              <a:t>Висновок:</a:t>
            </a:r>
            <a:endParaRPr lang="uk-UA" dirty="0"/>
          </a:p>
          <a:p>
            <a:r>
              <a:rPr lang="uk-UA" dirty="0"/>
              <a:t>Сонячна енергія — це чистий, доступний та перспективний вид відновлювальної енергії. Україна має всі можливості для активного розвитку сонячної енергетики, що принесе значні економічні, екологічні та соціальні вигоди.</a:t>
            </a:r>
          </a:p>
        </p:txBody>
      </p:sp>
    </p:spTree>
    <p:extLst>
      <p:ext uri="{BB962C8B-B14F-4D97-AF65-F5344CB8AC3E}">
        <p14:creationId xmlns:p14="http://schemas.microsoft.com/office/powerpoint/2010/main" val="283523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827584" y="980728"/>
            <a:ext cx="2430378" cy="206785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63888" y="1268760"/>
            <a:ext cx="489654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/>
              <a:t>Вітрова енергія</a:t>
            </a:r>
            <a:r>
              <a:rPr lang="uk-UA" sz="2400" dirty="0"/>
              <a:t> </a:t>
            </a:r>
            <a:r>
              <a:rPr lang="uk-UA" dirty="0"/>
              <a:t>— це перспективний напрям відновлюваної енергетики, що використовує силу вітру для виробництва електроенергії.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3140968"/>
            <a:ext cx="70784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Переваги вітрової енергії:</a:t>
            </a:r>
            <a:endParaRPr lang="uk-UA" dirty="0"/>
          </a:p>
          <a:p>
            <a:pPr lvl="0"/>
            <a:r>
              <a:rPr lang="uk-UA" b="1" dirty="0"/>
              <a:t>Екологічно чиста:</a:t>
            </a:r>
            <a:r>
              <a:rPr lang="uk-UA" dirty="0"/>
              <a:t> Не викидає шкідливих речовин в атмосферу.</a:t>
            </a:r>
          </a:p>
          <a:p>
            <a:pPr lvl="0"/>
            <a:r>
              <a:rPr lang="uk-UA" b="1" dirty="0"/>
              <a:t>Відновлювана:</a:t>
            </a:r>
            <a:r>
              <a:rPr lang="uk-UA" dirty="0"/>
              <a:t> Вітер — це невичерпний ресурс.</a:t>
            </a:r>
          </a:p>
          <a:p>
            <a:pPr lvl="0"/>
            <a:r>
              <a:rPr lang="uk-UA" b="1" dirty="0"/>
              <a:t>Зниження залежності від імпорту палива:</a:t>
            </a:r>
            <a:r>
              <a:rPr lang="uk-UA" dirty="0"/>
              <a:t> Сприяє енергетичній незалежності країни.</a:t>
            </a:r>
          </a:p>
          <a:p>
            <a:r>
              <a:rPr lang="uk-UA" b="1" dirty="0"/>
              <a:t>Створення робочих місць:</a:t>
            </a:r>
            <a:r>
              <a:rPr lang="uk-UA" dirty="0"/>
              <a:t> Розвиток вітрової енергетики стимулює економіку та створює нові робочі місця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08354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92696"/>
            <a:ext cx="784887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/>
              <a:t>Перспективи вітрової енергії в Україні</a:t>
            </a:r>
            <a:r>
              <a:rPr lang="uk-UA" b="1" dirty="0"/>
              <a:t>:</a:t>
            </a:r>
            <a:endParaRPr lang="uk-UA" dirty="0"/>
          </a:p>
          <a:p>
            <a:r>
              <a:rPr lang="uk-UA" dirty="0"/>
              <a:t>Україна має значний потенціал для розвитку вітрової енергетики, особливо в прибережних районах та на півдні країни. За оцінками експертів, технічний потенціал вітрової енергії в Україні становить близько 100 ГВт.</a:t>
            </a:r>
          </a:p>
          <a:p>
            <a:r>
              <a:rPr lang="uk-UA" dirty="0"/>
              <a:t>Розвиток вітрової енергетики в Україні може принести такі переваги:</a:t>
            </a:r>
          </a:p>
          <a:p>
            <a:pPr lvl="0"/>
            <a:r>
              <a:rPr lang="uk-UA" b="1" dirty="0"/>
              <a:t>Зменшення викидів парникових газів:</a:t>
            </a:r>
            <a:r>
              <a:rPr lang="uk-UA" dirty="0"/>
              <a:t> Допоможе Україні виконати свої зобов'язання щодо скорочення викидів та боротьби зі зміною клімату.</a:t>
            </a:r>
          </a:p>
          <a:p>
            <a:pPr lvl="0"/>
            <a:r>
              <a:rPr lang="uk-UA" b="1" dirty="0" smtClean="0"/>
              <a:t>Зменшить </a:t>
            </a:r>
            <a:r>
              <a:rPr lang="uk-UA" b="1" dirty="0"/>
              <a:t>залежність </a:t>
            </a:r>
            <a:r>
              <a:rPr lang="uk-UA" dirty="0"/>
              <a:t>від імпорту газу та вугілля.</a:t>
            </a:r>
          </a:p>
          <a:p>
            <a:pPr lvl="0"/>
            <a:r>
              <a:rPr lang="uk-UA" b="1" dirty="0"/>
              <a:t>Розвиток регіонів:</a:t>
            </a:r>
            <a:r>
              <a:rPr lang="uk-UA" dirty="0"/>
              <a:t> Вітрові електростанції можуть бути побудовані в районах з низьким рівнем економічного розвитку, що сприятиме їхньому розвитку.</a:t>
            </a:r>
          </a:p>
          <a:p>
            <a:r>
              <a:rPr lang="uk-UA" b="1" dirty="0"/>
              <a:t>Висновок:</a:t>
            </a:r>
            <a:endParaRPr lang="uk-UA" dirty="0"/>
          </a:p>
          <a:p>
            <a:r>
              <a:rPr lang="uk-UA" dirty="0"/>
              <a:t>Вітрова енергія — це перспективний та екологічно чистий спосіб виробництва електроенергії. Україна має значний потенціал для розвитку цього напрямку, що може принести значні економічні та екологічні вигоди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3851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браження: Гідроелектростанція на річці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2808312" cy="26642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396434" y="1065858"/>
            <a:ext cx="48245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Гідроенергія</a:t>
            </a:r>
            <a:r>
              <a:rPr lang="uk-UA" dirty="0"/>
              <a:t> - це вид відновлювальної енергії, який використовує силу води для виробництва електроенергії. Основним способом перетворення енергії води на електричну є будівництво гідроелектростанцій (ГЕС).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2996952"/>
            <a:ext cx="7537402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Переваги гідроенергії</a:t>
            </a:r>
            <a:r>
              <a:rPr lang="uk-UA" b="1" dirty="0"/>
              <a:t>:</a:t>
            </a:r>
            <a:endParaRPr lang="uk-UA" dirty="0"/>
          </a:p>
          <a:p>
            <a:pPr lvl="0" algn="just"/>
            <a:r>
              <a:rPr lang="uk-UA" b="1" dirty="0"/>
              <a:t>Відновлюваність:</a:t>
            </a:r>
            <a:r>
              <a:rPr lang="uk-UA" dirty="0"/>
              <a:t> Вода є поновлюваним ресурсом, що забезпечує стабільне виробництво електроенергії.</a:t>
            </a:r>
          </a:p>
          <a:p>
            <a:pPr lvl="0" algn="just"/>
            <a:r>
              <a:rPr lang="uk-UA" b="1" dirty="0"/>
              <a:t>Екологічність:</a:t>
            </a:r>
            <a:r>
              <a:rPr lang="uk-UA" dirty="0"/>
              <a:t> Гідроенергія не викидає шкідливих речовин в атмосферу та не сприяє зміні клімату.</a:t>
            </a:r>
          </a:p>
          <a:p>
            <a:pPr lvl="0" algn="just"/>
            <a:r>
              <a:rPr lang="uk-UA" b="1" dirty="0"/>
              <a:t>Надійність та маневреність:</a:t>
            </a:r>
            <a:r>
              <a:rPr lang="uk-UA" dirty="0"/>
              <a:t> ГЕС можуть швидко регулювати потужність виробництва електроенергії, що дозволяє їм ефективно балансувати енергосистему.</a:t>
            </a:r>
          </a:p>
          <a:p>
            <a:pPr lvl="0" algn="just"/>
            <a:r>
              <a:rPr lang="uk-UA" b="1" dirty="0"/>
              <a:t>Довговічність:</a:t>
            </a:r>
            <a:r>
              <a:rPr lang="uk-UA" dirty="0"/>
              <a:t> Гідроелектростанції мають тривалий термін експлуатації.</a:t>
            </a:r>
          </a:p>
        </p:txBody>
      </p:sp>
    </p:spTree>
    <p:extLst>
      <p:ext uri="{BB962C8B-B14F-4D97-AF65-F5344CB8AC3E}">
        <p14:creationId xmlns:p14="http://schemas.microsoft.com/office/powerpoint/2010/main" val="355542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810395"/>
            <a:ext cx="76328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/>
              <a:t>Перспективи гідроенергії в Україні</a:t>
            </a:r>
            <a:r>
              <a:rPr lang="uk-UA" b="1" dirty="0"/>
              <a:t>:</a:t>
            </a:r>
            <a:endParaRPr lang="uk-UA" dirty="0"/>
          </a:p>
          <a:p>
            <a:pPr algn="just"/>
            <a:r>
              <a:rPr lang="uk-UA" dirty="0" smtClean="0"/>
              <a:t>	Україна </a:t>
            </a:r>
            <a:r>
              <a:rPr lang="uk-UA" dirty="0"/>
              <a:t>має значний потенціал для розвитку гідроенергетики, особливо на річках Дніпро, Дністер та Південний Буг.</a:t>
            </a:r>
          </a:p>
          <a:p>
            <a:pPr algn="just"/>
            <a:r>
              <a:rPr lang="uk-UA" dirty="0"/>
              <a:t>Розвиток гідроенергетики в Україні може забезпечити:</a:t>
            </a:r>
          </a:p>
          <a:p>
            <a:pPr lvl="0" algn="just"/>
            <a:r>
              <a:rPr lang="uk-UA" b="1" dirty="0"/>
              <a:t>Збільшення частки відновлюваних джерел енергії:</a:t>
            </a:r>
            <a:r>
              <a:rPr lang="uk-UA" dirty="0"/>
              <a:t> Сприятиме досягненню цілей щодо скорочення викидів парникових </a:t>
            </a:r>
            <a:r>
              <a:rPr lang="uk-UA" dirty="0" smtClean="0"/>
              <a:t>газів.</a:t>
            </a:r>
            <a:endParaRPr lang="uk-UA" dirty="0"/>
          </a:p>
          <a:p>
            <a:pPr lvl="0" algn="just"/>
            <a:r>
              <a:rPr lang="uk-UA" b="1" dirty="0"/>
              <a:t>Підвищення енергетичної безпеки:</a:t>
            </a:r>
            <a:r>
              <a:rPr lang="uk-UA" dirty="0"/>
              <a:t> Зменшить залежність від імпорту енергоносіїв.</a:t>
            </a:r>
          </a:p>
          <a:p>
            <a:pPr lvl="0" algn="just"/>
            <a:r>
              <a:rPr lang="uk-UA" b="1" dirty="0"/>
              <a:t>Розвиток регіонів:</a:t>
            </a:r>
            <a:r>
              <a:rPr lang="uk-UA" dirty="0"/>
              <a:t> Будівництво нових ГЕС та модернізація існуючих може стимулювати економічний розвиток регіонів, де вони розташовані.</a:t>
            </a:r>
          </a:p>
          <a:p>
            <a:pPr lvl="0" algn="just"/>
            <a:r>
              <a:rPr lang="uk-UA" b="1" dirty="0"/>
              <a:t>Регулювання водного режиму:</a:t>
            </a:r>
            <a:r>
              <a:rPr lang="uk-UA" dirty="0"/>
              <a:t> ГЕС можуть виконувати функції регулювання водного режиму річок, що є важливим для запобігання повеням та забезпечення водопостачання.</a:t>
            </a:r>
          </a:p>
          <a:p>
            <a:pPr algn="just"/>
            <a:r>
              <a:rPr lang="uk-UA" b="1" dirty="0"/>
              <a:t>Висновок:</a:t>
            </a:r>
            <a:endParaRPr lang="uk-UA" dirty="0"/>
          </a:p>
          <a:p>
            <a:pPr algn="just"/>
            <a:r>
              <a:rPr lang="uk-UA" sz="2000" b="1" dirty="0"/>
              <a:t>Гідроенергія</a:t>
            </a:r>
            <a:r>
              <a:rPr lang="uk-UA" dirty="0"/>
              <a:t> — це важливий та перспективний вид відновлювальної енергії, який може відігравати значну роль у забезпеченні енергетичної безпеки та сталого розвитку України.</a:t>
            </a:r>
          </a:p>
        </p:txBody>
      </p:sp>
    </p:spTree>
    <p:extLst>
      <p:ext uri="{BB962C8B-B14F-4D97-AF65-F5344CB8AC3E}">
        <p14:creationId xmlns:p14="http://schemas.microsoft.com/office/powerpoint/2010/main" val="227938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uabio.org/wp-content/uploads/2020/05/agrobiomass-ukraine-wheat-uabi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20" y="692696"/>
            <a:ext cx="2808312" cy="244827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059832" y="692696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Біоенергетика</a:t>
            </a:r>
            <a:r>
              <a:rPr lang="uk-UA" dirty="0"/>
              <a:t> — галузь енергетики, заснована на використанні біопалива, яке виробляється з біомаси.</a:t>
            </a:r>
          </a:p>
          <a:p>
            <a:r>
              <a:rPr lang="uk-UA" b="1" dirty="0"/>
              <a:t>Біомаса</a:t>
            </a:r>
            <a:r>
              <a:rPr lang="uk-UA" dirty="0"/>
              <a:t> - біологічно  відновлювальна речовина органічного походження, що зазнає біологічного розкладу  (відходи  сільського </a:t>
            </a:r>
            <a:r>
              <a:rPr lang="uk-UA" dirty="0" smtClean="0"/>
              <a:t>господарства </a:t>
            </a:r>
            <a:r>
              <a:rPr lang="uk-UA" dirty="0"/>
              <a:t>(рослинництва і тваринництва), лісового </a:t>
            </a:r>
            <a:r>
              <a:rPr lang="uk-UA" dirty="0" smtClean="0"/>
              <a:t>господарства, </a:t>
            </a:r>
            <a:r>
              <a:rPr lang="uk-UA" dirty="0"/>
              <a:t>а  також </a:t>
            </a:r>
            <a:r>
              <a:rPr lang="uk-UA" dirty="0" smtClean="0"/>
              <a:t>органічна</a:t>
            </a:r>
            <a:r>
              <a:rPr lang="uk-UA" dirty="0"/>
              <a:t>  частина  промислових  та побутових відходів.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2102" y="3555018"/>
            <a:ext cx="80543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</a:t>
            </a:r>
            <a:r>
              <a:rPr lang="uk-UA" dirty="0"/>
              <a:t>До біопалива належать</a:t>
            </a:r>
            <a:r>
              <a:rPr lang="uk-UA" dirty="0" smtClean="0"/>
              <a:t>:</a:t>
            </a:r>
          </a:p>
          <a:p>
            <a:r>
              <a:rPr lang="uk-UA" b="1" dirty="0" smtClean="0"/>
              <a:t>Біогаз</a:t>
            </a:r>
            <a:r>
              <a:rPr lang="uk-UA" b="1" dirty="0"/>
              <a:t>:</a:t>
            </a:r>
            <a:r>
              <a:rPr lang="uk-UA" dirty="0"/>
              <a:t> отримується шляхом анаеробного зброджування біомаси.</a:t>
            </a:r>
          </a:p>
          <a:p>
            <a:r>
              <a:rPr lang="uk-UA" b="1" dirty="0"/>
              <a:t>Біодизель:</a:t>
            </a:r>
            <a:r>
              <a:rPr lang="uk-UA" dirty="0"/>
              <a:t> виробляється з рослинних олій або тваринних жирів.</a:t>
            </a:r>
          </a:p>
          <a:p>
            <a:r>
              <a:rPr lang="uk-UA" b="1" dirty="0"/>
              <a:t>Біоетанол:</a:t>
            </a:r>
            <a:r>
              <a:rPr lang="uk-UA" dirty="0"/>
              <a:t> виробляється шляхом ферментації цукристих або крохмалистих культур.</a:t>
            </a:r>
          </a:p>
          <a:p>
            <a:r>
              <a:rPr lang="uk-UA" b="1" dirty="0"/>
              <a:t>Тверде біопаливо:</a:t>
            </a:r>
            <a:r>
              <a:rPr lang="uk-UA" dirty="0"/>
              <a:t> деревні пелети, брикети тощо.</a:t>
            </a:r>
          </a:p>
          <a:p>
            <a:r>
              <a:rPr lang="uk-UA" dirty="0" smtClean="0"/>
              <a:t>Біопаливо </a:t>
            </a:r>
            <a:r>
              <a:rPr lang="uk-UA" dirty="0"/>
              <a:t>може використовуватися для</a:t>
            </a:r>
            <a:r>
              <a:rPr lang="uk-UA" dirty="0" smtClean="0"/>
              <a:t>:</a:t>
            </a:r>
          </a:p>
          <a:p>
            <a:r>
              <a:rPr lang="uk-UA" b="1" dirty="0" smtClean="0"/>
              <a:t>Виробництва </a:t>
            </a:r>
            <a:r>
              <a:rPr lang="uk-UA" b="1" dirty="0"/>
              <a:t>електроенергії та тепла:</a:t>
            </a:r>
            <a:r>
              <a:rPr lang="uk-UA" dirty="0"/>
              <a:t> на біоелектростанціях та біокотельнях.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4870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751344"/>
            <a:ext cx="813690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Переваги біоенергетики:</a:t>
            </a:r>
            <a:endParaRPr lang="uk-UA" sz="2800" dirty="0"/>
          </a:p>
          <a:p>
            <a:pPr algn="just"/>
            <a:r>
              <a:rPr lang="uk-UA" b="1" dirty="0"/>
              <a:t>Відновлюваність:</a:t>
            </a:r>
            <a:r>
              <a:rPr lang="uk-UA" dirty="0"/>
              <a:t> біомаса є відновлюваним джерелом енергії, оскільки її можна постійно відтворювати.</a:t>
            </a:r>
          </a:p>
          <a:p>
            <a:pPr algn="just"/>
            <a:r>
              <a:rPr lang="uk-UA" b="1" dirty="0"/>
              <a:t>Зменшення викидів парникових газів:</a:t>
            </a:r>
            <a:r>
              <a:rPr lang="uk-UA" dirty="0"/>
              <a:t> при спалюванні біопалива виділяється вуглекислий газ, який був поглинений рослинами під час їх росту, що сприяє зменшенню викидів парникових газів порівняно з викопним паливом.</a:t>
            </a:r>
          </a:p>
          <a:p>
            <a:pPr algn="just"/>
            <a:r>
              <a:rPr lang="uk-UA" b="1" dirty="0"/>
              <a:t>Енергетична незалежність:</a:t>
            </a:r>
            <a:r>
              <a:rPr lang="uk-UA" dirty="0"/>
              <a:t> розвиток біоенергетики сприяє зменшенню залежності від імпорту енергоносіїв.</a:t>
            </a:r>
          </a:p>
          <a:p>
            <a:pPr algn="just"/>
            <a:r>
              <a:rPr lang="uk-UA" b="1" dirty="0"/>
              <a:t>Розвиток сільських територій:</a:t>
            </a:r>
            <a:r>
              <a:rPr lang="uk-UA" dirty="0"/>
              <a:t> біоенергетика може створювати робочі місця та сприяти розвитку сільських територій.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4221088"/>
            <a:ext cx="792088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/>
              <a:t>Біоенергетика в Україні:</a:t>
            </a:r>
            <a:endParaRPr lang="uk-UA" sz="2400" dirty="0"/>
          </a:p>
          <a:p>
            <a:pPr algn="just"/>
            <a:r>
              <a:rPr lang="uk-UA" dirty="0"/>
              <a:t>Україна має значний потенціал для розвитку біоенергетики завдяки великим запасам біомаси. Розвиток цієї галузі є одним із пріоритетних напрямків енергетичної політики України.</a:t>
            </a:r>
          </a:p>
        </p:txBody>
      </p:sp>
    </p:spTree>
    <p:extLst>
      <p:ext uri="{BB962C8B-B14F-4D97-AF65-F5344CB8AC3E}">
        <p14:creationId xmlns:p14="http://schemas.microsoft.com/office/powerpoint/2010/main" val="309032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expro.com.ua/upload/images/geothermal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2952328" cy="21602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635896" y="98072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k-UA" b="1" dirty="0"/>
              <a:t>Геотермальна енергія</a:t>
            </a:r>
            <a:r>
              <a:rPr lang="uk-UA" dirty="0"/>
              <a:t> – це теплова енергія, яка виникає в глибинних шарах Землі, при виході на поверхню має значно вищу температуру, ніж температура повітря. 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19064" y="2924944"/>
            <a:ext cx="748883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/>
              <a:t>Переваги геотермальної енергії</a:t>
            </a:r>
            <a:r>
              <a:rPr lang="uk-UA" b="1" dirty="0"/>
              <a:t>:</a:t>
            </a:r>
            <a:endParaRPr lang="uk-UA" dirty="0"/>
          </a:p>
          <a:p>
            <a:pPr lvl="0"/>
            <a:r>
              <a:rPr lang="uk-UA" b="1" dirty="0"/>
              <a:t>Екологічно чиста:</a:t>
            </a:r>
            <a:r>
              <a:rPr lang="uk-UA" dirty="0"/>
              <a:t> Не викидає шкідливих речовин в атмосферу та має мінімальний вплив на навколишнє середовище.</a:t>
            </a:r>
          </a:p>
          <a:p>
            <a:pPr lvl="0"/>
            <a:r>
              <a:rPr lang="uk-UA" b="1" dirty="0"/>
              <a:t>Стабільна та надійна:</a:t>
            </a:r>
            <a:r>
              <a:rPr lang="uk-UA" dirty="0"/>
              <a:t> На відміну від сонячної та вітрової енергії, геотермальна енергія доступна цілодобово та незалежно від погодних умов.</a:t>
            </a:r>
          </a:p>
          <a:p>
            <a:pPr lvl="0"/>
            <a:r>
              <a:rPr lang="uk-UA" b="1" dirty="0"/>
              <a:t>Ефективна:</a:t>
            </a:r>
            <a:r>
              <a:rPr lang="uk-UA" dirty="0"/>
              <a:t> Геотермальні системи мають високий коефіцієнт перетворення тепла на корисну енергію.</a:t>
            </a:r>
          </a:p>
          <a:p>
            <a:pPr lvl="0"/>
            <a:r>
              <a:rPr lang="uk-UA" b="1" dirty="0"/>
              <a:t>Довговічність:</a:t>
            </a:r>
            <a:r>
              <a:rPr lang="uk-UA" dirty="0"/>
              <a:t> Геотермальні електростанції та системи опалення мають тривалий термін служби.</a:t>
            </a:r>
          </a:p>
        </p:txBody>
      </p:sp>
    </p:spTree>
    <p:extLst>
      <p:ext uri="{BB962C8B-B14F-4D97-AF65-F5344CB8AC3E}">
        <p14:creationId xmlns:p14="http://schemas.microsoft.com/office/powerpoint/2010/main" val="201367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052736"/>
            <a:ext cx="78488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/>
              <a:t>Розвиток геотермальної енергетики в Україні може забезпечити</a:t>
            </a:r>
            <a:r>
              <a:rPr lang="uk-UA" dirty="0"/>
              <a:t>:</a:t>
            </a:r>
          </a:p>
          <a:p>
            <a:pPr lvl="0" algn="just"/>
            <a:r>
              <a:rPr lang="uk-UA" b="1" dirty="0"/>
              <a:t>Зменшення залежності від імпорту енергоносіїв:</a:t>
            </a:r>
            <a:r>
              <a:rPr lang="uk-UA" dirty="0"/>
              <a:t> Заміщення частини традиційних джерел енергії геотермальною енергією сприятиме підвищенню енергетичної незалежності країни.</a:t>
            </a:r>
          </a:p>
          <a:p>
            <a:pPr lvl="0" algn="just"/>
            <a:r>
              <a:rPr lang="uk-UA" b="1" dirty="0"/>
              <a:t>Зниження викидів парникових газів:</a:t>
            </a:r>
            <a:r>
              <a:rPr lang="uk-UA" dirty="0"/>
              <a:t> Допоможе Україні досягти цілей щодо скорочення викидів та боротьби зі зміною клімату.</a:t>
            </a:r>
          </a:p>
          <a:p>
            <a:pPr lvl="0" algn="just"/>
            <a:r>
              <a:rPr lang="uk-UA" b="1" dirty="0"/>
              <a:t>Розвиток регіонів:</a:t>
            </a:r>
            <a:r>
              <a:rPr lang="uk-UA" dirty="0"/>
              <a:t> Геотермальні проекти можуть бути реалізовані в різних регіонах </a:t>
            </a:r>
            <a:r>
              <a:rPr lang="uk-UA" dirty="0" smtClean="0"/>
              <a:t>України і сприятиме </a:t>
            </a:r>
            <a:r>
              <a:rPr lang="uk-UA" dirty="0"/>
              <a:t>їхньому економічному розвитку.</a:t>
            </a:r>
          </a:p>
          <a:p>
            <a:pPr lvl="0" algn="just"/>
            <a:r>
              <a:rPr lang="uk-UA" b="1" dirty="0"/>
              <a:t>Створення нових робочих місць:</a:t>
            </a:r>
            <a:r>
              <a:rPr lang="uk-UA" dirty="0"/>
              <a:t> Розвиток геотермальної енергетики створить нові робочі місця в галузі будівництва, експлуатації та обслуговування геотермальних установок.</a:t>
            </a:r>
          </a:p>
          <a:p>
            <a:pPr algn="just"/>
            <a:r>
              <a:rPr lang="uk-UA" b="1" dirty="0"/>
              <a:t>Висновок:</a:t>
            </a:r>
            <a:endParaRPr lang="uk-UA" dirty="0"/>
          </a:p>
          <a:p>
            <a:pPr algn="just"/>
            <a:r>
              <a:rPr lang="uk-UA" b="1" dirty="0"/>
              <a:t>Геотермальна енергія </a:t>
            </a:r>
            <a:r>
              <a:rPr lang="uk-UA" dirty="0"/>
              <a:t>— це стабільний, надійний та екологічно чистий вид відновлювальної енергії. Україна має значні перспективи для розвитку цього напрямку, що може принести значні економічні та екологічні вигоди.</a:t>
            </a:r>
          </a:p>
        </p:txBody>
      </p:sp>
    </p:spTree>
    <p:extLst>
      <p:ext uri="{BB962C8B-B14F-4D97-AF65-F5344CB8AC3E}">
        <p14:creationId xmlns:p14="http://schemas.microsoft.com/office/powerpoint/2010/main" val="251748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865" y="692696"/>
            <a:ext cx="78488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/>
              <a:t>Перспективи розвитку ВДЕ в Україні</a:t>
            </a:r>
            <a:r>
              <a:rPr lang="uk-UA" b="1" dirty="0"/>
              <a:t>:</a:t>
            </a:r>
            <a:endParaRPr lang="uk-UA" dirty="0"/>
          </a:p>
          <a:p>
            <a:endParaRPr lang="uk-UA" dirty="0" smtClean="0"/>
          </a:p>
          <a:p>
            <a:r>
              <a:rPr lang="uk-UA" dirty="0" smtClean="0"/>
              <a:t>	Україна </a:t>
            </a:r>
            <a:r>
              <a:rPr lang="uk-UA" dirty="0"/>
              <a:t>має значний потенціал для розвитку відновлюваної енергетики. </a:t>
            </a:r>
            <a:endParaRPr lang="uk-UA" dirty="0" smtClean="0"/>
          </a:p>
          <a:p>
            <a:r>
              <a:rPr lang="uk-UA" dirty="0"/>
              <a:t>	</a:t>
            </a:r>
            <a:r>
              <a:rPr lang="uk-UA" dirty="0" smtClean="0"/>
              <a:t>Завдяки </a:t>
            </a:r>
            <a:r>
              <a:rPr lang="uk-UA" dirty="0"/>
              <a:t>сприятливим природним умовам, країна може активно використовувати сонячну та вітрову енергію, а також біомасу та гідроенергію. </a:t>
            </a:r>
            <a:endParaRPr lang="uk-UA" dirty="0" smtClean="0"/>
          </a:p>
          <a:p>
            <a:r>
              <a:rPr lang="uk-UA" dirty="0"/>
              <a:t>	</a:t>
            </a:r>
            <a:endParaRPr lang="uk-UA" dirty="0" smtClean="0"/>
          </a:p>
          <a:p>
            <a:r>
              <a:rPr lang="uk-UA" dirty="0" smtClean="0"/>
              <a:t>Розвиток </a:t>
            </a:r>
            <a:r>
              <a:rPr lang="uk-UA" dirty="0"/>
              <a:t>ВДЕ в Україні сприятиме:</a:t>
            </a:r>
          </a:p>
          <a:p>
            <a:pPr lvl="0"/>
            <a:r>
              <a:rPr lang="uk-UA" b="1" dirty="0"/>
              <a:t>Зменшенню</a:t>
            </a:r>
            <a:r>
              <a:rPr lang="uk-UA" dirty="0"/>
              <a:t> залежності від імпорту енергоносіїв.</a:t>
            </a:r>
          </a:p>
          <a:p>
            <a:pPr lvl="0"/>
            <a:r>
              <a:rPr lang="uk-UA" b="1" dirty="0"/>
              <a:t>Покращенню</a:t>
            </a:r>
            <a:r>
              <a:rPr lang="uk-UA" dirty="0"/>
              <a:t> екологічної ситуації.</a:t>
            </a:r>
          </a:p>
          <a:p>
            <a:pPr lvl="0"/>
            <a:r>
              <a:rPr lang="uk-UA" b="1" dirty="0"/>
              <a:t>Створенню</a:t>
            </a:r>
            <a:r>
              <a:rPr lang="uk-UA" dirty="0"/>
              <a:t> нових робочих місць та розвитку економіки.</a:t>
            </a:r>
          </a:p>
          <a:p>
            <a:pPr lvl="0"/>
            <a:r>
              <a:rPr lang="uk-UA" b="1" dirty="0"/>
              <a:t>Підвищенню</a:t>
            </a:r>
            <a:r>
              <a:rPr lang="uk-UA" dirty="0"/>
              <a:t> енергетичної безпеки країни.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05150"/>
            <a:ext cx="1590675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010" y="5078803"/>
            <a:ext cx="205740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538" y="4479188"/>
            <a:ext cx="1533525" cy="2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656" y="4937644"/>
            <a:ext cx="1861966" cy="1770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754" y="4703330"/>
            <a:ext cx="1501625" cy="1957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438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980728"/>
            <a:ext cx="784887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400" b="1" cap="all" dirty="0"/>
              <a:t>Інформаційні джерела</a:t>
            </a:r>
            <a:endParaRPr lang="uk-UA" sz="2400" dirty="0"/>
          </a:p>
          <a:p>
            <a:pPr fontAlgn="base"/>
            <a:r>
              <a:rPr lang="uk-UA" b="1" cap="all" dirty="0"/>
              <a:t> </a:t>
            </a:r>
            <a:endParaRPr lang="uk-UA" dirty="0"/>
          </a:p>
          <a:p>
            <a:pPr fontAlgn="base"/>
            <a:r>
              <a:rPr lang="uk-UA" dirty="0"/>
              <a:t>1. </a:t>
            </a:r>
            <a:r>
              <a:rPr lang="uk-UA" dirty="0" smtClean="0"/>
              <a:t>Енергетика</a:t>
            </a:r>
            <a:r>
              <a:rPr lang="uk-UA" dirty="0"/>
              <a:t>: історія, сучасність і майбутнє. Книга 5. Енергетика та </a:t>
            </a:r>
            <a:r>
              <a:rPr lang="uk-UA" dirty="0" smtClean="0"/>
              <a:t>екологія </a:t>
            </a:r>
            <a:r>
              <a:rPr lang="uk-UA" dirty="0"/>
              <a:t>під редакцією Б.С. Стогнія.</a:t>
            </a:r>
          </a:p>
          <a:p>
            <a:r>
              <a:rPr lang="uk-UA" dirty="0"/>
              <a:t>Наукові статті та дослідження:</a:t>
            </a:r>
          </a:p>
          <a:p>
            <a:r>
              <a:rPr lang="uk-UA" dirty="0"/>
              <a:t>2</a:t>
            </a:r>
            <a:r>
              <a:rPr lang="uk-UA" dirty="0" smtClean="0"/>
              <a:t>. Комплексне </a:t>
            </a:r>
            <a:r>
              <a:rPr lang="uk-UA" dirty="0"/>
              <a:t>використання відновлюваних джерел </a:t>
            </a:r>
            <a:r>
              <a:rPr lang="uk-UA" dirty="0" smtClean="0"/>
              <a:t>енергії </a:t>
            </a:r>
            <a:r>
              <a:rPr lang="uk-UA" dirty="0"/>
              <a:t>(КПІ ім. Ігоря Сікорського).</a:t>
            </a:r>
          </a:p>
          <a:p>
            <a:r>
              <a:rPr lang="uk-UA" dirty="0"/>
              <a:t>3</a:t>
            </a:r>
            <a:r>
              <a:rPr lang="uk-UA" dirty="0" smtClean="0"/>
              <a:t>. Відновлювальні </a:t>
            </a:r>
            <a:r>
              <a:rPr lang="uk-UA" dirty="0"/>
              <a:t>джерела енергії: види та методи їх використання. Рівень освоєння відновлюваних джерел енергії в світі та в </a:t>
            </a:r>
            <a:r>
              <a:rPr lang="uk-UA" dirty="0" smtClean="0"/>
              <a:t>Україні </a:t>
            </a:r>
            <a:r>
              <a:rPr lang="uk-UA" dirty="0"/>
              <a:t>(КПІ ім. Ігоря Сікорського).</a:t>
            </a:r>
          </a:p>
          <a:p>
            <a:pPr fontAlgn="base"/>
            <a:r>
              <a:rPr lang="uk-UA" dirty="0" err="1"/>
              <a:t>Веб</a:t>
            </a:r>
            <a:r>
              <a:rPr lang="uk-UA" dirty="0"/>
              <a:t> - ресурси:</a:t>
            </a:r>
          </a:p>
          <a:p>
            <a:pPr fontAlgn="base"/>
            <a:r>
              <a:rPr lang="uk-UA" dirty="0"/>
              <a:t>1. Сайт Державного агентства з енергоефективності та енергозбереження України:</a:t>
            </a:r>
            <a:r>
              <a:rPr lang="uk-UA" b="1" dirty="0"/>
              <a:t> </a:t>
            </a:r>
            <a:r>
              <a:rPr lang="uk-UA" b="1" u="sng" dirty="0">
                <a:hlinkClick r:id="rId2"/>
              </a:rPr>
              <a:t>https://saee.gov.ua/</a:t>
            </a:r>
            <a:endParaRPr lang="uk-UA" dirty="0"/>
          </a:p>
          <a:p>
            <a:pPr fontAlgn="base"/>
            <a:r>
              <a:rPr lang="uk-UA" dirty="0"/>
              <a:t>2. Сайт Української вітроенергетичної асоціації:</a:t>
            </a:r>
            <a:r>
              <a:rPr lang="uk-UA" b="1" dirty="0"/>
              <a:t> </a:t>
            </a:r>
            <a:r>
              <a:rPr lang="uk-UA" b="1" u="sng" dirty="0">
                <a:hlinkClick r:id="rId3"/>
              </a:rPr>
              <a:t>https://uwea.com.ua/</a:t>
            </a:r>
            <a:endParaRPr lang="uk-UA" dirty="0"/>
          </a:p>
        </p:txBody>
      </p:sp>
      <p:pic>
        <p:nvPicPr>
          <p:cNvPr id="3" name="Рисунок 2" descr="https://saee.gov.ua/documents/images/energo-06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57192"/>
            <a:ext cx="1381687" cy="1292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09120"/>
            <a:ext cx="2190779" cy="177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956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566</TotalTime>
  <Words>1504</Words>
  <Application>Microsoft Office PowerPoint</Application>
  <PresentationFormat>Экран (4:3)</PresentationFormat>
  <Paragraphs>184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Остин</vt:lpstr>
      <vt:lpstr>Презентация PowerPoint</vt:lpstr>
      <vt:lpstr>ПЕРЕДМОВА</vt:lpstr>
      <vt:lpstr>Базові питання</vt:lpstr>
      <vt:lpstr>Енергозбереження актуальна проблема сучасного світу</vt:lpstr>
      <vt:lpstr>Енергозбереження.  Почни з себе!</vt:lpstr>
      <vt:lpstr>Презентация PowerPoint</vt:lpstr>
      <vt:lpstr>Презентация PowerPoint</vt:lpstr>
      <vt:lpstr>Презентация PowerPoint</vt:lpstr>
      <vt:lpstr>Переваги енергозбереження</vt:lpstr>
      <vt:lpstr>Презентация PowerPoint</vt:lpstr>
      <vt:lpstr>Презентация PowerPoint</vt:lpstr>
      <vt:lpstr>Презентация PowerPoint</vt:lpstr>
      <vt:lpstr>Зменшення витрат тепла у квартирі</vt:lpstr>
      <vt:lpstr>Використання відновлюваних джерел енергії (ВДЕ)</vt:lpstr>
      <vt:lpstr>Переваги використання ВДЕ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</dc:creator>
  <cp:lastModifiedBy>Инна</cp:lastModifiedBy>
  <cp:revision>49</cp:revision>
  <dcterms:created xsi:type="dcterms:W3CDTF">2024-09-01T10:54:39Z</dcterms:created>
  <dcterms:modified xsi:type="dcterms:W3CDTF">2024-09-07T17:40:59Z</dcterms:modified>
</cp:coreProperties>
</file>