
<file path=[Content_Types].xml><?xml version="1.0" encoding="utf-8"?>
<Types xmlns="http://schemas.openxmlformats.org/package/2006/content-types">
  <Default ContentType="image/png" Extension="png"/>
  <Default ContentType="image/jpeg" Extension="jpeg"/>
  <Default ContentType="application/vnd.openxmlformats-package.relationships+xml" Extension="rels"/>
  <Default ContentType="application/xml" Extension="xml"/>
  <Default ContentType="image/gif" Extension="gif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309" r:id="rId3"/>
    <p:sldId id="264" r:id="rId4"/>
    <p:sldId id="291" r:id="rId5"/>
    <p:sldId id="271" r:id="rId6"/>
    <p:sldId id="280" r:id="rId7"/>
    <p:sldId id="265" r:id="rId8"/>
    <p:sldId id="269" r:id="rId9"/>
    <p:sldId id="310" r:id="rId10"/>
    <p:sldId id="292" r:id="rId11"/>
    <p:sldId id="282" r:id="rId12"/>
    <p:sldId id="276" r:id="rId13"/>
    <p:sldId id="284" r:id="rId14"/>
    <p:sldId id="281" r:id="rId15"/>
    <p:sldId id="287" r:id="rId16"/>
    <p:sldId id="311" r:id="rId17"/>
    <p:sldId id="267" r:id="rId18"/>
    <p:sldId id="275" r:id="rId19"/>
    <p:sldId id="307" r:id="rId20"/>
    <p:sldId id="258" r:id="rId21"/>
    <p:sldId id="312" r:id="rId22"/>
    <p:sldId id="303" r:id="rId23"/>
    <p:sldId id="306" r:id="rId24"/>
    <p:sldId id="308" r:id="rId25"/>
    <p:sldId id="268" r:id="rId26"/>
    <p:sldId id="290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24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1B7C34-9F01-42F8-ABFA-195373DC8086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C3CA8B-9D05-483D-8E14-A4AB0994475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834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C3CA8B-9D05-483D-8E14-A4AB09944756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32225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C3CA8B-9D05-483D-8E14-A4AB09944756}" type="slidenum">
              <a:rPr lang="ru-RU" smtClean="0"/>
              <a:pPr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28386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C3CA8B-9D05-483D-8E14-A4AB09944756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35058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C3CA8B-9D05-483D-8E14-A4AB09944756}" type="slidenum">
              <a:rPr lang="ru-RU" smtClean="0"/>
              <a:pPr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44682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C3CA8B-9D05-483D-8E14-A4AB09944756}" type="slidenum">
              <a:rPr lang="ru-RU" smtClean="0"/>
              <a:pPr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10597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C3CA8B-9D05-483D-8E14-A4AB09944756}" type="slidenum">
              <a:rPr lang="ru-RU" smtClean="0"/>
              <a:pPr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40412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759760-89F2-49CE-8490-0A334EA5A48D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244936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F0FFC-E8AE-497E-9BBA-2CFE17A9E846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F6AE3-FFA5-4EC1-8FDD-7EEBBB38412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F0FFC-E8AE-497E-9BBA-2CFE17A9E846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F6AE3-FFA5-4EC1-8FDD-7EEBBB38412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F0FFC-E8AE-497E-9BBA-2CFE17A9E846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F6AE3-FFA5-4EC1-8FDD-7EEBBB38412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F0FFC-E8AE-497E-9BBA-2CFE17A9E846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F6AE3-FFA5-4EC1-8FDD-7EEBBB38412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F0FFC-E8AE-497E-9BBA-2CFE17A9E846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F6AE3-FFA5-4EC1-8FDD-7EEBBB38412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F0FFC-E8AE-497E-9BBA-2CFE17A9E846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F6AE3-FFA5-4EC1-8FDD-7EEBBB38412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F0FFC-E8AE-497E-9BBA-2CFE17A9E846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F6AE3-FFA5-4EC1-8FDD-7EEBBB38412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F0FFC-E8AE-497E-9BBA-2CFE17A9E846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F6AE3-FFA5-4EC1-8FDD-7EEBBB38412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F0FFC-E8AE-497E-9BBA-2CFE17A9E846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F6AE3-FFA5-4EC1-8FDD-7EEBBB38412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F0FFC-E8AE-497E-9BBA-2CFE17A9E846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F6AE3-FFA5-4EC1-8FDD-7EEBBB38412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F0FFC-E8AE-497E-9BBA-2CFE17A9E846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F6AE3-FFA5-4EC1-8FDD-7EEBBB38412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1F0FFC-E8AE-497E-9BBA-2CFE17A9E846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F6AE3-FFA5-4EC1-8FDD-7EEBBB38412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 ?><Relationships xmlns="http://schemas.openxmlformats.org/package/2006/relationships"><Relationship Id="rId3" Target="../media/image4.jpeg" Type="http://schemas.openxmlformats.org/officeDocument/2006/relationships/image"/><Relationship Id="rId2" Target="../media/image3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 ?><Relationships xmlns="http://schemas.openxmlformats.org/package/2006/relationships"><Relationship Id="rId3" Target="../media/image9.jpeg" Type="http://schemas.openxmlformats.org/officeDocument/2006/relationships/image"/><Relationship Id="rId2" Target="../media/image8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10.jpeg" Type="http://schemas.openxmlformats.org/officeDocument/2006/relationships/image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 ?><Relationships xmlns="http://schemas.openxmlformats.org/package/2006/relationships"><Relationship Id="rId3" Target="../media/image14.jpeg" Type="http://schemas.openxmlformats.org/officeDocument/2006/relationships/image"/><Relationship Id="rId2" Target="../media/image13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 ?><Relationships xmlns="http://schemas.openxmlformats.org/package/2006/relationships"><Relationship Id="rId3" Target="../media/image15.jpeg" Type="http://schemas.openxmlformats.org/officeDocument/2006/relationships/image"/><Relationship Id="rId2" Target="../media/image1.jpeg" Type="http://schemas.openxmlformats.org/officeDocument/2006/relationships/image"/><Relationship Id="rId1" Target="../slideLayouts/slideLayout1.xml" Type="http://schemas.openxmlformats.org/officeDocument/2006/relationships/slideLayout"/><Relationship Id="rId5" Target="../media/image17.jpeg" Type="http://schemas.openxmlformats.org/officeDocument/2006/relationships/image"/><Relationship Id="rId4" Target="../media/image16.jpeg" Type="http://schemas.openxmlformats.org/officeDocument/2006/relationships/image"/></Relationships>
</file>

<file path=ppt/slides/_rels/slide12.xml.rels><?xml version="1.0" encoding="UTF-8" standalone="yes" ?><Relationships xmlns="http://schemas.openxmlformats.org/package/2006/relationships"><Relationship Id="rId3" Target="../media/image1.jpeg" Type="http://schemas.openxmlformats.org/officeDocument/2006/relationships/image"/><Relationship Id="rId2" Target="../notesSlides/notesSlide3.xml" Type="http://schemas.openxmlformats.org/officeDocument/2006/relationships/notesSlide"/><Relationship Id="rId1" Target="../slideLayouts/slideLayout1.xml" Type="http://schemas.openxmlformats.org/officeDocument/2006/relationships/slideLayout"/><Relationship Id="rId6" Target="../media/image20.jpeg" Type="http://schemas.openxmlformats.org/officeDocument/2006/relationships/image"/><Relationship Id="rId5" Target="../media/image19.jpeg" Type="http://schemas.openxmlformats.org/officeDocument/2006/relationships/image"/><Relationship Id="rId4" Target="../media/image18.jpeg" Type="http://schemas.openxmlformats.org/officeDocument/2006/relationships/image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4.xml.rels><?xml version="1.0" encoding="UTF-8" standalone="yes" ?><Relationships xmlns="http://schemas.openxmlformats.org/package/2006/relationships"><Relationship Id="rId3" Target="../media/image1.jpeg" Type="http://schemas.openxmlformats.org/officeDocument/2006/relationships/image"/><Relationship Id="rId2" Target="../notesSlides/notesSlide4.xml" Type="http://schemas.openxmlformats.org/officeDocument/2006/relationships/notesSlide"/><Relationship Id="rId1" Target="../slideLayouts/slideLayout1.xml" Type="http://schemas.openxmlformats.org/officeDocument/2006/relationships/slideLayout"/><Relationship Id="rId4" Target="../media/image24.jpeg" Type="http://schemas.openxmlformats.org/officeDocument/2006/relationships/image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6.xml.rels><?xml version="1.0" encoding="UTF-8" standalone="yes" ?><Relationships xmlns="http://schemas.openxmlformats.org/package/2006/relationships"><Relationship Id="rId2" Target="../media/image26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7.xml.rels><?xml version="1.0" encoding="UTF-8" standalone="yes" ?><Relationships xmlns="http://schemas.openxmlformats.org/package/2006/relationships"><Relationship Id="rId3" Target="../media/image1.jpeg" Type="http://schemas.openxmlformats.org/officeDocument/2006/relationships/image"/><Relationship Id="rId2" Target="../notesSlides/notesSlide6.xml" Type="http://schemas.openxmlformats.org/officeDocument/2006/relationships/notesSlide"/><Relationship Id="rId1" Target="../slideLayouts/slideLayout1.xml" Type="http://schemas.openxmlformats.org/officeDocument/2006/relationships/slideLayout"/><Relationship Id="rId6" Target="../media/image29.jpeg" Type="http://schemas.openxmlformats.org/officeDocument/2006/relationships/image"/><Relationship Id="rId5" Target="../media/image28.jpeg" Type="http://schemas.openxmlformats.org/officeDocument/2006/relationships/image"/><Relationship Id="rId4" Target="../media/image27.jpeg" Type="http://schemas.openxmlformats.org/officeDocument/2006/relationships/image"/></Relationships>
</file>

<file path=ppt/slides/_rels/slide18.xml.rels><?xml version="1.0" encoding="UTF-8" standalone="yes" ?><Relationships xmlns="http://schemas.openxmlformats.org/package/2006/relationships"><Relationship Id="rId3" Target="../media/image30.jpeg" Type="http://schemas.openxmlformats.org/officeDocument/2006/relationships/image"/><Relationship Id="rId2" Target="../media/image1.jpeg" Type="http://schemas.openxmlformats.org/officeDocument/2006/relationships/image"/><Relationship Id="rId1" Target="../slideLayouts/slideLayout1.xml" Type="http://schemas.openxmlformats.org/officeDocument/2006/relationships/slideLayout"/></Relationships>
</file>

<file path=ppt/slides/_rels/slide19.xml.rels><?xml version="1.0" encoding="UTF-8" standalone="yes" ?><Relationships xmlns="http://schemas.openxmlformats.org/package/2006/relationships"><Relationship Id="rId8" Target="../media/image37.jpeg" Type="http://schemas.openxmlformats.org/officeDocument/2006/relationships/image"/><Relationship Id="rId3" Target="../media/image32.jpeg" Type="http://schemas.openxmlformats.org/officeDocument/2006/relationships/image"/><Relationship Id="rId7" Target="../media/image36.jpeg" Type="http://schemas.openxmlformats.org/officeDocument/2006/relationships/image"/><Relationship Id="rId2" Target="../media/image31.jpeg" Type="http://schemas.openxmlformats.org/officeDocument/2006/relationships/image"/><Relationship Id="rId1" Target="../slideLayouts/slideLayout7.xml" Type="http://schemas.openxmlformats.org/officeDocument/2006/relationships/slideLayout"/><Relationship Id="rId6" Target="../media/image35.jpeg" Type="http://schemas.openxmlformats.org/officeDocument/2006/relationships/image"/><Relationship Id="rId5" Target="../media/image34.jpeg" Type="http://schemas.openxmlformats.org/officeDocument/2006/relationships/image"/><Relationship Id="rId4" Target="../media/image33.jpeg" Type="http://schemas.openxmlformats.org/officeDocument/2006/relationships/image"/><Relationship Id="rId9" Target="../media/image38.jpeg" Type="http://schemas.openxmlformats.org/officeDocument/2006/relationships/image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 ?><Relationships xmlns="http://schemas.openxmlformats.org/package/2006/relationships"><Relationship Id="rId3" Target="../media/image41.png" Type="http://schemas.openxmlformats.org/officeDocument/2006/relationships/image"/><Relationship Id="rId2" Target="../media/image40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22.xml.rels><?xml version="1.0" encoding="UTF-8" standalone="yes" ?><Relationships xmlns="http://schemas.openxmlformats.org/package/2006/relationships"><Relationship Id="rId3" Target="../media/image43.jpeg" Type="http://schemas.openxmlformats.org/officeDocument/2006/relationships/image"/><Relationship Id="rId2" Target="../media/image42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23.xml.rels><?xml version="1.0" encoding="UTF-8" standalone="yes" ?><Relationships xmlns="http://schemas.openxmlformats.org/package/2006/relationships"><Relationship Id="rId2" Target="../media/image44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24.xml.rels><?xml version="1.0" encoding="UTF-8" standalone="yes" ?><Relationships xmlns="http://schemas.openxmlformats.org/package/2006/relationships"><Relationship Id="rId3" Target="../media/image46.jpeg" Type="http://schemas.openxmlformats.org/officeDocument/2006/relationships/image"/><Relationship Id="rId7" Target="../media/image50.png" Type="http://schemas.openxmlformats.org/officeDocument/2006/relationships/image"/><Relationship Id="rId2" Target="../media/image45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49.jpeg" Type="http://schemas.openxmlformats.org/officeDocument/2006/relationships/image"/><Relationship Id="rId5" Target="../media/image48.jpeg" Type="http://schemas.openxmlformats.org/officeDocument/2006/relationships/image"/><Relationship Id="rId4" Target="../media/image47.jpeg" Type="http://schemas.openxmlformats.org/officeDocument/2006/relationships/image"/></Relationships>
</file>

<file path=ppt/slides/_rels/slide25.xml.rels><?xml version="1.0" encoding="UTF-8" standalone="yes" ?><Relationships xmlns="http://schemas.openxmlformats.org/package/2006/relationships"><Relationship Id="rId3" Target="../media/image51.jpeg" Type="http://schemas.openxmlformats.org/officeDocument/2006/relationships/image"/><Relationship Id="rId2" Target="../media/image1.jpeg" Type="http://schemas.openxmlformats.org/officeDocument/2006/relationships/image"/><Relationship Id="rId1" Target="../slideLayouts/slideLayout1.xml" Type="http://schemas.openxmlformats.org/officeDocument/2006/relationships/slideLayout"/><Relationship Id="rId4" Target="../media/image52.jpeg" Type="http://schemas.openxmlformats.org/officeDocument/2006/relationships/image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G:\школа\ДЛЯ ПРЕЗЕНТАЦИИ\125 фоны для презентаций\BlueFi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1" name="Picture 3" descr="G:\школа\ДЛЯ ПРЕЗЕНТАЦИИ\animatzia\animatsii_vkontakte_02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3500438"/>
            <a:ext cx="2286000" cy="304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971600" y="244205"/>
            <a:ext cx="6947223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До 80-р</a:t>
            </a:r>
            <a:r>
              <a:rPr lang="uk-UA" sz="4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і</a:t>
            </a:r>
            <a:r>
              <a:rPr lang="ru-RU" sz="4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ччя</a:t>
            </a:r>
            <a:r>
              <a:rPr lang="ru-RU" sz="4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4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трагедії</a:t>
            </a:r>
            <a:r>
              <a:rPr lang="ru-RU" sz="4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</a:p>
          <a:p>
            <a:pPr algn="ctr"/>
            <a:r>
              <a:rPr lang="ru-RU" sz="4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Бабиного</a:t>
            </a:r>
            <a:r>
              <a:rPr lang="ru-RU" sz="4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Яру</a:t>
            </a:r>
          </a:p>
          <a:p>
            <a:pPr algn="ctr"/>
            <a:r>
              <a:rPr lang="uk-UA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1941-2021</a:t>
            </a:r>
            <a:endParaRPr lang="en-US" sz="48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en-US" sz="4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(</a:t>
            </a:r>
            <a:r>
              <a:rPr lang="uk-UA" sz="4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від Києва до Маріуполя</a:t>
            </a:r>
            <a:r>
              <a:rPr lang="en-US" sz="4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)</a:t>
            </a:r>
            <a:endParaRPr lang="ru-RU" sz="4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857620" y="3429000"/>
            <a:ext cx="50006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 smtClean="0">
                <a:solidFill>
                  <a:srgbClr val="FFFF00"/>
                </a:solidFill>
              </a:rPr>
              <a:t>У світі</a:t>
            </a:r>
            <a:r>
              <a:rPr lang="en-US" sz="2400" i="1" dirty="0" smtClean="0">
                <a:solidFill>
                  <a:srgbClr val="FFFF00"/>
                </a:solidFill>
              </a:rPr>
              <a:t> </a:t>
            </a:r>
            <a:r>
              <a:rPr lang="ru-RU" sz="2400" i="1" dirty="0" smtClean="0">
                <a:solidFill>
                  <a:srgbClr val="FFFF00"/>
                </a:solidFill>
              </a:rPr>
              <a:t>завжди були дві раси...</a:t>
            </a:r>
          </a:p>
          <a:p>
            <a:pPr algn="ctr"/>
            <a:r>
              <a:rPr lang="ru-RU" sz="2400" i="1" dirty="0" smtClean="0">
                <a:solidFill>
                  <a:srgbClr val="FFFF00"/>
                </a:solidFill>
              </a:rPr>
              <a:t> Є ті, хто розпинає, і ті, кого розпинають, гнобителі і пригноблені, хто ненавидить і кого ненавидять, які заподіюють страждання і страждають, гонителі та гнані. </a:t>
            </a:r>
            <a:endParaRPr lang="en-US" sz="2400" i="1" dirty="0" smtClean="0">
              <a:solidFill>
                <a:srgbClr val="FFFF00"/>
              </a:solidFill>
            </a:endParaRPr>
          </a:p>
          <a:p>
            <a:pPr algn="ctr"/>
            <a:r>
              <a:rPr lang="en-US" sz="2400" i="1" dirty="0" smtClean="0">
                <a:solidFill>
                  <a:srgbClr val="C00000"/>
                </a:solidFill>
              </a:rPr>
              <a:t>                                          </a:t>
            </a:r>
            <a:r>
              <a:rPr lang="uk-UA" sz="2400" i="1" dirty="0" smtClean="0">
                <a:solidFill>
                  <a:srgbClr val="C00000"/>
                </a:solidFill>
              </a:rPr>
              <a:t>М .Бердяєв</a:t>
            </a:r>
            <a:endParaRPr lang="ru-RU" sz="2400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55784" y="404664"/>
            <a:ext cx="6525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19 </a:t>
            </a:r>
            <a:r>
              <a:rPr lang="ru-RU" sz="2800" b="1" i="1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вересня</a:t>
            </a:r>
            <a:r>
              <a:rPr lang="ru-RU" sz="28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1941 року н</a:t>
            </a:r>
            <a:r>
              <a:rPr lang="uk-UA" sz="2800" b="1" i="1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імці</a:t>
            </a:r>
            <a:r>
              <a:rPr lang="uk-UA" sz="28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зайняли Київ</a:t>
            </a:r>
            <a:endParaRPr lang="ru-RU" sz="2800" b="1" i="1" dirty="0">
              <a:solidFill>
                <a:schemeClr val="accent1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12776"/>
            <a:ext cx="4392488" cy="30026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817" y="3573016"/>
            <a:ext cx="4099172" cy="26724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961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dirty="0" lang="ru-RU"/>
          </a:p>
        </p:txBody>
      </p:sp>
      <p:sp>
        <p:nvSpPr>
          <p:cNvPr id="3" name="Подзаголовок 2"/>
          <p:cNvSpPr>
            <a:spLocks noGrp="1"/>
          </p:cNvSpPr>
          <p:nvPr>
            <p:ph idx="1" type="subTitle"/>
          </p:nvPr>
        </p:nvSpPr>
        <p:spPr/>
        <p:txBody>
          <a:bodyPr/>
          <a:lstStyle/>
          <a:p>
            <a:endParaRPr dirty="0" lang="ru-RU"/>
          </a:p>
        </p:txBody>
      </p:sp>
      <p:pic>
        <p:nvPicPr>
          <p:cNvPr descr="G:\школа\ДЛЯ ПРЕЗЕНТАЦИИ\125 фоны для презентаций\BlueFire.jpg" id="7170" name="Picture 2"/>
          <p:cNvPicPr>
            <a:picLocks noChangeArrowheads="1" noChangeAspect="1"/>
          </p:cNvPicPr>
          <p:nvPr/>
        </p:nvPicPr>
        <p:blipFill>
          <a:blip cstate="print"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195736" y="332656"/>
            <a:ext cx="633670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b="1" dirty="0" lang="ru-RU" smtClean="0" sz="3600">
                <a:solidFill>
                  <a:srgbClr val="C00000"/>
                </a:solidFill>
                <a:latin charset="0" pitchFamily="66" typeface="Monotype Corsiva"/>
              </a:rPr>
              <a:t>Бабин Яр... Полюс нелюдськості... Наш біль. Наша пам’ять. Одна з найстрашніших сторінок літопису зла та страждань, написана людською кров’ю. </a:t>
            </a:r>
            <a:endParaRPr b="1" dirty="0" lang="ru-RU" sz="3600">
              <a:solidFill>
                <a:srgbClr val="C00000"/>
              </a:solidFill>
              <a:latin charset="0" pitchFamily="66" typeface="Monotype Corsiva"/>
            </a:endParaRPr>
          </a:p>
        </p:txBody>
      </p:sp>
      <p:pic>
        <p:nvPicPr>
          <p:cNvPr descr="C:\Documents and Settings\Lena\Рабочий стол\БАБИН ЯР\d091d0b0d0b1d0b8d0bd-d0afd1801.jpg" id="1026" name="Picture 2"/>
          <p:cNvPicPr>
            <a:picLocks noChangeArrowheads="1" noChangeAspect="1"/>
          </p:cNvPicPr>
          <p:nvPr/>
        </p:nvPicPr>
        <p:blipFill>
          <a:blip cstate="print" r:embed="rId3"/>
          <a:srcRect b="-76"/>
          <a:stretch>
            <a:fillRect/>
          </a:stretch>
        </p:blipFill>
        <p:spPr bwMode="auto">
          <a:xfrm>
            <a:off x="395536" y="3467704"/>
            <a:ext cx="5857916" cy="30278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dur="indefinite" id="1" nodeType="tmRoot" restart="never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:\школа\ДЛЯ ПРЕЗЕНТАЦИИ\125 фоны для презентаций\BlueFi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3611" y="1613992"/>
            <a:ext cx="5738813" cy="430411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51520" y="250954"/>
            <a:ext cx="857555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4400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переписом</a:t>
            </a:r>
            <a:r>
              <a:rPr lang="ru-RU" sz="44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1939 р. у </a:t>
            </a:r>
            <a:r>
              <a:rPr lang="ru-RU" sz="4400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Києві</a:t>
            </a:r>
            <a:r>
              <a:rPr lang="ru-RU" sz="44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проживало 846,7 </a:t>
            </a:r>
            <a:r>
              <a:rPr lang="ru-RU" sz="4400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тисяч</a:t>
            </a:r>
            <a:r>
              <a:rPr lang="ru-RU" sz="44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жителів</a:t>
            </a:r>
            <a:r>
              <a:rPr lang="ru-RU" sz="44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 тому </a:t>
            </a:r>
            <a:r>
              <a:rPr lang="ru-RU" sz="4400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числі</a:t>
            </a:r>
            <a:r>
              <a:rPr lang="ru-RU" sz="44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ru-RU" sz="4400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українців</a:t>
            </a:r>
            <a:r>
              <a:rPr lang="ru-RU" sz="44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– 53,2%, </a:t>
            </a:r>
          </a:p>
          <a:p>
            <a:r>
              <a:rPr lang="ru-RU" sz="4400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євреїв</a:t>
            </a:r>
            <a:r>
              <a:rPr lang="ru-RU" sz="44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25,5%, </a:t>
            </a:r>
          </a:p>
          <a:p>
            <a:r>
              <a:rPr lang="ru-RU" sz="4400" b="1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росіян</a:t>
            </a:r>
            <a:r>
              <a:rPr lang="ru-RU" sz="44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16,5%. </a:t>
            </a:r>
            <a:endParaRPr lang="ru-RU" sz="4400" b="1" i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Київ — Вікіпеді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069" y="3645024"/>
            <a:ext cx="3844009" cy="25626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G:\школа\ДЛЯ ПРЕЗЕНТАЦИИ\125 фоны для презентаций\BlueFi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:\Documents and Settings\Lena\Рабочий стол\БАБИН ЯР\s320x240Бабин Яр. Карта 1942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15164"/>
            <a:ext cx="7915244" cy="65862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142844" y="2285992"/>
            <a:ext cx="88583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endParaRPr lang="ru-RU" sz="2200" b="1" i="1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4968552" cy="2650306"/>
          </a:xfrm>
        </p:spPr>
        <p:txBody>
          <a:bodyPr>
            <a:noAutofit/>
          </a:bodyPr>
          <a:lstStyle/>
          <a:p>
            <a:pPr algn="l"/>
            <a:r>
              <a:rPr lang="uk-UA" sz="36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21 вересня</a:t>
            </a:r>
            <a:br>
              <a:rPr lang="uk-UA" sz="36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36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залюднених місцях   вже проходили  побиття євреїв</a:t>
            </a:r>
            <a:endParaRPr lang="ru-RU" sz="3600" b="1" i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3286124"/>
            <a:ext cx="3786214" cy="2992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357562"/>
            <a:ext cx="4429124" cy="2867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428604"/>
            <a:ext cx="3567340" cy="24963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G:\школа\ДЛЯ ПРЕЗЕНТАЦИИ\125 фоны для презентаций\BlueFi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4282" y="142852"/>
            <a:ext cx="86439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D:\Чиркова\Кл.    руков\Бабин Яр\0812250546b93b3eb873e3e698c97c4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1888" y="216142"/>
            <a:ext cx="5042560" cy="6494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214282" y="714355"/>
            <a:ext cx="37147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28 вересня повсюди було розклеєно об</a:t>
            </a:r>
            <a:r>
              <a:rPr lang="en-US" sz="4000" dirty="0" smtClean="0"/>
              <a:t>’</a:t>
            </a:r>
            <a:r>
              <a:rPr lang="uk-UA" sz="4000" dirty="0" smtClean="0"/>
              <a:t>яви</a:t>
            </a:r>
            <a:endParaRPr lang="ru-RU" sz="4000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dirty="0" lang="ru-RU"/>
          </a:p>
        </p:txBody>
      </p:sp>
      <p:sp>
        <p:nvSpPr>
          <p:cNvPr id="3" name="Подзаголовок 2"/>
          <p:cNvSpPr>
            <a:spLocks noGrp="1"/>
          </p:cNvSpPr>
          <p:nvPr>
            <p:ph idx="1" type="subTitle"/>
          </p:nvPr>
        </p:nvSpPr>
        <p:spPr/>
        <p:txBody>
          <a:bodyPr/>
          <a:lstStyle/>
          <a:p>
            <a:endParaRPr dirty="0" lang="ru-RU"/>
          </a:p>
        </p:txBody>
      </p:sp>
      <p:pic>
        <p:nvPicPr>
          <p:cNvPr descr="G:\школа\ДЛЯ ПРЕЗЕНТАЦИИ\125 фоны для презентаций\BlueFire.jpg" id="7170" name="Picture 2"/>
          <p:cNvPicPr>
            <a:picLocks noChangeArrowheads="1" noChangeAspect="1"/>
          </p:cNvPicPr>
          <p:nvPr/>
        </p:nvPicPr>
        <p:blipFill>
          <a:blip cstate="print"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42844" y="117693"/>
            <a:ext cx="900115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dirty="0" lang="ru-RU" smtClean="0" sz="2400">
                <a:solidFill>
                  <a:schemeClr val="bg2"/>
                </a:solidFill>
                <a:latin charset="0" pitchFamily="18" typeface="Times New Roman"/>
                <a:cs charset="0" pitchFamily="18" typeface="Times New Roman"/>
              </a:rPr>
              <a:t>       </a:t>
            </a:r>
            <a:r>
              <a:rPr b="1" dirty="0" lang="ru-RU" smtClean="0" sz="2800">
                <a:solidFill>
                  <a:schemeClr val="tx1">
                    <a:lumMod val="65000"/>
                  </a:schemeClr>
                </a:solidFill>
                <a:latin charset="0" pitchFamily="18" typeface="Times New Roman"/>
                <a:cs charset="0" pitchFamily="18" typeface="Times New Roman"/>
              </a:rPr>
              <a:t>Для збереження таємності, айнзацкоманда і </a:t>
            </a:r>
            <a:r>
              <a:rPr b="1" dirty="0" err="1" lang="ru-RU" smtClean="0" sz="2800">
                <a:solidFill>
                  <a:schemeClr val="tx1">
                    <a:lumMod val="65000"/>
                  </a:schemeClr>
                </a:solidFill>
                <a:latin charset="0" pitchFamily="18" typeface="Times New Roman"/>
                <a:cs charset="0" pitchFamily="18" typeface="Times New Roman"/>
              </a:rPr>
              <a:t>зондеркоманда</a:t>
            </a:r>
            <a:r>
              <a:rPr b="1" dirty="0" lang="ru-RU" smtClean="0" sz="2800">
                <a:solidFill>
                  <a:schemeClr val="tx1">
                    <a:lumMod val="65000"/>
                  </a:schemeClr>
                </a:solidFill>
                <a:latin charset="0" pitchFamily="18" typeface="Times New Roman"/>
                <a:cs charset="0" pitchFamily="18" typeface="Times New Roman"/>
              </a:rPr>
              <a:t> </a:t>
            </a:r>
            <a:r>
              <a:rPr b="1" dirty="0" err="1" lang="ru-RU" smtClean="0" sz="2800">
                <a:solidFill>
                  <a:schemeClr val="tx1">
                    <a:lumMod val="65000"/>
                  </a:schemeClr>
                </a:solidFill>
                <a:latin charset="0" pitchFamily="18" typeface="Times New Roman"/>
                <a:cs charset="0" pitchFamily="18" typeface="Times New Roman"/>
              </a:rPr>
              <a:t>отримували</a:t>
            </a:r>
            <a:r>
              <a:rPr b="1" dirty="0" lang="ru-RU" smtClean="0" sz="2800">
                <a:solidFill>
                  <a:schemeClr val="tx1">
                    <a:lumMod val="65000"/>
                  </a:schemeClr>
                </a:solidFill>
                <a:latin charset="0" pitchFamily="18" typeface="Times New Roman"/>
                <a:cs charset="0" pitchFamily="18" typeface="Times New Roman"/>
              </a:rPr>
              <a:t> накази про операції по винищуванню «ворогів Рейху» усно. Для проведення операції було виділена айнзацкоманда 4-а під командуванням штандартенфюрера СС Пауля Блобеля, посилена 45-м та 303-м поліцейськими батальйонами і загоном української допоміжної поліції.</a:t>
            </a:r>
            <a:r>
              <a:rPr b="1" dirty="0" lang="ru-RU" smtClean="0" sz="2800">
                <a:solidFill>
                  <a:schemeClr val="tx1">
                    <a:lumMod val="65000"/>
                  </a:schemeClr>
                </a:solidFill>
              </a:rPr>
              <a:t> </a:t>
            </a:r>
            <a:r>
              <a:rPr b="1" dirty="0" lang="ru-RU" smtClean="0" sz="2800">
                <a:solidFill>
                  <a:schemeClr val="tx1">
                    <a:lumMod val="65000"/>
                  </a:schemeClr>
                </a:solidFill>
                <a:latin charset="0" pitchFamily="18" typeface="Times New Roman"/>
                <a:cs charset="0" pitchFamily="18" typeface="Times New Roman"/>
              </a:rPr>
              <a:t>      </a:t>
            </a:r>
            <a:endParaRPr b="1" dirty="0" lang="ru-RU" sz="2800">
              <a:solidFill>
                <a:schemeClr val="tx1">
                  <a:lumMod val="65000"/>
                </a:schemeClr>
              </a:solidFill>
              <a:latin charset="0" pitchFamily="18" typeface="Times New Roman"/>
              <a:cs charset="0" pitchFamily="18" typeface="Times New Roman"/>
            </a:endParaRPr>
          </a:p>
        </p:txBody>
      </p:sp>
      <p:pic>
        <p:nvPicPr>
          <p:cNvPr descr="C:\Documents and Settings\Lena\Рабочий стол\БАБИН ЯР\s320x240Полонені засипають тіла піском.jpeg" id="4098" name="Picture 2"/>
          <p:cNvPicPr>
            <a:picLocks noChangeArrowheads="1" noChangeAspect="1"/>
          </p:cNvPicPr>
          <p:nvPr/>
        </p:nvPicPr>
        <p:blipFill>
          <a:blip cstate="print" r:embed="rId3"/>
          <a:srcRect b="-278" r="-142"/>
          <a:stretch>
            <a:fillRect/>
          </a:stretch>
        </p:blipFill>
        <p:spPr bwMode="auto">
          <a:xfrm>
            <a:off x="4422854" y="3457453"/>
            <a:ext cx="4578302" cy="32470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r"/>
  </p:transition>
  <p:timing>
    <p:tnLst>
      <p:par>
        <p:cTn dur="indefinite" id="1" nodeType="tmRoot" restart="never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50" y="3122134"/>
            <a:ext cx="4513684" cy="33852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590" y="477418"/>
            <a:ext cx="4322043" cy="29155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7747" y="1145818"/>
            <a:ext cx="40056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Лицарі Бабиного Яру</a:t>
            </a:r>
            <a:endParaRPr lang="ru-RU" sz="32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18222" y="4641771"/>
            <a:ext cx="38900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29 вересня 1941 року</a:t>
            </a:r>
            <a:endParaRPr lang="ru-RU" sz="32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38789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G:\школа\ДЛЯ ПРЕЗЕНТАЦИИ\125 фоны для презентаций\BlueFi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214482"/>
            <a:ext cx="9144000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ru-RU" sz="3200" b="1" i="1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Свідчення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людей, </a:t>
            </a:r>
            <a:r>
              <a:rPr kumimoji="0" lang="ru-RU" sz="3200" b="1" i="1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які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1" i="1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бачили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пекло: 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	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Наприкінці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території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кладовищ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людей гнали вправо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вздовж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Бабиного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Яру, де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був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збудований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як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би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живий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коридор з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автоматників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і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всі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мимоволі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потрапляли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велику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рівну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площадку.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Хто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намагався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ухилитися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вбік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того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жорстоко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били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палицями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цькували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собаками.Людей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били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без всяких на те причин. Нам весь час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доводилося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ухилятися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від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ударів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  У краю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майданчика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були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підвищення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а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між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ними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вузькі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проходи,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ведуть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яри,в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яких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фашисти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знищували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мирних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громадян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На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цьому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майданчику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гітлерівці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зривали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 людей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одяг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і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напівроздягнених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гнали до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місця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страти.Люди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металися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 одного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місця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інше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як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збожеволілі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крики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приречених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і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автоматні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черги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злилися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</a:t>
            </a:r>
            <a:r>
              <a:rPr kumimoji="0" lang="ru-RU" sz="2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суцільний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гул».</a:t>
            </a:r>
            <a:endParaRPr kumimoji="0" lang="ru-RU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G:\школа\ДЛЯ ПРЕЗЕНТАЦИИ\125 фоны для презентаций\BlueFi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Содержимое 3" descr="foto-54535-1340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572000" y="3214686"/>
            <a:ext cx="4214812" cy="32988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D:\Чиркова\Кл.    руков\Бабин Яр\0812ac9080daa5dd71a48b70317ca5a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250017" y="344589"/>
            <a:ext cx="4000528" cy="26431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3315376"/>
            <a:ext cx="4500562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Люди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металися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одного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місця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інше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як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збожеволілі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крики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приречених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автоматні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черги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злилися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суцільний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гул . 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62" y="188640"/>
            <a:ext cx="2000250" cy="261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dirty="0" lang="ru-RU"/>
          </a:p>
        </p:txBody>
      </p:sp>
      <p:sp>
        <p:nvSpPr>
          <p:cNvPr id="3" name="Подзаголовок 2"/>
          <p:cNvSpPr>
            <a:spLocks noGrp="1"/>
          </p:cNvSpPr>
          <p:nvPr>
            <p:ph idx="1" type="subTitle"/>
          </p:nvPr>
        </p:nvSpPr>
        <p:spPr/>
        <p:txBody>
          <a:bodyPr/>
          <a:lstStyle/>
          <a:p>
            <a:endParaRPr dirty="0" lang="ru-RU"/>
          </a:p>
        </p:txBody>
      </p:sp>
      <p:pic>
        <p:nvPicPr>
          <p:cNvPr descr="G:\школа\ДЛЯ ПРЕЗЕНТАЦИИ\125 фоны для презентаций\BlueFire.jpg" id="7170" name="Picture 2"/>
          <p:cNvPicPr>
            <a:picLocks noChangeArrowheads="1" noChangeAspect="1"/>
          </p:cNvPicPr>
          <p:nvPr/>
        </p:nvPicPr>
        <p:blipFill>
          <a:blip cstate="print"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42860" y="116632"/>
            <a:ext cx="88582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b="1" dirty="0" i="1" lang="ru-RU" smtClean="0" sz="2800">
                <a:solidFill>
                  <a:srgbClr val="FFC000"/>
                </a:solidFill>
                <a:latin charset="0" pitchFamily="18" typeface="Times New Roman"/>
                <a:cs charset="0" pitchFamily="18" typeface="Times New Roman"/>
              </a:rPr>
              <a:t>       Керівництво айнзацкоманди доповіло у Берлін, що 29 і 30 вересня 1941 р. розстріляли 33 771 мирних жителів Києва, переважно євреїв.</a:t>
            </a:r>
            <a:endParaRPr b="1" dirty="0" i="1" lang="ru-RU" sz="2800">
              <a:solidFill>
                <a:srgbClr val="FFC000"/>
              </a:solidFill>
              <a:latin charset="0" pitchFamily="18" typeface="Times New Roman"/>
              <a:cs charset="0" pitchFamily="18" typeface="Times New Roman"/>
            </a:endParaRPr>
          </a:p>
        </p:txBody>
      </p:sp>
      <p:pic>
        <p:nvPicPr>
          <p:cNvPr descr="C:\Documents and Settings\Lena\Рабочий стол\БАБИН ЯР\s71187291.jpg" id="5122" name="Picture 2"/>
          <p:cNvPicPr>
            <a:picLocks noChangeArrowheads="1" noChangeAspect="1"/>
          </p:cNvPicPr>
          <p:nvPr/>
        </p:nvPicPr>
        <p:blipFill>
          <a:blip cstate="print" r:embed="rId4"/>
          <a:srcRect b="41"/>
          <a:stretch>
            <a:fillRect/>
          </a:stretch>
        </p:blipFill>
        <p:spPr bwMode="auto">
          <a:xfrm>
            <a:off x="375127" y="1653726"/>
            <a:ext cx="3566738" cy="2448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/>
          <p:cNvPicPr>
            <a:picLocks noChangeArrowheads="1"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34350"/>
            <a:ext cx="3569250" cy="26386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rrowheads="1" noChangeAspect="1"/>
          </p:cNvPicPr>
          <p:nvPr/>
        </p:nvPicPr>
        <p:blipFill>
          <a:blip cstate="print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954" y="4162760"/>
            <a:ext cx="4346848" cy="24451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dur="indefinite" id="1" nodeType="tmRoot" restart="never"/>
      </p:par>
    </p:tnLst>
  </p:timing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dirty="0" lang="ru-RU"/>
          </a:p>
        </p:txBody>
      </p:sp>
      <p:sp>
        <p:nvSpPr>
          <p:cNvPr id="3" name="Подзаголовок 2"/>
          <p:cNvSpPr>
            <a:spLocks noGrp="1"/>
          </p:cNvSpPr>
          <p:nvPr>
            <p:ph idx="1" type="subTitle"/>
          </p:nvPr>
        </p:nvSpPr>
        <p:spPr/>
        <p:txBody>
          <a:bodyPr/>
          <a:lstStyle/>
          <a:p>
            <a:endParaRPr dirty="0" lang="ru-RU"/>
          </a:p>
        </p:txBody>
      </p:sp>
      <p:pic>
        <p:nvPicPr>
          <p:cNvPr descr="G:\школа\ДЛЯ ПРЕЗЕНТАЦИИ\125 фоны для презентаций\BlueFire.jpg" id="7170" name="Picture 2"/>
          <p:cNvPicPr>
            <a:picLocks noChangeArrowheads="1" noChangeAspect="1"/>
          </p:cNvPicPr>
          <p:nvPr/>
        </p:nvPicPr>
        <p:blipFill>
          <a:blip cstate="print"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descr="13408761.jpg" id="6" name="Содержимое 3"/>
          <p:cNvPicPr>
            <a:picLocks noChangeAspect="1"/>
          </p:cNvPicPr>
          <p:nvPr/>
        </p:nvPicPr>
        <p:blipFill>
          <a:blip cstate="print" r:embed="rId3"/>
          <a:srcRect/>
          <a:stretch>
            <a:fillRect/>
          </a:stretch>
        </p:blipFill>
        <p:spPr>
          <a:xfrm>
            <a:off x="4616544" y="222902"/>
            <a:ext cx="4355976" cy="26815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descr="D:\Чиркова\Кл.    руков\Бабин Яр\Babi-Yar_clip_image001_0003.jpg" id="7" name="Picture 2"/>
          <p:cNvPicPr>
            <a:picLocks noChangeArrowheads="1" noChangeAspect="1"/>
          </p:cNvPicPr>
          <p:nvPr/>
        </p:nvPicPr>
        <p:blipFill>
          <a:blip cstate="print" r:embed="rId4"/>
          <a:srcRect r="-62"/>
          <a:stretch>
            <a:fillRect/>
          </a:stretch>
        </p:blipFill>
        <p:spPr>
          <a:xfrm>
            <a:off x="4616544" y="3134804"/>
            <a:ext cx="4355976" cy="30627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descr="migdal-9500-8645.jpg" id="8" name="Содержимое 3"/>
          <p:cNvPicPr>
            <a:picLocks noChangeAspect="1"/>
          </p:cNvPicPr>
          <p:nvPr/>
        </p:nvPicPr>
        <p:blipFill>
          <a:blip cstate="print" r:embed="rId5"/>
          <a:srcRect/>
          <a:stretch>
            <a:fillRect/>
          </a:stretch>
        </p:blipFill>
        <p:spPr>
          <a:xfrm>
            <a:off x="357158" y="3134804"/>
            <a:ext cx="4043363" cy="30627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500034" y="217641"/>
            <a:ext cx="3643338" cy="2800767"/>
          </a:xfrm>
          <a:prstGeom prst="rect">
            <a:avLst/>
          </a:prstGeom>
          <a:noFill/>
        </p:spPr>
        <p:txBody>
          <a:bodyPr rtlCol="0" wrap="square">
            <a:spAutoFit/>
          </a:bodyPr>
          <a:lstStyle/>
          <a:p>
            <a:r>
              <a:rPr b="1" dirty="0" i="1" lang="uk-UA" smtClean="0" sz="44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Розстріли тривали протягом</a:t>
            </a:r>
            <a:r>
              <a:rPr b="1" dirty="0" i="1" lang="uk-UA" smtClean="0" sz="36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 </a:t>
            </a:r>
            <a:r>
              <a:rPr b="1" dirty="0" i="1" lang="uk-UA" smtClean="0" sz="44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п</a:t>
            </a:r>
            <a:r>
              <a:rPr b="1" dirty="0" i="1" lang="en-US" smtClean="0" sz="44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’</a:t>
            </a:r>
            <a:r>
              <a:rPr b="1" dirty="0" err="1" i="1" lang="uk-UA" smtClean="0" sz="44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яти</a:t>
            </a:r>
            <a:r>
              <a:rPr b="1" dirty="0" i="1" lang="uk-UA" smtClean="0" sz="44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 днів…</a:t>
            </a:r>
            <a:endParaRPr b="1" dirty="0" i="1" lang="ru-RU" sz="4400">
              <a:solidFill>
                <a:srgbClr val="C00000"/>
              </a:solidFill>
              <a:latin charset="0" pitchFamily="18" typeface="Times New Roman"/>
              <a:cs charset="0" pitchFamily="18" typeface="Times New Roman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dur="indefinite" id="1" nodeType="tmRoot" restart="never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G:\школа\ДЛЯ ПРЕЗЕНТАЦИИ\125 фоны для презентаций\BlueFi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4282" y="142852"/>
            <a:ext cx="86439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663524" y="1556792"/>
            <a:ext cx="7816952" cy="4945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0" y="0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Документальне фото голокосту євреїв. Київ,1941р.</a:t>
            </a:r>
            <a:endParaRPr lang="ru-RU" sz="4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G:\школа\ДЛЯ ПРЕЗЕНТАЦИИ\125 фоны для презентаций\BlueFi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4282" y="142852"/>
            <a:ext cx="86439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3" descr="2934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167110" y="2015093"/>
            <a:ext cx="6738341" cy="41548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400080" y="404664"/>
            <a:ext cx="80581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32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кінець</a:t>
            </a:r>
            <a:r>
              <a:rPr lang="ru-RU" sz="32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п'ятого</a:t>
            </a:r>
            <a:r>
              <a:rPr lang="ru-RU" sz="32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дня </a:t>
            </a:r>
            <a:r>
              <a:rPr lang="ru-RU" sz="32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Київ</a:t>
            </a:r>
            <a:r>
              <a:rPr lang="ru-RU" sz="32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став </a:t>
            </a:r>
            <a:r>
              <a:rPr lang="ru-RU" sz="32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містом</a:t>
            </a:r>
            <a:r>
              <a:rPr lang="ru-RU" sz="32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, «</a:t>
            </a:r>
            <a:r>
              <a:rPr lang="ru-RU" sz="32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вільним</a:t>
            </a:r>
            <a:r>
              <a:rPr lang="ru-RU" sz="32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32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євреїв</a:t>
            </a:r>
            <a:r>
              <a:rPr lang="ru-RU" sz="32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» - «</a:t>
            </a:r>
            <a:r>
              <a:rPr lang="ru-RU" sz="32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юденфрай</a:t>
            </a:r>
            <a:r>
              <a:rPr lang="ru-RU" sz="32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». </a:t>
            </a:r>
            <a:endParaRPr lang="ru-RU" sz="32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659" y="836711"/>
            <a:ext cx="7528765" cy="52701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46540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G:\школа\ДЛЯ ПРЕЗЕНТАЦИИ\125 фоны для презентаций\BlueFi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Lena\Рабочий стол\БАБИН ЯР\220px-Kiev_BabiYar_Victims_Monument_0706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984190"/>
            <a:ext cx="3237048" cy="36835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3" descr="C:\Documents and Settings\Lena\Рабочий стол\БАБИН ЯР\173-1-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79225" y="3458198"/>
            <a:ext cx="2828303" cy="24190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4507376" y="5670033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i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Менора</a:t>
            </a:r>
            <a:r>
              <a:rPr lang="ru-RU" sz="20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/>
            <a:r>
              <a:rPr lang="ru-RU" sz="2000" b="1" i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Пам'ятник</a:t>
            </a:r>
            <a:r>
              <a:rPr lang="ru-RU" sz="20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знищеним</a:t>
            </a:r>
            <a:r>
              <a:rPr lang="ru-RU" sz="20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0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000" b="1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Бабиному</a:t>
            </a:r>
            <a:r>
              <a:rPr lang="ru-RU" sz="20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Ярі</a:t>
            </a:r>
            <a:r>
              <a:rPr lang="ru-RU" sz="20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євреям</a:t>
            </a:r>
            <a:endParaRPr lang="ru-RU" sz="2000" b="1" i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0304" y="5008314"/>
            <a:ext cx="457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Пам'ятник</a:t>
            </a:r>
            <a:r>
              <a:rPr lang="ru-RU" sz="20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радянським</a:t>
            </a:r>
            <a:r>
              <a:rPr lang="ru-RU" sz="20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громадянам</a:t>
            </a:r>
            <a:r>
              <a:rPr lang="ru-RU" sz="20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i="1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ru-RU" sz="2000" b="1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військовополоненим</a:t>
            </a:r>
            <a:r>
              <a:rPr lang="ru-RU" sz="20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розстріляним</a:t>
            </a:r>
            <a:r>
              <a:rPr lang="ru-RU" sz="20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i="1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i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німецькими</a:t>
            </a:r>
            <a:r>
              <a:rPr lang="ru-RU" sz="20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фашистами </a:t>
            </a:r>
            <a:endParaRPr lang="ru-RU" sz="2000" b="1" i="1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b="1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Бабиному</a:t>
            </a:r>
            <a:r>
              <a:rPr lang="ru-RU" sz="20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Ярі</a:t>
            </a:r>
            <a:endParaRPr lang="ru-RU" sz="2000" i="1" dirty="0">
              <a:solidFill>
                <a:srgbClr val="FFC000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006" y="255187"/>
            <a:ext cx="3420740" cy="23756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5126754" y="2630851"/>
            <a:ext cx="3376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Пам'ятник</a:t>
            </a:r>
            <a:r>
              <a:rPr lang="ru-RU" sz="20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дітям</a:t>
            </a:r>
            <a:r>
              <a:rPr lang="ru-RU" sz="20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ctr"/>
            <a:r>
              <a:rPr lang="ru-RU" sz="2000" b="1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знищеним</a:t>
            </a:r>
            <a:r>
              <a:rPr lang="ru-RU" sz="20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b="1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Бабиному</a:t>
            </a:r>
            <a:r>
              <a:rPr lang="ru-RU" sz="20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Ярі</a:t>
            </a:r>
            <a:endParaRPr lang="ru-RU" sz="2000" b="1" i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G:\школа\ДЛЯ ПРЕЗЕНТАЦИИ\125 фоны для презентаций\BlueFi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644" y="656692"/>
            <a:ext cx="8300712" cy="5544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Израиль с высоты: Тель-Авив, Иерусалим и Мёртвое море: gelio — LiveJourna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37" y="2420041"/>
            <a:ext cx="2496939" cy="16661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Карта Яд Вашем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1990" y="256793"/>
            <a:ext cx="2582416" cy="18040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Карта Яд Вашем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37" y="295001"/>
            <a:ext cx="2612980" cy="17354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NEWSru.co.il :: &amp;quot;Вспышки памяти&amp;quot;. Выставка фотосвидетельств Холокоста в Яд  ва-Шем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1005" y="295001"/>
            <a:ext cx="3026739" cy="20194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38327" y="2420041"/>
            <a:ext cx="2956637" cy="19624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40" name="Picture 16" descr="Children&amp;#39;s Memorial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038" y="2438970"/>
            <a:ext cx="2946027" cy="19582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Карта Яд Вашем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3" y="4488146"/>
            <a:ext cx="2809262" cy="21089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Яд Вашем»: требуется пастух для «священной коровы» - Еврейский журнал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44" y="4435418"/>
            <a:ext cx="4075964" cy="22522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05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Lena\Рабочий стол\БАБИН ЯР\babyn-yar-sculptur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539552" y="-40955"/>
            <a:ext cx="8064896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i="1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«Рек</a:t>
            </a:r>
            <a:r>
              <a:rPr lang="uk-UA" sz="2800" b="1" i="1" cap="none" spc="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вієм</a:t>
            </a:r>
            <a:r>
              <a:rPr lang="ru-RU" sz="2800" b="1" i="1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r>
              <a:rPr lang="ru-RU" sz="2800" b="1" i="1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Пам’ятник</a:t>
            </a:r>
            <a:r>
              <a:rPr lang="uk-UA" sz="2800" b="1" i="1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-проект</a:t>
            </a:r>
            <a:r>
              <a:rPr lang="ru-RU" sz="2800" b="1" i="1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загиблим у Бабиному Яру</a:t>
            </a:r>
          </a:p>
          <a:p>
            <a:pPr algn="ctr"/>
            <a:r>
              <a:rPr lang="ru-RU" sz="2800" b="1" i="1" cap="none" spc="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b="1" i="1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підтримки фундації «Україна-США»</a:t>
            </a:r>
            <a:endParaRPr lang="ru-RU" sz="2800" b="1" i="1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40768"/>
            <a:ext cx="7267424" cy="48260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432" y="260648"/>
            <a:ext cx="6321425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17278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 descr="Фото | СССР. Мариуполь в годы войны — Всё о Второй мирово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4" name="AutoShape 4" descr="Фото | СССР. Мариуполь в годы войны — Всё о Второй мирово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6" name="AutoShape 6" descr="Фото | СССР. Мариуполь в годы войны — Всё о Второй мирово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8" name="AutoShape 8" descr="Фото | СССР. Мариуполь в годы войны — Всё о Второй мирово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30" name="AutoShape 10" descr="Фото | СССР. Мариуполь в годы войны — Всё о Второй мирово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100630"/>
            <a:ext cx="4876800" cy="34194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22" y="3212976"/>
            <a:ext cx="5352256" cy="33869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79189" y="289990"/>
            <a:ext cx="60585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Початок Голокосту в Маріуполі</a:t>
            </a:r>
            <a:endParaRPr lang="ru-RU" sz="32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25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51235"/>
            <a:ext cx="640871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/>
              <a:t> </a:t>
            </a:r>
            <a:r>
              <a:rPr lang="uk-UA" b="1" dirty="0" smtClean="0"/>
              <a:t> </a:t>
            </a:r>
            <a:r>
              <a:rPr lang="uk-UA" sz="20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Всесвітньо  </a:t>
            </a:r>
            <a:r>
              <a:rPr lang="uk-UA" sz="20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відомий </a:t>
            </a:r>
            <a:r>
              <a:rPr lang="uk-UA" sz="2000" b="1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меморіалльний</a:t>
            </a:r>
            <a:r>
              <a:rPr lang="uk-UA" sz="20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комплекс історії Голокосту «</a:t>
            </a:r>
            <a:r>
              <a:rPr lang="uk-UA" sz="2000" b="1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Яд</a:t>
            </a:r>
            <a:r>
              <a:rPr lang="uk-UA" sz="20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Вашем</a:t>
            </a:r>
            <a:r>
              <a:rPr lang="uk-UA" sz="20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uk-UA" sz="20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k-UA" sz="2000" b="1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uk-UA" sz="2000" b="1" i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ерусалим</a:t>
            </a:r>
            <a:r>
              <a:rPr lang="uk-UA" sz="20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) протягом 1995-2004 років надав 16 маріупольцям почесне звання «Праведник </a:t>
            </a:r>
            <a:r>
              <a:rPr lang="uk-UA" sz="2000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миру» </a:t>
            </a:r>
            <a:r>
              <a:rPr lang="uk-UA" sz="20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за врятування  </a:t>
            </a:r>
            <a:r>
              <a:rPr lang="uk-UA" sz="2000" b="1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евреїв</a:t>
            </a:r>
            <a:r>
              <a:rPr lang="uk-UA" sz="20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Маріуполя з занесенням їх імен на почесну дошку меморіалу</a:t>
            </a:r>
            <a:endParaRPr lang="ru-RU" sz="2000" b="1" i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36096" y="2132856"/>
            <a:ext cx="35283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i="1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b="1" i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Яким</a:t>
            </a:r>
            <a:r>
              <a:rPr lang="ru-RU" b="1" i="1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Олейн</a:t>
            </a:r>
            <a:r>
              <a:rPr lang="uk-UA" b="1" i="1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i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ченко</a:t>
            </a:r>
            <a:endParaRPr lang="ru-RU" b="1" i="1" dirty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i="1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2.Прасковья </a:t>
            </a:r>
            <a:r>
              <a:rPr lang="uk-UA" b="1" i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Олейніченко</a:t>
            </a:r>
            <a:endParaRPr lang="ru-RU" b="1" i="1" dirty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i="1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3.Віктор </a:t>
            </a:r>
            <a:r>
              <a:rPr lang="uk-UA" b="1" i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Олейніченко</a:t>
            </a:r>
            <a:endParaRPr lang="ru-RU" b="1" i="1" dirty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i="1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4.Валентина </a:t>
            </a:r>
            <a:r>
              <a:rPr lang="uk-UA" b="1" i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Олейніченко</a:t>
            </a:r>
            <a:endParaRPr lang="ru-RU" b="1" i="1" dirty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i="1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5.Зінаїда Ващенко</a:t>
            </a:r>
            <a:endParaRPr lang="ru-RU" b="1" i="1" dirty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i="1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6.Людмила Ващенко</a:t>
            </a:r>
            <a:endParaRPr lang="ru-RU" b="1" i="1" dirty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i="1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7.Андрій </a:t>
            </a:r>
            <a:r>
              <a:rPr lang="uk-UA" b="1" i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Сіроштан</a:t>
            </a:r>
            <a:endParaRPr lang="ru-RU" b="1" i="1" dirty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i="1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8.Іван </a:t>
            </a:r>
            <a:r>
              <a:rPr lang="uk-UA" b="1" i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Сіроштан</a:t>
            </a:r>
            <a:endParaRPr lang="ru-RU" b="1" i="1" dirty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i="1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9.Прасковья </a:t>
            </a:r>
            <a:r>
              <a:rPr lang="uk-UA" b="1" i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Сіроштан</a:t>
            </a:r>
            <a:endParaRPr lang="ru-RU" b="1" i="1" dirty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i="1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10.Олександр </a:t>
            </a:r>
            <a:r>
              <a:rPr lang="uk-UA" b="1" i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Полугородник</a:t>
            </a:r>
            <a:endParaRPr lang="ru-RU" b="1" i="1" dirty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i="1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11.Олександра </a:t>
            </a:r>
            <a:r>
              <a:rPr lang="uk-UA" b="1" i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Полугородник</a:t>
            </a:r>
            <a:endParaRPr lang="ru-RU" b="1" i="1" dirty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i="1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12.Ігор </a:t>
            </a:r>
            <a:r>
              <a:rPr lang="uk-UA" b="1" i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Полугородник</a:t>
            </a:r>
            <a:endParaRPr lang="ru-RU" b="1" i="1" dirty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i="1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13.Валентин </a:t>
            </a:r>
            <a:r>
              <a:rPr lang="uk-UA" b="1" i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Полугородник</a:t>
            </a:r>
            <a:endParaRPr lang="ru-RU" b="1" i="1" dirty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i="1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14.Віра Олійник</a:t>
            </a:r>
            <a:endParaRPr lang="ru-RU" b="1" i="1" dirty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i="1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15.Валентина </a:t>
            </a:r>
            <a:r>
              <a:rPr lang="uk-UA" b="1" i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Людвінська</a:t>
            </a:r>
            <a:endParaRPr lang="ru-RU" b="1" i="1" dirty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i="1" dirty="0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16.Марія </a:t>
            </a:r>
            <a:r>
              <a:rPr lang="uk-UA" b="1" i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Алаташева</a:t>
            </a:r>
            <a:endParaRPr lang="ru-RU" b="1" i="1" dirty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823388"/>
            <a:ext cx="4191000" cy="31432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9477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/>
          <p:cNvPicPr>
            <a:picLocks noChangeArrowheads="1"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40"/>
          <a:stretch/>
        </p:blipFill>
        <p:spPr bwMode="auto">
          <a:xfrm>
            <a:off x="5505539" y="1213142"/>
            <a:ext cx="3282163" cy="26420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descr="C:\Users\User\Desktop\изображение_viber_2021-09-21_20-44-01.jpg" id="5" name="Picture 5"/>
          <p:cNvPicPr>
            <a:picLocks noChangeArrowheads="1" noChangeAspect="1"/>
          </p:cNvPicPr>
          <p:nvPr/>
        </p:nvPicPr>
        <p:blipFill rotWithShape="1"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5" r="81"/>
          <a:stretch/>
        </p:blipFill>
        <p:spPr bwMode="auto">
          <a:xfrm>
            <a:off x="6228184" y="4027766"/>
            <a:ext cx="2206447" cy="23905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C:\Users\User\Desktop\изображение_viber_2021-09-21_20-45-11.jpg" id="6" name="Picture 3"/>
          <p:cNvPicPr>
            <a:picLocks noChangeArrowheads="1" noChangeAspect="1"/>
          </p:cNvPicPr>
          <p:nvPr/>
        </p:nvPicPr>
        <p:blipFill rotWithShape="1">
          <a:blip cstate="print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"/>
          <a:stretch/>
        </p:blipFill>
        <p:spPr bwMode="auto">
          <a:xfrm>
            <a:off x="539552" y="3959786"/>
            <a:ext cx="2216096" cy="25265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C:\Users\User\Desktop\изображение_viber_2021-09-21_20-42-51.jpg" id="7" name="Picture 6"/>
          <p:cNvPicPr>
            <a:picLocks noChangeArrowheads="1" noChangeAspect="1"/>
          </p:cNvPicPr>
          <p:nvPr/>
        </p:nvPicPr>
        <p:blipFill rotWithShape="1">
          <a:blip cstate="print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" r="-41"/>
          <a:stretch/>
        </p:blipFill>
        <p:spPr bwMode="auto">
          <a:xfrm>
            <a:off x="3192238" y="3826858"/>
            <a:ext cx="2751991" cy="27750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C:\Users\User\Desktop\изображение_viber_2021-09-21_20-43-46.jpg" id="8" name="Picture 4"/>
          <p:cNvPicPr>
            <a:picLocks noChangeArrowheads="1" noChangeAspect="1"/>
          </p:cNvPicPr>
          <p:nvPr/>
        </p:nvPicPr>
        <p:blipFill>
          <a:blip cstate="print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702" y="1806652"/>
            <a:ext cx="2731450" cy="20485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71540" y="114539"/>
            <a:ext cx="6229782" cy="1384995"/>
          </a:xfrm>
          <a:prstGeom prst="rect">
            <a:avLst/>
          </a:prstGeom>
          <a:noFill/>
        </p:spPr>
        <p:txBody>
          <a:bodyPr rtlCol="0" wrap="none">
            <a:spAutoFit/>
          </a:bodyPr>
          <a:lstStyle/>
          <a:p>
            <a:r>
              <a:rPr b="1" dirty="0" i="1" lang="uk-UA" smtClean="0" sz="2800">
                <a:solidFill>
                  <a:srgbClr val="FF0000"/>
                </a:solidFill>
                <a:latin charset="0" pitchFamily="18" typeface="Times New Roman"/>
                <a:cs charset="0" pitchFamily="18" typeface="Times New Roman"/>
              </a:rPr>
              <a:t>Екскурс здобувачів освіти МПМЛ</a:t>
            </a:r>
          </a:p>
          <a:p>
            <a:r>
              <a:rPr b="1" dirty="0" i="1" lang="uk-UA" smtClean="0" sz="2800">
                <a:solidFill>
                  <a:srgbClr val="FF0000"/>
                </a:solidFill>
                <a:latin charset="0" pitchFamily="18" typeface="Times New Roman"/>
                <a:cs charset="0" pitchFamily="18" typeface="Times New Roman"/>
              </a:rPr>
              <a:t>до </a:t>
            </a:r>
            <a:r>
              <a:rPr b="1" dirty="0" err="1" i="1" lang="uk-UA" smtClean="0" sz="2800">
                <a:solidFill>
                  <a:srgbClr val="FF0000"/>
                </a:solidFill>
                <a:latin charset="0" pitchFamily="18" typeface="Times New Roman"/>
                <a:cs charset="0" pitchFamily="18" typeface="Times New Roman"/>
              </a:rPr>
              <a:t>пам</a:t>
            </a:r>
            <a:r>
              <a:rPr b="1" dirty="0" i="1" lang="en-US" smtClean="0" sz="2800">
                <a:solidFill>
                  <a:srgbClr val="FF0000"/>
                </a:solidFill>
                <a:latin charset="0" pitchFamily="18" typeface="Times New Roman"/>
                <a:cs charset="0" pitchFamily="18" typeface="Times New Roman"/>
              </a:rPr>
              <a:t>’</a:t>
            </a:r>
            <a:r>
              <a:rPr b="1" dirty="0" err="1" i="1" lang="uk-UA" smtClean="0" sz="2800">
                <a:solidFill>
                  <a:srgbClr val="FF0000"/>
                </a:solidFill>
                <a:latin charset="0" pitchFamily="18" typeface="Times New Roman"/>
                <a:cs charset="0" pitchFamily="18" typeface="Times New Roman"/>
              </a:rPr>
              <a:t>ятного</a:t>
            </a:r>
            <a:r>
              <a:rPr b="1" dirty="0" i="1" lang="uk-UA" smtClean="0" sz="2800">
                <a:solidFill>
                  <a:srgbClr val="FF0000"/>
                </a:solidFill>
                <a:latin charset="0" pitchFamily="18" typeface="Times New Roman"/>
                <a:cs charset="0" pitchFamily="18" typeface="Times New Roman"/>
              </a:rPr>
              <a:t> місця розстрілу євреїв </a:t>
            </a:r>
          </a:p>
          <a:p>
            <a:r>
              <a:rPr b="1" dirty="0" i="1" lang="uk-UA" smtClean="0" sz="2800">
                <a:solidFill>
                  <a:srgbClr val="FF0000"/>
                </a:solidFill>
                <a:latin charset="0" pitchFamily="18" typeface="Times New Roman"/>
                <a:cs charset="0" pitchFamily="18" typeface="Times New Roman"/>
              </a:rPr>
              <a:t>в с. Агробаза (Бердянське)</a:t>
            </a:r>
            <a:endParaRPr b="1" dirty="0" i="1" lang="ru-RU" sz="2800">
              <a:solidFill>
                <a:srgbClr val="FF0000"/>
              </a:solidFill>
              <a:latin charset="0" pitchFamily="18" typeface="Times New Roman"/>
              <a:cs charset="0" pitchFamily="18" typeface="Times New Roman"/>
            </a:endParaRPr>
          </a:p>
        </p:txBody>
      </p:sp>
      <p:pic>
        <p:nvPicPr>
          <p:cNvPr id="9218" name="Picture 2"/>
          <p:cNvPicPr>
            <a:picLocks noChangeArrowheads="1"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8382" y="1694294"/>
            <a:ext cx="1620710" cy="2160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500" spd="slow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dur="indefinite" id="1" nodeType="tmRoot" restart="never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G:\школа\ДЛЯ ПРЕЗЕНТАЦИИ\125 фоны для презентаций\BlueFi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148064" y="151179"/>
            <a:ext cx="384226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Час може зарубцювати рани. Та він безсилий загасити нашу пам’ять. </a:t>
            </a:r>
            <a:r>
              <a:rPr lang="ru-RU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Шовінізм</a:t>
            </a: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не можна перемогти лише силовими чи чисто політичними методами. Боротьба з цим злом проходить через душі людей. Крапку може поставити лише перемога людського розуму та волі.</a:t>
            </a:r>
            <a:endParaRPr lang="ru-RU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User\Desktop\yad-vashe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49" y="151179"/>
            <a:ext cx="4405452" cy="3296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579" y="3645024"/>
            <a:ext cx="4091194" cy="3061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D:\Чиркова\Откр-ки\06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14313" y="357188"/>
            <a:ext cx="8643937" cy="6143625"/>
          </a:xfrm>
        </p:spPr>
      </p:pic>
      <p:sp>
        <p:nvSpPr>
          <p:cNvPr id="16389" name="Rectangle 5"/>
          <p:cNvSpPr>
            <a:spLocks noGrp="1" noChangeArrowheads="1"/>
          </p:cNvSpPr>
          <p:nvPr>
            <p:ph type="title"/>
          </p:nvPr>
        </p:nvSpPr>
        <p:spPr>
          <a:xfrm>
            <a:off x="500063" y="321597"/>
            <a:ext cx="8143875" cy="5786199"/>
          </a:xfrm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n-US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ЖИВИ</a:t>
            </a:r>
            <a:r>
              <a:rPr lang="ru-RU" sz="8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8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Calibri" pitchFamily="34" charset="0"/>
                <a:cs typeface="Times New Roman" pitchFamily="18" charset="0"/>
              </a:rPr>
            </a:br>
            <a:r>
              <a:rPr lang="en-US" sz="8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Calibri" pitchFamily="34" charset="0"/>
                <a:cs typeface="Times New Roman" pitchFamily="18" charset="0"/>
              </a:rPr>
              <a:t>            </a:t>
            </a:r>
            <a:r>
              <a:rPr lang="uk-UA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і</a:t>
            </a:r>
            <a:r>
              <a:rPr lang="ru-RU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r>
              <a:rPr lang="ru-RU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</a:t>
            </a:r>
            <a:r>
              <a:rPr lang="ru-RU" sz="8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ВіЧНО</a:t>
            </a:r>
            <a:r>
              <a:rPr lang="ru-RU" sz="8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8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Calibri" pitchFamily="34" charset="0"/>
                <a:cs typeface="Times New Roman" pitchFamily="18" charset="0"/>
              </a:rPr>
            </a:br>
            <a:r>
              <a:rPr lang="en-US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uk-UA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ru-RU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ПАМ</a:t>
            </a:r>
            <a:r>
              <a:rPr lang="en-US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’</a:t>
            </a:r>
            <a:r>
              <a:rPr lang="uk-UA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ЯТАЙ</a:t>
            </a:r>
            <a:r>
              <a:rPr lang="ru-RU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accent2">
                    <a:lumMod val="75000"/>
                  </a:schemeClr>
                </a:solidFill>
                <a:ea typeface="Calibri" pitchFamily="34" charset="0"/>
                <a:cs typeface="Times New Roman" pitchFamily="18" charset="0"/>
              </a:rPr>
              <a:t> </a:t>
            </a:r>
            <a:endParaRPr lang="ru-RU" sz="88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1333</TotalTime>
  <Words>451</Words>
  <Application>Microsoft Office PowerPoint</Application>
  <PresentationFormat>Экран (4:3)</PresentationFormat>
  <Paragraphs>69</Paragraphs>
  <Slides>26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1" baseType="lpstr">
      <vt:lpstr>Arial</vt:lpstr>
      <vt:lpstr>Calibri</vt:lpstr>
      <vt:lpstr>Monotype Corsiva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21 вересня  в залюднених місцях   вже проходили  побиття євреїв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ЖИВИ             і                  ВіЧНО     ПАМ’ЯТАЙ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Lena</dc:creator>
  <cp:lastModifiedBy>User</cp:lastModifiedBy>
  <cp:revision>163</cp:revision>
  <dcterms:created xsi:type="dcterms:W3CDTF">2011-07-22T18:00:18Z</dcterms:created>
  <dcterms:modified xsi:type="dcterms:W3CDTF">2021-09-28T09:14:27Z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1603191</vt:lpwstr>
  </property>
  <property fmtid="{D5CDD505-2E9C-101B-9397-08002B2CF9AE}" name="NXPowerLiteSettings" pid="3">
    <vt:lpwstr>F7000400038000</vt:lpwstr>
  </property>
  <property fmtid="{D5CDD505-2E9C-101B-9397-08002B2CF9AE}" name="NXPowerLiteVersion" pid="4">
    <vt:lpwstr>S9.1.2</vt:lpwstr>
  </property>
</Properties>
</file>