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</p:sldMasterIdLst>
  <p:notesMasterIdLst>
    <p:notesMasterId r:id="rId26"/>
  </p:notesMasterIdLst>
  <p:handoutMasterIdLst>
    <p:handoutMasterId r:id="rId27"/>
  </p:handoutMasterIdLst>
  <p:sldIdLst>
    <p:sldId id="256" r:id="rId2"/>
    <p:sldId id="267" r:id="rId3"/>
    <p:sldId id="325" r:id="rId4"/>
    <p:sldId id="327" r:id="rId5"/>
    <p:sldId id="326" r:id="rId6"/>
    <p:sldId id="332" r:id="rId7"/>
    <p:sldId id="269" r:id="rId8"/>
    <p:sldId id="270" r:id="rId9"/>
    <p:sldId id="268" r:id="rId10"/>
    <p:sldId id="264" r:id="rId11"/>
    <p:sldId id="266" r:id="rId12"/>
    <p:sldId id="328" r:id="rId13"/>
    <p:sldId id="329" r:id="rId14"/>
    <p:sldId id="314" r:id="rId15"/>
    <p:sldId id="333" r:id="rId16"/>
    <p:sldId id="319" r:id="rId17"/>
    <p:sldId id="322" r:id="rId18"/>
    <p:sldId id="263" r:id="rId19"/>
    <p:sldId id="324" r:id="rId20"/>
    <p:sldId id="330" r:id="rId21"/>
    <p:sldId id="308" r:id="rId22"/>
    <p:sldId id="334" r:id="rId23"/>
    <p:sldId id="331" r:id="rId24"/>
    <p:sldId id="320" r:id="rId25"/>
  </p:sldIdLst>
  <p:sldSz cx="9144000" cy="6858000" type="screen4x3"/>
  <p:notesSz cx="6858000" cy="994727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 varScale="1">
        <p:scale>
          <a:sx n="84" d="100"/>
          <a:sy n="84" d="100"/>
        </p:scale>
        <p:origin x="96" y="510"/>
      </p:cViewPr>
      <p:guideLst>
        <p:guide orient="horz" pos="2160"/>
        <p:guide pos="2880"/>
      </p:guideLst>
    </p:cSldViewPr>
  </p:slideViewPr>
  <p:notesTextViewPr>
    <p:cViewPr>
      <p:scale>
        <a:sx n="200" d="100"/>
        <a:sy n="200" d="100"/>
      </p:scale>
      <p:origin x="0" y="0"/>
    </p:cViewPr>
  </p:notesTextViewPr>
  <p:sorterViewPr>
    <p:cViewPr>
      <p:scale>
        <a:sx n="100" d="100"/>
        <a:sy n="100" d="100"/>
      </p:scale>
      <p:origin x="0" y="361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2393" cy="497604"/>
          </a:xfrm>
          <a:prstGeom prst="rect">
            <a:avLst/>
          </a:prstGeom>
        </p:spPr>
        <p:txBody>
          <a:bodyPr vert="horz" lIns="92537" tIns="46269" rIns="92537" bIns="46269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3991" y="1"/>
            <a:ext cx="2972392" cy="497604"/>
          </a:xfrm>
          <a:prstGeom prst="rect">
            <a:avLst/>
          </a:prstGeom>
        </p:spPr>
        <p:txBody>
          <a:bodyPr vert="horz" lIns="92537" tIns="46269" rIns="92537" bIns="46269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B3403243-38C9-45A2-95D8-631A10CEA675}" type="datetimeFigureOut">
              <a:rPr lang="en-US"/>
              <a:pPr>
                <a:defRPr/>
              </a:pPr>
              <a:t>12/18/2020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8071"/>
            <a:ext cx="2972393" cy="497603"/>
          </a:xfrm>
          <a:prstGeom prst="rect">
            <a:avLst/>
          </a:prstGeom>
        </p:spPr>
        <p:txBody>
          <a:bodyPr vert="horz" lIns="92537" tIns="46269" rIns="92537" bIns="46269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3991" y="9448071"/>
            <a:ext cx="2972392" cy="497603"/>
          </a:xfrm>
          <a:prstGeom prst="rect">
            <a:avLst/>
          </a:prstGeom>
        </p:spPr>
        <p:txBody>
          <a:bodyPr vert="horz" lIns="92537" tIns="46269" rIns="92537" bIns="46269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44CD8CC6-3152-4663-93F9-81D28763ECB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67823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2393" cy="497604"/>
          </a:xfrm>
          <a:prstGeom prst="rect">
            <a:avLst/>
          </a:prstGeom>
        </p:spPr>
        <p:txBody>
          <a:bodyPr vert="horz" lIns="92537" tIns="46269" rIns="92537" bIns="46269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3991" y="1"/>
            <a:ext cx="2972392" cy="497604"/>
          </a:xfrm>
          <a:prstGeom prst="rect">
            <a:avLst/>
          </a:prstGeom>
        </p:spPr>
        <p:txBody>
          <a:bodyPr vert="horz" lIns="92537" tIns="46269" rIns="92537" bIns="46269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D1624D71-D660-4089-8A1C-62238D1C6E60}" type="datetimeFigureOut">
              <a:rPr lang="en-US"/>
              <a:pPr>
                <a:defRPr/>
              </a:pPr>
              <a:t>12/18/2020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1388" y="746125"/>
            <a:ext cx="4975225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537" tIns="46269" rIns="92537" bIns="46269" rtlCol="0" anchor="ctr"/>
          <a:lstStyle/>
          <a:p>
            <a:pPr lvl="0"/>
            <a:endParaRPr lang="en-US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316" y="4724836"/>
            <a:ext cx="5487370" cy="4476834"/>
          </a:xfrm>
          <a:prstGeom prst="rect">
            <a:avLst/>
          </a:prstGeom>
        </p:spPr>
        <p:txBody>
          <a:bodyPr vert="horz" lIns="92537" tIns="46269" rIns="92537" bIns="46269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en-US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071"/>
            <a:ext cx="2972393" cy="497603"/>
          </a:xfrm>
          <a:prstGeom prst="rect">
            <a:avLst/>
          </a:prstGeom>
        </p:spPr>
        <p:txBody>
          <a:bodyPr vert="horz" lIns="92537" tIns="46269" rIns="92537" bIns="46269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3991" y="9448071"/>
            <a:ext cx="2972392" cy="497603"/>
          </a:xfrm>
          <a:prstGeom prst="rect">
            <a:avLst/>
          </a:prstGeom>
        </p:spPr>
        <p:txBody>
          <a:bodyPr vert="horz" lIns="92537" tIns="46269" rIns="92537" bIns="46269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65E60C81-927A-4B47-9EA4-05CF4B3170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03231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29699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1510E91-19B7-4870-AAB2-4DDFD1ECEAE8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75640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5E60C81-927A-4B47-9EA4-05CF4B317069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14917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F0538E-EE59-42D7-8F5A-CFDC37E32548}" type="datetimeFigureOut">
              <a:rPr lang="en-US" smtClean="0"/>
              <a:pPr>
                <a:defRPr/>
              </a:pPr>
              <a:t>12/18/2020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3E7054-E8F7-40D7-99C3-A6CB5898802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217141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531C0-25A4-4433-8F59-AB1D5BCFDDF5}" type="datetimeFigureOut">
              <a:rPr lang="en-US" smtClean="0"/>
              <a:pPr>
                <a:defRPr/>
              </a:pPr>
              <a:t>12/18/2020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110B68-A545-4B05-8E0B-A1C5DD4C998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5039490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A86258-181A-40B3-9572-146AD0886C80}" type="datetimeFigureOut">
              <a:rPr lang="en-US" smtClean="0"/>
              <a:pPr>
                <a:defRPr/>
              </a:pPr>
              <a:t>12/18/2020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69F908-94FE-4F7F-A346-4DE28A84C84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0637458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D8A1F8-2F08-490F-8780-108888F12B82}" type="datetimeFigureOut">
              <a:rPr lang="en-US" smtClean="0"/>
              <a:pPr>
                <a:defRPr/>
              </a:pPr>
              <a:t>12/18/2020</a:t>
            </a:fld>
            <a:endParaRPr lang="en-US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A2FC2C-82A1-4F18-949D-117358915E4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5556418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1353AF-0F33-4BD9-AD0E-42FE3653D726}" type="datetimeFigureOut">
              <a:rPr lang="en-US" smtClean="0"/>
              <a:pPr>
                <a:defRPr/>
              </a:pPr>
              <a:t>12/18/2020</a:t>
            </a:fld>
            <a:endParaRPr lang="en-US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28715D-980A-45AD-9657-055B2608B0E3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0284118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517B59-D64A-45F1-9E40-4DE8081DB87A}" type="datetimeFigureOut">
              <a:rPr lang="en-US" smtClean="0"/>
              <a:pPr>
                <a:defRPr/>
              </a:pPr>
              <a:t>12/18/2020</a:t>
            </a:fld>
            <a:endParaRPr lang="en-US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F3EF5A-0E93-46B7-ABC0-C9A35BFCF87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3671226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82F088-86F3-4B61-AD47-A584EF382ED8}" type="datetimeFigureOut">
              <a:rPr lang="en-US" smtClean="0"/>
              <a:pPr>
                <a:defRPr/>
              </a:pPr>
              <a:t>12/18/2020</a:t>
            </a:fld>
            <a:endParaRPr lang="en-US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B72569-7626-43B8-B010-459604DC27A3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8753303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F9227C-CBC6-4299-B0F8-ACBB59BA3EFB}" type="datetimeFigureOut">
              <a:rPr lang="en-US" smtClean="0"/>
              <a:pPr>
                <a:defRPr/>
              </a:pPr>
              <a:t>12/18/2020</a:t>
            </a:fld>
            <a:endParaRPr lang="en-US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5F83E-0D21-4207-8962-6B044EFB9CA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8640427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E93297-06BA-4741-B1E4-D63CFC3AD784}" type="datetimeFigureOut">
              <a:rPr lang="en-US" smtClean="0"/>
              <a:pPr>
                <a:defRPr/>
              </a:pPr>
              <a:t>12/18/2020</a:t>
            </a:fld>
            <a:endParaRPr lang="en-US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0CCD1F-766E-4A5E-8E40-DA98CF1418E3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8401656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5FD060-1EAB-4799-9DF3-DDDFFDE1A49F}" type="datetimeFigureOut">
              <a:rPr lang="en-US" smtClean="0"/>
              <a:pPr>
                <a:defRPr/>
              </a:pPr>
              <a:t>12/18/2020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876346-1FFC-455C-8F1C-80349F5570D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6477742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C54EE2-ACF7-4409-8998-77CB94D1B4B7}" type="datetimeFigureOut">
              <a:rPr lang="en-US" smtClean="0"/>
              <a:pPr>
                <a:defRPr/>
              </a:pPr>
              <a:t>12/18/2020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240DA5-A905-4481-983B-788BBF6418E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6178824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 smtClean="0"/>
              <a:t>Образец текста</a:t>
            </a:r>
          </a:p>
          <a:p>
            <a:pPr lvl="1"/>
            <a:r>
              <a:rPr lang="ru-RU" altLang="uk-UA" smtClean="0"/>
              <a:t>Второй уровень</a:t>
            </a:r>
          </a:p>
          <a:p>
            <a:pPr lvl="2"/>
            <a:r>
              <a:rPr lang="ru-RU" altLang="uk-UA" smtClean="0"/>
              <a:t>Третий уровень</a:t>
            </a:r>
          </a:p>
          <a:p>
            <a:pPr lvl="3"/>
            <a:r>
              <a:rPr lang="ru-RU" altLang="uk-UA" smtClean="0"/>
              <a:t>Четвертый уровень</a:t>
            </a:r>
          </a:p>
          <a:p>
            <a:pPr lvl="4"/>
            <a:r>
              <a:rPr lang="ru-RU" altLang="uk-UA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77F02BF-0595-4852-B355-624BB60F8276}" type="datetimeFigureOut">
              <a:rPr lang="en-US" smtClean="0"/>
              <a:pPr>
                <a:defRPr/>
              </a:pPr>
              <a:t>12/18/2020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37C4741-06E8-4CDF-8A6F-E92E8569823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3851275" y="6642100"/>
            <a:ext cx="124618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en-US" sz="800" dirty="0">
                <a:solidFill>
                  <a:schemeClr val="bg1">
                    <a:lumMod val="75000"/>
                  </a:schemeClr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FokinaLida.75@mail.ru</a:t>
            </a:r>
            <a:endParaRPr lang="en-US" sz="800" dirty="0">
              <a:solidFill>
                <a:schemeClr val="bg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79388" y="188913"/>
            <a:ext cx="8785225" cy="6480175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033" name="Picture 9" descr="http://img-fotki.yandex.ru/get/5504/svetlera.16b/0_5659a_7894667f_L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2232025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9" descr="http://img-fotki.yandex.ru/get/5504/svetlera.16b/0_5659a_7894667f_L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188913"/>
            <a:ext cx="2232025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9" descr="http://img-fotki.yandex.ru/get/5504/svetlera.16b/0_5659a_7894667f_L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4437063"/>
            <a:ext cx="2232025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6" name="Picture 9" descr="http://img-fotki.yandex.ru/get/5504/svetlera.16b/0_5659a_7894667f_L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437063"/>
            <a:ext cx="2232025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p:transition spd="med">
    <p:split orient="vert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\\Sekretar\Portf\&#1052;&#1077;&#1090;&#1086;&#1076;&#1084;&#1072;&#1090;&#1077;&#1088;i&#1072;&#1083;\&#1051;&#1091;&#1082;&#1100;&#1103;&#1085;&#1077;&#1085;&#1082;&#1086;%20&#1048;.&#1052;.@\&#1043;&#1091;&#1088;&#1090;&#1086;&#1082;%20&#1044;&#1078;&#1077;&#1088;&#1077;&#1083;&#1072;\&#1055;&#1088;&#1077;&#1079;&#1077;&#1085;&#1090;&#1072;&#1094;&#1110;&#1111;\Reve-ta-stogne-Dnpr-shirokiy(muzofon.com).mp3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//upload.wikimedia.org/wikipedia/uk/d/d1/%D0%9D%D0%B4%D0%BF%D1%83.jpg" TargetMode="Externa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microsoft.com/office/2007/relationships/hdphoto" Target="../media/hdphoto4.wdp"/><Relationship Id="rId4" Type="http://schemas.openxmlformats.org/officeDocument/2006/relationships/image" Target="../media/image2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microsoft.com/office/2007/relationships/hdphoto" Target="../media/hdphoto6.wdp"/><Relationship Id="rId4" Type="http://schemas.openxmlformats.org/officeDocument/2006/relationships/image" Target="../media/image3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TextBox 6"/>
          <p:cNvSpPr txBox="1">
            <a:spLocks noChangeArrowheads="1"/>
          </p:cNvSpPr>
          <p:nvPr/>
        </p:nvSpPr>
        <p:spPr bwMode="auto">
          <a:xfrm>
            <a:off x="5929313" y="500063"/>
            <a:ext cx="20716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dirty="0">
              <a:latin typeface="Constantia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94833" y="404664"/>
            <a:ext cx="4500562" cy="7386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400" b="1" kern="10" cap="all" dirty="0" smtClean="0">
                <a:ln w="11430"/>
                <a:solidFill>
                  <a:schemeClr val="bg2">
                    <a:lumMod val="25000"/>
                  </a:schemeClr>
                </a:solidFill>
                <a:latin typeface="+mn-lt"/>
                <a:cs typeface="Times New Roman"/>
              </a:rPr>
              <a:t>Комунальний заклад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400" b="1" kern="10" dirty="0" smtClean="0">
                <a:ln w="11430"/>
                <a:solidFill>
                  <a:schemeClr val="bg2">
                    <a:lumMod val="25000"/>
                  </a:schemeClr>
                </a:solidFill>
                <a:latin typeface="+mn-lt"/>
                <a:cs typeface="Times New Roman"/>
              </a:rPr>
              <a:t>«НІЖИНСЬКИЙ ФАХОВИЙ МЕДИЧНИЙ КОЛЕДЖ»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400" b="1" kern="10" dirty="0" smtClean="0">
                <a:ln w="11430"/>
                <a:solidFill>
                  <a:schemeClr val="bg2">
                    <a:lumMod val="25000"/>
                  </a:schemeClr>
                </a:solidFill>
                <a:latin typeface="+mn-lt"/>
                <a:cs typeface="Times New Roman"/>
              </a:rPr>
              <a:t>ЧЕРНІГІВСЬКОЇ ОБЛАСНОЇ РАДИ</a:t>
            </a:r>
            <a:endParaRPr lang="uk-UA" sz="1600" kern="10" dirty="0" smtClean="0">
              <a:ln w="11430"/>
              <a:solidFill>
                <a:schemeClr val="bg2">
                  <a:lumMod val="2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Times New Roman"/>
            </a:endParaRPr>
          </a:p>
        </p:txBody>
      </p:sp>
      <p:pic>
        <p:nvPicPr>
          <p:cNvPr id="10" name="Reve-ta-stogne-Dnpr-shirokiy(muzofon.co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29625" y="6215063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1989302" y="3078881"/>
            <a:ext cx="5511624" cy="88748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kern="10" dirty="0" smtClean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Times New Roman"/>
              </a:rPr>
              <a:t>«НІЖИН ТА ВИДАТНІ ОСОБИСТОСТІ»</a:t>
            </a:r>
            <a:endParaRPr lang="en-US" sz="3200" b="1" kern="10" dirty="0">
              <a:ln w="11430"/>
              <a:solidFill>
                <a:schemeClr val="bg2">
                  <a:lumMod val="2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659173" y="1908245"/>
            <a:ext cx="4176464" cy="75713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kern="10" dirty="0" smtClean="0">
                <a:ln w="11430"/>
                <a:solidFill>
                  <a:schemeClr val="bg2">
                    <a:lumMod val="25000"/>
                  </a:schemeClr>
                </a:solidFill>
                <a:latin typeface="+mn-lt"/>
                <a:cs typeface="Times New Roman"/>
              </a:rPr>
              <a:t>ПОЗААУДИТОРНИЙ ЗАХІД</a:t>
            </a:r>
          </a:p>
          <a:p>
            <a:pPr algn="ctr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uk-UA" kern="10" dirty="0" smtClean="0">
                <a:ln w="11430"/>
                <a:solidFill>
                  <a:schemeClr val="bg2">
                    <a:lumMod val="25000"/>
                  </a:schemeClr>
                </a:solidFill>
                <a:latin typeface="+mn-lt"/>
                <a:cs typeface="Times New Roman"/>
              </a:rPr>
              <a:t>З КУЛЬТУРОЛОГІЇ</a:t>
            </a:r>
          </a:p>
          <a:p>
            <a:pPr algn="ctr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uk-UA" kern="10" dirty="0" smtClean="0">
                <a:ln w="11430"/>
                <a:solidFill>
                  <a:schemeClr val="bg2">
                    <a:lumMod val="25000"/>
                  </a:schemeClr>
                </a:solidFill>
                <a:latin typeface="+mn-lt"/>
                <a:cs typeface="Times New Roman"/>
              </a:rPr>
              <a:t>НА ТЕМУ:</a:t>
            </a:r>
            <a:endParaRPr lang="en-US" kern="10" dirty="0">
              <a:ln w="11430"/>
              <a:solidFill>
                <a:schemeClr val="bg2">
                  <a:lumMod val="25000"/>
                </a:schemeClr>
              </a:solidFill>
              <a:latin typeface="+mn-lt"/>
              <a:cs typeface="Times New Roman"/>
            </a:endParaRPr>
          </a:p>
        </p:txBody>
      </p:sp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5156561" y="5491163"/>
            <a:ext cx="3353569" cy="410758"/>
          </a:xfrm>
        </p:spPr>
        <p:txBody>
          <a:bodyPr/>
          <a:lstStyle/>
          <a:p>
            <a:pPr algn="l"/>
            <a:r>
              <a:rPr lang="uk-UA" sz="1300" dirty="0" smtClean="0">
                <a:solidFill>
                  <a:schemeClr val="bg2">
                    <a:lumMod val="25000"/>
                  </a:schemeClr>
                </a:solidFill>
              </a:rPr>
              <a:t>Підготувала</a:t>
            </a:r>
          </a:p>
          <a:p>
            <a:pPr algn="l"/>
            <a:r>
              <a:rPr lang="uk-UA" sz="1300" dirty="0" smtClean="0">
                <a:solidFill>
                  <a:schemeClr val="bg2">
                    <a:lumMod val="25000"/>
                  </a:schemeClr>
                </a:solidFill>
              </a:rPr>
              <a:t>викладач </a:t>
            </a:r>
            <a:r>
              <a:rPr lang="uk-UA" sz="1300" dirty="0" err="1" smtClean="0">
                <a:solidFill>
                  <a:schemeClr val="bg2">
                    <a:lumMod val="25000"/>
                  </a:schemeClr>
                </a:solidFill>
              </a:rPr>
              <a:t>І.М.Лук</a:t>
            </a:r>
            <a:r>
              <a:rPr lang="en-US" sz="1300" dirty="0" smtClean="0">
                <a:solidFill>
                  <a:schemeClr val="bg2">
                    <a:lumMod val="25000"/>
                  </a:schemeClr>
                </a:solidFill>
              </a:rPr>
              <a:t>’</a:t>
            </a:r>
            <a:r>
              <a:rPr lang="uk-UA" sz="1300" dirty="0" err="1" smtClean="0">
                <a:solidFill>
                  <a:schemeClr val="bg2">
                    <a:lumMod val="25000"/>
                  </a:schemeClr>
                </a:solidFill>
              </a:rPr>
              <a:t>яненко</a:t>
            </a:r>
            <a:endParaRPr lang="uk-UA" sz="1300" dirty="0" smtClean="0">
              <a:solidFill>
                <a:schemeClr val="bg2">
                  <a:lumMod val="25000"/>
                </a:schemeClr>
              </a:solidFill>
            </a:endParaRPr>
          </a:p>
          <a:p>
            <a:pPr algn="l"/>
            <a:endParaRPr lang="uk-UA" sz="16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4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Рисунок 18" descr="general_background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l="46902" b="15364"/>
          <a:stretch>
            <a:fillRect/>
          </a:stretch>
        </p:blipFill>
        <p:spPr bwMode="auto">
          <a:xfrm>
            <a:off x="1043608" y="740072"/>
            <a:ext cx="7272808" cy="23528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6386" name="TextBox 6"/>
          <p:cNvSpPr txBox="1">
            <a:spLocks noChangeArrowheads="1"/>
          </p:cNvSpPr>
          <p:nvPr/>
        </p:nvSpPr>
        <p:spPr bwMode="auto">
          <a:xfrm>
            <a:off x="5929313" y="500063"/>
            <a:ext cx="2071687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339752" y="3573016"/>
            <a:ext cx="576064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dirty="0" smtClean="0">
                <a:latin typeface="+mn-lt"/>
                <a:cs typeface="Times New Roman" pitchFamily="18" charset="0"/>
              </a:rPr>
              <a:t>Що не кажіть,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dirty="0" smtClean="0">
                <a:latin typeface="+mn-lt"/>
                <a:cs typeface="Times New Roman" pitchFamily="18" charset="0"/>
              </a:rPr>
              <a:t>А </a:t>
            </a:r>
            <a:r>
              <a:rPr lang="uk-UA" sz="2000" dirty="0">
                <a:latin typeface="+mn-lt"/>
                <a:cs typeface="Times New Roman" pitchFamily="18" charset="0"/>
              </a:rPr>
              <a:t>Н</a:t>
            </a:r>
            <a:r>
              <a:rPr lang="uk-UA" sz="2000" dirty="0" smtClean="0">
                <a:latin typeface="+mn-lt"/>
                <a:cs typeface="Times New Roman" pitchFamily="18" charset="0"/>
              </a:rPr>
              <a:t>іжин </a:t>
            </a:r>
            <a:r>
              <a:rPr lang="uk-UA" sz="2000" dirty="0" err="1" smtClean="0">
                <a:latin typeface="+mn-lt"/>
                <a:cs typeface="Times New Roman" pitchFamily="18" charset="0"/>
              </a:rPr>
              <a:t>примагнічує</a:t>
            </a:r>
            <a:endParaRPr lang="uk-UA" sz="2000" dirty="0" smtClean="0">
              <a:latin typeface="+mn-lt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dirty="0" smtClean="0">
                <a:latin typeface="+mn-lt"/>
                <a:cs typeface="Times New Roman" pitchFamily="18" charset="0"/>
              </a:rPr>
              <a:t>	Земним теплом,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dirty="0" smtClean="0">
                <a:latin typeface="+mn-lt"/>
                <a:cs typeface="Times New Roman" pitchFamily="18" charset="0"/>
              </a:rPr>
              <a:t>	А, може, більш людським.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dirty="0" smtClean="0">
                <a:latin typeface="+mn-lt"/>
                <a:cs typeface="Times New Roman" pitchFamily="18" charset="0"/>
              </a:rPr>
              <a:t>		Йду над Остром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dirty="0" smtClean="0">
                <a:latin typeface="+mn-lt"/>
                <a:cs typeface="Times New Roman" pitchFamily="18" charset="0"/>
              </a:rPr>
              <a:t>		І спогади відлічую…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1600" b="1" dirty="0">
              <a:latin typeface="+mn-lt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600" b="1" dirty="0" smtClean="0">
                <a:latin typeface="+mn-lt"/>
                <a:cs typeface="Times New Roman" pitchFamily="18" charset="0"/>
              </a:rPr>
              <a:t>			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600" b="1" dirty="0">
                <a:latin typeface="+mn-lt"/>
                <a:cs typeface="Times New Roman" pitchFamily="18" charset="0"/>
              </a:rPr>
              <a:t>	</a:t>
            </a:r>
            <a:r>
              <a:rPr lang="uk-UA" sz="1600" b="1" dirty="0" smtClean="0">
                <a:latin typeface="+mn-lt"/>
                <a:cs typeface="Times New Roman" pitchFamily="18" charset="0"/>
              </a:rPr>
              <a:t>			</a:t>
            </a:r>
            <a:r>
              <a:rPr lang="uk-UA" sz="1600" dirty="0" smtClean="0">
                <a:latin typeface="+mn-lt"/>
                <a:cs typeface="Times New Roman" pitchFamily="18" charset="0"/>
              </a:rPr>
              <a:t>Василь </a:t>
            </a:r>
            <a:r>
              <a:rPr lang="uk-UA" sz="1600" dirty="0" err="1" smtClean="0">
                <a:latin typeface="+mn-lt"/>
                <a:cs typeface="Times New Roman" pitchFamily="18" charset="0"/>
              </a:rPr>
              <a:t>Струтинський</a:t>
            </a:r>
            <a:endParaRPr lang="en-US" sz="1600" b="1" dirty="0">
              <a:latin typeface="+mn-lt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012160" y="5552578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err="1" smtClean="0">
                <a:latin typeface="+mn-lt"/>
              </a:rPr>
              <a:t>Т.Шевченко</a:t>
            </a:r>
            <a:endParaRPr lang="ru-RU" b="1" dirty="0">
              <a:latin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74217" y="5552578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err="1" smtClean="0">
                <a:latin typeface="+mn-lt"/>
              </a:rPr>
              <a:t>О.Афанасьєв-Чужбинський</a:t>
            </a:r>
            <a:endParaRPr lang="ru-RU" b="1" dirty="0">
              <a:latin typeface="+mn-lt"/>
            </a:endParaRPr>
          </a:p>
        </p:txBody>
      </p:sp>
      <p:pic>
        <p:nvPicPr>
          <p:cNvPr id="1026" name="Picture 2" descr="F:\unnamed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1788" y="728661"/>
            <a:ext cx="3352620" cy="4550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index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764704"/>
            <a:ext cx="3357562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6550191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84714"/>
            <a:ext cx="8229600" cy="1008112"/>
          </a:xfrm>
        </p:spPr>
        <p:txBody>
          <a:bodyPr/>
          <a:lstStyle/>
          <a:p>
            <a:r>
              <a:rPr lang="uk-UA" sz="2000" b="1" dirty="0" smtClean="0">
                <a:latin typeface="+mn-lt"/>
              </a:rPr>
              <a:t>Олександр Степанович Афанасьєв-</a:t>
            </a:r>
            <a:r>
              <a:rPr lang="uk-UA" sz="2000" b="1" dirty="0" err="1" smtClean="0">
                <a:latin typeface="+mn-lt"/>
              </a:rPr>
              <a:t>Чужбинський</a:t>
            </a:r>
            <a:r>
              <a:rPr lang="uk-UA" sz="2000" b="1" dirty="0" smtClean="0">
                <a:latin typeface="+mn-lt"/>
              </a:rPr>
              <a:t> </a:t>
            </a:r>
            <a:br>
              <a:rPr lang="uk-UA" sz="2000" b="1" dirty="0" smtClean="0">
                <a:latin typeface="+mn-lt"/>
              </a:rPr>
            </a:br>
            <a:r>
              <a:rPr lang="uk-UA" sz="2000" b="1" dirty="0" smtClean="0">
                <a:latin typeface="+mn-lt"/>
              </a:rPr>
              <a:t>(28.02.1816-06.09.1875) </a:t>
            </a:r>
            <a:br>
              <a:rPr lang="uk-UA" sz="2000" b="1" dirty="0" smtClean="0">
                <a:latin typeface="+mn-lt"/>
              </a:rPr>
            </a:br>
            <a:r>
              <a:rPr lang="uk-UA" sz="2000" b="1" dirty="0" smtClean="0">
                <a:latin typeface="+mn-lt"/>
              </a:rPr>
              <a:t>український і російський письменник та етнограф</a:t>
            </a:r>
            <a:endParaRPr lang="ru-RU" sz="2000" b="1" dirty="0">
              <a:latin typeface="+mn-lt"/>
            </a:endParaRPr>
          </a:p>
        </p:txBody>
      </p:sp>
      <p:pic>
        <p:nvPicPr>
          <p:cNvPr id="4" name="Picture 2" descr="http://upload.wikimedia.org/wikipedia/commons/thumb/9/96/Afanasiev-Chuzhbinskiy.jpg/250px-Afanasiev-Chuzhbinskiy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3" y="1484784"/>
            <a:ext cx="3600399" cy="5890253"/>
          </a:xfrm>
          <a:prstGeom prst="rect">
            <a:avLst/>
          </a:prstGeom>
          <a:noFill/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426600734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548680"/>
            <a:ext cx="8064896" cy="5616624"/>
          </a:xfrm>
        </p:spPr>
        <p:txBody>
          <a:bodyPr/>
          <a:lstStyle/>
          <a:p>
            <a:pPr marL="0" indent="0">
              <a:buNone/>
            </a:pPr>
            <a:endParaRPr lang="uk-UA" sz="1800" dirty="0" smtClean="0"/>
          </a:p>
          <a:p>
            <a:pPr marL="0" indent="0">
              <a:buNone/>
            </a:pPr>
            <a:endParaRPr lang="uk-UA" sz="1800" dirty="0"/>
          </a:p>
          <a:p>
            <a:pPr marL="0" indent="0">
              <a:buNone/>
            </a:pPr>
            <a:endParaRPr lang="uk-UA" sz="1800" dirty="0" smtClean="0"/>
          </a:p>
          <a:p>
            <a:pPr marL="0" indent="0">
              <a:buNone/>
            </a:pPr>
            <a:endParaRPr lang="uk-UA" sz="1800" dirty="0"/>
          </a:p>
          <a:p>
            <a:pPr marL="0" indent="0">
              <a:buNone/>
            </a:pPr>
            <a:endParaRPr lang="uk-UA" sz="1800" dirty="0" smtClean="0"/>
          </a:p>
          <a:p>
            <a:pPr marL="0" indent="0">
              <a:buNone/>
            </a:pPr>
            <a:endParaRPr lang="uk-UA" sz="1800" dirty="0"/>
          </a:p>
          <a:p>
            <a:pPr marL="0" indent="0">
              <a:buNone/>
            </a:pPr>
            <a:endParaRPr lang="uk-UA" sz="1800" dirty="0" smtClean="0"/>
          </a:p>
          <a:p>
            <a:pPr marL="0" indent="0">
              <a:buNone/>
            </a:pPr>
            <a:endParaRPr lang="uk-UA" sz="1800" dirty="0"/>
          </a:p>
          <a:p>
            <a:pPr marL="0" indent="0">
              <a:buNone/>
            </a:pPr>
            <a:endParaRPr lang="uk-UA" sz="1800" dirty="0" smtClean="0"/>
          </a:p>
          <a:p>
            <a:pPr marL="0" indent="0">
              <a:buNone/>
            </a:pPr>
            <a:endParaRPr lang="uk-UA" sz="1800" dirty="0"/>
          </a:p>
          <a:p>
            <a:pPr marL="0" indent="0">
              <a:buNone/>
            </a:pPr>
            <a:endParaRPr lang="uk-UA" sz="1800" dirty="0" smtClean="0"/>
          </a:p>
          <a:p>
            <a:pPr marL="0" indent="0">
              <a:buNone/>
            </a:pPr>
            <a:endParaRPr lang="uk-UA" sz="1800" dirty="0"/>
          </a:p>
          <a:p>
            <a:pPr marL="0" indent="0">
              <a:buNone/>
            </a:pPr>
            <a:endParaRPr lang="uk-UA" sz="1800" dirty="0" smtClean="0"/>
          </a:p>
          <a:p>
            <a:pPr marL="0" indent="450000" algn="just">
              <a:buNone/>
            </a:pPr>
            <a:r>
              <a:rPr lang="uk-UA" sz="1800" dirty="0" err="1" smtClean="0"/>
              <a:t>Чужбинський</a:t>
            </a:r>
            <a:r>
              <a:rPr lang="uk-UA" sz="1800" dirty="0" smtClean="0"/>
              <a:t> у своїх спогадах писав: «Цього – й останнього разу Шевченко приїхав до </a:t>
            </a:r>
            <a:r>
              <a:rPr lang="uk-UA" sz="1800" dirty="0" err="1" smtClean="0"/>
              <a:t>Ісківців</a:t>
            </a:r>
            <a:r>
              <a:rPr lang="uk-UA" sz="1800" dirty="0" smtClean="0"/>
              <a:t> запросити мене супроводжувати його до Малоросії: він збирався перемалювати старовинні речі по церквах та монастирях, а для мене подорожувати стало необхідністю.»</a:t>
            </a:r>
            <a:endParaRPr lang="ru-RU" sz="1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692696"/>
            <a:ext cx="7344816" cy="3734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558625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1763623" y="588517"/>
            <a:ext cx="5688632" cy="428625"/>
          </a:xfrm>
        </p:spPr>
        <p:txBody>
          <a:bodyPr>
            <a:noAutofit/>
          </a:bodyPr>
          <a:lstStyle/>
          <a:p>
            <a:pPr marL="274320" indent="-274320"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20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uk-UA" sz="2000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i="1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algn="just" fontAlgn="auto">
              <a:lnSpc>
                <a:spcPct val="17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ru-RU" sz="2000" i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           </a:t>
            </a:r>
            <a:endParaRPr lang="ru-RU" sz="2000" dirty="0" smtClean="0">
              <a:solidFill>
                <a:srgbClr val="00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06" name="TextBox 6"/>
          <p:cNvSpPr txBox="1">
            <a:spLocks noChangeArrowheads="1"/>
          </p:cNvSpPr>
          <p:nvPr/>
        </p:nvSpPr>
        <p:spPr bwMode="auto">
          <a:xfrm>
            <a:off x="719507" y="588517"/>
            <a:ext cx="777686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uk-UA" sz="2000" dirty="0" smtClean="0">
                <a:latin typeface="+mn-lt"/>
                <a:cs typeface="Times New Roman" pitchFamily="18" charset="0"/>
              </a:rPr>
              <a:t>Шевченко</a:t>
            </a:r>
            <a:r>
              <a:rPr lang="ru-RU" sz="2000" dirty="0" smtClean="0">
                <a:latin typeface="+mn-lt"/>
                <a:cs typeface="Times New Roman" pitchFamily="18" charset="0"/>
              </a:rPr>
              <a:t> </a:t>
            </a:r>
            <a:r>
              <a:rPr lang="ru-RU" sz="2000" dirty="0" err="1">
                <a:latin typeface="+mn-lt"/>
                <a:cs typeface="Times New Roman" pitchFamily="18" charset="0"/>
              </a:rPr>
              <a:t>оселився</a:t>
            </a:r>
            <a:r>
              <a:rPr lang="ru-RU" sz="2000" dirty="0">
                <a:latin typeface="+mn-lt"/>
                <a:cs typeface="Times New Roman" pitchFamily="18" charset="0"/>
              </a:rPr>
              <a:t> у </a:t>
            </a:r>
            <a:r>
              <a:rPr lang="ru-RU" sz="2000" dirty="0" err="1">
                <a:latin typeface="+mn-lt"/>
                <a:cs typeface="Times New Roman" pitchFamily="18" charset="0"/>
              </a:rPr>
              <a:t>будинку</a:t>
            </a:r>
            <a:r>
              <a:rPr lang="ru-RU" sz="2000" dirty="0">
                <a:latin typeface="+mn-lt"/>
                <a:cs typeface="Times New Roman" pitchFamily="18" charset="0"/>
              </a:rPr>
              <a:t> комплексу </a:t>
            </a:r>
            <a:r>
              <a:rPr lang="ru-RU" sz="2000" dirty="0" err="1">
                <a:latin typeface="+mn-lt"/>
                <a:cs typeface="Times New Roman" pitchFamily="18" charset="0"/>
              </a:rPr>
              <a:t>будівель</a:t>
            </a:r>
            <a:r>
              <a:rPr lang="ru-RU" sz="2000" dirty="0">
                <a:latin typeface="+mn-lt"/>
                <a:cs typeface="Times New Roman" pitchFamily="18" charset="0"/>
              </a:rPr>
              <a:t>  </a:t>
            </a:r>
            <a:r>
              <a:rPr lang="ru-RU" sz="2000" dirty="0" err="1">
                <a:latin typeface="+mn-lt"/>
                <a:cs typeface="Times New Roman" pitchFamily="18" charset="0"/>
              </a:rPr>
              <a:t>Поштової</a:t>
            </a:r>
            <a:r>
              <a:rPr lang="ru-RU" sz="2000" dirty="0">
                <a:latin typeface="+mn-lt"/>
                <a:cs typeface="Times New Roman" pitchFamily="18" charset="0"/>
              </a:rPr>
              <a:t> </a:t>
            </a:r>
            <a:r>
              <a:rPr lang="ru-RU" sz="2000" dirty="0" err="1">
                <a:latin typeface="+mn-lt"/>
                <a:cs typeface="Times New Roman" pitchFamily="18" charset="0"/>
              </a:rPr>
              <a:t>станції</a:t>
            </a:r>
            <a:r>
              <a:rPr lang="ru-RU" sz="2000" dirty="0">
                <a:latin typeface="+mn-lt"/>
                <a:cs typeface="Times New Roman" pitchFamily="18" charset="0"/>
              </a:rPr>
              <a:t>.</a:t>
            </a:r>
            <a:endParaRPr lang="en-US" sz="2000" dirty="0">
              <a:latin typeface="+mn-lt"/>
            </a:endParaRPr>
          </a:p>
        </p:txBody>
      </p:sp>
      <p:pic>
        <p:nvPicPr>
          <p:cNvPr id="58372" name="Picture 4" descr="http://www.swrailway.gov.ua/img/rabslovo/812/P1140378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1295636" y="1066305"/>
            <a:ext cx="6768752" cy="38099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extBox 1"/>
          <p:cNvSpPr txBox="1"/>
          <p:nvPr/>
        </p:nvSpPr>
        <p:spPr>
          <a:xfrm>
            <a:off x="827519" y="4915044"/>
            <a:ext cx="7560840" cy="11621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k-UA" sz="1600" dirty="0" smtClean="0">
                <a:latin typeface="+mn-lt"/>
              </a:rPr>
              <a:t>У 17-18 ст. через Ніжинську поштову станцію проходили головні поштові тракти із Західної Європи – через Київ та із Санкт-Петербурга до Криму. На станції зупинялися </a:t>
            </a:r>
            <a:r>
              <a:rPr lang="uk-UA" sz="1600" dirty="0" err="1" smtClean="0">
                <a:latin typeface="+mn-lt"/>
              </a:rPr>
              <a:t>О.Пушкін</a:t>
            </a:r>
            <a:r>
              <a:rPr lang="uk-UA" sz="1600" dirty="0" smtClean="0">
                <a:latin typeface="+mn-lt"/>
              </a:rPr>
              <a:t>,  </a:t>
            </a:r>
            <a:r>
              <a:rPr lang="uk-UA" sz="1600" dirty="0" err="1" smtClean="0">
                <a:latin typeface="+mn-lt"/>
              </a:rPr>
              <a:t>Г.Сковорода</a:t>
            </a:r>
            <a:r>
              <a:rPr lang="uk-UA" sz="1600" dirty="0" smtClean="0">
                <a:latin typeface="+mn-lt"/>
              </a:rPr>
              <a:t>, </a:t>
            </a:r>
            <a:r>
              <a:rPr lang="uk-UA" sz="1600" dirty="0" err="1" smtClean="0">
                <a:latin typeface="+mn-lt"/>
              </a:rPr>
              <a:t>М.Глінка</a:t>
            </a:r>
            <a:r>
              <a:rPr lang="uk-UA" sz="1600" dirty="0" smtClean="0">
                <a:latin typeface="+mn-lt"/>
              </a:rPr>
              <a:t>, </a:t>
            </a:r>
            <a:r>
              <a:rPr lang="uk-UA" sz="1600" dirty="0" err="1" smtClean="0">
                <a:latin typeface="+mn-lt"/>
              </a:rPr>
              <a:t>І.Рєпін</a:t>
            </a:r>
            <a:r>
              <a:rPr lang="uk-UA" sz="1600" dirty="0" smtClean="0">
                <a:latin typeface="+mn-lt"/>
              </a:rPr>
              <a:t>.</a:t>
            </a:r>
            <a:endParaRPr lang="ru-RU" sz="16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13874468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283968" y="274638"/>
            <a:ext cx="4320480" cy="6322714"/>
          </a:xfrm>
        </p:spPr>
        <p:txBody>
          <a:bodyPr>
            <a:noAutofit/>
          </a:bodyPr>
          <a:lstStyle/>
          <a:p>
            <a:pPr marL="0" indent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ru-RU" sz="1600" i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</a:p>
          <a:p>
            <a:pPr marL="0" indent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endParaRPr lang="ru-RU" sz="1600" i="1" dirty="0">
              <a:solidFill>
                <a:srgbClr val="0033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ru-RU" sz="1800" dirty="0" smtClean="0">
                <a:solidFill>
                  <a:schemeClr val="bg2">
                    <a:lumMod val="25000"/>
                  </a:schemeClr>
                </a:solidFill>
                <a:cs typeface="Times New Roman" panose="02020603050405020304" pitchFamily="18" charset="0"/>
              </a:rPr>
              <a:t>      </a:t>
            </a:r>
            <a:r>
              <a:rPr lang="ru-RU" sz="1800" dirty="0" smtClean="0">
                <a:cs typeface="Times New Roman" panose="02020603050405020304" pitchFamily="18" charset="0"/>
              </a:rPr>
              <a:t>Поет давно </a:t>
            </a:r>
            <a:r>
              <a:rPr lang="ru-RU" sz="1800" dirty="0" err="1" smtClean="0">
                <a:cs typeface="Times New Roman" panose="02020603050405020304" pitchFamily="18" charset="0"/>
              </a:rPr>
              <a:t>чув</a:t>
            </a:r>
            <a:r>
              <a:rPr lang="ru-RU" sz="1800" dirty="0" smtClean="0">
                <a:cs typeface="Times New Roman" panose="02020603050405020304" pitchFamily="18" charset="0"/>
              </a:rPr>
              <a:t> про </a:t>
            </a:r>
            <a:r>
              <a:rPr lang="ru-RU" sz="1800" dirty="0" err="1" smtClean="0">
                <a:cs typeface="Times New Roman" panose="02020603050405020304" pitchFamily="18" charset="0"/>
              </a:rPr>
              <a:t>Ніжин</a:t>
            </a:r>
            <a:r>
              <a:rPr lang="ru-RU" sz="1800" dirty="0" smtClean="0">
                <a:cs typeface="Times New Roman" panose="02020603050405020304" pitchFamily="18" charset="0"/>
              </a:rPr>
              <a:t>. </a:t>
            </a:r>
          </a:p>
          <a:p>
            <a:pPr marL="0" indent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ru-RU" sz="1800" dirty="0" smtClean="0">
                <a:cs typeface="Times New Roman" panose="02020603050405020304" pitchFamily="18" charset="0"/>
              </a:rPr>
              <a:t>Тут жила </a:t>
            </a:r>
            <a:r>
              <a:rPr lang="ru-RU" sz="1800" dirty="0" err="1" smtClean="0">
                <a:cs typeface="Times New Roman" panose="02020603050405020304" pitchFamily="18" charset="0"/>
              </a:rPr>
              <a:t>деякий</a:t>
            </a:r>
            <a:r>
              <a:rPr lang="ru-RU" sz="1800" dirty="0" smtClean="0">
                <a:cs typeface="Times New Roman" panose="02020603050405020304" pitchFamily="18" charset="0"/>
              </a:rPr>
              <a:t> час </a:t>
            </a:r>
            <a:r>
              <a:rPr lang="ru-RU" sz="1800" dirty="0" err="1" smtClean="0">
                <a:cs typeface="Times New Roman" panose="02020603050405020304" pitchFamily="18" charset="0"/>
              </a:rPr>
              <a:t>його</a:t>
            </a:r>
            <a:r>
              <a:rPr lang="ru-RU" sz="1800" dirty="0" smtClean="0">
                <a:cs typeface="Times New Roman" panose="02020603050405020304" pitchFamily="18" charset="0"/>
              </a:rPr>
              <a:t> </a:t>
            </a:r>
            <a:r>
              <a:rPr lang="ru-RU" sz="1800" dirty="0" err="1" smtClean="0">
                <a:cs typeface="Times New Roman" panose="02020603050405020304" pitchFamily="18" charset="0"/>
              </a:rPr>
              <a:t>знайома</a:t>
            </a:r>
            <a:r>
              <a:rPr lang="ru-RU" sz="1800" dirty="0" smtClean="0">
                <a:cs typeface="Times New Roman" panose="02020603050405020304" pitchFamily="18" charset="0"/>
              </a:rPr>
              <a:t> </a:t>
            </a:r>
            <a:r>
              <a:rPr lang="ru-RU" sz="1800" dirty="0" err="1" smtClean="0">
                <a:cs typeface="Times New Roman" panose="02020603050405020304" pitchFamily="18" charset="0"/>
              </a:rPr>
              <a:t>Олена</a:t>
            </a:r>
            <a:r>
              <a:rPr lang="ru-RU" sz="1800" dirty="0" smtClean="0">
                <a:cs typeface="Times New Roman" panose="02020603050405020304" pitchFamily="18" charset="0"/>
              </a:rPr>
              <a:t> </a:t>
            </a:r>
            <a:r>
              <a:rPr lang="ru-RU" sz="1800" dirty="0" err="1" smtClean="0">
                <a:cs typeface="Times New Roman" panose="02020603050405020304" pitchFamily="18" charset="0"/>
              </a:rPr>
              <a:t>Костянтинівна</a:t>
            </a:r>
            <a:r>
              <a:rPr lang="ru-RU" sz="1800" dirty="0" smtClean="0">
                <a:cs typeface="Times New Roman" panose="02020603050405020304" pitchFamily="18" charset="0"/>
              </a:rPr>
              <a:t> </a:t>
            </a:r>
            <a:r>
              <a:rPr lang="ru-RU" sz="1800" dirty="0" err="1" smtClean="0">
                <a:cs typeface="Times New Roman" panose="02020603050405020304" pitchFamily="18" charset="0"/>
              </a:rPr>
              <a:t>Бодиско</a:t>
            </a:r>
            <a:r>
              <a:rPr lang="ru-RU" sz="1800" dirty="0" smtClean="0">
                <a:cs typeface="Times New Roman" panose="02020603050405020304" pitchFamily="18" charset="0"/>
              </a:rPr>
              <a:t>, </a:t>
            </a:r>
            <a:r>
              <a:rPr lang="ru-RU" sz="1800" dirty="0" err="1" smtClean="0">
                <a:cs typeface="Times New Roman" panose="02020603050405020304" pitchFamily="18" charset="0"/>
              </a:rPr>
              <a:t>двоюрідна</a:t>
            </a:r>
            <a:r>
              <a:rPr lang="ru-RU" sz="1800" dirty="0" smtClean="0">
                <a:cs typeface="Times New Roman" panose="02020603050405020304" pitchFamily="18" charset="0"/>
              </a:rPr>
              <a:t> сестра </a:t>
            </a:r>
            <a:r>
              <a:rPr lang="ru-RU" sz="1800" dirty="0" err="1" smtClean="0">
                <a:cs typeface="Times New Roman" panose="02020603050405020304" pitchFamily="18" charset="0"/>
              </a:rPr>
              <a:t>відомого</a:t>
            </a:r>
            <a:r>
              <a:rPr lang="ru-RU" sz="1800" dirty="0" smtClean="0">
                <a:cs typeface="Times New Roman" panose="02020603050405020304" pitchFamily="18" charset="0"/>
              </a:rPr>
              <a:t> </a:t>
            </a:r>
            <a:r>
              <a:rPr lang="ru-RU" sz="1800" dirty="0" err="1" smtClean="0">
                <a:cs typeface="Times New Roman" panose="02020603050405020304" pitchFamily="18" charset="0"/>
              </a:rPr>
              <a:t>вченого-просвітителя</a:t>
            </a:r>
            <a:r>
              <a:rPr lang="ru-RU" sz="1800" dirty="0" smtClean="0">
                <a:cs typeface="Times New Roman" panose="02020603050405020304" pitchFamily="18" charset="0"/>
              </a:rPr>
              <a:t>, </a:t>
            </a:r>
            <a:r>
              <a:rPr lang="ru-RU" sz="1800" dirty="0" err="1" smtClean="0">
                <a:cs typeface="Times New Roman" panose="02020603050405020304" pitchFamily="18" charset="0"/>
              </a:rPr>
              <a:t>професора</a:t>
            </a:r>
            <a:r>
              <a:rPr lang="ru-RU" sz="1800" dirty="0" smtClean="0">
                <a:cs typeface="Times New Roman" panose="02020603050405020304" pitchFamily="18" charset="0"/>
              </a:rPr>
              <a:t> </a:t>
            </a:r>
            <a:r>
              <a:rPr lang="ru-RU" sz="1800" dirty="0" err="1" smtClean="0">
                <a:cs typeface="Times New Roman" panose="02020603050405020304" pitchFamily="18" charset="0"/>
              </a:rPr>
              <a:t>Московського</a:t>
            </a:r>
            <a:r>
              <a:rPr lang="ru-RU" sz="1800" dirty="0" smtClean="0">
                <a:cs typeface="Times New Roman" panose="02020603050405020304" pitchFamily="18" charset="0"/>
              </a:rPr>
              <a:t> </a:t>
            </a:r>
            <a:r>
              <a:rPr lang="ru-RU" sz="1800" dirty="0" err="1" smtClean="0">
                <a:cs typeface="Times New Roman" panose="02020603050405020304" pitchFamily="18" charset="0"/>
              </a:rPr>
              <a:t>університету</a:t>
            </a:r>
            <a:r>
              <a:rPr lang="ru-RU" sz="1800" dirty="0" smtClean="0">
                <a:cs typeface="Times New Roman" panose="02020603050405020304" pitchFamily="18" charset="0"/>
              </a:rPr>
              <a:t> </a:t>
            </a:r>
            <a:r>
              <a:rPr lang="ru-RU" sz="1800" dirty="0" err="1" smtClean="0">
                <a:cs typeface="Times New Roman" panose="02020603050405020304" pitchFamily="18" charset="0"/>
              </a:rPr>
              <a:t>Т.М.Грановського</a:t>
            </a:r>
            <a:r>
              <a:rPr lang="ru-RU" sz="1800" dirty="0" smtClean="0">
                <a:cs typeface="Times New Roman" panose="02020603050405020304" pitchFamily="18" charset="0"/>
              </a:rPr>
              <a:t>…» </a:t>
            </a:r>
          </a:p>
          <a:p>
            <a:pPr marL="0" indent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ru-RU" sz="1800" dirty="0" smtClean="0">
                <a:cs typeface="Times New Roman" panose="02020603050405020304" pitchFamily="18" charset="0"/>
              </a:rPr>
              <a:t>     </a:t>
            </a:r>
            <a:r>
              <a:rPr lang="ru-RU" sz="1800" dirty="0" err="1" smtClean="0">
                <a:cs typeface="Times New Roman" panose="02020603050405020304" pitchFamily="18" charset="0"/>
              </a:rPr>
              <a:t>Саме</a:t>
            </a:r>
            <a:r>
              <a:rPr lang="ru-RU" sz="1800" dirty="0" smtClean="0">
                <a:cs typeface="Times New Roman" panose="02020603050405020304" pitchFamily="18" charset="0"/>
              </a:rPr>
              <a:t> </a:t>
            </a:r>
            <a:r>
              <a:rPr lang="ru-RU" sz="1800" dirty="0" err="1" smtClean="0">
                <a:cs typeface="Times New Roman" panose="02020603050405020304" pitchFamily="18" charset="0"/>
              </a:rPr>
              <a:t>з</a:t>
            </a:r>
            <a:r>
              <a:rPr lang="ru-RU" sz="1800" dirty="0" smtClean="0">
                <a:cs typeface="Times New Roman" panose="02020603050405020304" pitchFamily="18" charset="0"/>
              </a:rPr>
              <a:t> </a:t>
            </a:r>
            <a:r>
              <a:rPr lang="ru-RU" sz="1800" dirty="0" err="1" smtClean="0">
                <a:cs typeface="Times New Roman" panose="02020603050405020304" pitchFamily="18" charset="0"/>
              </a:rPr>
              <a:t>Ніжина</a:t>
            </a:r>
            <a:r>
              <a:rPr lang="ru-RU" sz="1800" dirty="0" smtClean="0">
                <a:cs typeface="Times New Roman" panose="02020603050405020304" pitchFamily="18" charset="0"/>
              </a:rPr>
              <a:t> вона </a:t>
            </a:r>
            <a:r>
              <a:rPr lang="ru-RU" sz="1800" dirty="0" err="1" smtClean="0">
                <a:cs typeface="Times New Roman" panose="02020603050405020304" pitchFamily="18" charset="0"/>
              </a:rPr>
              <a:t>сповіщала</a:t>
            </a:r>
            <a:r>
              <a:rPr lang="ru-RU" sz="1800" dirty="0" smtClean="0">
                <a:cs typeface="Times New Roman" panose="02020603050405020304" pitchFamily="18" charset="0"/>
              </a:rPr>
              <a:t> Тарасу </a:t>
            </a:r>
            <a:r>
              <a:rPr lang="ru-RU" sz="1800" dirty="0" err="1" smtClean="0">
                <a:cs typeface="Times New Roman" panose="02020603050405020304" pitchFamily="18" charset="0"/>
              </a:rPr>
              <a:t>Шевченку</a:t>
            </a:r>
            <a:r>
              <a:rPr lang="ru-RU" sz="1800" dirty="0" smtClean="0">
                <a:cs typeface="Times New Roman" panose="02020603050405020304" pitchFamily="18" charset="0"/>
              </a:rPr>
              <a:t>, </a:t>
            </a:r>
            <a:r>
              <a:rPr lang="ru-RU" sz="1800" dirty="0" err="1" smtClean="0">
                <a:cs typeface="Times New Roman" panose="02020603050405020304" pitchFamily="18" charset="0"/>
              </a:rPr>
              <a:t>що</a:t>
            </a:r>
            <a:r>
              <a:rPr lang="ru-RU" sz="1800" dirty="0" smtClean="0">
                <a:cs typeface="Times New Roman" panose="02020603050405020304" pitchFamily="18" charset="0"/>
              </a:rPr>
              <a:t> </a:t>
            </a:r>
            <a:r>
              <a:rPr lang="ru-RU" sz="1800" dirty="0" err="1" smtClean="0">
                <a:cs typeface="Times New Roman" panose="02020603050405020304" pitchFamily="18" charset="0"/>
              </a:rPr>
              <a:t>його</a:t>
            </a:r>
            <a:r>
              <a:rPr lang="ru-RU" sz="1800" dirty="0" smtClean="0">
                <a:cs typeface="Times New Roman" panose="02020603050405020304" pitchFamily="18" charset="0"/>
              </a:rPr>
              <a:t> поема «Тризна», яку </a:t>
            </a:r>
            <a:r>
              <a:rPr lang="ru-RU" sz="1800" dirty="0" err="1" smtClean="0">
                <a:cs typeface="Times New Roman" panose="02020603050405020304" pitchFamily="18" charset="0"/>
              </a:rPr>
              <a:t>він</a:t>
            </a:r>
            <a:r>
              <a:rPr lang="ru-RU" sz="1800" dirty="0" smtClean="0">
                <a:cs typeface="Times New Roman" panose="02020603050405020304" pitchFamily="18" charset="0"/>
              </a:rPr>
              <a:t> </a:t>
            </a:r>
            <a:r>
              <a:rPr lang="ru-RU" sz="1800" dirty="0" err="1" smtClean="0">
                <a:cs typeface="Times New Roman" panose="02020603050405020304" pitchFamily="18" charset="0"/>
              </a:rPr>
              <a:t>їй</a:t>
            </a:r>
            <a:r>
              <a:rPr lang="ru-RU" sz="1800" dirty="0" smtClean="0">
                <a:cs typeface="Times New Roman" panose="02020603050405020304" pitchFamily="18" charset="0"/>
              </a:rPr>
              <a:t> </a:t>
            </a:r>
            <a:r>
              <a:rPr lang="ru-RU" sz="1800" dirty="0" err="1" smtClean="0">
                <a:cs typeface="Times New Roman" panose="02020603050405020304" pitchFamily="18" charset="0"/>
              </a:rPr>
              <a:t>подарував</a:t>
            </a:r>
            <a:r>
              <a:rPr lang="ru-RU" sz="1800" dirty="0" smtClean="0">
                <a:cs typeface="Times New Roman" panose="02020603050405020304" pitchFamily="18" charset="0"/>
              </a:rPr>
              <a:t>, прекрасна…»</a:t>
            </a:r>
            <a:endParaRPr lang="en-US" sz="1800" dirty="0" smtClean="0">
              <a:cs typeface="Times New Roman" panose="02020603050405020304" pitchFamily="18" charset="0"/>
            </a:endParaRPr>
          </a:p>
          <a:p>
            <a:pPr marL="0" indent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endParaRPr lang="ru-RU" sz="1600" dirty="0" smtClean="0">
              <a:solidFill>
                <a:srgbClr val="002060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85813" y="5143500"/>
            <a:ext cx="8358187" cy="5667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</a:t>
            </a:r>
            <a:endParaRPr lang="en-US" i="1" dirty="0">
              <a:solidFill>
                <a:srgbClr val="002060"/>
              </a:solidFill>
              <a:latin typeface="+mn-lt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285" y="855514"/>
            <a:ext cx="3563691" cy="457135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61156" y="5631199"/>
            <a:ext cx="14819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err="1" smtClean="0">
                <a:latin typeface="+mn-lt"/>
              </a:rPr>
              <a:t>О.К.Бодиско</a:t>
            </a:r>
            <a:endParaRPr lang="ru-RU" dirty="0">
              <a:latin typeface="+mn-lt"/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209228" y="5301208"/>
            <a:ext cx="8572500" cy="979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379413" algn="ctr">
              <a:lnSpc>
                <a:spcPct val="120000"/>
              </a:lnSpc>
            </a:pPr>
            <a:r>
              <a:rPr lang="uk-UA" sz="1600" dirty="0">
                <a:latin typeface="+mn-lt"/>
                <a:cs typeface="Times New Roman" pitchFamily="18" charset="0"/>
              </a:rPr>
              <a:t>Чув Т.Шевченко багато і про ніжинську Гімназію вищих наук князя Безбородька </a:t>
            </a:r>
          </a:p>
          <a:p>
            <a:pPr indent="379413" algn="ctr">
              <a:lnSpc>
                <a:spcPct val="120000"/>
              </a:lnSpc>
            </a:pPr>
            <a:r>
              <a:rPr lang="uk-UA" sz="1600" dirty="0">
                <a:latin typeface="+mn-lt"/>
                <a:cs typeface="Times New Roman" pitchFamily="18" charset="0"/>
              </a:rPr>
              <a:t>від своїх хороших знайомих Є.Гребінки, Я. де </a:t>
            </a:r>
            <a:r>
              <a:rPr lang="uk-UA" sz="1600" dirty="0" err="1">
                <a:latin typeface="+mn-lt"/>
                <a:cs typeface="Times New Roman" pitchFamily="18" charset="0"/>
              </a:rPr>
              <a:t>Бальмена</a:t>
            </a:r>
            <a:r>
              <a:rPr lang="uk-UA" sz="1600" dirty="0">
                <a:latin typeface="+mn-lt"/>
                <a:cs typeface="Times New Roman" pitchFamily="18" charset="0"/>
              </a:rPr>
              <a:t>, та й самого </a:t>
            </a:r>
          </a:p>
          <a:p>
            <a:pPr indent="379413" algn="ctr">
              <a:lnSpc>
                <a:spcPct val="120000"/>
              </a:lnSpc>
            </a:pPr>
            <a:r>
              <a:rPr lang="uk-UA" sz="1600" dirty="0" err="1" smtClean="0">
                <a:latin typeface="+mn-lt"/>
                <a:cs typeface="Times New Roman" pitchFamily="18" charset="0"/>
              </a:rPr>
              <a:t>О.Афанас</a:t>
            </a:r>
            <a:r>
              <a:rPr lang="uk-UA" sz="1600" dirty="0" err="1" smtClean="0">
                <a:latin typeface="+mn-lt"/>
              </a:rPr>
              <a:t>ьє</a:t>
            </a:r>
            <a:r>
              <a:rPr lang="uk-UA" sz="1600" dirty="0" err="1" smtClean="0">
                <a:latin typeface="+mn-lt"/>
                <a:cs typeface="Times New Roman" pitchFamily="18" charset="0"/>
              </a:rPr>
              <a:t>ва-Чужбинського</a:t>
            </a:r>
            <a:r>
              <a:rPr lang="uk-UA" sz="1600" dirty="0">
                <a:latin typeface="+mn-lt"/>
                <a:cs typeface="Times New Roman" pitchFamily="18" charset="0"/>
              </a:rPr>
              <a:t>. </a:t>
            </a:r>
          </a:p>
        </p:txBody>
      </p:sp>
      <p:pic>
        <p:nvPicPr>
          <p:cNvPr id="18434" name="Picture 2" descr="Файл:Ндпу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lum contrast="2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1187748" y="984920"/>
            <a:ext cx="6819436" cy="40572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одержимое 4"/>
          <p:cNvSpPr txBox="1">
            <a:spLocks/>
          </p:cNvSpPr>
          <p:nvPr/>
        </p:nvSpPr>
        <p:spPr>
          <a:xfrm>
            <a:off x="2555776" y="3933057"/>
            <a:ext cx="5904656" cy="2385948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pPr marL="274320" indent="-274320" algn="just" fontAlgn="auto">
              <a:lnSpc>
                <a:spcPct val="17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None/>
              <a:defRPr/>
            </a:pPr>
            <a:r>
              <a:rPr lang="ru-RU" sz="2600" i="1" dirty="0">
                <a:latin typeface="Times New Roman" pitchFamily="18" charset="0"/>
                <a:cs typeface="Times New Roman" pitchFamily="18" charset="0"/>
              </a:rPr>
              <a:t>        </a:t>
            </a:r>
          </a:p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None/>
              <a:defRPr/>
            </a:pPr>
            <a:r>
              <a:rPr lang="ru-RU" sz="4300" i="1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6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Ніжин</a:t>
            </a:r>
            <a:r>
              <a:rPr lang="ru-RU" sz="62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 </a:t>
            </a:r>
            <a:r>
              <a:rPr lang="ru-RU" sz="6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приваблював</a:t>
            </a:r>
            <a:r>
              <a:rPr lang="ru-RU" sz="62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 </a:t>
            </a:r>
            <a:r>
              <a:rPr lang="ru-RU" sz="6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Т.Шевченка</a:t>
            </a:r>
            <a:r>
              <a:rPr lang="ru-RU" sz="6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 як </a:t>
            </a:r>
            <a:r>
              <a:rPr lang="ru-RU" sz="6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місто</a:t>
            </a:r>
            <a:r>
              <a:rPr lang="ru-RU" sz="62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 </a:t>
            </a:r>
            <a:r>
              <a:rPr lang="ru-RU" sz="6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стародавніх</a:t>
            </a:r>
            <a:r>
              <a:rPr lang="ru-RU" sz="62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 </a:t>
            </a:r>
            <a:r>
              <a:rPr lang="ru-RU" sz="6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архітектурних</a:t>
            </a:r>
            <a:r>
              <a:rPr lang="ru-RU" sz="62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 </a:t>
            </a:r>
            <a:r>
              <a:rPr lang="ru-RU" sz="6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пам</a:t>
            </a:r>
            <a:r>
              <a:rPr lang="en-US" sz="62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’</a:t>
            </a:r>
            <a:r>
              <a:rPr lang="ru-RU" sz="6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ятників</a:t>
            </a:r>
            <a:r>
              <a:rPr lang="ru-RU" sz="62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, а </a:t>
            </a:r>
            <a:r>
              <a:rPr lang="ru-RU" sz="6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також</a:t>
            </a:r>
            <a:r>
              <a:rPr lang="ru-RU" sz="62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 як </a:t>
            </a:r>
            <a:r>
              <a:rPr lang="ru-RU" sz="6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місце</a:t>
            </a:r>
            <a:r>
              <a:rPr lang="ru-RU" sz="62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 </a:t>
            </a:r>
            <a:r>
              <a:rPr lang="ru-RU" sz="6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мешкання</a:t>
            </a:r>
            <a:r>
              <a:rPr lang="ru-RU" sz="62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  </a:t>
            </a:r>
            <a:r>
              <a:rPr lang="ru-RU" sz="6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його</a:t>
            </a:r>
            <a:r>
              <a:rPr lang="ru-RU" sz="62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 </a:t>
            </a:r>
            <a:r>
              <a:rPr lang="ru-RU" sz="6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товариша</a:t>
            </a:r>
            <a:r>
              <a:rPr lang="ru-RU" sz="62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, художника, </a:t>
            </a:r>
            <a:r>
              <a:rPr lang="ru-RU" sz="6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вчителя</a:t>
            </a:r>
            <a:r>
              <a:rPr lang="ru-RU" sz="62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 </a:t>
            </a:r>
            <a:r>
              <a:rPr lang="ru-RU" sz="6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малювання</a:t>
            </a:r>
            <a:r>
              <a:rPr lang="ru-RU" sz="62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 </a:t>
            </a:r>
            <a:r>
              <a:rPr lang="ru-RU" sz="6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Ніжинського</a:t>
            </a:r>
            <a:r>
              <a:rPr lang="ru-RU" sz="62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 </a:t>
            </a:r>
            <a:r>
              <a:rPr lang="ru-RU" sz="6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повітового</a:t>
            </a:r>
            <a:r>
              <a:rPr lang="ru-RU" sz="62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 училища </a:t>
            </a:r>
            <a:r>
              <a:rPr lang="ru-RU" sz="6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І.Сошенка</a:t>
            </a:r>
            <a:r>
              <a:rPr lang="ru-RU" sz="62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, </a:t>
            </a:r>
            <a:r>
              <a:rPr lang="ru-RU" sz="6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який</a:t>
            </a:r>
            <a:r>
              <a:rPr lang="ru-RU" sz="62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 </a:t>
            </a:r>
            <a:r>
              <a:rPr lang="ru-RU" sz="6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багато</a:t>
            </a:r>
            <a:r>
              <a:rPr lang="ru-RU" sz="62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 </a:t>
            </a:r>
            <a:r>
              <a:rPr lang="ru-RU" sz="6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зробив</a:t>
            </a:r>
            <a:r>
              <a:rPr lang="ru-RU" sz="62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, </a:t>
            </a:r>
            <a:r>
              <a:rPr lang="ru-RU" sz="6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щоб</a:t>
            </a:r>
            <a:r>
              <a:rPr lang="ru-RU" sz="62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 </a:t>
            </a:r>
            <a:r>
              <a:rPr lang="ru-RU" sz="6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викупити</a:t>
            </a:r>
            <a:r>
              <a:rPr lang="ru-RU" sz="62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 </a:t>
            </a:r>
            <a:r>
              <a:rPr lang="ru-RU" sz="6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поета</a:t>
            </a:r>
            <a:r>
              <a:rPr lang="ru-RU" sz="62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 з </a:t>
            </a:r>
            <a:r>
              <a:rPr lang="ru-RU" sz="6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кріпацької</a:t>
            </a:r>
            <a:r>
              <a:rPr lang="ru-RU" sz="62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 </a:t>
            </a:r>
            <a:r>
              <a:rPr lang="ru-RU" sz="6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неволі</a:t>
            </a:r>
            <a:r>
              <a:rPr lang="ru-RU" sz="62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 і </a:t>
            </a:r>
            <a:r>
              <a:rPr lang="ru-RU" sz="6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вивести</a:t>
            </a:r>
            <a:r>
              <a:rPr lang="ru-RU" sz="6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 </a:t>
            </a:r>
            <a:r>
              <a:rPr lang="ru-RU" sz="62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до </a:t>
            </a:r>
            <a:r>
              <a:rPr lang="ru-RU" sz="6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класу</a:t>
            </a:r>
            <a:r>
              <a:rPr lang="ru-RU" sz="62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 </a:t>
            </a:r>
            <a:r>
              <a:rPr lang="ru-RU" sz="6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російської</a:t>
            </a:r>
            <a:r>
              <a:rPr lang="ru-RU" sz="62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 та </a:t>
            </a:r>
            <a:r>
              <a:rPr lang="ru-RU" sz="6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української</a:t>
            </a:r>
            <a:r>
              <a:rPr lang="ru-RU" sz="62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 </a:t>
            </a:r>
            <a:r>
              <a:rPr lang="ru-RU" sz="6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інтелігенції</a:t>
            </a:r>
            <a:r>
              <a:rPr lang="ru-RU" sz="62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 у </a:t>
            </a:r>
            <a:r>
              <a:rPr lang="ru-RU" sz="6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Петербурзі</a:t>
            </a:r>
            <a:r>
              <a:rPr lang="ru-RU" sz="62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.</a:t>
            </a:r>
            <a:endParaRPr lang="en-US" sz="6200" dirty="0">
              <a:solidFill>
                <a:schemeClr val="tx1">
                  <a:lumMod val="95000"/>
                  <a:lumOff val="5000"/>
                </a:schemeClr>
              </a:solidFill>
              <a:latin typeface="+mn-lt"/>
              <a:cs typeface="Times New Roman" pitchFamily="18" charset="0"/>
            </a:endParaRPr>
          </a:p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None/>
              <a:defRPr/>
            </a:pPr>
            <a:endParaRPr lang="ru-RU" sz="64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32098" y="453455"/>
            <a:ext cx="8784976" cy="30963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dirty="0"/>
          </a:p>
        </p:txBody>
      </p:sp>
      <p:pic>
        <p:nvPicPr>
          <p:cNvPr id="6" name="Рисунок 5" descr="Фото.jpg"/>
          <p:cNvPicPr>
            <a:picLocks noChangeAspect="1"/>
          </p:cNvPicPr>
          <p:nvPr/>
        </p:nvPicPr>
        <p:blipFill>
          <a:blip r:embed="rId2" cstate="print">
            <a:extLst/>
          </a:blip>
          <a:srcRect l="8457" t="4569" r="16341" b="14159"/>
          <a:stretch>
            <a:fillRect/>
          </a:stretch>
        </p:blipFill>
        <p:spPr>
          <a:xfrm>
            <a:off x="628949" y="3284984"/>
            <a:ext cx="2185471" cy="3168352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125" y="775504"/>
            <a:ext cx="7262275" cy="30340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Содержимое 4"/>
          <p:cNvSpPr>
            <a:spLocks noGrp="1"/>
          </p:cNvSpPr>
          <p:nvPr>
            <p:ph idx="1"/>
          </p:nvPr>
        </p:nvSpPr>
        <p:spPr>
          <a:xfrm>
            <a:off x="791568" y="541178"/>
            <a:ext cx="7416824" cy="864096"/>
          </a:xfrm>
        </p:spPr>
        <p:txBody>
          <a:bodyPr/>
          <a:lstStyle/>
          <a:p>
            <a:pPr marL="0" indent="0">
              <a:lnSpc>
                <a:spcPct val="13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uk-UA" sz="16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uk-UA" sz="1600" dirty="0" smtClean="0">
                <a:cs typeface="Times New Roman" pitchFamily="18" charset="0"/>
              </a:rPr>
              <a:t>У Ніжині Т.Шевченко відвідав дворянський клуб, будинок  якого знаходився на території, де розташований нині пам'ятник </a:t>
            </a:r>
            <a:r>
              <a:rPr lang="uk-UA" sz="1600" dirty="0" err="1" smtClean="0">
                <a:cs typeface="Times New Roman" pitchFamily="18" charset="0"/>
              </a:rPr>
              <a:t>Ю.Ф.Лисянському</a:t>
            </a:r>
            <a:r>
              <a:rPr lang="uk-UA" sz="1600" dirty="0" smtClean="0">
                <a:cs typeface="Times New Roman" pitchFamily="18" charset="0"/>
              </a:rPr>
              <a:t>. </a:t>
            </a:r>
          </a:p>
          <a:p>
            <a:pPr marL="0" indent="0">
              <a:lnSpc>
                <a:spcPct val="130000"/>
              </a:lnSpc>
              <a:spcBef>
                <a:spcPct val="0"/>
              </a:spcBef>
              <a:buFont typeface="Wingdings 2" pitchFamily="18" charset="2"/>
              <a:buNone/>
            </a:pPr>
            <a:endParaRPr lang="uk-UA" sz="1600" i="1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532" name="TextBox 6"/>
          <p:cNvSpPr txBox="1">
            <a:spLocks noChangeArrowheads="1"/>
          </p:cNvSpPr>
          <p:nvPr/>
        </p:nvSpPr>
        <p:spPr bwMode="auto">
          <a:xfrm>
            <a:off x="611560" y="4849642"/>
            <a:ext cx="7776839" cy="13726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uk-UA" sz="1600" dirty="0" smtClean="0">
                <a:latin typeface="+mn-lt"/>
                <a:cs typeface="Times New Roman" pitchFamily="18" charset="0"/>
              </a:rPr>
              <a:t>Серед запрошених на зустріч з Тарасом Шевченком були студенти юридичного ліцею та разом з ними майбутній поет і перекладач  творів  Кобзаря М.В.</a:t>
            </a:r>
            <a:r>
              <a:rPr lang="uk-UA" sz="1600" dirty="0" err="1" smtClean="0">
                <a:latin typeface="+mn-lt"/>
                <a:cs typeface="Times New Roman" pitchFamily="18" charset="0"/>
              </a:rPr>
              <a:t>Гербель</a:t>
            </a:r>
            <a:r>
              <a:rPr lang="uk-UA" sz="1600" dirty="0" smtClean="0">
                <a:latin typeface="+mn-lt"/>
                <a:cs typeface="Times New Roman" pitchFamily="18" charset="0"/>
              </a:rPr>
              <a:t>.  Він  вчився на передостанньому курсі ліцею.  З молоддю йшла  розмова  про  навчання, майбутню їх службу, про випускників  Ніжинської вищої школи. </a:t>
            </a:r>
            <a:endParaRPr lang="uk-UA" sz="1600" dirty="0">
              <a:latin typeface="+mn-lt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1405274"/>
            <a:ext cx="4824536" cy="3266614"/>
          </a:xfrm>
          <a:prstGeom prst="rect">
            <a:avLst/>
          </a:prstGeom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676650" y="3925504"/>
            <a:ext cx="4752975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uk-UA" b="1" i="1" dirty="0">
                <a:latin typeface="Times New Roman" pitchFamily="18" charset="0"/>
                <a:cs typeface="Times New Roman" pitchFamily="18" charset="0"/>
              </a:rPr>
              <a:t>За думою дума роєм вилітає;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uk-UA" b="1" i="1" dirty="0">
                <a:latin typeface="Times New Roman" pitchFamily="18" charset="0"/>
                <a:cs typeface="Times New Roman" pitchFamily="18" charset="0"/>
              </a:rPr>
              <a:t>Одна давить душу,  друга роздирає,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uk-UA" b="1" i="1" dirty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uk-UA" b="1" i="1" dirty="0" err="1" smtClean="0">
                <a:latin typeface="Times New Roman" pitchFamily="18" charset="0"/>
                <a:cs typeface="Times New Roman" pitchFamily="18" charset="0"/>
              </a:rPr>
              <a:t>третяя</a:t>
            </a:r>
            <a:r>
              <a:rPr lang="uk-UA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b="1" i="1" dirty="0">
                <a:latin typeface="Times New Roman" pitchFamily="18" charset="0"/>
                <a:cs typeface="Times New Roman" pitchFamily="18" charset="0"/>
              </a:rPr>
              <a:t>тихо, тихесенько плаче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uk-UA" b="1" i="1" dirty="0">
                <a:latin typeface="Times New Roman" pitchFamily="18" charset="0"/>
                <a:cs typeface="Times New Roman" pitchFamily="18" charset="0"/>
              </a:rPr>
              <a:t>У самому серці, може, й Бог не бачить</a:t>
            </a:r>
            <a:r>
              <a:rPr lang="uk-UA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en-US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28" t="14792" r="43002" b="9000"/>
          <a:stretch/>
        </p:blipFill>
        <p:spPr>
          <a:xfrm>
            <a:off x="843736" y="1772816"/>
            <a:ext cx="2656373" cy="33948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571500" y="642938"/>
            <a:ext cx="7858125" cy="7405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uk-UA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uk-UA" sz="1600" dirty="0">
                <a:latin typeface="+mn-lt"/>
                <a:cs typeface="Times New Roman" pitchFamily="18" charset="0"/>
              </a:rPr>
              <a:t>На згадку про зустріч  Т.Г.Шевченко записав у альбом  М.</a:t>
            </a:r>
            <a:r>
              <a:rPr lang="uk-UA" sz="1600" dirty="0" err="1">
                <a:latin typeface="+mn-lt"/>
                <a:cs typeface="Times New Roman" pitchFamily="18" charset="0"/>
              </a:rPr>
              <a:t>Гербеля</a:t>
            </a:r>
            <a:r>
              <a:rPr lang="uk-UA" sz="1600" dirty="0">
                <a:latin typeface="+mn-lt"/>
                <a:cs typeface="Times New Roman" pitchFamily="18" charset="0"/>
              </a:rPr>
              <a:t>  чотири рядки свого вірша, присвяченого М.Гоголю:</a:t>
            </a:r>
          </a:p>
        </p:txBody>
      </p:sp>
      <p:pic>
        <p:nvPicPr>
          <p:cNvPr id="57346" name="Picture 2" descr="http://www.rudata.ru/w/images/0/05/Nikolai_Gogol.jpg"/>
          <p:cNvPicPr>
            <a:picLocks noChangeAspect="1" noChangeArrowheads="1"/>
          </p:cNvPicPr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>
            <a:off x="5868144" y="1306613"/>
            <a:ext cx="2410023" cy="26188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843736" y="5326141"/>
            <a:ext cx="23042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200" dirty="0" smtClean="0">
                <a:latin typeface="+mn-lt"/>
                <a:cs typeface="Times New Roman" pitchFamily="18" charset="0"/>
              </a:rPr>
              <a:t>Т.Г.Шевченко. </a:t>
            </a:r>
          </a:p>
          <a:p>
            <a:r>
              <a:rPr lang="uk-UA" sz="1200" dirty="0" smtClean="0">
                <a:latin typeface="+mn-lt"/>
                <a:cs typeface="Times New Roman" pitchFamily="18" charset="0"/>
              </a:rPr>
              <a:t>Автопортрет, 1846 </a:t>
            </a:r>
            <a:r>
              <a:rPr lang="uk-UA" sz="1200" dirty="0">
                <a:latin typeface="+mn-lt"/>
                <a:cs typeface="Times New Roman" pitchFamily="18" charset="0"/>
              </a:rPr>
              <a:t>рік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199" y="476672"/>
            <a:ext cx="8229600" cy="1143000"/>
          </a:xfrm>
        </p:spPr>
        <p:txBody>
          <a:bodyPr/>
          <a:lstStyle/>
          <a:p>
            <a:r>
              <a:rPr lang="uk-UA" sz="2000" b="1" dirty="0" smtClean="0">
                <a:latin typeface="+mn-lt"/>
              </a:rPr>
              <a:t>Микола Васильович </a:t>
            </a:r>
            <a:r>
              <a:rPr lang="uk-UA" sz="2000" b="1" dirty="0" err="1" smtClean="0">
                <a:latin typeface="+mn-lt"/>
              </a:rPr>
              <a:t>Гербель</a:t>
            </a:r>
            <a:r>
              <a:rPr lang="uk-UA" sz="2000" b="1" dirty="0" smtClean="0">
                <a:latin typeface="+mn-lt"/>
              </a:rPr>
              <a:t> </a:t>
            </a:r>
            <a:br>
              <a:rPr lang="uk-UA" sz="2000" b="1" dirty="0" smtClean="0">
                <a:latin typeface="+mn-lt"/>
              </a:rPr>
            </a:br>
            <a:r>
              <a:rPr lang="uk-UA" sz="2000" b="1" dirty="0" smtClean="0">
                <a:latin typeface="+mn-lt"/>
              </a:rPr>
              <a:t>(08.12.1827-20.03.1883)</a:t>
            </a:r>
            <a:br>
              <a:rPr lang="uk-UA" sz="2000" b="1" dirty="0" smtClean="0">
                <a:latin typeface="+mn-lt"/>
              </a:rPr>
            </a:br>
            <a:r>
              <a:rPr lang="uk-UA" sz="2000" b="1" dirty="0" smtClean="0">
                <a:latin typeface="+mn-lt"/>
              </a:rPr>
              <a:t>поет, перекладач, видавець, бібліограф</a:t>
            </a:r>
            <a:endParaRPr lang="ru-RU" sz="2000" b="1" dirty="0">
              <a:latin typeface="+mn-lt"/>
            </a:endParaRPr>
          </a:p>
        </p:txBody>
      </p:sp>
      <p:pic>
        <p:nvPicPr>
          <p:cNvPr id="4" name="Picture 4" descr="http://az.lib.ru/g/gerbelx_n_w/.photo1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lum contrast="20000"/>
          </a:blip>
          <a:srcRect r="1371"/>
          <a:stretch/>
        </p:blipFill>
        <p:spPr bwMode="auto">
          <a:xfrm>
            <a:off x="2699792" y="1772816"/>
            <a:ext cx="3995118" cy="42961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9662527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07268"/>
          </a:xfrm>
        </p:spPr>
        <p:txBody>
          <a:bodyPr/>
          <a:lstStyle/>
          <a:p>
            <a:r>
              <a:rPr lang="uk-UA" sz="2000" b="1" dirty="0" smtClean="0">
                <a:latin typeface="+mn-lt"/>
              </a:rPr>
              <a:t>Євген Павлович Гребінка </a:t>
            </a:r>
            <a:br>
              <a:rPr lang="uk-UA" sz="2000" b="1" dirty="0" smtClean="0">
                <a:latin typeface="+mn-lt"/>
              </a:rPr>
            </a:br>
            <a:r>
              <a:rPr lang="uk-UA" sz="2000" b="1" dirty="0" smtClean="0">
                <a:latin typeface="+mn-lt"/>
              </a:rPr>
              <a:t>(02.02.1812-03.12.1848)</a:t>
            </a:r>
            <a:br>
              <a:rPr lang="uk-UA" sz="2000" b="1" dirty="0" smtClean="0">
                <a:latin typeface="+mn-lt"/>
              </a:rPr>
            </a:br>
            <a:r>
              <a:rPr lang="uk-UA" sz="2000" b="1" dirty="0" smtClean="0">
                <a:latin typeface="+mn-lt"/>
              </a:rPr>
              <a:t>український поет, прозаїк</a:t>
            </a:r>
            <a:endParaRPr lang="ru-RU" sz="2000" b="1" dirty="0">
              <a:latin typeface="+mn-lt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0293" y="1351309"/>
            <a:ext cx="3943413" cy="4525963"/>
          </a:xfrm>
        </p:spPr>
      </p:pic>
      <p:sp>
        <p:nvSpPr>
          <p:cNvPr id="5" name="TextBox 4"/>
          <p:cNvSpPr txBox="1"/>
          <p:nvPr/>
        </p:nvSpPr>
        <p:spPr>
          <a:xfrm>
            <a:off x="1619672" y="5946675"/>
            <a:ext cx="61926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600" dirty="0" smtClean="0">
                <a:latin typeface="+mn-lt"/>
              </a:rPr>
              <a:t>Портрет Гребінки, авторство якого приписують Шевченкові, 1837 рік</a:t>
            </a:r>
            <a:endParaRPr lang="ru-RU" sz="16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88941197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extBox 6"/>
          <p:cNvSpPr txBox="1">
            <a:spLocks noChangeArrowheads="1"/>
          </p:cNvSpPr>
          <p:nvPr/>
        </p:nvSpPr>
        <p:spPr bwMode="auto">
          <a:xfrm>
            <a:off x="857250" y="660400"/>
            <a:ext cx="7715250" cy="464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uk-UA" sz="16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uk-UA" b="1" dirty="0" err="1">
                <a:latin typeface="+mn-lt"/>
                <a:cs typeface="Times New Roman" pitchFamily="18" charset="0"/>
              </a:rPr>
              <a:t>Ликера</a:t>
            </a:r>
            <a:r>
              <a:rPr lang="uk-UA" b="1" dirty="0">
                <a:latin typeface="+mn-lt"/>
                <a:cs typeface="Times New Roman" pitchFamily="18" charset="0"/>
              </a:rPr>
              <a:t> </a:t>
            </a:r>
            <a:r>
              <a:rPr lang="uk-UA" b="1" dirty="0" err="1">
                <a:latin typeface="+mn-lt"/>
                <a:cs typeface="Times New Roman" pitchFamily="18" charset="0"/>
              </a:rPr>
              <a:t>Полусмакова</a:t>
            </a:r>
            <a:r>
              <a:rPr lang="uk-UA" b="1" dirty="0">
                <a:latin typeface="+mn-lt"/>
                <a:cs typeface="Times New Roman" pitchFamily="18" charset="0"/>
              </a:rPr>
              <a:t> (с</a:t>
            </a:r>
            <a:r>
              <a:rPr lang="uk-UA" b="1" dirty="0" smtClean="0">
                <a:latin typeface="+mn-lt"/>
                <a:cs typeface="Times New Roman" pitchFamily="18" charset="0"/>
              </a:rPr>
              <a:t>. </a:t>
            </a:r>
            <a:r>
              <a:rPr lang="uk-UA" b="1" dirty="0" err="1" smtClean="0">
                <a:latin typeface="+mn-lt"/>
                <a:cs typeface="Times New Roman" pitchFamily="18" charset="0"/>
              </a:rPr>
              <a:t>Липів</a:t>
            </a:r>
            <a:r>
              <a:rPr lang="uk-UA" b="1" dirty="0" smtClean="0">
                <a:latin typeface="+mn-lt"/>
                <a:cs typeface="Times New Roman" pitchFamily="18" charset="0"/>
              </a:rPr>
              <a:t> </a:t>
            </a:r>
            <a:r>
              <a:rPr lang="uk-UA" b="1" dirty="0">
                <a:latin typeface="+mn-lt"/>
                <a:cs typeface="Times New Roman" pitchFamily="18" charset="0"/>
              </a:rPr>
              <a:t>Ріг) – кохана жінка Тараса Григоровича</a:t>
            </a:r>
          </a:p>
        </p:txBody>
      </p:sp>
      <p:pic>
        <p:nvPicPr>
          <p:cNvPr id="55298" name="Picture 2" descr="http://4.bp.blogspot.com/-oj3NqoSscv8/UP14cdxfC_I/AAAAAAAAEPE/3r3qu1cPPIs/s1600/2055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 l="2970" t="3339" r="3508" b="887"/>
          <a:stretch>
            <a:fillRect/>
          </a:stretch>
        </p:blipFill>
        <p:spPr bwMode="auto">
          <a:xfrm>
            <a:off x="2915816" y="1556792"/>
            <a:ext cx="3320036" cy="43345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2" descr="http://900igr.net/datai/literatura/Nikolaj-Gogol-pisatel/0008-005-Nezhin.jpg"/>
          <p:cNvPicPr>
            <a:picLocks noChangeAspect="1" noChangeArrowheads="1"/>
          </p:cNvPicPr>
          <p:nvPr/>
        </p:nvPicPr>
        <p:blipFill>
          <a:blip r:embed="rId2" cstate="print">
            <a:lum bright="20000" contrast="2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1102260" y="692696"/>
            <a:ext cx="7056784" cy="38884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0482" name="TextBox 4"/>
          <p:cNvSpPr txBox="1">
            <a:spLocks noChangeArrowheads="1"/>
          </p:cNvSpPr>
          <p:nvPr/>
        </p:nvSpPr>
        <p:spPr bwMode="auto">
          <a:xfrm>
            <a:off x="1102260" y="4941168"/>
            <a:ext cx="7056784" cy="1295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 smtClean="0">
                <a:latin typeface="+mn-lt"/>
                <a:cs typeface="Times New Roman" pitchFamily="18" charset="0"/>
              </a:rPr>
              <a:t>Відвідування Ніжина справило сильне враження на Шевченка</a:t>
            </a:r>
            <a:r>
              <a:rPr lang="uk-UA" smtClean="0">
                <a:latin typeface="+mn-lt"/>
                <a:cs typeface="Times New Roman" pitchFamily="18" charset="0"/>
              </a:rPr>
              <a:t>. </a:t>
            </a:r>
          </a:p>
          <a:p>
            <a:pPr algn="ctr">
              <a:lnSpc>
                <a:spcPct val="150000"/>
              </a:lnSpc>
            </a:pPr>
            <a:r>
              <a:rPr lang="uk-UA" smtClean="0">
                <a:latin typeface="+mn-lt"/>
                <a:cs typeface="Times New Roman" pitchFamily="18" charset="0"/>
              </a:rPr>
              <a:t>Згадки </a:t>
            </a:r>
            <a:r>
              <a:rPr lang="uk-UA" dirty="0" smtClean="0">
                <a:latin typeface="+mn-lt"/>
                <a:cs typeface="Times New Roman" pitchFamily="18" charset="0"/>
              </a:rPr>
              <a:t>про Ніжин є в повістях Шевченка «Княгиня», «Музикант», «</a:t>
            </a:r>
            <a:r>
              <a:rPr lang="uk-UA" dirty="0" err="1" smtClean="0">
                <a:latin typeface="+mn-lt"/>
                <a:cs typeface="Times New Roman" pitchFamily="18" charset="0"/>
              </a:rPr>
              <a:t>Капітанша</a:t>
            </a:r>
            <a:r>
              <a:rPr lang="uk-UA" dirty="0" smtClean="0">
                <a:latin typeface="+mn-lt"/>
                <a:cs typeface="Times New Roman" pitchFamily="18" charset="0"/>
              </a:rPr>
              <a:t>», «Близнюки» та у листі до свого родича.</a:t>
            </a:r>
            <a:endParaRPr lang="ru-RU" dirty="0">
              <a:latin typeface="+mn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0914340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http://naiz1.pp.net.ua/_ph/5/2/32697945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753344" y="620688"/>
            <a:ext cx="4197175" cy="26073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6804" name="Picture 4" descr="http://naiz1.pp.net.ua/_ph/5/2/271585763.jpg"/>
          <p:cNvPicPr>
            <a:picLocks noChangeAspect="1" noChangeArrowheads="1"/>
          </p:cNvPicPr>
          <p:nvPr/>
        </p:nvPicPr>
        <p:blipFill>
          <a:blip r:embed="rId4" cstate="print">
            <a:lum contrast="20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753344" y="3228005"/>
            <a:ext cx="4295780" cy="25601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5604" name="Picture 6" descr="http://hiblogger.net/img/articles_img/e/8/f/imgp4358-kzrt0.jpg"/>
          <p:cNvPicPr>
            <a:picLocks noChangeAspect="1" noChangeArrowheads="1"/>
          </p:cNvPicPr>
          <p:nvPr/>
        </p:nvPicPr>
        <p:blipFill>
          <a:blip r:embed="rId6" cstate="print">
            <a:extLst/>
          </a:blip>
          <a:srcRect/>
          <a:stretch>
            <a:fillRect/>
          </a:stretch>
        </p:blipFill>
        <p:spPr bwMode="auto">
          <a:xfrm>
            <a:off x="4950519" y="620688"/>
            <a:ext cx="3431161" cy="51202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TextBox 1"/>
          <p:cNvSpPr txBox="1"/>
          <p:nvPr/>
        </p:nvSpPr>
        <p:spPr>
          <a:xfrm>
            <a:off x="1187624" y="5949280"/>
            <a:ext cx="70590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600" dirty="0" smtClean="0">
                <a:latin typeface="+mn-lt"/>
              </a:rPr>
              <a:t>16 лютого Шевченко та </a:t>
            </a:r>
            <a:r>
              <a:rPr lang="uk-UA" sz="1600" dirty="0" err="1" smtClean="0">
                <a:latin typeface="+mn-lt"/>
              </a:rPr>
              <a:t>Чужбинський</a:t>
            </a:r>
            <a:r>
              <a:rPr lang="uk-UA" sz="1600" dirty="0" smtClean="0">
                <a:latin typeface="+mn-lt"/>
              </a:rPr>
              <a:t> залишили Ніжин і поїхали до Чернігова</a:t>
            </a:r>
            <a:endParaRPr lang="ru-RU" sz="1600" dirty="0">
              <a:latin typeface="+mn-lt"/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 descr="Спасо-Преображенська церква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l="3403" t="7536" r="1309"/>
          <a:stretch>
            <a:fillRect/>
          </a:stretch>
        </p:blipFill>
        <p:spPr>
          <a:xfrm>
            <a:off x="1259632" y="1916832"/>
            <a:ext cx="3043804" cy="4001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1365931" y="1196752"/>
            <a:ext cx="6840760" cy="504056"/>
          </a:xfrm>
        </p:spPr>
        <p:txBody>
          <a:bodyPr>
            <a:normAutofit/>
          </a:bodyPr>
          <a:lstStyle/>
          <a:p>
            <a:pPr marL="0" indent="-274320"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uk-UA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>
                <a:cs typeface="Times New Roman" pitchFamily="18" charset="0"/>
              </a:rPr>
              <a:t>У</a:t>
            </a:r>
            <a:r>
              <a:rPr lang="uk-UA" sz="1600" dirty="0" smtClean="0">
                <a:cs typeface="Times New Roman" pitchFamily="18" charset="0"/>
              </a:rPr>
              <a:t> Ніжині поховальна процесія зупинилася, і була відправлена панахида</a:t>
            </a:r>
            <a:endParaRPr lang="en-US" sz="1600" dirty="0"/>
          </a:p>
        </p:txBody>
      </p:sp>
      <p:sp>
        <p:nvSpPr>
          <p:cNvPr id="26628" name="TextBox 6"/>
          <p:cNvSpPr txBox="1">
            <a:spLocks noChangeArrowheads="1"/>
          </p:cNvSpPr>
          <p:nvPr/>
        </p:nvSpPr>
        <p:spPr bwMode="auto">
          <a:xfrm>
            <a:off x="5808035" y="5918332"/>
            <a:ext cx="144016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1400" dirty="0" smtClean="0">
                <a:latin typeface="+mn-lt"/>
                <a:cs typeface="Times New Roman" pitchFamily="18" charset="0"/>
              </a:rPr>
              <a:t>Пам’ятна дошка</a:t>
            </a:r>
            <a:endParaRPr lang="en-US" sz="1400" dirty="0">
              <a:latin typeface="+mn-lt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8624" y="542088"/>
            <a:ext cx="8715375" cy="73250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600" b="1" dirty="0">
                <a:latin typeface="+mn-lt"/>
                <a:cs typeface="Times New Roman" pitchFamily="18" charset="0"/>
              </a:rPr>
              <a:t>ОСТАННЯ ЗУСТРІЧ НІЖИНЦІВ З Т.ШЕВЧЕНКОМ</a:t>
            </a:r>
          </a:p>
          <a:p>
            <a: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600" b="1" dirty="0">
                <a:latin typeface="+mn-lt"/>
                <a:cs typeface="Times New Roman" pitchFamily="18" charset="0"/>
              </a:rPr>
              <a:t> </a:t>
            </a:r>
            <a:r>
              <a:rPr lang="uk-UA" sz="1600" dirty="0">
                <a:latin typeface="+mn-lt"/>
                <a:cs typeface="Times New Roman" pitchFamily="18" charset="0"/>
              </a:rPr>
              <a:t>відбулася 5 (17) травня 1861 року, коли тіло великого  Кобзаря перевозили до </a:t>
            </a:r>
            <a:r>
              <a:rPr lang="uk-UA" sz="1600" dirty="0" smtClean="0">
                <a:latin typeface="+mn-lt"/>
                <a:cs typeface="Times New Roman" pitchFamily="18" charset="0"/>
              </a:rPr>
              <a:t>Канева</a:t>
            </a:r>
            <a:r>
              <a:rPr lang="uk-UA" sz="16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+mn-lt"/>
                <a:cs typeface="Times New Roman" pitchFamily="18" charset="0"/>
              </a:rPr>
              <a:t>.</a:t>
            </a:r>
            <a:endParaRPr lang="ru-RU" sz="1600" dirty="0">
              <a:solidFill>
                <a:schemeClr val="accent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58370" name="Picture 2" descr="Ніжин, Спасо-Преображенська церква"/>
          <p:cNvPicPr>
            <a:picLocks noChangeAspect="1" noChangeArrowheads="1"/>
          </p:cNvPicPr>
          <p:nvPr/>
        </p:nvPicPr>
        <p:blipFill>
          <a:blip r:embed="rId3" cstate="print">
            <a:lum contrast="20000"/>
          </a:blip>
          <a:srcRect l="27920" r="26978"/>
          <a:stretch>
            <a:fillRect/>
          </a:stretch>
        </p:blipFill>
        <p:spPr bwMode="auto">
          <a:xfrm>
            <a:off x="5327228" y="1916832"/>
            <a:ext cx="2401774" cy="4001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1619672" y="453789"/>
            <a:ext cx="5904656" cy="1053877"/>
          </a:xfrm>
        </p:spPr>
        <p:txBody>
          <a:bodyPr>
            <a:normAutofit/>
          </a:bodyPr>
          <a:lstStyle/>
          <a:p>
            <a:pPr marL="0" indent="-274320"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uk-UA" sz="1600" dirty="0" smtClean="0">
                <a:cs typeface="Times New Roman" pitchFamily="18" charset="0"/>
              </a:rPr>
              <a:t>Очевидці згадували, що </a:t>
            </a:r>
            <a:r>
              <a:rPr lang="uk-UA" sz="1600" dirty="0">
                <a:cs typeface="Times New Roman" pitchFamily="18" charset="0"/>
              </a:rPr>
              <a:t>"зустріч була особливо </a:t>
            </a:r>
            <a:r>
              <a:rPr lang="uk-UA" sz="1600" dirty="0" smtClean="0">
                <a:cs typeface="Times New Roman" pitchFamily="18" charset="0"/>
              </a:rPr>
              <a:t> урочиста</a:t>
            </a:r>
            <a:r>
              <a:rPr lang="uk-UA" sz="1600" dirty="0">
                <a:cs typeface="Times New Roman" pitchFamily="18" charset="0"/>
              </a:rPr>
              <a:t>: </a:t>
            </a:r>
            <a:r>
              <a:rPr lang="uk-UA" sz="1600" dirty="0" smtClean="0">
                <a:cs typeface="Times New Roman" pitchFamily="18" charset="0"/>
              </a:rPr>
              <a:t> </a:t>
            </a:r>
          </a:p>
          <a:p>
            <a:pPr marL="0" indent="-274320"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uk-UA" sz="1600" dirty="0" smtClean="0">
                <a:cs typeface="Times New Roman" pitchFamily="18" charset="0"/>
              </a:rPr>
              <a:t>назустріч вийшли  всі </a:t>
            </a:r>
            <a:r>
              <a:rPr lang="uk-UA" sz="1600" dirty="0">
                <a:cs typeface="Times New Roman" pitchFamily="18" charset="0"/>
              </a:rPr>
              <a:t>цехові </a:t>
            </a:r>
            <a:r>
              <a:rPr lang="uk-UA" sz="1600" dirty="0" smtClean="0">
                <a:cs typeface="Times New Roman" pitchFamily="18" charset="0"/>
              </a:rPr>
              <a:t>зі </a:t>
            </a:r>
            <a:r>
              <a:rPr lang="uk-UA" sz="1600" dirty="0">
                <a:cs typeface="Times New Roman" pitchFamily="18" charset="0"/>
              </a:rPr>
              <a:t>знаками, ліцеїсти та гімназисти". </a:t>
            </a:r>
            <a:endParaRPr lang="uk-UA" sz="1600" dirty="0" smtClean="0">
              <a:cs typeface="Times New Roman" pitchFamily="18" charset="0"/>
            </a:endParaRPr>
          </a:p>
          <a:p>
            <a:pPr marL="274320" indent="-274320" algn="ctr" fontAlgn="auto">
              <a:lnSpc>
                <a:spcPct val="150000"/>
              </a:lnSpc>
              <a:spcAft>
                <a:spcPts val="0"/>
              </a:spcAft>
              <a:buFont typeface="Wingdings 2"/>
              <a:buNone/>
              <a:defRPr/>
            </a:pPr>
            <a:endParaRPr lang="en-US" sz="2100" dirty="0">
              <a:solidFill>
                <a:srgbClr val="003300"/>
              </a:solidFill>
            </a:endParaRPr>
          </a:p>
        </p:txBody>
      </p:sp>
      <p:sp>
        <p:nvSpPr>
          <p:cNvPr id="27650" name="TextBox 12"/>
          <p:cNvSpPr txBox="1">
            <a:spLocks noChangeArrowheads="1"/>
          </p:cNvSpPr>
          <p:nvPr/>
        </p:nvSpPr>
        <p:spPr bwMode="auto">
          <a:xfrm>
            <a:off x="683568" y="4869542"/>
            <a:ext cx="7776864" cy="1649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uk-UA" sz="1600" dirty="0">
                <a:latin typeface="+mn-lt"/>
                <a:cs typeface="Times New Roman" pitchFamily="18" charset="0"/>
              </a:rPr>
              <a:t>Студенти Ніжинського  юридичного ліцею прикріпили  до труни вінки і  квіти.  </a:t>
            </a:r>
            <a:endParaRPr lang="uk-UA" sz="1600" dirty="0" smtClean="0">
              <a:latin typeface="+mn-lt"/>
              <a:cs typeface="Times New Roman" pitchFamily="18" charset="0"/>
            </a:endParaRPr>
          </a:p>
          <a:p>
            <a:pPr algn="ctr">
              <a:lnSpc>
                <a:spcPct val="130000"/>
              </a:lnSpc>
            </a:pPr>
            <a:r>
              <a:rPr lang="uk-UA" sz="1600" dirty="0" smtClean="0">
                <a:latin typeface="+mn-lt"/>
                <a:cs typeface="Times New Roman" pitchFamily="18" charset="0"/>
              </a:rPr>
              <a:t>Після </a:t>
            </a:r>
            <a:r>
              <a:rPr lang="uk-UA" sz="1600" dirty="0">
                <a:latin typeface="+mn-lt"/>
                <a:cs typeface="Times New Roman" pitchFamily="18" charset="0"/>
              </a:rPr>
              <a:t>панахиди церковна процесія проводжала труну через усе </a:t>
            </a:r>
            <a:r>
              <a:rPr lang="uk-UA" sz="1600" dirty="0" smtClean="0">
                <a:latin typeface="+mn-lt"/>
                <a:cs typeface="Times New Roman" pitchFamily="18" charset="0"/>
              </a:rPr>
              <a:t>місто за </a:t>
            </a:r>
            <a:r>
              <a:rPr lang="uk-UA" sz="1600" dirty="0">
                <a:latin typeface="+mn-lt"/>
                <a:cs typeface="Times New Roman" pitchFamily="18" charset="0"/>
              </a:rPr>
              <a:t>Київську заставу, </a:t>
            </a:r>
            <a:r>
              <a:rPr lang="uk-UA" sz="1600" dirty="0" smtClean="0">
                <a:latin typeface="+mn-lt"/>
                <a:cs typeface="Times New Roman" pitchFamily="18" charset="0"/>
              </a:rPr>
              <a:t>верстви </a:t>
            </a:r>
            <a:r>
              <a:rPr lang="uk-UA" sz="1600" dirty="0">
                <a:latin typeface="+mn-lt"/>
                <a:cs typeface="Times New Roman" pitchFamily="18" charset="0"/>
              </a:rPr>
              <a:t>дві від станції, нинішніми вулицями: </a:t>
            </a:r>
            <a:endParaRPr lang="uk-UA" sz="1600" dirty="0" smtClean="0">
              <a:latin typeface="+mn-lt"/>
              <a:cs typeface="Times New Roman" pitchFamily="18" charset="0"/>
            </a:endParaRPr>
          </a:p>
          <a:p>
            <a:pPr algn="ctr">
              <a:lnSpc>
                <a:spcPct val="130000"/>
              </a:lnSpc>
            </a:pPr>
            <a:r>
              <a:rPr lang="uk-UA" sz="1600" dirty="0" smtClean="0">
                <a:latin typeface="+mn-lt"/>
                <a:cs typeface="Times New Roman" pitchFamily="18" charset="0"/>
              </a:rPr>
              <a:t>Московською</a:t>
            </a:r>
            <a:r>
              <a:rPr lang="uk-UA" sz="1600" dirty="0">
                <a:latin typeface="+mn-lt"/>
                <a:cs typeface="Times New Roman" pitchFamily="18" charset="0"/>
              </a:rPr>
              <a:t>,  Гоголівською,  Шевченка,   </a:t>
            </a:r>
            <a:r>
              <a:rPr lang="uk-UA" sz="1600" dirty="0" err="1" smtClean="0">
                <a:latin typeface="+mn-lt"/>
                <a:cs typeface="Times New Roman" pitchFamily="18" charset="0"/>
              </a:rPr>
              <a:t>Носівським</a:t>
            </a:r>
            <a:r>
              <a:rPr lang="uk-UA" sz="1600" dirty="0" smtClean="0">
                <a:latin typeface="+mn-lt"/>
                <a:cs typeface="Times New Roman" pitchFamily="18" charset="0"/>
              </a:rPr>
              <a:t>  </a:t>
            </a:r>
            <a:r>
              <a:rPr lang="uk-UA" sz="1600" dirty="0">
                <a:latin typeface="+mn-lt"/>
                <a:cs typeface="Times New Roman" pitchFamily="18" charset="0"/>
              </a:rPr>
              <a:t>Шляхом.</a:t>
            </a:r>
            <a:endParaRPr lang="en-US" sz="1600" dirty="0">
              <a:latin typeface="+mn-lt"/>
              <a:cs typeface="Times New Roman" pitchFamily="18" charset="0"/>
            </a:endParaRPr>
          </a:p>
          <a:p>
            <a:pPr algn="ctr"/>
            <a:endParaRPr lang="en-US" dirty="0">
              <a:solidFill>
                <a:srgbClr val="003300"/>
              </a:solidFill>
              <a:latin typeface="Constantia" pitchFamily="18" charset="0"/>
            </a:endParaRPr>
          </a:p>
        </p:txBody>
      </p:sp>
      <p:pic>
        <p:nvPicPr>
          <p:cNvPr id="54274" name="Picture 2" descr="http://www.ukrgazeta.kz/archive/2004/May_2004/19_475_2004/5shevtshenko3.jpg"/>
          <p:cNvPicPr>
            <a:picLocks noChangeAspect="1" noChangeArrowheads="1"/>
          </p:cNvPicPr>
          <p:nvPr/>
        </p:nvPicPr>
        <p:blipFill>
          <a:blip r:embed="rId2" cstate="print">
            <a:lum bright="20000" contrast="2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2236266" y="1196752"/>
            <a:ext cx="4671468" cy="34567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Рисунок 2" descr="Рідні біля труни Шевченка.jpg"/>
          <p:cNvPicPr>
            <a:picLocks noChangeAspect="1"/>
          </p:cNvPicPr>
          <p:nvPr/>
        </p:nvPicPr>
        <p:blipFill>
          <a:blip r:embed="rId3" cstate="print"/>
          <a:srcRect l="-6252" t="79501" r="-5313" b="-4465"/>
          <a:stretch>
            <a:fillRect/>
          </a:stretch>
        </p:blipFill>
        <p:spPr bwMode="auto">
          <a:xfrm>
            <a:off x="323527" y="4437113"/>
            <a:ext cx="8424936" cy="17184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8674" name="Picture 2" descr="http://buknews.com.ua/uploads/files/buknews_files/1978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</a:extLst>
          </a:blip>
          <a:srcRect l="2609" t="12863" r="3419" b="4411"/>
          <a:stretch/>
        </p:blipFill>
        <p:spPr bwMode="auto">
          <a:xfrm>
            <a:off x="890381" y="836713"/>
            <a:ext cx="7291229" cy="3600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Могила_Шевченка_(5)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692696"/>
            <a:ext cx="4104456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5656" y="6013565"/>
            <a:ext cx="26642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dirty="0">
                <a:latin typeface="+mn-lt"/>
              </a:rPr>
              <a:t>м</a:t>
            </a:r>
            <a:r>
              <a:rPr lang="uk-UA" sz="1400" dirty="0" smtClean="0">
                <a:latin typeface="+mn-lt"/>
              </a:rPr>
              <a:t>огила Т.Шевченка в Каневі</a:t>
            </a:r>
            <a:endParaRPr lang="uk-UA" sz="1400" dirty="0">
              <a:latin typeface="+mn-lt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7078" y="1124744"/>
            <a:ext cx="2862690" cy="439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84516243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Шевченко Ніжин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683568" y="548680"/>
            <a:ext cx="4020293" cy="53603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6802" name="TextBox 4"/>
          <p:cNvSpPr txBox="1">
            <a:spLocks noChangeArrowheads="1"/>
          </p:cNvSpPr>
          <p:nvPr/>
        </p:nvSpPr>
        <p:spPr bwMode="auto">
          <a:xfrm>
            <a:off x="4932040" y="1556792"/>
            <a:ext cx="3670957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sz="1600" dirty="0" smtClean="0">
                <a:latin typeface="+mn-lt"/>
                <a:cs typeface="Times New Roman" pitchFamily="18" charset="0"/>
              </a:rPr>
              <a:t>21 вересня 1991 року </a:t>
            </a:r>
            <a:r>
              <a:rPr lang="uk-UA" sz="1600" dirty="0">
                <a:latin typeface="+mn-lt"/>
                <a:cs typeface="Times New Roman" pitchFamily="18" charset="0"/>
              </a:rPr>
              <a:t>у Ніжині відкрито пам’ятник </a:t>
            </a:r>
            <a:r>
              <a:rPr lang="uk-UA" sz="1600" dirty="0" smtClean="0">
                <a:latin typeface="+mn-lt"/>
                <a:cs typeface="Times New Roman" pitchFamily="18" charset="0"/>
              </a:rPr>
              <a:t>Шевченку, автор – відомий український скульптор, народний художник </a:t>
            </a:r>
            <a:r>
              <a:rPr lang="uk-UA" sz="1600" dirty="0" err="1" smtClean="0">
                <a:latin typeface="+mn-lt"/>
                <a:cs typeface="Times New Roman" pitchFamily="18" charset="0"/>
              </a:rPr>
              <a:t>О.П.Скобліков</a:t>
            </a:r>
            <a:r>
              <a:rPr lang="uk-UA" sz="1600" dirty="0" smtClean="0">
                <a:latin typeface="+mn-lt"/>
                <a:cs typeface="Times New Roman" pitchFamily="18" charset="0"/>
              </a:rPr>
              <a:t>.</a:t>
            </a:r>
          </a:p>
          <a:p>
            <a:pPr algn="ctr">
              <a:lnSpc>
                <a:spcPct val="150000"/>
              </a:lnSpc>
            </a:pPr>
            <a:r>
              <a:rPr lang="uk-UA" sz="1600" dirty="0" smtClean="0">
                <a:latin typeface="+mn-lt"/>
                <a:cs typeface="Times New Roman" pitchFamily="18" charset="0"/>
              </a:rPr>
              <a:t>Скульптор відобразив поета у такому приблизно віці, у якому він був у Ніжині у 1846 році. </a:t>
            </a:r>
            <a:endParaRPr lang="en-US" sz="1600" dirty="0">
              <a:latin typeface="+mn-lt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691680" y="4437112"/>
            <a:ext cx="23028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600" b="1" dirty="0" smtClean="0">
                <a:latin typeface="+mn-lt"/>
              </a:rPr>
              <a:t>На передній стінці </a:t>
            </a:r>
          </a:p>
          <a:p>
            <a:pPr algn="ctr"/>
            <a:r>
              <a:rPr lang="uk-UA" sz="1600" b="1" dirty="0" smtClean="0">
                <a:latin typeface="+mn-lt"/>
              </a:rPr>
              <a:t>викарбовано слова: </a:t>
            </a:r>
          </a:p>
          <a:p>
            <a:pPr algn="ctr"/>
            <a:r>
              <a:rPr lang="uk-UA" sz="1600" b="1" dirty="0" smtClean="0">
                <a:latin typeface="+mn-lt"/>
              </a:rPr>
              <a:t>«Не </a:t>
            </a:r>
            <a:r>
              <a:rPr lang="uk-UA" sz="1600" b="1" dirty="0" err="1" smtClean="0">
                <a:latin typeface="+mn-lt"/>
              </a:rPr>
              <a:t>дуріте</a:t>
            </a:r>
            <a:r>
              <a:rPr lang="uk-UA" sz="1600" b="1" dirty="0" smtClean="0">
                <a:latin typeface="+mn-lt"/>
              </a:rPr>
              <a:t> самі себе,</a:t>
            </a:r>
          </a:p>
          <a:p>
            <a:pPr algn="ctr"/>
            <a:r>
              <a:rPr lang="uk-UA" sz="1600" b="1" dirty="0" err="1" smtClean="0">
                <a:latin typeface="+mn-lt"/>
              </a:rPr>
              <a:t>Учітесь</a:t>
            </a:r>
            <a:r>
              <a:rPr lang="uk-UA" sz="1600" b="1" dirty="0" smtClean="0">
                <a:latin typeface="+mn-lt"/>
              </a:rPr>
              <a:t>, читайте,</a:t>
            </a:r>
          </a:p>
          <a:p>
            <a:pPr algn="ctr"/>
            <a:r>
              <a:rPr lang="uk-UA" sz="1600" b="1" dirty="0" smtClean="0">
                <a:latin typeface="+mn-lt"/>
              </a:rPr>
              <a:t>І чужому научайтесь,</a:t>
            </a:r>
          </a:p>
          <a:p>
            <a:pPr algn="ctr"/>
            <a:r>
              <a:rPr lang="uk-UA" sz="1600" b="1" dirty="0" smtClean="0">
                <a:latin typeface="+mn-lt"/>
              </a:rPr>
              <a:t>Й свого не цурайтесь»</a:t>
            </a:r>
            <a:endParaRPr lang="uk-UA" sz="1600" b="1" dirty="0">
              <a:latin typeface="+mn-lt"/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Box 6"/>
          <p:cNvSpPr txBox="1">
            <a:spLocks noChangeArrowheads="1"/>
          </p:cNvSpPr>
          <p:nvPr/>
        </p:nvSpPr>
        <p:spPr bwMode="auto">
          <a:xfrm>
            <a:off x="5929313" y="500063"/>
            <a:ext cx="2071687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771800" y="4725144"/>
            <a:ext cx="3929063" cy="175432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uk-UA" dirty="0">
                <a:latin typeface="+mn-lt"/>
                <a:cs typeface="Times New Roman" pitchFamily="18" charset="0"/>
              </a:rPr>
              <a:t>Благословен той день і час,</a:t>
            </a:r>
            <a:br>
              <a:rPr lang="uk-UA" dirty="0">
                <a:latin typeface="+mn-lt"/>
                <a:cs typeface="Times New Roman" pitchFamily="18" charset="0"/>
              </a:rPr>
            </a:br>
            <a:r>
              <a:rPr lang="uk-UA" dirty="0">
                <a:latin typeface="+mn-lt"/>
                <a:cs typeface="Times New Roman" pitchFamily="18" charset="0"/>
              </a:rPr>
              <a:t>Коли прослалась килимами</a:t>
            </a:r>
            <a:br>
              <a:rPr lang="uk-UA" dirty="0">
                <a:latin typeface="+mn-lt"/>
                <a:cs typeface="Times New Roman" pitchFamily="18" charset="0"/>
              </a:rPr>
            </a:br>
            <a:r>
              <a:rPr lang="uk-UA" dirty="0">
                <a:latin typeface="+mn-lt"/>
                <a:cs typeface="Times New Roman" pitchFamily="18" charset="0"/>
              </a:rPr>
              <a:t>Земля,  яку сходив Тарас…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uk-UA" i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i="1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0662" y="658287"/>
            <a:ext cx="6162675" cy="391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2061381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2816" y="4725144"/>
            <a:ext cx="7920880" cy="1143000"/>
          </a:xfrm>
        </p:spPr>
        <p:txBody>
          <a:bodyPr/>
          <a:lstStyle/>
          <a:p>
            <a:r>
              <a:rPr lang="uk-UA" sz="1600" dirty="0" smtClean="0">
                <a:latin typeface="+mn-lt"/>
              </a:rPr>
              <a:t>Все йде, все минає …та залишається пам’ять, добра слава про людей, що мандрують у світи у пошуках істини та правди. В історії залишаються імена, які з гордістю вимовляє, пам’ятає і шанує все людство. </a:t>
            </a:r>
            <a:br>
              <a:rPr lang="uk-UA" sz="1600" dirty="0" smtClean="0">
                <a:latin typeface="+mn-lt"/>
              </a:rPr>
            </a:br>
            <a:r>
              <a:rPr lang="uk-UA" sz="1600" dirty="0" smtClean="0">
                <a:latin typeface="+mn-lt"/>
              </a:rPr>
              <a:t>До них належать й імена великих українських діячів культури: </a:t>
            </a:r>
            <a:br>
              <a:rPr lang="uk-UA" sz="1600" dirty="0" smtClean="0">
                <a:latin typeface="+mn-lt"/>
              </a:rPr>
            </a:br>
            <a:r>
              <a:rPr lang="uk-UA" sz="1600" dirty="0" smtClean="0">
                <a:latin typeface="+mn-lt"/>
              </a:rPr>
              <a:t>Шевченка, Гребінки, Афанасьєва-</a:t>
            </a:r>
            <a:r>
              <a:rPr lang="uk-UA" sz="1600" dirty="0" err="1" smtClean="0">
                <a:latin typeface="+mn-lt"/>
              </a:rPr>
              <a:t>Чужбинського</a:t>
            </a:r>
            <a:r>
              <a:rPr lang="uk-UA" sz="1600" dirty="0" smtClean="0">
                <a:latin typeface="+mn-lt"/>
              </a:rPr>
              <a:t>, </a:t>
            </a:r>
            <a:r>
              <a:rPr lang="uk-UA" sz="1600" dirty="0" err="1" smtClean="0">
                <a:latin typeface="+mn-lt"/>
              </a:rPr>
              <a:t>Гербеля</a:t>
            </a:r>
            <a:r>
              <a:rPr lang="uk-UA" sz="1600" dirty="0" smtClean="0">
                <a:latin typeface="+mn-lt"/>
              </a:rPr>
              <a:t>, Сошенка та ін. </a:t>
            </a:r>
            <a:br>
              <a:rPr lang="uk-UA" sz="1600" dirty="0" smtClean="0">
                <a:latin typeface="+mn-lt"/>
              </a:rPr>
            </a:br>
            <a:r>
              <a:rPr lang="uk-UA" sz="1600" dirty="0" smtClean="0">
                <a:latin typeface="+mn-lt"/>
              </a:rPr>
              <a:t>Вони становлять частину історії та культури Ніжина та України.</a:t>
            </a:r>
            <a:endParaRPr lang="ru-RU" sz="1600" dirty="0">
              <a:latin typeface="+mn-lt"/>
            </a:endParaRPr>
          </a:p>
        </p:txBody>
      </p:sp>
      <p:pic>
        <p:nvPicPr>
          <p:cNvPr id="4098" name="Picture 2" descr="F:\ArticleImage_1130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548680"/>
            <a:ext cx="6651265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5164" y="1196752"/>
            <a:ext cx="1656184" cy="1728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228184" y="4149080"/>
            <a:ext cx="1610705" cy="288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06097936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7224" y="2643182"/>
            <a:ext cx="7358114" cy="694101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kern="10" dirty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Times New Roman"/>
              </a:rPr>
              <a:t>ДЯКУЄМО  ЗА УВАГУ</a:t>
            </a:r>
            <a:endParaRPr lang="en-US" sz="4800" b="1" kern="10" dirty="0">
              <a:ln w="11430"/>
              <a:solidFill>
                <a:schemeClr val="bg2">
                  <a:lumMod val="2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Фокина Л. П. Шаблон (фон) презентации3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Фокина Л. П. Шаблон (фон) презентации3</Template>
  <TotalTime>4081</TotalTime>
  <Words>670</Words>
  <Application>Microsoft Office PowerPoint</Application>
  <PresentationFormat>Экран (4:3)</PresentationFormat>
  <Paragraphs>91</Paragraphs>
  <Slides>24</Slides>
  <Notes>2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0" baseType="lpstr">
      <vt:lpstr>Arial</vt:lpstr>
      <vt:lpstr>Calibri</vt:lpstr>
      <vt:lpstr>Constantia</vt:lpstr>
      <vt:lpstr>Times New Roman</vt:lpstr>
      <vt:lpstr>Wingdings 2</vt:lpstr>
      <vt:lpstr>Фокина Л. П. Шаблон (фон) презентации3</vt:lpstr>
      <vt:lpstr>Презентация PowerPoint</vt:lpstr>
      <vt:lpstr>Презентация PowerPoint</vt:lpstr>
      <vt:lpstr>Презентация PowerPoint</vt:lpstr>
      <vt:lpstr>Олександр Степанович Афанасьєв-Чужбинський  (28.02.1816-06.09.1875)  український і російський письменник та етнограф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Микола Васильович Гербель  (08.12.1827-20.03.1883) поет, перекладач, видавець, бібліограф</vt:lpstr>
      <vt:lpstr>Євген Павлович Гребінка  (02.02.1812-03.12.1848) український поет, прозаїк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Все йде, все минає …та залишається пам’ять, добра слава про людей, що мандрують у світи у пошуках істини та правди. В історії залишаються імена, які з гордістю вимовляє, пам’ятає і шанує все людство.  До них належать й імена великих українських діячів культури:  Шевченка, Гребінки, Афанасьєва-Чужбинського, Гербеля, Сошенка та ін.  Вони становлять частину історії та культури Ніжина та України.</vt:lpstr>
      <vt:lpstr>Презентация PowerPoint</vt:lpstr>
    </vt:vector>
  </TitlesOfParts>
  <Company>Nezhin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Unattended XP Nezhin</dc:creator>
  <cp:lastModifiedBy>Zheleznyak</cp:lastModifiedBy>
  <cp:revision>692</cp:revision>
  <cp:lastPrinted>2020-12-11T09:06:03Z</cp:lastPrinted>
  <dcterms:created xsi:type="dcterms:W3CDTF">2010-03-22T08:11:22Z</dcterms:created>
  <dcterms:modified xsi:type="dcterms:W3CDTF">2020-12-18T06:21:11Z</dcterms:modified>
</cp:coreProperties>
</file>