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4" r:id="rId1"/>
  </p:sldMasterIdLst>
  <p:notesMasterIdLst>
    <p:notesMasterId r:id="rId43"/>
  </p:notesMasterIdLst>
  <p:sldIdLst>
    <p:sldId id="256" r:id="rId2"/>
    <p:sldId id="257" r:id="rId3"/>
    <p:sldId id="259" r:id="rId4"/>
    <p:sldId id="258" r:id="rId5"/>
    <p:sldId id="260" r:id="rId6"/>
    <p:sldId id="261" r:id="rId7"/>
    <p:sldId id="389" r:id="rId8"/>
    <p:sldId id="273" r:id="rId9"/>
    <p:sldId id="274" r:id="rId10"/>
    <p:sldId id="275" r:id="rId11"/>
    <p:sldId id="276" r:id="rId12"/>
    <p:sldId id="387" r:id="rId13"/>
    <p:sldId id="388" r:id="rId14"/>
    <p:sldId id="277" r:id="rId15"/>
    <p:sldId id="278" r:id="rId16"/>
    <p:sldId id="383" r:id="rId17"/>
    <p:sldId id="279" r:id="rId18"/>
    <p:sldId id="280" r:id="rId19"/>
    <p:sldId id="281" r:id="rId20"/>
    <p:sldId id="283" r:id="rId21"/>
    <p:sldId id="349" r:id="rId22"/>
    <p:sldId id="287" r:id="rId23"/>
    <p:sldId id="350" r:id="rId24"/>
    <p:sldId id="286" r:id="rId25"/>
    <p:sldId id="288" r:id="rId26"/>
    <p:sldId id="289" r:id="rId27"/>
    <p:sldId id="290" r:id="rId28"/>
    <p:sldId id="291" r:id="rId29"/>
    <p:sldId id="292" r:id="rId30"/>
    <p:sldId id="395" r:id="rId31"/>
    <p:sldId id="294" r:id="rId32"/>
    <p:sldId id="351" r:id="rId33"/>
    <p:sldId id="295" r:id="rId34"/>
    <p:sldId id="300" r:id="rId35"/>
    <p:sldId id="301" r:id="rId36"/>
    <p:sldId id="302" r:id="rId37"/>
    <p:sldId id="353" r:id="rId38"/>
    <p:sldId id="303" r:id="rId39"/>
    <p:sldId id="304" r:id="rId40"/>
    <p:sldId id="306" r:id="rId41"/>
    <p:sldId id="368" r:id="rId4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B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074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804" y="60"/>
      </p:cViewPr>
      <p:guideLst/>
    </p:cSldViewPr>
  </p:slideViewPr>
  <p:outlineViewPr>
    <p:cViewPr>
      <p:scale>
        <a:sx n="33" d="100"/>
        <a:sy n="33" d="100"/>
      </p:scale>
      <p:origin x="0" y="-821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C054D3-1688-473C-B887-37FF4DE91106}" type="doc">
      <dgm:prSet loTypeId="urn:microsoft.com/office/officeart/2009/3/layout/StepUpProcess" loCatId="process" qsTypeId="urn:microsoft.com/office/officeart/2005/8/quickstyle/3d1" qsCatId="3D" csTypeId="urn:microsoft.com/office/officeart/2005/8/colors/accent0_3" csCatId="mainScheme" phldr="1"/>
      <dgm:spPr/>
    </dgm:pt>
    <dgm:pt modelId="{784A319B-A389-424A-81A2-37C1DF656E7A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003B68"/>
              </a:solidFill>
            </a:rPr>
            <a:t>Збудник в </a:t>
          </a:r>
          <a:r>
            <a:rPr lang="ru-RU" sz="2000" b="1" dirty="0" err="1" smtClean="0">
              <a:solidFill>
                <a:srgbClr val="003B68"/>
              </a:solidFill>
            </a:rPr>
            <a:t>споровій</a:t>
          </a:r>
          <a:r>
            <a:rPr lang="ru-RU" sz="2000" b="1" dirty="0" smtClean="0">
              <a:solidFill>
                <a:srgbClr val="003B68"/>
              </a:solidFill>
            </a:rPr>
            <a:t> </a:t>
          </a:r>
          <a:r>
            <a:rPr lang="ru-RU" sz="2000" b="1" dirty="0" err="1" smtClean="0">
              <a:solidFill>
                <a:srgbClr val="003B68"/>
              </a:solidFill>
            </a:rPr>
            <a:t>формі</a:t>
          </a:r>
          <a:r>
            <a:rPr lang="ru-RU" sz="2000" b="1" dirty="0" smtClean="0">
              <a:solidFill>
                <a:srgbClr val="003B68"/>
              </a:solidFill>
            </a:rPr>
            <a:t> </a:t>
          </a:r>
          <a:r>
            <a:rPr lang="ru-RU" sz="2000" b="1" dirty="0" err="1" smtClean="0">
              <a:solidFill>
                <a:srgbClr val="003B68"/>
              </a:solidFill>
            </a:rPr>
            <a:t>потрапляє</a:t>
          </a:r>
          <a:r>
            <a:rPr lang="ru-RU" sz="2000" b="1" dirty="0" smtClean="0">
              <a:solidFill>
                <a:srgbClr val="003B68"/>
              </a:solidFill>
            </a:rPr>
            <a:t> у рану.</a:t>
          </a:r>
          <a:endParaRPr lang="uk-UA" sz="2000" b="1" dirty="0">
            <a:solidFill>
              <a:srgbClr val="003B68"/>
            </a:solidFill>
          </a:endParaRPr>
        </a:p>
      </dgm:t>
    </dgm:pt>
    <dgm:pt modelId="{AF54CE60-53AB-40E9-B86D-BCAC6A2316F9}" type="parTrans" cxnId="{0F7DD7AE-D404-4F59-9EF8-4B4C15F1F024}">
      <dgm:prSet/>
      <dgm:spPr/>
      <dgm:t>
        <a:bodyPr/>
        <a:lstStyle/>
        <a:p>
          <a:endParaRPr lang="uk-UA"/>
        </a:p>
      </dgm:t>
    </dgm:pt>
    <dgm:pt modelId="{87F59436-91C0-4A89-98D2-89139A46AE3F}" type="sibTrans" cxnId="{0F7DD7AE-D404-4F59-9EF8-4B4C15F1F024}">
      <dgm:prSet/>
      <dgm:spPr/>
      <dgm:t>
        <a:bodyPr/>
        <a:lstStyle/>
        <a:p>
          <a:endParaRPr lang="uk-UA"/>
        </a:p>
      </dgm:t>
    </dgm:pt>
    <dgm:pt modelId="{AB10B35C-CBFA-4CC7-92CE-E5AE7D06AA25}">
      <dgm:prSet custT="1"/>
      <dgm:spPr/>
      <dgm:t>
        <a:bodyPr/>
        <a:lstStyle/>
        <a:p>
          <a:r>
            <a:rPr lang="ru-RU" sz="2000" b="1" dirty="0" smtClean="0">
              <a:solidFill>
                <a:srgbClr val="003B68"/>
              </a:solidFill>
            </a:rPr>
            <a:t>При </a:t>
          </a:r>
          <a:r>
            <a:rPr lang="ru-RU" sz="2000" b="1" dirty="0" err="1" smtClean="0">
              <a:solidFill>
                <a:srgbClr val="003B68"/>
              </a:solidFill>
            </a:rPr>
            <a:t>наявності</a:t>
          </a:r>
          <a:r>
            <a:rPr lang="ru-RU" sz="2000" b="1" dirty="0" smtClean="0">
              <a:solidFill>
                <a:srgbClr val="003B68"/>
              </a:solidFill>
            </a:rPr>
            <a:t> </a:t>
          </a:r>
          <a:r>
            <a:rPr lang="ru-RU" sz="2000" b="1" dirty="0" err="1" smtClean="0">
              <a:solidFill>
                <a:srgbClr val="003B68"/>
              </a:solidFill>
            </a:rPr>
            <a:t>анаеробних</a:t>
          </a:r>
          <a:r>
            <a:rPr lang="ru-RU" sz="2000" b="1" dirty="0" smtClean="0">
              <a:solidFill>
                <a:srgbClr val="003B68"/>
              </a:solidFill>
            </a:rPr>
            <a:t> умов </a:t>
          </a:r>
          <a:r>
            <a:rPr lang="ru-RU" sz="2000" b="1" dirty="0" err="1" smtClean="0">
              <a:solidFill>
                <a:srgbClr val="003B68"/>
              </a:solidFill>
            </a:rPr>
            <a:t>утворюється</a:t>
          </a:r>
          <a:r>
            <a:rPr lang="ru-RU" sz="2000" b="1" dirty="0" smtClean="0">
              <a:solidFill>
                <a:srgbClr val="003B68"/>
              </a:solidFill>
            </a:rPr>
            <a:t> </a:t>
          </a:r>
          <a:r>
            <a:rPr lang="ru-RU" sz="2000" b="1" dirty="0" err="1" smtClean="0">
              <a:solidFill>
                <a:srgbClr val="003B68"/>
              </a:solidFill>
            </a:rPr>
            <a:t>вегетативна</a:t>
          </a:r>
          <a:r>
            <a:rPr lang="ru-RU" sz="2000" b="1" dirty="0" smtClean="0">
              <a:solidFill>
                <a:srgbClr val="003B68"/>
              </a:solidFill>
            </a:rPr>
            <a:t> форма і </a:t>
          </a:r>
          <a:r>
            <a:rPr lang="ru-RU" sz="2000" b="1" dirty="0" err="1" smtClean="0">
              <a:solidFill>
                <a:srgbClr val="003B68"/>
              </a:solidFill>
            </a:rPr>
            <a:t>виділяє</a:t>
          </a:r>
          <a:r>
            <a:rPr lang="ru-RU" sz="2000" b="1" dirty="0" smtClean="0">
              <a:solidFill>
                <a:srgbClr val="003B68"/>
              </a:solidFill>
            </a:rPr>
            <a:t> </a:t>
          </a:r>
          <a:r>
            <a:rPr lang="ru-RU" sz="2000" b="1" dirty="0" err="1" smtClean="0">
              <a:solidFill>
                <a:srgbClr val="003B68"/>
              </a:solidFill>
            </a:rPr>
            <a:t>екзотоксин</a:t>
          </a:r>
          <a:r>
            <a:rPr lang="uk-UA" sz="2000" b="1" dirty="0" smtClean="0">
              <a:solidFill>
                <a:srgbClr val="003B68"/>
              </a:solidFill>
            </a:rPr>
            <a:t>.</a:t>
          </a:r>
          <a:endParaRPr lang="ru-RU" sz="2000" b="1" dirty="0">
            <a:solidFill>
              <a:srgbClr val="003B68"/>
            </a:solidFill>
          </a:endParaRPr>
        </a:p>
      </dgm:t>
    </dgm:pt>
    <dgm:pt modelId="{1A96DBF4-360F-4D71-BF1A-3FABB925F2DC}" type="parTrans" cxnId="{F97020F1-BBEE-4BE0-BE93-E994DDDFEAB9}">
      <dgm:prSet/>
      <dgm:spPr/>
      <dgm:t>
        <a:bodyPr/>
        <a:lstStyle/>
        <a:p>
          <a:endParaRPr lang="uk-UA"/>
        </a:p>
      </dgm:t>
    </dgm:pt>
    <dgm:pt modelId="{DAFC770D-647F-41F1-B95B-B2F566CF39D7}" type="sibTrans" cxnId="{F97020F1-BBEE-4BE0-BE93-E994DDDFEAB9}">
      <dgm:prSet/>
      <dgm:spPr/>
      <dgm:t>
        <a:bodyPr/>
        <a:lstStyle/>
        <a:p>
          <a:endParaRPr lang="uk-UA"/>
        </a:p>
      </dgm:t>
    </dgm:pt>
    <dgm:pt modelId="{3F4AE1FB-19E9-4E9F-ABF7-A980378A3179}">
      <dgm:prSet custT="1"/>
      <dgm:spPr/>
      <dgm:t>
        <a:bodyPr/>
        <a:lstStyle/>
        <a:p>
          <a:r>
            <a:rPr lang="ru-RU" sz="2000" b="1" dirty="0" err="1" smtClean="0">
              <a:solidFill>
                <a:srgbClr val="003B68"/>
              </a:solidFill>
            </a:rPr>
            <a:t>Екзотоксин</a:t>
          </a:r>
          <a:r>
            <a:rPr lang="ru-RU" sz="2000" b="1" dirty="0" smtClean="0">
              <a:solidFill>
                <a:srgbClr val="003B68"/>
              </a:solidFill>
            </a:rPr>
            <a:t>  </a:t>
          </a:r>
          <a:r>
            <a:rPr lang="ru-RU" sz="2000" b="1" dirty="0" err="1" smtClean="0">
              <a:solidFill>
                <a:srgbClr val="003B68"/>
              </a:solidFill>
            </a:rPr>
            <a:t>рецептується</a:t>
          </a:r>
          <a:r>
            <a:rPr lang="ru-RU" sz="2000" b="1" dirty="0" smtClean="0">
              <a:solidFill>
                <a:srgbClr val="003B68"/>
              </a:solidFill>
            </a:rPr>
            <a:t> в </a:t>
          </a:r>
          <a:r>
            <a:rPr lang="ru-RU" sz="2000" b="1" dirty="0" err="1" smtClean="0">
              <a:solidFill>
                <a:srgbClr val="003B68"/>
              </a:solidFill>
            </a:rPr>
            <a:t>області</a:t>
          </a:r>
          <a:r>
            <a:rPr lang="ru-RU" sz="2000" b="1" dirty="0" smtClean="0">
              <a:solidFill>
                <a:srgbClr val="003B68"/>
              </a:solidFill>
            </a:rPr>
            <a:t> </a:t>
          </a:r>
          <a:r>
            <a:rPr lang="ru-RU" sz="2000" b="1" dirty="0" err="1" smtClean="0">
              <a:solidFill>
                <a:srgbClr val="003B68"/>
              </a:solidFill>
            </a:rPr>
            <a:t>нервово-м’язових</a:t>
          </a:r>
          <a:r>
            <a:rPr lang="ru-RU" sz="2000" b="1" dirty="0" smtClean="0">
              <a:solidFill>
                <a:srgbClr val="003B68"/>
              </a:solidFill>
            </a:rPr>
            <a:t> </a:t>
          </a:r>
          <a:r>
            <a:rPr lang="ru-RU" sz="2000" b="1" dirty="0" err="1" smtClean="0">
              <a:solidFill>
                <a:srgbClr val="003B68"/>
              </a:solidFill>
            </a:rPr>
            <a:t>синапсів</a:t>
          </a:r>
          <a:r>
            <a:rPr lang="ru-RU" sz="2000" b="1" dirty="0" smtClean="0">
              <a:solidFill>
                <a:srgbClr val="003B68"/>
              </a:solidFill>
            </a:rPr>
            <a:t> і по аксонам </a:t>
          </a:r>
          <a:r>
            <a:rPr lang="ru-RU" sz="2000" b="1" dirty="0" err="1" smtClean="0">
              <a:solidFill>
                <a:srgbClr val="003B68"/>
              </a:solidFill>
            </a:rPr>
            <a:t>мотонейронів</a:t>
          </a:r>
          <a:r>
            <a:rPr lang="ru-RU" sz="2000" b="1" dirty="0" smtClean="0">
              <a:solidFill>
                <a:srgbClr val="003B68"/>
              </a:solidFill>
            </a:rPr>
            <a:t> з </a:t>
          </a:r>
          <a:r>
            <a:rPr lang="ru-RU" sz="2000" b="1" dirty="0" err="1" smtClean="0">
              <a:solidFill>
                <a:srgbClr val="003B68"/>
              </a:solidFill>
            </a:rPr>
            <a:t>швидкістю</a:t>
          </a:r>
          <a:r>
            <a:rPr lang="ru-RU" sz="2000" b="1" dirty="0" smtClean="0">
              <a:solidFill>
                <a:srgbClr val="003B68"/>
              </a:solidFill>
            </a:rPr>
            <a:t> 1см/год </a:t>
          </a:r>
          <a:r>
            <a:rPr lang="ru-RU" sz="2000" b="1" dirty="0" err="1" smtClean="0">
              <a:solidFill>
                <a:srgbClr val="003B68"/>
              </a:solidFill>
            </a:rPr>
            <a:t>транспортується</a:t>
          </a:r>
          <a:r>
            <a:rPr lang="ru-RU" sz="2000" b="1" dirty="0" smtClean="0">
              <a:solidFill>
                <a:srgbClr val="003B68"/>
              </a:solidFill>
            </a:rPr>
            <a:t> в </a:t>
          </a:r>
          <a:r>
            <a:rPr lang="ru-RU" sz="2000" b="1" dirty="0" err="1" smtClean="0">
              <a:solidFill>
                <a:srgbClr val="003B68"/>
              </a:solidFill>
            </a:rPr>
            <a:t>спинний</a:t>
          </a:r>
          <a:r>
            <a:rPr lang="ru-RU" sz="2000" b="1" dirty="0" smtClean="0">
              <a:solidFill>
                <a:srgbClr val="003B68"/>
              </a:solidFill>
            </a:rPr>
            <a:t> і </a:t>
          </a:r>
          <a:r>
            <a:rPr lang="ru-RU" sz="2000" b="1" dirty="0" err="1" smtClean="0">
              <a:solidFill>
                <a:srgbClr val="003B68"/>
              </a:solidFill>
            </a:rPr>
            <a:t>головний</a:t>
          </a:r>
          <a:r>
            <a:rPr lang="ru-RU" sz="2000" b="1" dirty="0" smtClean="0">
              <a:solidFill>
                <a:srgbClr val="003B68"/>
              </a:solidFill>
            </a:rPr>
            <a:t> </a:t>
          </a:r>
          <a:r>
            <a:rPr lang="ru-RU" sz="2000" b="1" dirty="0" err="1" smtClean="0">
              <a:solidFill>
                <a:srgbClr val="003B68"/>
              </a:solidFill>
            </a:rPr>
            <a:t>мозок</a:t>
          </a:r>
          <a:r>
            <a:rPr lang="ru-RU" sz="2000" b="1" dirty="0" smtClean="0">
              <a:solidFill>
                <a:srgbClr val="003B68"/>
              </a:solidFill>
            </a:rPr>
            <a:t>, де </a:t>
          </a:r>
          <a:r>
            <a:rPr lang="ru-RU" sz="2000" b="1" dirty="0" err="1" smtClean="0">
              <a:solidFill>
                <a:srgbClr val="003B68"/>
              </a:solidFill>
            </a:rPr>
            <a:t>вражає</a:t>
          </a:r>
          <a:r>
            <a:rPr lang="ru-RU" sz="2000" b="1" dirty="0" smtClean="0">
              <a:solidFill>
                <a:srgbClr val="003B68"/>
              </a:solidFill>
            </a:rPr>
            <a:t> </a:t>
          </a:r>
          <a:r>
            <a:rPr lang="ru-RU" sz="2000" b="1" dirty="0" err="1" smtClean="0">
              <a:solidFill>
                <a:srgbClr val="003B68"/>
              </a:solidFill>
            </a:rPr>
            <a:t>вставні</a:t>
          </a:r>
          <a:r>
            <a:rPr lang="ru-RU" sz="2000" b="1" dirty="0" smtClean="0">
              <a:solidFill>
                <a:srgbClr val="003B68"/>
              </a:solidFill>
            </a:rPr>
            <a:t> </a:t>
          </a:r>
          <a:r>
            <a:rPr lang="ru-RU" sz="2000" b="1" dirty="0" err="1" smtClean="0">
              <a:solidFill>
                <a:srgbClr val="003B68"/>
              </a:solidFill>
            </a:rPr>
            <a:t>нейрони</a:t>
          </a:r>
          <a:r>
            <a:rPr lang="uk-UA" sz="1400" b="1" dirty="0" smtClean="0">
              <a:solidFill>
                <a:srgbClr val="003B68"/>
              </a:solidFill>
            </a:rPr>
            <a:t>.</a:t>
          </a:r>
          <a:endParaRPr lang="ru-RU" sz="1400" b="1" dirty="0">
            <a:solidFill>
              <a:srgbClr val="003B68"/>
            </a:solidFill>
          </a:endParaRPr>
        </a:p>
      </dgm:t>
    </dgm:pt>
    <dgm:pt modelId="{663226B2-4C23-4415-BC9B-0489D1169019}" type="parTrans" cxnId="{1AD35ABA-CAD9-450B-989C-B451C6A2E2F9}">
      <dgm:prSet/>
      <dgm:spPr/>
      <dgm:t>
        <a:bodyPr/>
        <a:lstStyle/>
        <a:p>
          <a:endParaRPr lang="uk-UA"/>
        </a:p>
      </dgm:t>
    </dgm:pt>
    <dgm:pt modelId="{D0884ACF-057D-4808-90EF-D104254C0484}" type="sibTrans" cxnId="{1AD35ABA-CAD9-450B-989C-B451C6A2E2F9}">
      <dgm:prSet/>
      <dgm:spPr/>
      <dgm:t>
        <a:bodyPr/>
        <a:lstStyle/>
        <a:p>
          <a:endParaRPr lang="uk-UA"/>
        </a:p>
      </dgm:t>
    </dgm:pt>
    <dgm:pt modelId="{4A13A636-34C2-475E-BECB-96673223EC55}" type="pres">
      <dgm:prSet presAssocID="{8FC054D3-1688-473C-B887-37FF4DE91106}" presName="rootnode" presStyleCnt="0">
        <dgm:presLayoutVars>
          <dgm:chMax/>
          <dgm:chPref/>
          <dgm:dir/>
          <dgm:animLvl val="lvl"/>
        </dgm:presLayoutVars>
      </dgm:prSet>
      <dgm:spPr/>
    </dgm:pt>
    <dgm:pt modelId="{ECFCFF55-0341-4641-884A-71AFFDF47947}" type="pres">
      <dgm:prSet presAssocID="{784A319B-A389-424A-81A2-37C1DF656E7A}" presName="composite" presStyleCnt="0"/>
      <dgm:spPr/>
    </dgm:pt>
    <dgm:pt modelId="{04214F04-39E5-4820-B66F-9FFC6BE4A00C}" type="pres">
      <dgm:prSet presAssocID="{784A319B-A389-424A-81A2-37C1DF656E7A}" presName="LShape" presStyleLbl="alignNode1" presStyleIdx="0" presStyleCnt="5"/>
      <dgm:spPr/>
    </dgm:pt>
    <dgm:pt modelId="{3DF8EB5B-74E6-4DCB-AD31-585049B2714C}" type="pres">
      <dgm:prSet presAssocID="{784A319B-A389-424A-81A2-37C1DF656E7A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619EAF9-4714-4229-B469-38857BD9437A}" type="pres">
      <dgm:prSet presAssocID="{784A319B-A389-424A-81A2-37C1DF656E7A}" presName="Triangle" presStyleLbl="alignNode1" presStyleIdx="1" presStyleCnt="5"/>
      <dgm:spPr/>
    </dgm:pt>
    <dgm:pt modelId="{237D4157-0F78-4962-8ABF-16A75C8D1AA3}" type="pres">
      <dgm:prSet presAssocID="{87F59436-91C0-4A89-98D2-89139A46AE3F}" presName="sibTrans" presStyleCnt="0"/>
      <dgm:spPr/>
    </dgm:pt>
    <dgm:pt modelId="{55C57DBC-0575-4EFB-9F0B-0F4F1F659F39}" type="pres">
      <dgm:prSet presAssocID="{87F59436-91C0-4A89-98D2-89139A46AE3F}" presName="space" presStyleCnt="0"/>
      <dgm:spPr/>
    </dgm:pt>
    <dgm:pt modelId="{D26ADD93-8162-4184-9D0F-0E9E07788007}" type="pres">
      <dgm:prSet presAssocID="{AB10B35C-CBFA-4CC7-92CE-E5AE7D06AA25}" presName="composite" presStyleCnt="0"/>
      <dgm:spPr/>
    </dgm:pt>
    <dgm:pt modelId="{80B9C8A6-49EB-4669-B99C-E3D6463D639E}" type="pres">
      <dgm:prSet presAssocID="{AB10B35C-CBFA-4CC7-92CE-E5AE7D06AA25}" presName="LShape" presStyleLbl="alignNode1" presStyleIdx="2" presStyleCnt="5"/>
      <dgm:spPr/>
    </dgm:pt>
    <dgm:pt modelId="{6CDBDBC3-7DFB-4592-B34A-577319742E4D}" type="pres">
      <dgm:prSet presAssocID="{AB10B35C-CBFA-4CC7-92CE-E5AE7D06AA25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5EFB542-CCF7-44A7-A163-BC477C63C741}" type="pres">
      <dgm:prSet presAssocID="{AB10B35C-CBFA-4CC7-92CE-E5AE7D06AA25}" presName="Triangle" presStyleLbl="alignNode1" presStyleIdx="3" presStyleCnt="5"/>
      <dgm:spPr/>
    </dgm:pt>
    <dgm:pt modelId="{F33B430F-1010-49BE-BA64-52DE12869A33}" type="pres">
      <dgm:prSet presAssocID="{DAFC770D-647F-41F1-B95B-B2F566CF39D7}" presName="sibTrans" presStyleCnt="0"/>
      <dgm:spPr/>
    </dgm:pt>
    <dgm:pt modelId="{DDA78AB0-B44C-452A-B677-7A9201945E65}" type="pres">
      <dgm:prSet presAssocID="{DAFC770D-647F-41F1-B95B-B2F566CF39D7}" presName="space" presStyleCnt="0"/>
      <dgm:spPr/>
    </dgm:pt>
    <dgm:pt modelId="{FE8EC079-BB06-4254-BA9F-7F0EDD1FE796}" type="pres">
      <dgm:prSet presAssocID="{3F4AE1FB-19E9-4E9F-ABF7-A980378A3179}" presName="composite" presStyleCnt="0"/>
      <dgm:spPr/>
    </dgm:pt>
    <dgm:pt modelId="{B0FA2DE1-06E8-4DF1-8D6C-B930B38F7127}" type="pres">
      <dgm:prSet presAssocID="{3F4AE1FB-19E9-4E9F-ABF7-A980378A3179}" presName="LShape" presStyleLbl="alignNode1" presStyleIdx="4" presStyleCnt="5"/>
      <dgm:spPr/>
    </dgm:pt>
    <dgm:pt modelId="{5A6663C9-D476-4689-8437-8AD2CEAB19B9}" type="pres">
      <dgm:prSet presAssocID="{3F4AE1FB-19E9-4E9F-ABF7-A980378A3179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82AD9E94-5B19-43D9-BBAB-18B728758988}" type="presOf" srcId="{3F4AE1FB-19E9-4E9F-ABF7-A980378A3179}" destId="{5A6663C9-D476-4689-8437-8AD2CEAB19B9}" srcOrd="0" destOrd="0" presId="urn:microsoft.com/office/officeart/2009/3/layout/StepUpProcess"/>
    <dgm:cxn modelId="{F97020F1-BBEE-4BE0-BE93-E994DDDFEAB9}" srcId="{8FC054D3-1688-473C-B887-37FF4DE91106}" destId="{AB10B35C-CBFA-4CC7-92CE-E5AE7D06AA25}" srcOrd="1" destOrd="0" parTransId="{1A96DBF4-360F-4D71-BF1A-3FABB925F2DC}" sibTransId="{DAFC770D-647F-41F1-B95B-B2F566CF39D7}"/>
    <dgm:cxn modelId="{1BF0AA50-420F-4806-B1F4-176749890343}" type="presOf" srcId="{784A319B-A389-424A-81A2-37C1DF656E7A}" destId="{3DF8EB5B-74E6-4DCB-AD31-585049B2714C}" srcOrd="0" destOrd="0" presId="urn:microsoft.com/office/officeart/2009/3/layout/StepUpProcess"/>
    <dgm:cxn modelId="{68E5F7D0-49F2-4B04-B377-344F4D28ACB4}" type="presOf" srcId="{AB10B35C-CBFA-4CC7-92CE-E5AE7D06AA25}" destId="{6CDBDBC3-7DFB-4592-B34A-577319742E4D}" srcOrd="0" destOrd="0" presId="urn:microsoft.com/office/officeart/2009/3/layout/StepUpProcess"/>
    <dgm:cxn modelId="{47748AE1-FFA4-45B9-8E0B-E8ADAF10BFB8}" type="presOf" srcId="{8FC054D3-1688-473C-B887-37FF4DE91106}" destId="{4A13A636-34C2-475E-BECB-96673223EC55}" srcOrd="0" destOrd="0" presId="urn:microsoft.com/office/officeart/2009/3/layout/StepUpProcess"/>
    <dgm:cxn modelId="{0F7DD7AE-D404-4F59-9EF8-4B4C15F1F024}" srcId="{8FC054D3-1688-473C-B887-37FF4DE91106}" destId="{784A319B-A389-424A-81A2-37C1DF656E7A}" srcOrd="0" destOrd="0" parTransId="{AF54CE60-53AB-40E9-B86D-BCAC6A2316F9}" sibTransId="{87F59436-91C0-4A89-98D2-89139A46AE3F}"/>
    <dgm:cxn modelId="{1AD35ABA-CAD9-450B-989C-B451C6A2E2F9}" srcId="{8FC054D3-1688-473C-B887-37FF4DE91106}" destId="{3F4AE1FB-19E9-4E9F-ABF7-A980378A3179}" srcOrd="2" destOrd="0" parTransId="{663226B2-4C23-4415-BC9B-0489D1169019}" sibTransId="{D0884ACF-057D-4808-90EF-D104254C0484}"/>
    <dgm:cxn modelId="{15429EF8-725E-4B53-93E5-BECA5B4CD807}" type="presParOf" srcId="{4A13A636-34C2-475E-BECB-96673223EC55}" destId="{ECFCFF55-0341-4641-884A-71AFFDF47947}" srcOrd="0" destOrd="0" presId="urn:microsoft.com/office/officeart/2009/3/layout/StepUpProcess"/>
    <dgm:cxn modelId="{CDEA98BF-8626-4C23-AF72-830D202D590F}" type="presParOf" srcId="{ECFCFF55-0341-4641-884A-71AFFDF47947}" destId="{04214F04-39E5-4820-B66F-9FFC6BE4A00C}" srcOrd="0" destOrd="0" presId="urn:microsoft.com/office/officeart/2009/3/layout/StepUpProcess"/>
    <dgm:cxn modelId="{C8144C3E-02B0-411A-97AB-E0DD6BE9E9D5}" type="presParOf" srcId="{ECFCFF55-0341-4641-884A-71AFFDF47947}" destId="{3DF8EB5B-74E6-4DCB-AD31-585049B2714C}" srcOrd="1" destOrd="0" presId="urn:microsoft.com/office/officeart/2009/3/layout/StepUpProcess"/>
    <dgm:cxn modelId="{F5E6D156-C295-4FA9-ACB1-7596E1D3BEF9}" type="presParOf" srcId="{ECFCFF55-0341-4641-884A-71AFFDF47947}" destId="{D619EAF9-4714-4229-B469-38857BD9437A}" srcOrd="2" destOrd="0" presId="urn:microsoft.com/office/officeart/2009/3/layout/StepUpProcess"/>
    <dgm:cxn modelId="{0CBDE2EE-CC9A-40C2-9A88-5EFB46F14636}" type="presParOf" srcId="{4A13A636-34C2-475E-BECB-96673223EC55}" destId="{237D4157-0F78-4962-8ABF-16A75C8D1AA3}" srcOrd="1" destOrd="0" presId="urn:microsoft.com/office/officeart/2009/3/layout/StepUpProcess"/>
    <dgm:cxn modelId="{3AFFA69C-1E30-4F29-97B7-9D5D65482E1B}" type="presParOf" srcId="{237D4157-0F78-4962-8ABF-16A75C8D1AA3}" destId="{55C57DBC-0575-4EFB-9F0B-0F4F1F659F39}" srcOrd="0" destOrd="0" presId="urn:microsoft.com/office/officeart/2009/3/layout/StepUpProcess"/>
    <dgm:cxn modelId="{455E2987-2955-4760-B4D5-38588316B088}" type="presParOf" srcId="{4A13A636-34C2-475E-BECB-96673223EC55}" destId="{D26ADD93-8162-4184-9D0F-0E9E07788007}" srcOrd="2" destOrd="0" presId="urn:microsoft.com/office/officeart/2009/3/layout/StepUpProcess"/>
    <dgm:cxn modelId="{6DD08819-F31B-4671-B1D3-04A2FC34252B}" type="presParOf" srcId="{D26ADD93-8162-4184-9D0F-0E9E07788007}" destId="{80B9C8A6-49EB-4669-B99C-E3D6463D639E}" srcOrd="0" destOrd="0" presId="urn:microsoft.com/office/officeart/2009/3/layout/StepUpProcess"/>
    <dgm:cxn modelId="{1139CA9B-6EE5-4750-B294-118ED602E271}" type="presParOf" srcId="{D26ADD93-8162-4184-9D0F-0E9E07788007}" destId="{6CDBDBC3-7DFB-4592-B34A-577319742E4D}" srcOrd="1" destOrd="0" presId="urn:microsoft.com/office/officeart/2009/3/layout/StepUpProcess"/>
    <dgm:cxn modelId="{90C338D7-460F-407C-989A-FF801FC75160}" type="presParOf" srcId="{D26ADD93-8162-4184-9D0F-0E9E07788007}" destId="{75EFB542-CCF7-44A7-A163-BC477C63C741}" srcOrd="2" destOrd="0" presId="urn:microsoft.com/office/officeart/2009/3/layout/StepUpProcess"/>
    <dgm:cxn modelId="{E1FF2DFB-9A81-4D00-AD45-63CD4318DF3A}" type="presParOf" srcId="{4A13A636-34C2-475E-BECB-96673223EC55}" destId="{F33B430F-1010-49BE-BA64-52DE12869A33}" srcOrd="3" destOrd="0" presId="urn:microsoft.com/office/officeart/2009/3/layout/StepUpProcess"/>
    <dgm:cxn modelId="{2D98A674-8DAE-45F6-BB7A-287312131F68}" type="presParOf" srcId="{F33B430F-1010-49BE-BA64-52DE12869A33}" destId="{DDA78AB0-B44C-452A-B677-7A9201945E65}" srcOrd="0" destOrd="0" presId="urn:microsoft.com/office/officeart/2009/3/layout/StepUpProcess"/>
    <dgm:cxn modelId="{FC54ED5E-8165-481E-AC73-CC9CD210D42A}" type="presParOf" srcId="{4A13A636-34C2-475E-BECB-96673223EC55}" destId="{FE8EC079-BB06-4254-BA9F-7F0EDD1FE796}" srcOrd="4" destOrd="0" presId="urn:microsoft.com/office/officeart/2009/3/layout/StepUpProcess"/>
    <dgm:cxn modelId="{F2149CC9-5EB3-4017-B13C-C23A725B2199}" type="presParOf" srcId="{FE8EC079-BB06-4254-BA9F-7F0EDD1FE796}" destId="{B0FA2DE1-06E8-4DF1-8D6C-B930B38F7127}" srcOrd="0" destOrd="0" presId="urn:microsoft.com/office/officeart/2009/3/layout/StepUpProcess"/>
    <dgm:cxn modelId="{C1C1448E-D260-48C8-A0B5-3BBBB6866A62}" type="presParOf" srcId="{FE8EC079-BB06-4254-BA9F-7F0EDD1FE796}" destId="{5A6663C9-D476-4689-8437-8AD2CEAB19B9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091C95-6DDD-40E1-9A06-05D48AC81623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83003-BF6B-48E6-A38C-E936A36B76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2589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83003-BF6B-48E6-A38C-E936A36B7635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9820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83003-BF6B-48E6-A38C-E936A36B7635}" type="slidenum">
              <a:rPr lang="uk-UA" smtClean="0"/>
              <a:t>19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9669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83003-BF6B-48E6-A38C-E936A36B7635}" type="slidenum">
              <a:rPr lang="uk-UA" smtClean="0"/>
              <a:t>37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4904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346" y="1788454"/>
            <a:ext cx="6270922" cy="2098226"/>
          </a:xfrm>
        </p:spPr>
        <p:txBody>
          <a:bodyPr anchor="b">
            <a:noAutofit/>
          </a:bodyPr>
          <a:lstStyle>
            <a:lvl1pPr algn="ct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4644" y="6453386"/>
            <a:ext cx="1205958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041" y="6453386"/>
            <a:ext cx="5267533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  <p:grpSp>
        <p:nvGrpSpPr>
          <p:cNvPr id="8" name="Group 7"/>
          <p:cNvGrpSpPr/>
          <p:nvPr/>
        </p:nvGrpSpPr>
        <p:grpSpPr>
          <a:xfrm>
            <a:off x="564643" y="744469"/>
            <a:ext cx="8005589" cy="5349671"/>
            <a:chOff x="564643" y="744469"/>
            <a:chExt cx="8005589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6113972" y="1685652"/>
              <a:ext cx="2456260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357"/>
                  </a:lnTo>
                  <a:lnTo>
                    <a:pt x="8761" y="935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564643" y="744469"/>
              <a:ext cx="2456505" cy="4408488"/>
            </a:xfrm>
            <a:custGeom>
              <a:avLst/>
              <a:gdLst/>
              <a:ahLst/>
              <a:cxnLst/>
              <a:rect l="l" t="t" r="r" b="b"/>
              <a:pathLst>
                <a:path w="10001" h="10000">
                  <a:moveTo>
                    <a:pt x="8762" y="0"/>
                  </a:moveTo>
                  <a:lnTo>
                    <a:pt x="10001" y="0"/>
                  </a:lnTo>
                  <a:lnTo>
                    <a:pt x="10001" y="10000"/>
                  </a:lnTo>
                  <a:lnTo>
                    <a:pt x="1" y="10000"/>
                  </a:lnTo>
                  <a:cubicBezTo>
                    <a:pt x="-2" y="9766"/>
                    <a:pt x="4" y="9586"/>
                    <a:pt x="1" y="9352"/>
                  </a:cubicBezTo>
                  <a:lnTo>
                    <a:pt x="8762" y="9346"/>
                  </a:lnTo>
                  <a:lnTo>
                    <a:pt x="8762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00991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7714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769" y="1301361"/>
            <a:ext cx="7209728" cy="2852737"/>
          </a:xfrm>
        </p:spPr>
        <p:txBody>
          <a:bodyPr anchor="b">
            <a:normAutofit/>
          </a:bodyPr>
          <a:lstStyle>
            <a:lvl1pPr algn="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3769" y="4216328"/>
            <a:ext cx="7209728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4181" y="6453386"/>
            <a:ext cx="1216807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234" y="6453386"/>
            <a:ext cx="5267533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  <p:sp>
        <p:nvSpPr>
          <p:cNvPr id="7" name="Freeform 6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Freeform 7" title="Crop Mark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127762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2286000"/>
            <a:ext cx="3335840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2" y="2286000"/>
            <a:ext cx="3335840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8747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340230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3305208"/>
            <a:ext cx="3335839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3760" y="2349754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3760" y="3305208"/>
            <a:ext cx="3335840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5945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4844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1926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4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015" y="685801"/>
            <a:ext cx="3909060" cy="517525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6344"/>
            <a:ext cx="2891790" cy="3011056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55581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4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9090" y="1"/>
            <a:ext cx="4994910" cy="6857999"/>
          </a:xfrm>
        </p:spPr>
        <p:txBody>
          <a:bodyPr anchor="t"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500"/>
            </a:lvl2pPr>
            <a:lvl3pPr marL="685800" indent="0">
              <a:buNone/>
              <a:defRPr sz="15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5968"/>
            <a:ext cx="2891790" cy="3011432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97079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2295526"/>
            <a:ext cx="72009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19753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80797" y="624156"/>
            <a:ext cx="1490950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624156"/>
            <a:ext cx="5724525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12557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286000"/>
            <a:ext cx="72009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70173" y="6453386"/>
            <a:ext cx="4710623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4552" y="6453386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aseline="0">
                <a:solidFill>
                  <a:schemeClr val="tx2"/>
                </a:solidFill>
              </a:defRPr>
            </a:lvl1pPr>
          </a:lstStyle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  <p:sp>
        <p:nvSpPr>
          <p:cNvPr id="9" name="Rectangle 8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 title="Side bar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38860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</p:sldLayoutIdLst>
  <p:txStyles>
    <p:titleStyle>
      <a:lvl1pPr algn="l" defTabSz="6858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6858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12">
          <p15:clr>
            <a:srgbClr val="F26B43"/>
          </p15:clr>
        </p15:guide>
        <p15:guide id="2" pos="936">
          <p15:clr>
            <a:srgbClr val="F26B43"/>
          </p15:clr>
        </p15:guide>
        <p15:guide id="3" pos="864">
          <p15:clr>
            <a:srgbClr val="F26B43"/>
          </p15:clr>
        </p15:guide>
        <p15:guide id="4" orient="horz" pos="136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5184">
          <p15:clr>
            <a:srgbClr val="F26B43"/>
          </p15:clr>
        </p15:guide>
        <p15:guide id="10" pos="702">
          <p15:clr>
            <a:srgbClr val="F26B43"/>
          </p15:clr>
        </p15:guide>
        <p15:guide id="11" pos="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500" y="2343150"/>
            <a:ext cx="7958138" cy="1670280"/>
          </a:xfrm>
        </p:spPr>
        <p:txBody>
          <a:bodyPr/>
          <a:lstStyle/>
          <a:p>
            <a:r>
              <a:rPr lang="uk-UA" sz="50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Патогенні </a:t>
            </a:r>
            <a:r>
              <a:rPr lang="uk-UA" sz="5000" b="1" i="1" dirty="0" err="1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клостридії</a:t>
            </a:r>
            <a:r>
              <a:rPr lang="uk-UA" sz="50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uk-UA" sz="50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uk-UA" sz="18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(частина </a:t>
            </a:r>
            <a:r>
              <a:rPr lang="en-US" sz="18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I)</a:t>
            </a:r>
            <a:r>
              <a:rPr lang="uk-UA" sz="50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uk-UA" sz="5000" b="1" i="1" dirty="0">
              <a:solidFill>
                <a:srgbClr val="003B6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85824" y="5084993"/>
            <a:ext cx="5123755" cy="1287232"/>
          </a:xfrm>
        </p:spPr>
        <p:txBody>
          <a:bodyPr>
            <a:normAutofit lnSpcReduction="10000"/>
          </a:bodyPr>
          <a:lstStyle/>
          <a:p>
            <a:r>
              <a:rPr lang="uk-UA" dirty="0" smtClean="0">
                <a:solidFill>
                  <a:srgbClr val="003B68"/>
                </a:solidFill>
              </a:rPr>
              <a:t>Підготувала</a:t>
            </a:r>
            <a:r>
              <a:rPr lang="ru-RU" dirty="0" smtClean="0">
                <a:solidFill>
                  <a:srgbClr val="003B68"/>
                </a:solidFill>
              </a:rPr>
              <a:t>:</a:t>
            </a:r>
          </a:p>
          <a:p>
            <a:r>
              <a:rPr lang="ru-RU" dirty="0" err="1">
                <a:solidFill>
                  <a:srgbClr val="003B68"/>
                </a:solidFill>
              </a:rPr>
              <a:t>в</a:t>
            </a:r>
            <a:r>
              <a:rPr lang="ru-RU" dirty="0" err="1" smtClean="0">
                <a:solidFill>
                  <a:srgbClr val="003B68"/>
                </a:solidFill>
              </a:rPr>
              <a:t>икладач</a:t>
            </a:r>
            <a:r>
              <a:rPr lang="ru-RU" dirty="0" smtClean="0">
                <a:solidFill>
                  <a:srgbClr val="003B68"/>
                </a:solidFill>
              </a:rPr>
              <a:t> </a:t>
            </a:r>
            <a:r>
              <a:rPr lang="ru-RU" dirty="0" err="1" smtClean="0">
                <a:solidFill>
                  <a:srgbClr val="003B68"/>
                </a:solidFill>
              </a:rPr>
              <a:t>мікробіолог</a:t>
            </a:r>
            <a:r>
              <a:rPr lang="uk-UA" dirty="0" err="1" smtClean="0">
                <a:solidFill>
                  <a:srgbClr val="003B68"/>
                </a:solidFill>
              </a:rPr>
              <a:t>ії</a:t>
            </a:r>
            <a:r>
              <a:rPr lang="uk-UA" dirty="0" smtClean="0">
                <a:solidFill>
                  <a:srgbClr val="003B68"/>
                </a:solidFill>
              </a:rPr>
              <a:t>, </a:t>
            </a:r>
          </a:p>
          <a:p>
            <a:r>
              <a:rPr lang="uk-UA" dirty="0" smtClean="0">
                <a:solidFill>
                  <a:srgbClr val="003B68"/>
                </a:solidFill>
              </a:rPr>
              <a:t>біології та екології</a:t>
            </a:r>
          </a:p>
          <a:p>
            <a:r>
              <a:rPr lang="uk-UA" dirty="0" smtClean="0">
                <a:solidFill>
                  <a:srgbClr val="003B68"/>
                </a:solidFill>
              </a:rPr>
              <a:t>Гресь Г.О.</a:t>
            </a:r>
            <a:endParaRPr lang="uk-UA" dirty="0">
              <a:solidFill>
                <a:srgbClr val="003B68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86225" y="242888"/>
            <a:ext cx="4086225" cy="712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lnSpc>
                <a:spcPct val="112000"/>
              </a:lnSpc>
            </a:pPr>
            <a:r>
              <a:rPr lang="uk-UA" dirty="0">
                <a:solidFill>
                  <a:srgbClr val="003B68"/>
                </a:solidFill>
              </a:rPr>
              <a:t>Ніжинський медичний коледж</a:t>
            </a:r>
          </a:p>
          <a:p>
            <a:pPr algn="ctr" defTabSz="685800">
              <a:lnSpc>
                <a:spcPct val="112000"/>
              </a:lnSpc>
            </a:pPr>
            <a:r>
              <a:rPr lang="uk-UA" dirty="0">
                <a:solidFill>
                  <a:srgbClr val="003B68"/>
                </a:solidFill>
              </a:rPr>
              <a:t>Чернігівської обласної ради</a:t>
            </a:r>
          </a:p>
        </p:txBody>
      </p:sp>
    </p:spTree>
    <p:extLst>
      <p:ext uri="{BB962C8B-B14F-4D97-AF65-F5344CB8AC3E}">
        <p14:creationId xmlns:p14="http://schemas.microsoft.com/office/powerpoint/2010/main" val="31472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7237" y="1057275"/>
            <a:ext cx="8172450" cy="757238"/>
          </a:xfrm>
        </p:spPr>
        <p:txBody>
          <a:bodyPr/>
          <a:lstStyle/>
          <a:p>
            <a:pPr algn="ctr"/>
            <a:r>
              <a:rPr lang="uk-UA" b="1" i="1" dirty="0" smtClean="0">
                <a:solidFill>
                  <a:srgbClr val="003B68"/>
                </a:solidFill>
              </a:rPr>
              <a:t>Актуальність</a:t>
            </a:r>
            <a:endParaRPr lang="uk-UA" b="1" i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7237" y="2357443"/>
            <a:ext cx="8172450" cy="3200395"/>
          </a:xfrm>
        </p:spPr>
        <p:txBody>
          <a:bodyPr>
            <a:normAutofit/>
          </a:bodyPr>
          <a:lstStyle/>
          <a:p>
            <a:pPr marL="0" indent="442913" algn="just">
              <a:lnSpc>
                <a:spcPct val="100000"/>
              </a:lnSpc>
              <a:buNone/>
            </a:pPr>
            <a:r>
              <a:rPr lang="uk-UA" b="1" dirty="0" err="1" smtClean="0">
                <a:solidFill>
                  <a:srgbClr val="003B68"/>
                </a:solidFill>
              </a:rPr>
              <a:t>Клостридії</a:t>
            </a:r>
            <a:r>
              <a:rPr lang="uk-UA" b="1" dirty="0" smtClean="0">
                <a:solidFill>
                  <a:srgbClr val="003B68"/>
                </a:solidFill>
              </a:rPr>
              <a:t> належать </a:t>
            </a:r>
            <a:r>
              <a:rPr lang="uk-UA" b="1" dirty="0">
                <a:solidFill>
                  <a:srgbClr val="003B68"/>
                </a:solidFill>
              </a:rPr>
              <a:t>до </a:t>
            </a:r>
            <a:r>
              <a:rPr lang="uk-UA" b="1" dirty="0" err="1">
                <a:solidFill>
                  <a:srgbClr val="003B68"/>
                </a:solidFill>
              </a:rPr>
              <a:t>облігатних</a:t>
            </a:r>
            <a:r>
              <a:rPr lang="uk-UA" b="1" dirty="0">
                <a:solidFill>
                  <a:srgbClr val="003B68"/>
                </a:solidFill>
              </a:rPr>
              <a:t> </a:t>
            </a:r>
            <a:r>
              <a:rPr lang="uk-UA" b="1" dirty="0" smtClean="0">
                <a:solidFill>
                  <a:srgbClr val="003B68"/>
                </a:solidFill>
              </a:rPr>
              <a:t>анаеробів, природним </a:t>
            </a:r>
            <a:r>
              <a:rPr lang="uk-UA" b="1" dirty="0">
                <a:solidFill>
                  <a:srgbClr val="003B68"/>
                </a:solidFill>
              </a:rPr>
              <a:t>середовищем існування яких є глибокі шари ґрунту, мул водойм, стічні води, кишечник ссавців, птахів, холоднокровних тварин, людини</a:t>
            </a:r>
            <a:r>
              <a:rPr lang="uk-UA" b="1" dirty="0" smtClean="0">
                <a:solidFill>
                  <a:srgbClr val="003B68"/>
                </a:solidFill>
              </a:rPr>
              <a:t>. </a:t>
            </a:r>
          </a:p>
          <a:p>
            <a:pPr marL="0" indent="442913" algn="just">
              <a:lnSpc>
                <a:spcPct val="100000"/>
              </a:lnSpc>
              <a:buNone/>
            </a:pPr>
            <a:r>
              <a:rPr lang="uk-UA" b="1" dirty="0" smtClean="0">
                <a:solidFill>
                  <a:srgbClr val="003B68"/>
                </a:solidFill>
              </a:rPr>
              <a:t>За </a:t>
            </a:r>
            <a:r>
              <a:rPr lang="uk-UA" b="1" dirty="0">
                <a:solidFill>
                  <a:srgbClr val="003B68"/>
                </a:solidFill>
              </a:rPr>
              <a:t>даними МОЗ станом на 2018 рік в Україні зареєстровано 60 випадків захворювань на ботулізм, четверо з яких є </a:t>
            </a:r>
            <a:r>
              <a:rPr lang="uk-UA" b="1" dirty="0" smtClean="0">
                <a:solidFill>
                  <a:srgbClr val="003B68"/>
                </a:solidFill>
              </a:rPr>
              <a:t>летальними. </a:t>
            </a:r>
          </a:p>
          <a:p>
            <a:pPr marL="0" indent="442913" algn="just">
              <a:lnSpc>
                <a:spcPct val="100000"/>
              </a:lnSpc>
              <a:buNone/>
            </a:pPr>
            <a:r>
              <a:rPr lang="uk-UA" b="1" dirty="0" smtClean="0">
                <a:solidFill>
                  <a:srgbClr val="003B68"/>
                </a:solidFill>
              </a:rPr>
              <a:t>Захворюваність </a:t>
            </a:r>
            <a:r>
              <a:rPr lang="uk-UA" b="1" dirty="0">
                <a:solidFill>
                  <a:srgbClr val="003B68"/>
                </a:solidFill>
              </a:rPr>
              <a:t>на правець за останні 5 років складає серед дорослого населення 18 випадків і 23 випадки захворювання серед дітей</a:t>
            </a:r>
            <a:r>
              <a:rPr lang="uk-UA" b="1" dirty="0" smtClean="0">
                <a:solidFill>
                  <a:srgbClr val="003B68"/>
                </a:solidFill>
              </a:rPr>
              <a:t>.</a:t>
            </a:r>
            <a:endParaRPr lang="uk-UA" b="1" dirty="0">
              <a:solidFill>
                <a:srgbClr val="003B68"/>
              </a:solidFill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0573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700" y="85716"/>
            <a:ext cx="7200900" cy="600084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b="1" i="1" dirty="0" smtClean="0">
                <a:solidFill>
                  <a:srgbClr val="003B68"/>
                </a:solidFill>
              </a:rPr>
              <a:t>Мета</a:t>
            </a:r>
            <a:endParaRPr lang="uk-UA" b="1" i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939" y="742940"/>
            <a:ext cx="8286750" cy="6043621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uk-UA" sz="3000" b="1" dirty="0" smtClean="0">
                <a:solidFill>
                  <a:srgbClr val="003B68"/>
                </a:solidFill>
              </a:rPr>
              <a:t>1. </a:t>
            </a:r>
            <a:r>
              <a:rPr lang="uk-UA" sz="2800" b="1" dirty="0" smtClean="0">
                <a:solidFill>
                  <a:srgbClr val="003B68"/>
                </a:solidFill>
              </a:rPr>
              <a:t>Мати уявлення (β-І):</a:t>
            </a:r>
            <a:r>
              <a:rPr lang="uk-UA" sz="2800" dirty="0" smtClean="0">
                <a:solidFill>
                  <a:srgbClr val="003B68"/>
                </a:solidFill>
              </a:rPr>
              <a:t> </a:t>
            </a:r>
            <a:endParaRPr lang="uk-UA" sz="2800" i="1" dirty="0" smtClean="0">
              <a:solidFill>
                <a:srgbClr val="003B68"/>
              </a:solidFill>
            </a:endParaRPr>
          </a:p>
          <a:p>
            <a:pPr marL="714375" lvl="0" indent="-442913" algn="just">
              <a:buFont typeface="Wingdings" panose="05000000000000000000" pitchFamily="2" charset="2"/>
              <a:buChar char="Ø"/>
            </a:pPr>
            <a:r>
              <a:rPr lang="uk-UA" sz="2800" dirty="0" smtClean="0">
                <a:solidFill>
                  <a:srgbClr val="003B68"/>
                </a:solidFill>
              </a:rPr>
              <a:t>про</a:t>
            </a:r>
            <a:r>
              <a:rPr lang="uk-UA" sz="2800" b="1" i="1" dirty="0" smtClean="0">
                <a:solidFill>
                  <a:srgbClr val="003B68"/>
                </a:solidFill>
              </a:rPr>
              <a:t> </a:t>
            </a:r>
            <a:r>
              <a:rPr lang="uk-UA" sz="2800" dirty="0" smtClean="0">
                <a:solidFill>
                  <a:srgbClr val="003B68"/>
                </a:solidFill>
              </a:rPr>
              <a:t>патогенетичні закономірності інфекційного процесу, спричиненого патогенними </a:t>
            </a:r>
            <a:r>
              <a:rPr lang="uk-UA" sz="2800" dirty="0" err="1" smtClean="0">
                <a:solidFill>
                  <a:srgbClr val="003B68"/>
                </a:solidFill>
              </a:rPr>
              <a:t>клостридіями</a:t>
            </a:r>
            <a:r>
              <a:rPr lang="uk-UA" sz="2800" dirty="0" smtClean="0">
                <a:solidFill>
                  <a:srgbClr val="003B68"/>
                </a:solidFill>
              </a:rPr>
              <a:t>.</a:t>
            </a:r>
            <a:endParaRPr lang="uk-UA" sz="2800" i="1" dirty="0" smtClean="0">
              <a:solidFill>
                <a:srgbClr val="003B68"/>
              </a:solidFill>
            </a:endParaRPr>
          </a:p>
          <a:p>
            <a:pPr marL="0" indent="0" algn="just">
              <a:buNone/>
            </a:pPr>
            <a:r>
              <a:rPr lang="uk-UA" sz="2800" b="1" dirty="0" smtClean="0">
                <a:solidFill>
                  <a:srgbClr val="003B68"/>
                </a:solidFill>
              </a:rPr>
              <a:t>2. Знати (β-ІІ):</a:t>
            </a:r>
            <a:r>
              <a:rPr lang="uk-UA" sz="2800" dirty="0" smtClean="0">
                <a:solidFill>
                  <a:srgbClr val="003B68"/>
                </a:solidFill>
              </a:rPr>
              <a:t> </a:t>
            </a:r>
            <a:endParaRPr lang="uk-UA" sz="2800" i="1" dirty="0" smtClean="0">
              <a:solidFill>
                <a:srgbClr val="003B68"/>
              </a:solidFill>
            </a:endParaRPr>
          </a:p>
          <a:p>
            <a:pPr marL="714375" lvl="0" indent="-442913" algn="just">
              <a:buFont typeface="Wingdings" panose="05000000000000000000" pitchFamily="2" charset="2"/>
              <a:buChar char="Ø"/>
            </a:pPr>
            <a:r>
              <a:rPr lang="uk-UA" sz="2800" dirty="0" smtClean="0">
                <a:solidFill>
                  <a:srgbClr val="003B68"/>
                </a:solidFill>
              </a:rPr>
              <a:t>мікробіологічну характеристику патогенних мікроорганізмів;</a:t>
            </a:r>
            <a:endParaRPr lang="uk-UA" sz="2800" i="1" dirty="0" smtClean="0">
              <a:solidFill>
                <a:srgbClr val="003B68"/>
              </a:solidFill>
            </a:endParaRPr>
          </a:p>
          <a:p>
            <a:pPr marL="714375" lvl="0" indent="-442913" algn="just">
              <a:buFont typeface="Wingdings" panose="05000000000000000000" pitchFamily="2" charset="2"/>
              <a:buChar char="Ø"/>
            </a:pPr>
            <a:r>
              <a:rPr lang="uk-UA" sz="2800" dirty="0" smtClean="0">
                <a:solidFill>
                  <a:srgbClr val="003B68"/>
                </a:solidFill>
              </a:rPr>
              <a:t>методи лікування хворих на інфекції; </a:t>
            </a:r>
          </a:p>
          <a:p>
            <a:pPr marL="714375" lvl="0" indent="-442913" algn="just">
              <a:buFont typeface="Wingdings" panose="05000000000000000000" pitchFamily="2" charset="2"/>
              <a:buChar char="Ø"/>
            </a:pPr>
            <a:r>
              <a:rPr lang="uk-UA" sz="2800" dirty="0" smtClean="0">
                <a:solidFill>
                  <a:srgbClr val="003B68"/>
                </a:solidFill>
              </a:rPr>
              <a:t>роль фельдшера у профілактиці інфекційних захворювань;</a:t>
            </a:r>
            <a:endParaRPr lang="uk-UA" sz="2800" i="1" dirty="0" smtClean="0">
              <a:solidFill>
                <a:srgbClr val="003B68"/>
              </a:solidFill>
            </a:endParaRPr>
          </a:p>
          <a:p>
            <a:pPr marL="0" indent="0" algn="just">
              <a:buNone/>
            </a:pPr>
            <a:r>
              <a:rPr lang="uk-UA" sz="2800" b="1" dirty="0" smtClean="0">
                <a:solidFill>
                  <a:srgbClr val="003B68"/>
                </a:solidFill>
              </a:rPr>
              <a:t>3. Засвоїти</a:t>
            </a:r>
            <a:r>
              <a:rPr lang="uk-UA" sz="2800" dirty="0" smtClean="0">
                <a:solidFill>
                  <a:srgbClr val="003B68"/>
                </a:solidFill>
              </a:rPr>
              <a:t> (</a:t>
            </a:r>
            <a:r>
              <a:rPr lang="uk-UA" sz="2800" b="1" dirty="0" smtClean="0">
                <a:solidFill>
                  <a:srgbClr val="003B68"/>
                </a:solidFill>
              </a:rPr>
              <a:t>β-ІІІ):</a:t>
            </a:r>
            <a:endParaRPr lang="uk-UA" sz="2800" i="1" dirty="0" smtClean="0">
              <a:solidFill>
                <a:srgbClr val="003B68"/>
              </a:solidFill>
            </a:endParaRPr>
          </a:p>
          <a:p>
            <a:pPr marL="714375" lvl="0" indent="-442913" algn="just">
              <a:buFont typeface="Wingdings" panose="05000000000000000000" pitchFamily="2" charset="2"/>
              <a:buChar char="Ø"/>
            </a:pPr>
            <a:r>
              <a:rPr lang="uk-UA" sz="2800" dirty="0" smtClean="0">
                <a:solidFill>
                  <a:srgbClr val="003B68"/>
                </a:solidFill>
              </a:rPr>
              <a:t>методи мікробіологічної діагностики ін­фекцій, спричинених збудниками;</a:t>
            </a:r>
            <a:endParaRPr lang="uk-UA" sz="2800" i="1" dirty="0" smtClean="0">
              <a:solidFill>
                <a:srgbClr val="003B68"/>
              </a:solidFill>
            </a:endParaRPr>
          </a:p>
          <a:p>
            <a:pPr marL="714375" lvl="0" indent="-442913" algn="just">
              <a:buFont typeface="Wingdings" panose="05000000000000000000" pitchFamily="2" charset="2"/>
              <a:buChar char="Ø"/>
            </a:pPr>
            <a:r>
              <a:rPr lang="uk-UA" sz="2800" dirty="0" smtClean="0">
                <a:solidFill>
                  <a:srgbClr val="003B68"/>
                </a:solidFill>
              </a:rPr>
              <a:t>заходи безпеки під час взяття та транспортування патологічного матеріалу в бактеріологічну лабораторію.</a:t>
            </a:r>
            <a:endParaRPr lang="uk-UA" sz="2800" i="1" dirty="0" smtClean="0">
              <a:solidFill>
                <a:srgbClr val="003B68"/>
              </a:solidFill>
            </a:endParaRPr>
          </a:p>
          <a:p>
            <a:endParaRPr lang="uk-UA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4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646" y="160398"/>
            <a:ext cx="8604354" cy="66294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i="1" dirty="0" smtClean="0">
                <a:solidFill>
                  <a:srgbClr val="003B68"/>
                </a:solidFill>
              </a:rPr>
              <a:t>План</a:t>
            </a:r>
            <a:endParaRPr lang="uk-UA" b="1" i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645" y="823338"/>
            <a:ext cx="8364511" cy="6034662"/>
          </a:xfrm>
        </p:spPr>
        <p:txBody>
          <a:bodyPr>
            <a:normAutofit lnSpcReduction="10000"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uk-UA" sz="2600" dirty="0" smtClean="0">
                <a:solidFill>
                  <a:srgbClr val="003B68"/>
                </a:solidFill>
              </a:rPr>
              <a:t>Загальна </a:t>
            </a:r>
            <a:r>
              <a:rPr lang="uk-UA" sz="2600" dirty="0">
                <a:solidFill>
                  <a:srgbClr val="003B68"/>
                </a:solidFill>
              </a:rPr>
              <a:t>характеристика групи патогенних </a:t>
            </a:r>
            <a:r>
              <a:rPr lang="uk-UA" sz="2600" dirty="0" err="1">
                <a:solidFill>
                  <a:srgbClr val="003B68"/>
                </a:solidFill>
              </a:rPr>
              <a:t>клостридій</a:t>
            </a:r>
            <a:r>
              <a:rPr lang="uk-UA" sz="2600" dirty="0">
                <a:solidFill>
                  <a:srgbClr val="003B68"/>
                </a:solidFill>
              </a:rPr>
              <a:t>. </a:t>
            </a:r>
            <a:r>
              <a:rPr lang="uk-UA" sz="2600" dirty="0" smtClean="0">
                <a:solidFill>
                  <a:srgbClr val="003B68"/>
                </a:solidFill>
              </a:rPr>
              <a:t>Особливості </a:t>
            </a:r>
            <a:r>
              <a:rPr lang="uk-UA" sz="2600" dirty="0">
                <a:solidFill>
                  <a:srgbClr val="003B68"/>
                </a:solidFill>
              </a:rPr>
              <a:t>лабораторної діагностики інфекцій, спричинених збудниками</a:t>
            </a:r>
            <a:r>
              <a:rPr lang="uk-UA" sz="2600" dirty="0" smtClean="0">
                <a:solidFill>
                  <a:srgbClr val="003B68"/>
                </a:solidFill>
              </a:rPr>
              <a:t>.</a:t>
            </a:r>
            <a:r>
              <a:rPr lang="uk-UA" sz="2600" dirty="0">
                <a:solidFill>
                  <a:srgbClr val="003B68"/>
                </a:solidFill>
              </a:rPr>
              <a:t> 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600" dirty="0" smtClean="0">
                <a:solidFill>
                  <a:srgbClr val="003B68"/>
                </a:solidFill>
              </a:rPr>
              <a:t>Збудник </a:t>
            </a:r>
            <a:r>
              <a:rPr lang="uk-UA" sz="2600" dirty="0">
                <a:solidFill>
                  <a:srgbClr val="003B68"/>
                </a:solidFill>
              </a:rPr>
              <a:t>правця. Біологічні властивості.</a:t>
            </a:r>
            <a:r>
              <a:rPr lang="uk-UA" sz="2600" b="1" dirty="0">
                <a:solidFill>
                  <a:srgbClr val="003B68"/>
                </a:solidFill>
              </a:rPr>
              <a:t> </a:t>
            </a:r>
            <a:r>
              <a:rPr lang="uk-UA" sz="2600" dirty="0">
                <a:solidFill>
                  <a:srgbClr val="003B68"/>
                </a:solidFill>
              </a:rPr>
              <a:t>Особливості взяття матеріалу для дослідження та заходи безпеки. Специфічне лікування хворих. Специфічна профілактика.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600" dirty="0" smtClean="0">
                <a:solidFill>
                  <a:srgbClr val="003B68"/>
                </a:solidFill>
              </a:rPr>
              <a:t>Збудник </a:t>
            </a:r>
            <a:r>
              <a:rPr lang="uk-UA" sz="2600" dirty="0">
                <a:solidFill>
                  <a:srgbClr val="003B68"/>
                </a:solidFill>
              </a:rPr>
              <a:t>ботулізму. Біологічні властивості.</a:t>
            </a:r>
            <a:r>
              <a:rPr lang="uk-UA" sz="2600" b="1" dirty="0">
                <a:solidFill>
                  <a:srgbClr val="003B68"/>
                </a:solidFill>
              </a:rPr>
              <a:t> </a:t>
            </a:r>
            <a:r>
              <a:rPr lang="uk-UA" sz="2600" dirty="0">
                <a:solidFill>
                  <a:srgbClr val="003B68"/>
                </a:solidFill>
              </a:rPr>
              <a:t>Особливості взяття матеріалу для дослідження та заходи безпеки. Специфічне лікування хворих. Специфічна профілактика.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600" dirty="0" smtClean="0">
                <a:solidFill>
                  <a:srgbClr val="003B68"/>
                </a:solidFill>
              </a:rPr>
              <a:t>Збудники </a:t>
            </a:r>
            <a:r>
              <a:rPr lang="uk-UA" sz="2600" dirty="0">
                <a:solidFill>
                  <a:srgbClr val="003B68"/>
                </a:solidFill>
              </a:rPr>
              <a:t>анаеробної газової гангрени. Біологічні властивості.</a:t>
            </a:r>
            <a:r>
              <a:rPr lang="uk-UA" sz="2600" b="1" dirty="0">
                <a:solidFill>
                  <a:srgbClr val="003B68"/>
                </a:solidFill>
              </a:rPr>
              <a:t> </a:t>
            </a:r>
            <a:r>
              <a:rPr lang="uk-UA" sz="2600" dirty="0" smtClean="0">
                <a:solidFill>
                  <a:srgbClr val="003B68"/>
                </a:solidFill>
              </a:rPr>
              <a:t>Особливості </a:t>
            </a:r>
            <a:r>
              <a:rPr lang="uk-UA" sz="2600" dirty="0">
                <a:solidFill>
                  <a:srgbClr val="003B68"/>
                </a:solidFill>
              </a:rPr>
              <a:t>взяття матеріалу для дослідження та заходи безпеки. Специфічне лікування хворих. Специфічна профілактика.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2704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0088" y="2286000"/>
            <a:ext cx="8101012" cy="35814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4000" b="1" i="1" dirty="0" smtClean="0">
                <a:solidFill>
                  <a:srgbClr val="003B68"/>
                </a:solidFill>
              </a:rPr>
              <a:t>Щоб перемагати треба думати, </a:t>
            </a:r>
          </a:p>
          <a:p>
            <a:pPr marL="0" indent="4308475" algn="just">
              <a:buNone/>
            </a:pPr>
            <a:r>
              <a:rPr lang="uk-UA" sz="4000" b="1" i="1" dirty="0" smtClean="0">
                <a:solidFill>
                  <a:srgbClr val="003B68"/>
                </a:solidFill>
              </a:rPr>
              <a:t>знати та уміти</a:t>
            </a:r>
            <a:r>
              <a:rPr lang="uk-UA" sz="4000" i="1" dirty="0" smtClean="0">
                <a:solidFill>
                  <a:srgbClr val="003B68"/>
                </a:solidFill>
              </a:rPr>
              <a:t>.</a:t>
            </a:r>
          </a:p>
          <a:p>
            <a:pPr marL="0" indent="5114925" algn="just">
              <a:buNone/>
            </a:pPr>
            <a:endParaRPr lang="uk-UA" sz="3200" i="1" dirty="0" smtClean="0">
              <a:solidFill>
                <a:srgbClr val="003B68"/>
              </a:solidFill>
            </a:endParaRPr>
          </a:p>
          <a:p>
            <a:pPr marL="0" indent="5114925" algn="just">
              <a:buNone/>
            </a:pPr>
            <a:r>
              <a:rPr lang="uk-UA" sz="3200" i="1" dirty="0" smtClean="0">
                <a:solidFill>
                  <a:srgbClr val="003B68"/>
                </a:solidFill>
              </a:rPr>
              <a:t>Н.М. Амосов</a:t>
            </a:r>
            <a:endParaRPr lang="uk-UA" sz="2400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88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првець актуальність вакцинація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2874" y="180976"/>
            <a:ext cx="8902699" cy="6677024"/>
          </a:xfrm>
        </p:spPr>
      </p:pic>
    </p:spTree>
    <p:extLst>
      <p:ext uri="{BB962C8B-B14F-4D97-AF65-F5344CB8AC3E}">
        <p14:creationId xmlns:p14="http://schemas.microsoft.com/office/powerpoint/2010/main" val="1894573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мертельний ботулізм – Секретні матеріали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6249" y="685800"/>
            <a:ext cx="9017751" cy="5072063"/>
          </a:xfrm>
        </p:spPr>
      </p:pic>
    </p:spTree>
    <p:extLst>
      <p:ext uri="{BB962C8B-B14F-4D97-AF65-F5344CB8AC3E}">
        <p14:creationId xmlns:p14="http://schemas.microsoft.com/office/powerpoint/2010/main" val="2770603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700" y="533400"/>
            <a:ext cx="7200900" cy="803910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>
                <a:solidFill>
                  <a:srgbClr val="003B68"/>
                </a:solidFill>
              </a:rPr>
              <a:t>Спороутворюючі</a:t>
            </a:r>
            <a:r>
              <a:rPr lang="ru-RU" b="1" dirty="0">
                <a:solidFill>
                  <a:srgbClr val="003B68"/>
                </a:solidFill>
              </a:rPr>
              <a:t>  </a:t>
            </a:r>
            <a:r>
              <a:rPr lang="ru-RU" b="1" dirty="0" err="1">
                <a:solidFill>
                  <a:srgbClr val="003B68"/>
                </a:solidFill>
              </a:rPr>
              <a:t>анаероби</a:t>
            </a:r>
            <a:endParaRPr lang="ru-RU" b="1" dirty="0">
              <a:solidFill>
                <a:srgbClr val="003B68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714855"/>
              </p:ext>
            </p:extLst>
          </p:nvPr>
        </p:nvGraphicFramePr>
        <p:xfrm>
          <a:off x="1028700" y="1680209"/>
          <a:ext cx="7806690" cy="4298817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903345"/>
                <a:gridCol w="3903345"/>
              </a:tblGrid>
              <a:tr h="64008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003B68"/>
                          </a:solidFill>
                        </a:rPr>
                        <a:t>Родина </a:t>
                      </a:r>
                      <a:r>
                        <a:rPr lang="en-US" sz="2800" b="1" dirty="0" err="1" smtClean="0">
                          <a:solidFill>
                            <a:srgbClr val="003B68"/>
                          </a:solidFill>
                        </a:rPr>
                        <a:t>Bacillacea</a:t>
                      </a:r>
                      <a:r>
                        <a:rPr lang="ru-RU" sz="2800" b="1" dirty="0" smtClean="0">
                          <a:solidFill>
                            <a:srgbClr val="003B68"/>
                          </a:solidFill>
                        </a:rPr>
                        <a:t>е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5151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err="1" smtClean="0">
                          <a:solidFill>
                            <a:srgbClr val="003B68"/>
                          </a:solidFill>
                        </a:rPr>
                        <a:t>Рід</a:t>
                      </a:r>
                      <a:r>
                        <a:rPr lang="ru-RU" sz="2800" b="1" dirty="0" smtClean="0">
                          <a:solidFill>
                            <a:srgbClr val="003B68"/>
                          </a:solidFill>
                        </a:rPr>
                        <a:t> </a:t>
                      </a:r>
                      <a:r>
                        <a:rPr lang="en-US" sz="2800" b="1" dirty="0" smtClean="0">
                          <a:solidFill>
                            <a:srgbClr val="003B68"/>
                          </a:solidFill>
                        </a:rPr>
                        <a:t>Clostridium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38807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003B68"/>
                          </a:solidFill>
                        </a:rPr>
                        <a:t>C. </a:t>
                      </a:r>
                      <a:r>
                        <a:rPr lang="en-US" sz="2400" b="1" dirty="0" err="1" smtClean="0">
                          <a:solidFill>
                            <a:srgbClr val="003B68"/>
                          </a:solidFill>
                        </a:rPr>
                        <a:t>tetani</a:t>
                      </a:r>
                      <a:r>
                        <a:rPr lang="en-US" sz="2400" b="1" dirty="0" smtClean="0">
                          <a:solidFill>
                            <a:srgbClr val="003B68"/>
                          </a:solidFill>
                        </a:rPr>
                        <a:t> </a:t>
                      </a:r>
                      <a:endParaRPr lang="ru-RU" sz="2400" b="1" dirty="0">
                        <a:solidFill>
                          <a:srgbClr val="003B68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err="1" smtClean="0">
                          <a:solidFill>
                            <a:srgbClr val="003B68"/>
                          </a:solidFill>
                        </a:rPr>
                        <a:t>збудник</a:t>
                      </a:r>
                      <a:r>
                        <a:rPr lang="ru-RU" sz="2400" b="1" dirty="0" smtClean="0">
                          <a:solidFill>
                            <a:srgbClr val="003B68"/>
                          </a:solidFill>
                        </a:rPr>
                        <a:t> </a:t>
                      </a:r>
                      <a:r>
                        <a:rPr lang="ru-RU" sz="2400" b="1" dirty="0" err="1" smtClean="0">
                          <a:solidFill>
                            <a:srgbClr val="003B68"/>
                          </a:solidFill>
                        </a:rPr>
                        <a:t>правця</a:t>
                      </a:r>
                      <a:endParaRPr lang="ru-RU" sz="2400" b="1" dirty="0" smtClean="0">
                        <a:solidFill>
                          <a:srgbClr val="003B68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1039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003B68"/>
                          </a:solidFill>
                        </a:rPr>
                        <a:t>C. botulinum </a:t>
                      </a:r>
                      <a:endParaRPr lang="ru-RU" sz="2400" b="1" dirty="0">
                        <a:solidFill>
                          <a:srgbClr val="003B68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err="1" smtClean="0">
                          <a:solidFill>
                            <a:srgbClr val="003B68"/>
                          </a:solidFill>
                        </a:rPr>
                        <a:t>збудник</a:t>
                      </a:r>
                      <a:r>
                        <a:rPr lang="ru-RU" sz="2400" b="1" dirty="0" smtClean="0">
                          <a:solidFill>
                            <a:srgbClr val="003B68"/>
                          </a:solidFill>
                        </a:rPr>
                        <a:t> </a:t>
                      </a:r>
                      <a:r>
                        <a:rPr lang="ru-RU" sz="2400" b="1" dirty="0" err="1" smtClean="0">
                          <a:solidFill>
                            <a:srgbClr val="003B68"/>
                          </a:solidFill>
                        </a:rPr>
                        <a:t>ботулізму</a:t>
                      </a:r>
                      <a:endParaRPr lang="ru-RU" sz="2400" b="1" dirty="0">
                        <a:solidFill>
                          <a:srgbClr val="003B68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422796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003B68"/>
                          </a:solidFill>
                        </a:rPr>
                        <a:t>C. </a:t>
                      </a:r>
                      <a:r>
                        <a:rPr lang="en-US" sz="2400" b="1" dirty="0" err="1" smtClean="0">
                          <a:solidFill>
                            <a:srgbClr val="003B68"/>
                          </a:solidFill>
                        </a:rPr>
                        <a:t>novi</a:t>
                      </a:r>
                      <a:endParaRPr lang="uk-UA" sz="2400" b="1" dirty="0" smtClean="0">
                        <a:solidFill>
                          <a:srgbClr val="003B68"/>
                        </a:solidFill>
                      </a:endParaRPr>
                    </a:p>
                    <a:p>
                      <a:r>
                        <a:rPr lang="en-US" sz="2400" b="1" dirty="0" smtClean="0">
                          <a:solidFill>
                            <a:srgbClr val="003B68"/>
                          </a:solidFill>
                        </a:rPr>
                        <a:t>C. </a:t>
                      </a:r>
                      <a:r>
                        <a:rPr lang="en-US" sz="2400" b="1" dirty="0" err="1" smtClean="0">
                          <a:solidFill>
                            <a:srgbClr val="003B68"/>
                          </a:solidFill>
                        </a:rPr>
                        <a:t>septicum</a:t>
                      </a:r>
                      <a:endParaRPr lang="uk-UA" sz="2400" b="1" dirty="0" smtClean="0">
                        <a:solidFill>
                          <a:srgbClr val="003B68"/>
                        </a:solidFill>
                      </a:endParaRPr>
                    </a:p>
                    <a:p>
                      <a:r>
                        <a:rPr lang="en-US" sz="2400" b="1" dirty="0" smtClean="0">
                          <a:solidFill>
                            <a:srgbClr val="003B68"/>
                          </a:solidFill>
                        </a:rPr>
                        <a:t>C.</a:t>
                      </a:r>
                      <a:r>
                        <a:rPr lang="uk-UA" sz="2400" b="1" dirty="0" smtClean="0">
                          <a:solidFill>
                            <a:srgbClr val="003B68"/>
                          </a:solidFill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3B68"/>
                          </a:solidFill>
                        </a:rPr>
                        <a:t>hystolyticum</a:t>
                      </a:r>
                      <a:endParaRPr lang="uk-UA" sz="2400" b="1" dirty="0" smtClean="0">
                        <a:solidFill>
                          <a:srgbClr val="003B68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rgbClr val="003B68"/>
                          </a:solidFill>
                        </a:rPr>
                        <a:t>C. perfringens</a:t>
                      </a:r>
                      <a:endParaRPr lang="uk-UA" sz="2400" b="1" dirty="0" smtClean="0">
                        <a:solidFill>
                          <a:srgbClr val="003B68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rgbClr val="003B68"/>
                          </a:solidFill>
                        </a:rPr>
                        <a:t>C.</a:t>
                      </a:r>
                      <a:r>
                        <a:rPr lang="en-US" sz="2400" b="1" baseline="0" dirty="0" smtClean="0">
                          <a:solidFill>
                            <a:srgbClr val="003B68"/>
                          </a:solidFill>
                        </a:rPr>
                        <a:t> </a:t>
                      </a:r>
                      <a:r>
                        <a:rPr lang="en-US" sz="2400" b="1" baseline="0" dirty="0" err="1" smtClean="0">
                          <a:solidFill>
                            <a:srgbClr val="003B68"/>
                          </a:solidFill>
                        </a:rPr>
                        <a:t>sordellii</a:t>
                      </a:r>
                      <a:endParaRPr lang="ru-RU" sz="2400" b="1" dirty="0" smtClean="0">
                        <a:solidFill>
                          <a:srgbClr val="003B68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err="1" smtClean="0">
                          <a:solidFill>
                            <a:srgbClr val="003B68"/>
                          </a:solidFill>
                        </a:rPr>
                        <a:t>збудники</a:t>
                      </a:r>
                      <a:r>
                        <a:rPr lang="ru-RU" sz="2400" b="1" baseline="0" dirty="0" smtClean="0">
                          <a:solidFill>
                            <a:srgbClr val="003B68"/>
                          </a:solidFill>
                        </a:rPr>
                        <a:t> </a:t>
                      </a:r>
                      <a:r>
                        <a:rPr lang="ru-RU" sz="2400" b="1" dirty="0" err="1" smtClean="0">
                          <a:solidFill>
                            <a:srgbClr val="003B68"/>
                          </a:solidFill>
                        </a:rPr>
                        <a:t>газової</a:t>
                      </a:r>
                      <a:r>
                        <a:rPr lang="ru-RU" sz="2400" b="1" baseline="0" dirty="0" smtClean="0">
                          <a:solidFill>
                            <a:srgbClr val="003B68"/>
                          </a:solidFill>
                        </a:rPr>
                        <a:t> </a:t>
                      </a:r>
                      <a:r>
                        <a:rPr lang="ru-RU" sz="2400" b="1" dirty="0" err="1" smtClean="0">
                          <a:solidFill>
                            <a:srgbClr val="003B68"/>
                          </a:solidFill>
                        </a:rPr>
                        <a:t>анаеробної</a:t>
                      </a:r>
                      <a:r>
                        <a:rPr lang="ru-RU" sz="2400" b="1" baseline="0" dirty="0" smtClean="0">
                          <a:solidFill>
                            <a:srgbClr val="003B68"/>
                          </a:solidFill>
                        </a:rPr>
                        <a:t> </a:t>
                      </a:r>
                      <a:r>
                        <a:rPr lang="ru-RU" sz="2400" b="1" dirty="0" err="1" smtClean="0">
                          <a:solidFill>
                            <a:srgbClr val="003B68"/>
                          </a:solidFill>
                        </a:rPr>
                        <a:t>інфекції</a:t>
                      </a:r>
                      <a:r>
                        <a:rPr lang="ru-RU" sz="2400" b="1" dirty="0" smtClean="0">
                          <a:solidFill>
                            <a:srgbClr val="003B68"/>
                          </a:solidFill>
                        </a:rPr>
                        <a:t>,</a:t>
                      </a:r>
                    </a:p>
                    <a:p>
                      <a:endParaRPr lang="ru-RU" sz="2400" b="1" dirty="0">
                        <a:solidFill>
                          <a:srgbClr val="003B68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116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26788"/>
            <a:ext cx="8115300" cy="1329030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rgbClr val="003B68"/>
                </a:solidFill>
              </a:rPr>
              <a:t>З</a:t>
            </a:r>
            <a:r>
              <a:rPr lang="uk-UA" b="1" dirty="0" smtClean="0">
                <a:solidFill>
                  <a:srgbClr val="003B68"/>
                </a:solidFill>
              </a:rPr>
              <a:t>агальна характеристика патогенних </a:t>
            </a:r>
            <a:r>
              <a:rPr lang="uk-UA" b="1" dirty="0" err="1" smtClean="0">
                <a:solidFill>
                  <a:srgbClr val="003B68"/>
                </a:solidFill>
              </a:rPr>
              <a:t>клостридій</a:t>
            </a:r>
            <a:endParaRPr lang="ru-RU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733550"/>
            <a:ext cx="5001052" cy="4991100"/>
          </a:xfrm>
        </p:spPr>
        <p:txBody>
          <a:bodyPr>
            <a:noAutofit/>
          </a:bodyPr>
          <a:lstStyle/>
          <a:p>
            <a:pPr lvl="0"/>
            <a:r>
              <a:rPr lang="ru-RU" sz="2400" b="1" dirty="0" smtClean="0">
                <a:solidFill>
                  <a:srgbClr val="003B68"/>
                </a:solidFill>
              </a:rPr>
              <a:t>Гр</a:t>
            </a:r>
            <a:r>
              <a:rPr lang="ru-RU" sz="2400" b="1" dirty="0">
                <a:solidFill>
                  <a:srgbClr val="003B68"/>
                </a:solidFill>
              </a:rPr>
              <a:t>+ </a:t>
            </a:r>
            <a:r>
              <a:rPr lang="ru-RU" sz="2400" b="1" dirty="0" err="1">
                <a:solidFill>
                  <a:srgbClr val="003B68"/>
                </a:solidFill>
              </a:rPr>
              <a:t>палички</a:t>
            </a:r>
            <a:r>
              <a:rPr lang="ru-RU" sz="2400" b="1" dirty="0">
                <a:solidFill>
                  <a:srgbClr val="003B68"/>
                </a:solidFill>
              </a:rPr>
              <a:t> з </a:t>
            </a:r>
            <a:r>
              <a:rPr lang="ru-RU" sz="2400" b="1" dirty="0" err="1">
                <a:solidFill>
                  <a:srgbClr val="003B68"/>
                </a:solidFill>
              </a:rPr>
              <a:t>заокругленими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 smtClean="0">
                <a:solidFill>
                  <a:srgbClr val="003B68"/>
                </a:solidFill>
              </a:rPr>
              <a:t>кінцями</a:t>
            </a:r>
            <a:r>
              <a:rPr lang="ru-RU" sz="2400" b="1" dirty="0" smtClean="0">
                <a:solidFill>
                  <a:srgbClr val="003B68"/>
                </a:solidFill>
              </a:rPr>
              <a:t>;</a:t>
            </a:r>
            <a:endParaRPr lang="ru-RU" sz="2400" b="1" dirty="0">
              <a:solidFill>
                <a:srgbClr val="003B68"/>
              </a:solidFill>
            </a:endParaRPr>
          </a:p>
          <a:p>
            <a:pPr lvl="0"/>
            <a:r>
              <a:rPr lang="ru-RU" sz="2400" b="1" dirty="0" err="1">
                <a:solidFill>
                  <a:srgbClr val="003B68"/>
                </a:solidFill>
              </a:rPr>
              <a:t>розміри</a:t>
            </a:r>
            <a:r>
              <a:rPr lang="ru-RU" sz="2400" b="1" dirty="0">
                <a:solidFill>
                  <a:srgbClr val="003B68"/>
                </a:solidFill>
              </a:rPr>
              <a:t> - 0,8-2 х 4-10 </a:t>
            </a:r>
            <a:r>
              <a:rPr lang="ru-RU" sz="2400" b="1" dirty="0" smtClean="0">
                <a:solidFill>
                  <a:srgbClr val="003B68"/>
                </a:solidFill>
              </a:rPr>
              <a:t>мкм;</a:t>
            </a:r>
            <a:endParaRPr lang="ru-RU" sz="2400" b="1" dirty="0">
              <a:solidFill>
                <a:srgbClr val="003B68"/>
              </a:solidFill>
            </a:endParaRPr>
          </a:p>
          <a:p>
            <a:pPr lvl="0"/>
            <a:r>
              <a:rPr lang="ru-RU" sz="2400" b="1" dirty="0" err="1">
                <a:solidFill>
                  <a:srgbClr val="003B68"/>
                </a:solidFill>
              </a:rPr>
              <a:t>перитрихи</a:t>
            </a:r>
            <a:r>
              <a:rPr lang="ru-RU" sz="2400" b="1" dirty="0">
                <a:solidFill>
                  <a:srgbClr val="003B68"/>
                </a:solidFill>
              </a:rPr>
              <a:t> (за </a:t>
            </a:r>
            <a:r>
              <a:rPr lang="ru-RU" sz="2400" b="1" dirty="0" err="1">
                <a:solidFill>
                  <a:srgbClr val="003B68"/>
                </a:solidFill>
              </a:rPr>
              <a:t>винятком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smtClean="0">
                <a:solidFill>
                  <a:srgbClr val="003B68"/>
                </a:solidFill>
              </a:rPr>
              <a:t>             </a:t>
            </a:r>
            <a:r>
              <a:rPr lang="en-US" sz="2400" b="1" dirty="0" smtClean="0">
                <a:solidFill>
                  <a:srgbClr val="003B68"/>
                </a:solidFill>
              </a:rPr>
              <a:t>C</a:t>
            </a:r>
            <a:r>
              <a:rPr lang="ru-RU" sz="2400" b="1" dirty="0">
                <a:solidFill>
                  <a:srgbClr val="003B68"/>
                </a:solidFill>
              </a:rPr>
              <a:t>. </a:t>
            </a:r>
            <a:r>
              <a:rPr lang="en-US" sz="2400" b="1" dirty="0">
                <a:solidFill>
                  <a:srgbClr val="003B68"/>
                </a:solidFill>
              </a:rPr>
              <a:t>perfringens</a:t>
            </a:r>
            <a:r>
              <a:rPr lang="ru-RU" sz="2400" b="1" dirty="0" smtClean="0">
                <a:solidFill>
                  <a:srgbClr val="003B68"/>
                </a:solidFill>
              </a:rPr>
              <a:t>);</a:t>
            </a:r>
            <a:endParaRPr lang="ru-RU" sz="2400" b="1" dirty="0">
              <a:solidFill>
                <a:srgbClr val="003B68"/>
              </a:solidFill>
            </a:endParaRPr>
          </a:p>
          <a:p>
            <a:pPr lvl="0"/>
            <a:r>
              <a:rPr lang="ru-RU" sz="2400" b="1" dirty="0">
                <a:solidFill>
                  <a:srgbClr val="003B68"/>
                </a:solidFill>
              </a:rPr>
              <a:t>не </a:t>
            </a:r>
            <a:r>
              <a:rPr lang="ru-RU" sz="2400" b="1" dirty="0" err="1">
                <a:solidFill>
                  <a:srgbClr val="003B68"/>
                </a:solidFill>
              </a:rPr>
              <a:t>утворюють</a:t>
            </a:r>
            <a:r>
              <a:rPr lang="ru-RU" sz="2400" b="1" dirty="0">
                <a:solidFill>
                  <a:srgbClr val="003B68"/>
                </a:solidFill>
              </a:rPr>
              <a:t> капсулу (за </a:t>
            </a:r>
            <a:r>
              <a:rPr lang="ru-RU" sz="2400" b="1" dirty="0" err="1">
                <a:solidFill>
                  <a:srgbClr val="003B68"/>
                </a:solidFill>
              </a:rPr>
              <a:t>винятком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en-US" sz="2400" b="1" i="1" dirty="0">
                <a:solidFill>
                  <a:srgbClr val="003B68"/>
                </a:solidFill>
              </a:rPr>
              <a:t>C</a:t>
            </a:r>
            <a:r>
              <a:rPr lang="ru-RU" sz="2400" b="1" i="1" dirty="0">
                <a:solidFill>
                  <a:srgbClr val="003B68"/>
                </a:solidFill>
              </a:rPr>
              <a:t>. </a:t>
            </a:r>
            <a:r>
              <a:rPr lang="en-US" sz="2400" b="1" i="1" dirty="0">
                <a:solidFill>
                  <a:srgbClr val="003B68"/>
                </a:solidFill>
              </a:rPr>
              <a:t>perfringens</a:t>
            </a:r>
            <a:r>
              <a:rPr lang="ru-RU" sz="2400" b="1" dirty="0" smtClean="0">
                <a:solidFill>
                  <a:srgbClr val="003B68"/>
                </a:solidFill>
              </a:rPr>
              <a:t>);</a:t>
            </a:r>
            <a:endParaRPr lang="ru-RU" sz="2400" b="1" dirty="0">
              <a:solidFill>
                <a:srgbClr val="003B68"/>
              </a:solidFill>
            </a:endParaRPr>
          </a:p>
          <a:p>
            <a:r>
              <a:rPr lang="ru-RU" sz="2400" b="1" dirty="0">
                <a:solidFill>
                  <a:srgbClr val="003B68"/>
                </a:solidFill>
              </a:rPr>
              <a:t>в </a:t>
            </a:r>
            <a:r>
              <a:rPr lang="ru-RU" sz="2400" b="1" dirty="0" err="1">
                <a:solidFill>
                  <a:srgbClr val="003B68"/>
                </a:solidFill>
              </a:rPr>
              <a:t>оточуючому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середовищі</a:t>
            </a:r>
            <a:r>
              <a:rPr lang="ru-RU" sz="2400" b="1" dirty="0">
                <a:solidFill>
                  <a:srgbClr val="003B68"/>
                </a:solidFill>
              </a:rPr>
              <a:t>  </a:t>
            </a:r>
            <a:r>
              <a:rPr lang="ru-RU" sz="2400" b="1" dirty="0" err="1">
                <a:solidFill>
                  <a:srgbClr val="003B68"/>
                </a:solidFill>
              </a:rPr>
              <a:t>утворюють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smtClean="0">
                <a:solidFill>
                  <a:srgbClr val="003B68"/>
                </a:solidFill>
              </a:rPr>
              <a:t>спори</a:t>
            </a:r>
            <a:r>
              <a:rPr lang="ru-RU" sz="2400" b="1" dirty="0">
                <a:solidFill>
                  <a:srgbClr val="003B68"/>
                </a:solidFill>
              </a:rPr>
              <a:t>, </a:t>
            </a:r>
            <a:r>
              <a:rPr lang="ru-RU" sz="2400" b="1" dirty="0" err="1">
                <a:solidFill>
                  <a:srgbClr val="003B68"/>
                </a:solidFill>
              </a:rPr>
              <a:t>які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розташовуються</a:t>
            </a:r>
            <a:r>
              <a:rPr lang="ru-RU" sz="2400" b="1" dirty="0">
                <a:solidFill>
                  <a:srgbClr val="003B68"/>
                </a:solidFill>
              </a:rPr>
              <a:t> центрально, </a:t>
            </a:r>
            <a:r>
              <a:rPr lang="ru-RU" sz="2400" b="1" dirty="0" err="1">
                <a:solidFill>
                  <a:srgbClr val="003B68"/>
                </a:solidFill>
              </a:rPr>
              <a:t>субтермінально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або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 smtClean="0">
                <a:solidFill>
                  <a:srgbClr val="003B68"/>
                </a:solidFill>
              </a:rPr>
              <a:t>термінально</a:t>
            </a:r>
            <a:r>
              <a:rPr lang="ru-RU" sz="2400" b="1" dirty="0" smtClean="0">
                <a:solidFill>
                  <a:srgbClr val="003B68"/>
                </a:solidFill>
              </a:rPr>
              <a:t>.</a:t>
            </a:r>
            <a:endParaRPr lang="ru-RU" sz="2400" b="1" dirty="0">
              <a:solidFill>
                <a:srgbClr val="003B68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702" y="1555817"/>
            <a:ext cx="3442811" cy="2503646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370" y="4133851"/>
            <a:ext cx="3442811" cy="2590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0425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95250" y="1790700"/>
            <a:ext cx="8991600" cy="3952867"/>
            <a:chOff x="95250" y="1371600"/>
            <a:chExt cx="8991600" cy="3952867"/>
          </a:xfrm>
        </p:grpSpPr>
        <p:pic>
          <p:nvPicPr>
            <p:cNvPr id="4" name="Рисунок 3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250" y="1371600"/>
              <a:ext cx="8991600" cy="2933700"/>
            </a:xfrm>
            <a:prstGeom prst="rect">
              <a:avLst/>
            </a:prstGeom>
            <a:noFill/>
          </p:spPr>
        </p:pic>
        <p:sp>
          <p:nvSpPr>
            <p:cNvPr id="7" name="Text Box 3"/>
            <p:cNvSpPr txBox="1">
              <a:spLocks noChangeArrowheads="1"/>
            </p:cNvSpPr>
            <p:nvPr/>
          </p:nvSpPr>
          <p:spPr bwMode="auto">
            <a:xfrm>
              <a:off x="3562351" y="4703352"/>
              <a:ext cx="2228850" cy="592931"/>
            </a:xfrm>
            <a:prstGeom prst="rect">
              <a:avLst/>
            </a:prstGeom>
            <a:solidFill>
              <a:srgbClr val="FFFFFF"/>
            </a:solidFill>
            <a:ln w="31750" algn="in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27432" tIns="27432" rIns="27432" bIns="27432" numCol="1" anchor="ctr" anchorCtr="0" compatLnSpc="1">
              <a:prstTxWarp prst="textNoShape">
                <a:avLst/>
              </a:prstTxWarp>
            </a:bodyPr>
            <a:lstStyle/>
            <a:p>
              <a:pPr algn="ctr" defTabSz="685800" eaLnBrk="0" fontAlgn="base" hangingPunct="0">
                <a:spcBef>
                  <a:spcPct val="0"/>
                </a:spcBef>
                <a:spcAft>
                  <a:spcPts val="600"/>
                </a:spcAft>
              </a:pPr>
              <a:r>
                <a:rPr lang="uk-UA" altLang="ru-RU" sz="2400" b="1" i="1" dirty="0" err="1">
                  <a:solidFill>
                    <a:srgbClr val="003B68"/>
                  </a:solidFill>
                  <a:latin typeface="Calibri" panose="020F0502020204030204" pitchFamily="34" charset="0"/>
                </a:rPr>
                <a:t>Cl</a:t>
              </a:r>
              <a:r>
                <a:rPr lang="uk-UA" altLang="ru-RU" sz="2400" b="1" i="1" dirty="0">
                  <a:solidFill>
                    <a:srgbClr val="003B68"/>
                  </a:solidFill>
                  <a:latin typeface="Calibri" panose="020F0502020204030204" pitchFamily="34" charset="0"/>
                </a:rPr>
                <a:t>. </a:t>
              </a:r>
              <a:r>
                <a:rPr lang="uk-UA" altLang="ru-RU" sz="2400" b="1" i="1" dirty="0" err="1">
                  <a:solidFill>
                    <a:srgbClr val="003B68"/>
                  </a:solidFill>
                  <a:latin typeface="Calibri" panose="020F0502020204030204" pitchFamily="34" charset="0"/>
                </a:rPr>
                <a:t>tetani</a:t>
              </a:r>
              <a:endParaRPr lang="uk-UA" altLang="ru-RU" sz="2400" b="1" i="1" dirty="0">
                <a:solidFill>
                  <a:srgbClr val="003B68"/>
                </a:solidFill>
                <a:latin typeface="Calibri" panose="020F0502020204030204" pitchFamily="34" charset="0"/>
              </a:endParaRPr>
            </a:p>
            <a:p>
              <a:pPr algn="ctr" defTabSz="685800" eaLnBrk="0" fontAlgn="base" hangingPunct="0">
                <a:spcBef>
                  <a:spcPct val="0"/>
                </a:spcBef>
                <a:spcAft>
                  <a:spcPts val="600"/>
                </a:spcAft>
              </a:pPr>
              <a:r>
                <a:rPr lang="uk-UA" altLang="ru-RU" sz="2400" b="1" i="1" dirty="0">
                  <a:solidFill>
                    <a:srgbClr val="003B68"/>
                  </a:solidFill>
                  <a:latin typeface="Calibri" panose="020F0502020204030204" pitchFamily="34" charset="0"/>
                </a:rPr>
                <a:t>по Граму</a:t>
              </a:r>
              <a:endParaRPr lang="ru-RU" altLang="ru-RU" sz="2400" b="1" i="1" dirty="0">
                <a:solidFill>
                  <a:srgbClr val="003B6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Text Box 4"/>
            <p:cNvSpPr txBox="1">
              <a:spLocks noChangeArrowheads="1"/>
            </p:cNvSpPr>
            <p:nvPr/>
          </p:nvSpPr>
          <p:spPr bwMode="auto">
            <a:xfrm>
              <a:off x="6553201" y="4732726"/>
              <a:ext cx="2285999" cy="591741"/>
            </a:xfrm>
            <a:prstGeom prst="rect">
              <a:avLst/>
            </a:prstGeom>
            <a:solidFill>
              <a:srgbClr val="FFFFFF"/>
            </a:solidFill>
            <a:ln w="31750" algn="in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27432" tIns="27432" rIns="27432" bIns="27432" numCol="1" anchor="ctr" anchorCtr="0" compatLnSpc="1">
              <a:prstTxWarp prst="textNoShape">
                <a:avLst/>
              </a:prstTxWarp>
            </a:bodyPr>
            <a:lstStyle/>
            <a:p>
              <a:pPr algn="ctr" defTabSz="685800" eaLnBrk="0" fontAlgn="base" hangingPunct="0">
                <a:spcBef>
                  <a:spcPct val="0"/>
                </a:spcBef>
                <a:spcAft>
                  <a:spcPts val="600"/>
                </a:spcAft>
              </a:pPr>
              <a:r>
                <a:rPr lang="uk-UA" altLang="ru-RU" sz="2400" b="1" i="1" dirty="0" err="1">
                  <a:solidFill>
                    <a:srgbClr val="003B68"/>
                  </a:solidFill>
                  <a:latin typeface="Calibri" panose="020F0502020204030204" pitchFamily="34" charset="0"/>
                </a:rPr>
                <a:t>Cl</a:t>
              </a:r>
              <a:r>
                <a:rPr lang="uk-UA" altLang="ru-RU" sz="2400" b="1" i="1" dirty="0">
                  <a:solidFill>
                    <a:srgbClr val="003B68"/>
                  </a:solidFill>
                  <a:latin typeface="Calibri" panose="020F0502020204030204" pitchFamily="34" charset="0"/>
                </a:rPr>
                <a:t>. </a:t>
              </a:r>
              <a:r>
                <a:rPr lang="uk-UA" altLang="ru-RU" sz="2400" b="1" i="1" dirty="0" err="1">
                  <a:solidFill>
                    <a:srgbClr val="003B68"/>
                  </a:solidFill>
                  <a:latin typeface="Calibri" panose="020F0502020204030204" pitchFamily="34" charset="0"/>
                </a:rPr>
                <a:t>perfringens</a:t>
              </a:r>
              <a:endParaRPr lang="uk-UA" altLang="ru-RU" sz="2400" b="1" i="1" dirty="0">
                <a:solidFill>
                  <a:srgbClr val="003B68"/>
                </a:solidFill>
                <a:latin typeface="Calibri" panose="020F0502020204030204" pitchFamily="34" charset="0"/>
              </a:endParaRPr>
            </a:p>
            <a:p>
              <a:pPr algn="ctr" defTabSz="685800" eaLnBrk="0" fontAlgn="base" hangingPunct="0">
                <a:spcBef>
                  <a:spcPct val="0"/>
                </a:spcBef>
                <a:spcAft>
                  <a:spcPts val="600"/>
                </a:spcAft>
              </a:pPr>
              <a:r>
                <a:rPr lang="uk-UA" altLang="ru-RU" sz="2400" b="1" i="1" dirty="0">
                  <a:solidFill>
                    <a:srgbClr val="003B68"/>
                  </a:solidFill>
                  <a:latin typeface="Calibri" panose="020F0502020204030204" pitchFamily="34" charset="0"/>
                </a:rPr>
                <a:t>по Граму</a:t>
              </a:r>
              <a:endParaRPr lang="ru-RU" altLang="ru-RU" sz="2400" b="1" i="1" dirty="0">
                <a:solidFill>
                  <a:srgbClr val="003B68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Text Box 5"/>
            <p:cNvSpPr txBox="1">
              <a:spLocks noChangeArrowheads="1"/>
            </p:cNvSpPr>
            <p:nvPr/>
          </p:nvSpPr>
          <p:spPr bwMode="auto">
            <a:xfrm>
              <a:off x="644074" y="4478064"/>
              <a:ext cx="1946726" cy="818219"/>
            </a:xfrm>
            <a:prstGeom prst="rect">
              <a:avLst/>
            </a:prstGeom>
            <a:solidFill>
              <a:srgbClr val="FFFFFF"/>
            </a:solidFill>
            <a:ln w="31750" algn="in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27432" tIns="27432" rIns="27432" bIns="27432" numCol="1" anchor="ctr" anchorCtr="0" compatLnSpc="1">
              <a:prstTxWarp prst="textNoShape">
                <a:avLst/>
              </a:prstTxWarp>
            </a:bodyPr>
            <a:lstStyle/>
            <a:p>
              <a:pPr algn="ctr" defTabSz="685800" eaLnBrk="0" fontAlgn="base" hangingPunct="0">
                <a:spcBef>
                  <a:spcPct val="0"/>
                </a:spcBef>
                <a:spcAft>
                  <a:spcPts val="600"/>
                </a:spcAft>
              </a:pPr>
              <a:r>
                <a:rPr lang="uk-UA" altLang="ru-RU" sz="2400" b="1" i="1" dirty="0" err="1">
                  <a:solidFill>
                    <a:srgbClr val="003B68"/>
                  </a:solidFill>
                  <a:latin typeface="Calibri" panose="020F0502020204030204" pitchFamily="34" charset="0"/>
                </a:rPr>
                <a:t>Cl</a:t>
              </a:r>
              <a:r>
                <a:rPr lang="uk-UA" altLang="ru-RU" sz="2400" b="1" i="1" dirty="0">
                  <a:solidFill>
                    <a:srgbClr val="003B68"/>
                  </a:solidFill>
                  <a:latin typeface="Calibri" panose="020F0502020204030204" pitchFamily="34" charset="0"/>
                </a:rPr>
                <a:t>. </a:t>
              </a:r>
              <a:r>
                <a:rPr lang="uk-UA" altLang="ru-RU" sz="2400" b="1" i="1" dirty="0" err="1">
                  <a:solidFill>
                    <a:srgbClr val="003B68"/>
                  </a:solidFill>
                  <a:latin typeface="Calibri" panose="020F0502020204030204" pitchFamily="34" charset="0"/>
                </a:rPr>
                <a:t>botulinum</a:t>
              </a:r>
              <a:endParaRPr lang="uk-UA" altLang="ru-RU" sz="2400" b="1" i="1" dirty="0">
                <a:solidFill>
                  <a:srgbClr val="003B68"/>
                </a:solidFill>
                <a:latin typeface="Calibri" panose="020F0502020204030204" pitchFamily="34" charset="0"/>
              </a:endParaRPr>
            </a:p>
            <a:p>
              <a:pPr algn="ctr" defTabSz="685800" eaLnBrk="0" fontAlgn="base" hangingPunct="0">
                <a:spcBef>
                  <a:spcPct val="0"/>
                </a:spcBef>
                <a:spcAft>
                  <a:spcPts val="600"/>
                </a:spcAft>
              </a:pPr>
              <a:r>
                <a:rPr lang="uk-UA" altLang="ru-RU" sz="2400" b="1" dirty="0">
                  <a:solidFill>
                    <a:srgbClr val="003B68"/>
                  </a:solidFill>
                  <a:latin typeface="Calibri" panose="020F0502020204030204" pitchFamily="34" charset="0"/>
                </a:rPr>
                <a:t>по Граму</a:t>
              </a:r>
              <a:endParaRPr lang="ru-RU" altLang="ru-RU" sz="3200" dirty="0">
                <a:solidFill>
                  <a:srgbClr val="003B68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533" y="457583"/>
            <a:ext cx="7200900" cy="673387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Патогенні </a:t>
            </a:r>
            <a:r>
              <a:rPr lang="uk-UA" b="1" dirty="0" err="1" smtClean="0">
                <a:solidFill>
                  <a:srgbClr val="003B68"/>
                </a:solidFill>
              </a:rPr>
              <a:t>клостридії</a:t>
            </a:r>
            <a:endParaRPr lang="uk-UA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22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611" y="1282474"/>
            <a:ext cx="8019577" cy="3865007"/>
          </a:xfrm>
          <a:prstGeom prst="rect">
            <a:avLst/>
          </a:prstGeom>
          <a:noFill/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24611" y="5450752"/>
            <a:ext cx="8019577" cy="530948"/>
          </a:xfrm>
          <a:prstGeom prst="rect">
            <a:avLst/>
          </a:prstGeom>
          <a:solidFill>
            <a:srgbClr val="FFFFFF"/>
          </a:solidFill>
          <a:ln w="31750" algn="in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27432" tIns="27432" rIns="27432" bIns="27432" numCol="1" anchor="ctr" anchorCtr="0" compatLnSpc="1">
            <a:prstTxWarp prst="textNoShape">
              <a:avLst/>
            </a:prstTxWarp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ts val="600"/>
              </a:spcAft>
            </a:pPr>
            <a:r>
              <a:rPr lang="uk-UA" altLang="ru-RU" sz="2400" b="1" dirty="0">
                <a:solidFill>
                  <a:srgbClr val="003B68"/>
                </a:solidFill>
                <a:latin typeface="+mj-lt"/>
              </a:rPr>
              <a:t>Електронна мікроскопія</a:t>
            </a:r>
            <a:endParaRPr lang="ru-RU" altLang="ru-RU" sz="3200" dirty="0">
              <a:solidFill>
                <a:srgbClr val="003B68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28247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38" y="1171574"/>
            <a:ext cx="8615362" cy="957264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Розташування спор у </a:t>
            </a:r>
            <a:r>
              <a:rPr lang="uk-UA" b="1" dirty="0" err="1" smtClean="0">
                <a:solidFill>
                  <a:srgbClr val="003B68"/>
                </a:solidFill>
              </a:rPr>
              <a:t>клостридій</a:t>
            </a:r>
            <a:endParaRPr lang="ru-RU" b="1" dirty="0">
              <a:solidFill>
                <a:srgbClr val="003B68"/>
              </a:solidFill>
            </a:endParaRPr>
          </a:p>
        </p:txBody>
      </p:sp>
      <p:pic>
        <p:nvPicPr>
          <p:cNvPr id="1026" name="Picture 2" descr="Картинки по запросу розташування спор у клостридій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" b="23017"/>
          <a:stretch/>
        </p:blipFill>
        <p:spPr bwMode="auto">
          <a:xfrm>
            <a:off x="628650" y="2566987"/>
            <a:ext cx="8515350" cy="281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95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24" y="5614988"/>
            <a:ext cx="3345128" cy="885825"/>
          </a:xfrm>
        </p:spPr>
        <p:txBody>
          <a:bodyPr>
            <a:normAutofit/>
          </a:bodyPr>
          <a:lstStyle/>
          <a:p>
            <a:pPr algn="ctr"/>
            <a:r>
              <a:rPr lang="uk-UA" sz="2400" b="1" dirty="0" smtClean="0">
                <a:solidFill>
                  <a:srgbClr val="003B68"/>
                </a:solidFill>
              </a:rPr>
              <a:t>Луї Пастер</a:t>
            </a:r>
            <a:br>
              <a:rPr lang="uk-UA" sz="2400" b="1" dirty="0" smtClean="0">
                <a:solidFill>
                  <a:srgbClr val="003B68"/>
                </a:solidFill>
              </a:rPr>
            </a:br>
            <a:r>
              <a:rPr lang="uk-UA" sz="2400" b="1" dirty="0" smtClean="0">
                <a:solidFill>
                  <a:srgbClr val="003B68"/>
                </a:solidFill>
              </a:rPr>
              <a:t>(1822-1895рр.)</a:t>
            </a:r>
            <a:endParaRPr lang="uk-UA" sz="2400" b="1" dirty="0">
              <a:solidFill>
                <a:srgbClr val="003B68"/>
              </a:solidFill>
            </a:endParaRPr>
          </a:p>
        </p:txBody>
      </p:sp>
      <p:pic>
        <p:nvPicPr>
          <p:cNvPr id="2050" name="Picture 2" descr="Картинки по запросу пасте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4" y="842963"/>
            <a:ext cx="3489054" cy="477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15066" y="487025"/>
            <a:ext cx="4728898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3B68"/>
                </a:solidFill>
              </a:rPr>
              <a:t>Видатні відкриття:</a:t>
            </a:r>
          </a:p>
          <a:p>
            <a:endParaRPr lang="uk-UA" sz="1400" b="1" dirty="0" smtClean="0">
              <a:solidFill>
                <a:srgbClr val="003B68"/>
              </a:solidFill>
            </a:endParaRPr>
          </a:p>
          <a:p>
            <a:r>
              <a:rPr lang="uk-UA" sz="2400" b="1" dirty="0" smtClean="0">
                <a:solidFill>
                  <a:srgbClr val="FF0000"/>
                </a:solidFill>
              </a:rPr>
              <a:t>1857 рік – бродіння, анаеробний тип дихання.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1860 рік – самовільне зародження життя.</a:t>
            </a:r>
            <a:r>
              <a:rPr lang="uk-UA" sz="2400" b="1" dirty="0">
                <a:solidFill>
                  <a:srgbClr val="003B68"/>
                </a:solidFill>
              </a:rPr>
              <a:t> </a:t>
            </a:r>
            <a:endParaRPr lang="uk-UA" sz="2400" b="1" dirty="0" smtClean="0">
              <a:solidFill>
                <a:srgbClr val="003B68"/>
              </a:solidFill>
            </a:endParaRPr>
          </a:p>
          <a:p>
            <a:r>
              <a:rPr lang="uk-UA" sz="2400" b="1" dirty="0" err="1" smtClean="0">
                <a:solidFill>
                  <a:srgbClr val="003B68"/>
                </a:solidFill>
              </a:rPr>
              <a:t>Живільні</a:t>
            </a:r>
            <a:r>
              <a:rPr lang="uk-UA" sz="2400" b="1" dirty="0" smtClean="0">
                <a:solidFill>
                  <a:srgbClr val="003B68"/>
                </a:solidFill>
              </a:rPr>
              <a:t> середовища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Стерилізація.</a:t>
            </a:r>
          </a:p>
          <a:p>
            <a:r>
              <a:rPr lang="uk-UA" sz="2400" b="1" dirty="0" err="1" smtClean="0">
                <a:solidFill>
                  <a:srgbClr val="003B68"/>
                </a:solidFill>
              </a:rPr>
              <a:t>Дезинфекція</a:t>
            </a:r>
            <a:r>
              <a:rPr lang="uk-UA" sz="2400" b="1" dirty="0" smtClean="0">
                <a:solidFill>
                  <a:srgbClr val="003B68"/>
                </a:solidFill>
              </a:rPr>
              <a:t>.</a:t>
            </a:r>
            <a:endParaRPr lang="uk-UA" sz="2400" b="1" dirty="0">
              <a:solidFill>
                <a:srgbClr val="003B68"/>
              </a:solidFill>
            </a:endParaRPr>
          </a:p>
          <a:p>
            <a:r>
              <a:rPr lang="uk-UA" sz="2400" b="1" dirty="0" err="1" smtClean="0">
                <a:solidFill>
                  <a:srgbClr val="003B68"/>
                </a:solidFill>
              </a:rPr>
              <a:t>Пастерилізація</a:t>
            </a:r>
            <a:r>
              <a:rPr lang="uk-UA" sz="2400" b="1" dirty="0" smtClean="0">
                <a:solidFill>
                  <a:srgbClr val="003B68"/>
                </a:solidFill>
              </a:rPr>
              <a:t>.</a:t>
            </a:r>
          </a:p>
          <a:p>
            <a:r>
              <a:rPr lang="uk-UA" sz="2400" b="1" dirty="0" err="1" smtClean="0">
                <a:solidFill>
                  <a:srgbClr val="003B68"/>
                </a:solidFill>
              </a:rPr>
              <a:t>Атенуйовані</a:t>
            </a:r>
            <a:r>
              <a:rPr lang="uk-UA" sz="2400" b="1" dirty="0" smtClean="0">
                <a:solidFill>
                  <a:srgbClr val="003B68"/>
                </a:solidFill>
              </a:rPr>
              <a:t> штами.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1865 рік – хвороби вина та пива.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1868 рік – хвороби шовковичних червів.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1881 рік – зараза і вакцини.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1885 рік – вакцина проти сказу.</a:t>
            </a:r>
            <a:endParaRPr lang="uk-UA" sz="2400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12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876300"/>
          </a:xfrm>
        </p:spPr>
        <p:txBody>
          <a:bodyPr/>
          <a:lstStyle/>
          <a:p>
            <a:pPr algn="ctr"/>
            <a:r>
              <a:rPr lang="uk-UA" b="1" dirty="0" err="1" smtClean="0">
                <a:solidFill>
                  <a:srgbClr val="003B68"/>
                </a:solidFill>
              </a:rPr>
              <a:t>Культуральні</a:t>
            </a:r>
            <a:r>
              <a:rPr lang="uk-UA" b="1" dirty="0" smtClean="0">
                <a:solidFill>
                  <a:srgbClr val="003B68"/>
                </a:solidFill>
              </a:rPr>
              <a:t> властивості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226468"/>
            <a:ext cx="3962400" cy="3583781"/>
          </a:xfrm>
        </p:spPr>
        <p:txBody>
          <a:bodyPr>
            <a:normAutofit/>
          </a:bodyPr>
          <a:lstStyle/>
          <a:p>
            <a:pPr lvl="0"/>
            <a:r>
              <a:rPr lang="ru-RU" sz="2800" b="1" dirty="0" err="1" smtClean="0">
                <a:solidFill>
                  <a:srgbClr val="003B68"/>
                </a:solidFill>
              </a:rPr>
              <a:t>Облігатні</a:t>
            </a:r>
            <a:r>
              <a:rPr lang="ru-RU" sz="2800" b="1" dirty="0" smtClean="0">
                <a:solidFill>
                  <a:srgbClr val="003B68"/>
                </a:solidFill>
              </a:rPr>
              <a:t> </a:t>
            </a:r>
            <a:r>
              <a:rPr lang="ru-RU" sz="2800" b="1" dirty="0" err="1" smtClean="0">
                <a:solidFill>
                  <a:srgbClr val="003B68"/>
                </a:solidFill>
              </a:rPr>
              <a:t>анаероби</a:t>
            </a:r>
            <a:r>
              <a:rPr lang="ru-RU" sz="2800" b="1" dirty="0" smtClean="0">
                <a:solidFill>
                  <a:srgbClr val="003B68"/>
                </a:solidFill>
              </a:rPr>
              <a:t> </a:t>
            </a:r>
          </a:p>
          <a:p>
            <a:pPr lvl="0"/>
            <a:r>
              <a:rPr lang="ru-RU" sz="2800" b="1" dirty="0" smtClean="0">
                <a:solidFill>
                  <a:srgbClr val="003B68"/>
                </a:solidFill>
              </a:rPr>
              <a:t>Оптимальна </a:t>
            </a:r>
            <a:r>
              <a:rPr lang="ru-RU" sz="2800" b="1" dirty="0">
                <a:solidFill>
                  <a:srgbClr val="003B68"/>
                </a:solidFill>
              </a:rPr>
              <a:t>температура росту – 37</a:t>
            </a:r>
            <a:r>
              <a:rPr lang="ru-RU" sz="2800" b="1" baseline="30000" dirty="0">
                <a:solidFill>
                  <a:srgbClr val="003B68"/>
                </a:solidFill>
              </a:rPr>
              <a:t>0</a:t>
            </a:r>
            <a:r>
              <a:rPr lang="ru-RU" sz="2800" b="1" dirty="0">
                <a:solidFill>
                  <a:srgbClr val="003B68"/>
                </a:solidFill>
              </a:rPr>
              <a:t>С рН 7,2-7,6</a:t>
            </a:r>
          </a:p>
          <a:p>
            <a:r>
              <a:rPr lang="ru-RU" sz="2800" b="1" dirty="0" err="1">
                <a:solidFill>
                  <a:srgbClr val="003B68"/>
                </a:solidFill>
              </a:rPr>
              <a:t>Потребують</a:t>
            </a:r>
            <a:r>
              <a:rPr lang="ru-RU" sz="2800" b="1" dirty="0">
                <a:solidFill>
                  <a:srgbClr val="003B68"/>
                </a:solidFill>
              </a:rPr>
              <a:t> </a:t>
            </a:r>
            <a:r>
              <a:rPr lang="ru-RU" sz="2800" b="1" dirty="0" err="1">
                <a:solidFill>
                  <a:srgbClr val="003B68"/>
                </a:solidFill>
              </a:rPr>
              <a:t>середовищ</a:t>
            </a:r>
            <a:r>
              <a:rPr lang="ru-RU" sz="2800" b="1" dirty="0">
                <a:solidFill>
                  <a:srgbClr val="003B68"/>
                </a:solidFill>
              </a:rPr>
              <a:t> </a:t>
            </a:r>
            <a:r>
              <a:rPr lang="ru-RU" sz="2800" b="1" dirty="0" err="1" smtClean="0">
                <a:solidFill>
                  <a:srgbClr val="003B68"/>
                </a:solidFill>
              </a:rPr>
              <a:t>із</a:t>
            </a:r>
            <a:r>
              <a:rPr lang="ru-RU" sz="2800" b="1" dirty="0" smtClean="0">
                <a:solidFill>
                  <a:srgbClr val="003B68"/>
                </a:solidFill>
              </a:rPr>
              <a:t> </a:t>
            </a:r>
            <a:r>
              <a:rPr lang="ru-RU" sz="2800" b="1" dirty="0" err="1" smtClean="0">
                <a:solidFill>
                  <a:srgbClr val="003B68"/>
                </a:solidFill>
              </a:rPr>
              <a:t>додаванням</a:t>
            </a:r>
            <a:r>
              <a:rPr lang="ru-RU" sz="2800" b="1" dirty="0" smtClean="0">
                <a:solidFill>
                  <a:srgbClr val="003B68"/>
                </a:solidFill>
              </a:rPr>
              <a:t> </a:t>
            </a:r>
            <a:r>
              <a:rPr lang="ru-RU" sz="2800" b="1" dirty="0" err="1" smtClean="0">
                <a:solidFill>
                  <a:srgbClr val="003B68"/>
                </a:solidFill>
              </a:rPr>
              <a:t>глюкози</a:t>
            </a:r>
            <a:endParaRPr lang="ru-RU" sz="2800" b="1" dirty="0">
              <a:solidFill>
                <a:srgbClr val="003B68"/>
              </a:solidFill>
            </a:endParaRPr>
          </a:p>
        </p:txBody>
      </p:sp>
      <p:pic>
        <p:nvPicPr>
          <p:cNvPr id="5" name="Picture 10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644" y="1965324"/>
            <a:ext cx="4176712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027"/>
          <p:cNvSpPr txBox="1">
            <a:spLocks noChangeArrowheads="1"/>
          </p:cNvSpPr>
          <p:nvPr/>
        </p:nvSpPr>
        <p:spPr bwMode="auto">
          <a:xfrm>
            <a:off x="4591050" y="5924549"/>
            <a:ext cx="455295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uk-UA" altLang="uk-UA" b="1" dirty="0">
                <a:solidFill>
                  <a:srgbClr val="003B68"/>
                </a:solidFill>
                <a:latin typeface="Times New Roman" panose="02020603050405020304" pitchFamily="18" charset="0"/>
              </a:rPr>
              <a:t>Колонії </a:t>
            </a:r>
            <a:r>
              <a:rPr lang="en-GB" altLang="uk-UA" b="1" i="1" dirty="0">
                <a:solidFill>
                  <a:srgbClr val="003B68"/>
                </a:solidFill>
                <a:latin typeface="Times New Roman" panose="02020603050405020304" pitchFamily="18" charset="0"/>
              </a:rPr>
              <a:t>Clostridium perfringens</a:t>
            </a:r>
            <a:endParaRPr lang="en-US" altLang="uk-UA" b="1" i="1" dirty="0">
              <a:solidFill>
                <a:srgbClr val="003B68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uk-UA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333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878" y="338855"/>
            <a:ext cx="8679122" cy="1729487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Характеристика поживних середовищ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5378" y="2363495"/>
            <a:ext cx="4818479" cy="3263504"/>
          </a:xfrm>
        </p:spPr>
        <p:txBody>
          <a:bodyPr>
            <a:noAutofit/>
          </a:bodyPr>
          <a:lstStyle/>
          <a:p>
            <a:pPr lvl="0"/>
            <a:r>
              <a:rPr lang="en-US" sz="2400" b="1" dirty="0" err="1">
                <a:solidFill>
                  <a:srgbClr val="003B68"/>
                </a:solidFill>
              </a:rPr>
              <a:t>середовище</a:t>
            </a:r>
            <a:r>
              <a:rPr lang="en-US" sz="2400" b="1" dirty="0">
                <a:solidFill>
                  <a:srgbClr val="003B68"/>
                </a:solidFill>
              </a:rPr>
              <a:t> </a:t>
            </a:r>
            <a:r>
              <a:rPr lang="en-US" sz="2400" b="1" dirty="0" err="1">
                <a:solidFill>
                  <a:srgbClr val="003B68"/>
                </a:solidFill>
              </a:rPr>
              <a:t>Кітта-Тароцці</a:t>
            </a:r>
            <a:r>
              <a:rPr lang="en-US" sz="2400" b="1" dirty="0">
                <a:solidFill>
                  <a:srgbClr val="003B68"/>
                </a:solidFill>
              </a:rPr>
              <a:t> </a:t>
            </a:r>
            <a:endParaRPr lang="uk-UA" sz="2400" b="1" dirty="0" smtClean="0">
              <a:solidFill>
                <a:srgbClr val="003B68"/>
              </a:solidFill>
            </a:endParaRPr>
          </a:p>
          <a:p>
            <a:pPr lvl="0"/>
            <a:r>
              <a:rPr lang="en-US" sz="2400" b="1" dirty="0" err="1" smtClean="0">
                <a:solidFill>
                  <a:srgbClr val="003B68"/>
                </a:solidFill>
              </a:rPr>
              <a:t>цукровий</a:t>
            </a:r>
            <a:r>
              <a:rPr lang="en-US" sz="2400" b="1" dirty="0" smtClean="0">
                <a:solidFill>
                  <a:srgbClr val="003B68"/>
                </a:solidFill>
              </a:rPr>
              <a:t> </a:t>
            </a:r>
            <a:r>
              <a:rPr lang="en-US" sz="2400" b="1" dirty="0" err="1" smtClean="0">
                <a:solidFill>
                  <a:srgbClr val="003B68"/>
                </a:solidFill>
              </a:rPr>
              <a:t>агар</a:t>
            </a:r>
            <a:r>
              <a:rPr lang="en-US" sz="2400" b="1" dirty="0" smtClean="0">
                <a:solidFill>
                  <a:srgbClr val="003B68"/>
                </a:solidFill>
              </a:rPr>
              <a:t> </a:t>
            </a:r>
            <a:endParaRPr lang="uk-UA" sz="2400" b="1" dirty="0" smtClean="0">
              <a:solidFill>
                <a:srgbClr val="003B68"/>
              </a:solidFill>
            </a:endParaRPr>
          </a:p>
          <a:p>
            <a:pPr lvl="0"/>
            <a:r>
              <a:rPr lang="ru-RU" sz="2400" b="1" dirty="0" err="1" smtClean="0">
                <a:solidFill>
                  <a:srgbClr val="003B68"/>
                </a:solidFill>
              </a:rPr>
              <a:t>кров’яно-цукровий</a:t>
            </a:r>
            <a:r>
              <a:rPr lang="ru-RU" sz="2400" b="1" dirty="0" smtClean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агар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endParaRPr lang="ru-RU" sz="2400" b="1" dirty="0" smtClean="0">
              <a:solidFill>
                <a:srgbClr val="003B68"/>
              </a:solidFill>
            </a:endParaRPr>
          </a:p>
          <a:p>
            <a:pPr lvl="0"/>
            <a:r>
              <a:rPr lang="ru-RU" sz="2400" b="1" dirty="0" err="1" smtClean="0">
                <a:solidFill>
                  <a:srgbClr val="003B68"/>
                </a:solidFill>
              </a:rPr>
              <a:t>середовище</a:t>
            </a:r>
            <a:r>
              <a:rPr lang="ru-RU" sz="2400" b="1" dirty="0" smtClean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Вільсона-Блера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endParaRPr lang="ru-RU" sz="2400" b="1" dirty="0" smtClean="0">
              <a:solidFill>
                <a:srgbClr val="003B68"/>
              </a:solidFill>
            </a:endParaRPr>
          </a:p>
          <a:p>
            <a:pPr lvl="0"/>
            <a:r>
              <a:rPr lang="ru-RU" sz="2400" b="1" dirty="0" err="1" smtClean="0">
                <a:solidFill>
                  <a:srgbClr val="003B68"/>
                </a:solidFill>
              </a:rPr>
              <a:t>середовище</a:t>
            </a:r>
            <a:r>
              <a:rPr lang="ru-RU" sz="2400" b="1" dirty="0" smtClean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Вілліса-Хобса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</a:p>
          <a:p>
            <a:r>
              <a:rPr lang="ru-RU" sz="2400" b="1" dirty="0" err="1">
                <a:solidFill>
                  <a:srgbClr val="003B68"/>
                </a:solidFill>
              </a:rPr>
              <a:t>тіогліколевий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агар</a:t>
            </a:r>
            <a:r>
              <a:rPr lang="ru-RU" sz="2400" b="1" dirty="0">
                <a:solidFill>
                  <a:srgbClr val="003B68"/>
                </a:solidFill>
              </a:rPr>
              <a:t> та </a:t>
            </a:r>
            <a:r>
              <a:rPr lang="ru-RU" sz="2400" b="1" dirty="0" err="1">
                <a:solidFill>
                  <a:srgbClr val="003B68"/>
                </a:solidFill>
              </a:rPr>
              <a:t>бульйон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590" y="1773189"/>
            <a:ext cx="3679120" cy="2730202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357" y="4619254"/>
            <a:ext cx="3613309" cy="20154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2157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87" t="20563" r="14691" b="1559"/>
          <a:stretch/>
        </p:blipFill>
        <p:spPr bwMode="auto">
          <a:xfrm>
            <a:off x="1756229" y="986972"/>
            <a:ext cx="6429830" cy="568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9600" y="217531"/>
            <a:ext cx="838925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 err="1" smtClean="0">
                <a:solidFill>
                  <a:srgbClr val="003B68"/>
                </a:solidFill>
              </a:rPr>
              <a:t>Середовище</a:t>
            </a:r>
            <a:r>
              <a:rPr lang="ru-RU" sz="4400" b="1" dirty="0" smtClean="0">
                <a:solidFill>
                  <a:srgbClr val="003B68"/>
                </a:solidFill>
              </a:rPr>
              <a:t> </a:t>
            </a:r>
            <a:r>
              <a:rPr lang="ru-RU" sz="4400" b="1" dirty="0" err="1">
                <a:solidFill>
                  <a:srgbClr val="003B68"/>
                </a:solidFill>
              </a:rPr>
              <a:t>Вільсона-Блера</a:t>
            </a:r>
            <a:r>
              <a:rPr lang="ru-RU" sz="4400" b="1" dirty="0">
                <a:solidFill>
                  <a:srgbClr val="003B68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0289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26" descr="ana2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90" b="8302"/>
          <a:stretch/>
        </p:blipFill>
        <p:spPr bwMode="auto">
          <a:xfrm>
            <a:off x="2392363" y="1447799"/>
            <a:ext cx="4936331" cy="5048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1027"/>
          <p:cNvSpPr txBox="1">
            <a:spLocks noChangeArrowheads="1"/>
          </p:cNvSpPr>
          <p:nvPr/>
        </p:nvSpPr>
        <p:spPr bwMode="auto">
          <a:xfrm>
            <a:off x="375445" y="377963"/>
            <a:ext cx="876855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uk-UA" altLang="uk-UA" sz="4000" b="1" dirty="0" err="1">
                <a:solidFill>
                  <a:srgbClr val="003B68"/>
                </a:solidFill>
                <a:latin typeface="+mj-lt"/>
              </a:rPr>
              <a:t>Лецитиназна</a:t>
            </a:r>
            <a:r>
              <a:rPr lang="uk-UA" altLang="uk-UA" sz="4000" b="1" dirty="0">
                <a:solidFill>
                  <a:srgbClr val="003B68"/>
                </a:solidFill>
                <a:latin typeface="+mj-lt"/>
              </a:rPr>
              <a:t> активність </a:t>
            </a:r>
            <a:endParaRPr lang="en-US" altLang="uk-UA" sz="4000" b="1" dirty="0">
              <a:solidFill>
                <a:srgbClr val="003B68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8881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26" descr="ana2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0"/>
          <a:stretch/>
        </p:blipFill>
        <p:spPr bwMode="auto">
          <a:xfrm>
            <a:off x="2842419" y="1206887"/>
            <a:ext cx="3913187" cy="5379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1027"/>
          <p:cNvSpPr txBox="1">
            <a:spLocks noChangeArrowheads="1"/>
          </p:cNvSpPr>
          <p:nvPr/>
        </p:nvSpPr>
        <p:spPr bwMode="auto">
          <a:xfrm>
            <a:off x="454026" y="266700"/>
            <a:ext cx="868997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uk-UA" altLang="uk-UA" sz="4400" b="1" dirty="0" smtClean="0">
                <a:solidFill>
                  <a:srgbClr val="003B68"/>
                </a:solidFill>
                <a:latin typeface="+mj-lt"/>
              </a:rPr>
              <a:t>Ріст у молоці</a:t>
            </a:r>
            <a:endParaRPr lang="en-US" altLang="uk-UA" sz="4400" b="1" dirty="0">
              <a:solidFill>
                <a:srgbClr val="003B68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6264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684" y="495300"/>
            <a:ext cx="8654316" cy="723900"/>
          </a:xfrm>
        </p:spPr>
        <p:txBody>
          <a:bodyPr/>
          <a:lstStyle/>
          <a:p>
            <a:pPr algn="ctr"/>
            <a:r>
              <a:rPr lang="uk-UA" b="1" dirty="0" err="1" smtClean="0">
                <a:solidFill>
                  <a:srgbClr val="003B68"/>
                </a:solidFill>
              </a:rPr>
              <a:t>Анааеростат</a:t>
            </a:r>
            <a:endParaRPr lang="ru-RU" b="1" dirty="0">
              <a:solidFill>
                <a:srgbClr val="003B68"/>
              </a:solidFill>
            </a:endParaRPr>
          </a:p>
        </p:txBody>
      </p:sp>
      <p:pic>
        <p:nvPicPr>
          <p:cNvPr id="1028" name="Picture 4" descr="Картинки по запросу Анаэроста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84" y="1428750"/>
            <a:ext cx="4747846" cy="4747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артинки по запросу Анаэростат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530" y="1600931"/>
            <a:ext cx="3201620" cy="5022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718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47650"/>
            <a:ext cx="8515350" cy="95250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Фактори патогенності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2975" y="1361055"/>
            <a:ext cx="7886700" cy="1629795"/>
          </a:xfrm>
        </p:spPr>
        <p:txBody>
          <a:bodyPr>
            <a:noAutofit/>
          </a:bodyPr>
          <a:lstStyle/>
          <a:p>
            <a:r>
              <a:rPr lang="uk-UA" sz="2400" b="1" dirty="0">
                <a:solidFill>
                  <a:srgbClr val="003B68"/>
                </a:solidFill>
              </a:rPr>
              <a:t>е</a:t>
            </a:r>
            <a:r>
              <a:rPr lang="uk-UA" sz="2400" b="1" dirty="0" smtClean="0">
                <a:solidFill>
                  <a:srgbClr val="003B68"/>
                </a:solidFill>
              </a:rPr>
              <a:t>кзотоксини;</a:t>
            </a:r>
            <a:endParaRPr lang="ru-RU" sz="2400" b="1" dirty="0">
              <a:solidFill>
                <a:srgbClr val="003B68"/>
              </a:solidFill>
            </a:endParaRPr>
          </a:p>
          <a:p>
            <a:r>
              <a:rPr lang="uk-UA" sz="2400" b="1" dirty="0">
                <a:solidFill>
                  <a:srgbClr val="003B68"/>
                </a:solidFill>
              </a:rPr>
              <a:t>к</a:t>
            </a:r>
            <a:r>
              <a:rPr lang="uk-UA" sz="2400" b="1" dirty="0" smtClean="0">
                <a:solidFill>
                  <a:srgbClr val="003B68"/>
                </a:solidFill>
              </a:rPr>
              <a:t>апсула (</a:t>
            </a:r>
            <a:r>
              <a:rPr lang="uk-UA" sz="2400" b="1" i="1" dirty="0" smtClean="0">
                <a:solidFill>
                  <a:srgbClr val="003B68"/>
                </a:solidFill>
              </a:rPr>
              <a:t>C</a:t>
            </a:r>
            <a:r>
              <a:rPr lang="uk-UA" sz="2400" b="1" i="1" dirty="0">
                <a:solidFill>
                  <a:srgbClr val="003B68"/>
                </a:solidFill>
              </a:rPr>
              <a:t>. </a:t>
            </a:r>
            <a:r>
              <a:rPr lang="uk-UA" sz="2400" b="1" i="1" dirty="0" err="1">
                <a:solidFill>
                  <a:srgbClr val="003B68"/>
                </a:solidFill>
              </a:rPr>
              <a:t>perfringens</a:t>
            </a:r>
            <a:r>
              <a:rPr lang="uk-UA" sz="2400" b="1" dirty="0" smtClean="0">
                <a:solidFill>
                  <a:srgbClr val="003B68"/>
                </a:solidFill>
              </a:rPr>
              <a:t>);</a:t>
            </a:r>
            <a:endParaRPr lang="ru-RU" sz="2400" b="1" dirty="0">
              <a:solidFill>
                <a:srgbClr val="003B68"/>
              </a:solidFill>
            </a:endParaRPr>
          </a:p>
          <a:p>
            <a:r>
              <a:rPr lang="uk-UA" sz="2400" b="1" dirty="0" smtClean="0">
                <a:solidFill>
                  <a:srgbClr val="003B68"/>
                </a:solidFill>
              </a:rPr>
              <a:t>джгутики</a:t>
            </a:r>
            <a:r>
              <a:rPr lang="uk-UA" sz="2400" dirty="0" smtClean="0">
                <a:solidFill>
                  <a:srgbClr val="003B68"/>
                </a:solidFill>
              </a:rPr>
              <a:t>.</a:t>
            </a:r>
            <a:endParaRPr lang="ru-RU" sz="2400" dirty="0">
              <a:solidFill>
                <a:srgbClr val="003B68"/>
              </a:solidFill>
            </a:endParaRPr>
          </a:p>
          <a:p>
            <a:pPr marL="0" indent="0" algn="ctr">
              <a:buNone/>
            </a:pPr>
            <a:endParaRPr lang="uk-UA" sz="2400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942975" y="3151755"/>
            <a:ext cx="7886700" cy="3248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solidFill>
                  <a:srgbClr val="003B68"/>
                </a:solidFill>
                <a:latin typeface="+mj-lt"/>
              </a:rPr>
              <a:t>Патогенні ферменти</a:t>
            </a:r>
            <a:endParaRPr lang="ru-RU" sz="4400" b="1" dirty="0">
              <a:solidFill>
                <a:srgbClr val="003B68"/>
              </a:solidFill>
              <a:latin typeface="+mj-lt"/>
            </a:endParaRPr>
          </a:p>
          <a:p>
            <a:pPr marL="384048" lvl="0" indent="-384048" defTabSz="6858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r>
              <a:rPr lang="uk-UA" sz="2400" b="1" dirty="0" smtClean="0">
                <a:solidFill>
                  <a:srgbClr val="003B68"/>
                </a:solidFill>
              </a:rPr>
              <a:t>фібринолізин;</a:t>
            </a:r>
            <a:endParaRPr lang="ru-RU" sz="2400" b="1" dirty="0" smtClean="0">
              <a:solidFill>
                <a:srgbClr val="003B68"/>
              </a:solidFill>
            </a:endParaRPr>
          </a:p>
          <a:p>
            <a:pPr marL="384048" lvl="0" indent="-384048" defTabSz="6858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r>
              <a:rPr lang="uk-UA" sz="2400" b="1" dirty="0" err="1" smtClean="0">
                <a:solidFill>
                  <a:srgbClr val="003B68"/>
                </a:solidFill>
              </a:rPr>
              <a:t>протеази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  <a:endParaRPr lang="ru-RU" sz="2400" b="1" dirty="0" smtClean="0">
              <a:solidFill>
                <a:srgbClr val="003B68"/>
              </a:solidFill>
            </a:endParaRPr>
          </a:p>
          <a:p>
            <a:pPr marL="384048" lvl="0" indent="-384048" defTabSz="6858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r>
              <a:rPr lang="uk-UA" sz="2400" b="1" dirty="0" err="1" smtClean="0">
                <a:solidFill>
                  <a:srgbClr val="003B68"/>
                </a:solidFill>
              </a:rPr>
              <a:t>желатиназа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  <a:endParaRPr lang="ru-RU" sz="2400" b="1" dirty="0" smtClean="0">
              <a:solidFill>
                <a:srgbClr val="003B68"/>
              </a:solidFill>
            </a:endParaRPr>
          </a:p>
          <a:p>
            <a:pPr marL="384048" lvl="0" indent="-384048" defTabSz="6858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r>
              <a:rPr lang="uk-UA" sz="2400" b="1" dirty="0" err="1" smtClean="0">
                <a:solidFill>
                  <a:srgbClr val="003B68"/>
                </a:solidFill>
              </a:rPr>
              <a:t>гемолізини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  <a:endParaRPr lang="ru-RU" sz="2400" b="1" dirty="0" smtClean="0">
              <a:solidFill>
                <a:srgbClr val="003B68"/>
              </a:solidFill>
            </a:endParaRPr>
          </a:p>
          <a:p>
            <a:pPr marL="384048" indent="-384048" defTabSz="6858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r>
              <a:rPr lang="uk-UA" sz="2400" b="1" dirty="0" err="1" smtClean="0">
                <a:solidFill>
                  <a:srgbClr val="003B68"/>
                </a:solidFill>
              </a:rPr>
              <a:t>нейрамінідаза</a:t>
            </a:r>
            <a:r>
              <a:rPr lang="uk-UA" sz="2400" dirty="0" smtClean="0">
                <a:solidFill>
                  <a:srgbClr val="003B68"/>
                </a:solidFill>
              </a:rPr>
              <a:t>.</a:t>
            </a:r>
            <a:endParaRPr lang="ru-RU" sz="2400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95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Картинки по запросу збудник правц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2" r="25059"/>
          <a:stretch/>
        </p:blipFill>
        <p:spPr bwMode="auto">
          <a:xfrm>
            <a:off x="-41564" y="0"/>
            <a:ext cx="91855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1565" y="872836"/>
            <a:ext cx="5320147" cy="148590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uk-UA" b="1" i="1" dirty="0" err="1">
                <a:solidFill>
                  <a:srgbClr val="003B68"/>
                </a:solidFill>
              </a:rPr>
              <a:t>Clostridium</a:t>
            </a:r>
            <a:r>
              <a:rPr lang="uk-UA" b="1" i="1" dirty="0">
                <a:solidFill>
                  <a:srgbClr val="003B68"/>
                </a:solidFill>
              </a:rPr>
              <a:t> </a:t>
            </a:r>
            <a:r>
              <a:rPr lang="uk-UA" b="1" i="1" dirty="0" err="1">
                <a:solidFill>
                  <a:srgbClr val="003B68"/>
                </a:solidFill>
              </a:rPr>
              <a:t>tetani</a:t>
            </a:r>
            <a:r>
              <a:rPr lang="uk-UA" b="1" i="1" dirty="0">
                <a:solidFill>
                  <a:srgbClr val="003B68"/>
                </a:solidFill>
              </a:rPr>
              <a:t> –</a:t>
            </a:r>
            <a:r>
              <a:rPr lang="uk-UA" b="1" dirty="0">
                <a:solidFill>
                  <a:srgbClr val="003B68"/>
                </a:solidFill>
              </a:rPr>
              <a:t> </a:t>
            </a:r>
            <a:br>
              <a:rPr lang="uk-UA" b="1" dirty="0">
                <a:solidFill>
                  <a:srgbClr val="003B68"/>
                </a:solidFill>
              </a:rPr>
            </a:br>
            <a:r>
              <a:rPr lang="uk-UA" b="1" dirty="0">
                <a:solidFill>
                  <a:srgbClr val="003B68"/>
                </a:solidFill>
              </a:rPr>
              <a:t>збудник правця </a:t>
            </a:r>
            <a:endParaRPr lang="uk-UA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96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700" y="331940"/>
            <a:ext cx="7200900" cy="819150"/>
          </a:xfrm>
        </p:spPr>
        <p:txBody>
          <a:bodyPr/>
          <a:lstStyle/>
          <a:p>
            <a:pPr algn="ctr"/>
            <a:r>
              <a:rPr lang="ru-RU" altLang="ru-RU" b="1" dirty="0" err="1">
                <a:solidFill>
                  <a:srgbClr val="003B68"/>
                </a:solidFill>
              </a:rPr>
              <a:t>Історична</a:t>
            </a:r>
            <a:r>
              <a:rPr lang="ru-RU" altLang="ru-RU" b="1" dirty="0">
                <a:solidFill>
                  <a:srgbClr val="003B68"/>
                </a:solidFill>
              </a:rPr>
              <a:t> </a:t>
            </a:r>
            <a:r>
              <a:rPr lang="ru-RU" altLang="ru-RU" b="1" dirty="0" err="1">
                <a:solidFill>
                  <a:srgbClr val="003B68"/>
                </a:solidFill>
              </a:rPr>
              <a:t>довідка</a:t>
            </a:r>
            <a:endParaRPr lang="ru-RU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95750" y="2094716"/>
            <a:ext cx="4857750" cy="3579574"/>
          </a:xfrm>
        </p:spPr>
        <p:txBody>
          <a:bodyPr>
            <a:noAutofit/>
          </a:bodyPr>
          <a:lstStyle/>
          <a:p>
            <a:pPr marL="0" indent="457200" algn="just">
              <a:buNone/>
            </a:pPr>
            <a:r>
              <a:rPr lang="uk-UA" sz="2400" b="1" dirty="0">
                <a:solidFill>
                  <a:srgbClr val="003B68"/>
                </a:solidFill>
              </a:rPr>
              <a:t>Правець відомий людству з далекої давнини. Найдавнішого опису проявів правця знайдено </a:t>
            </a:r>
            <a:r>
              <a:rPr lang="uk-UA" sz="2400" b="1" dirty="0" smtClean="0">
                <a:solidFill>
                  <a:srgbClr val="003B68"/>
                </a:solidFill>
              </a:rPr>
              <a:t>в єгипетському папірусі, </a:t>
            </a:r>
            <a:r>
              <a:rPr lang="uk-UA" sz="2400" b="1" dirty="0">
                <a:solidFill>
                  <a:srgbClr val="003B68"/>
                </a:solidFill>
              </a:rPr>
              <a:t>датованому близько 2600 років до </a:t>
            </a:r>
            <a:r>
              <a:rPr lang="uk-UA" sz="2400" b="1" dirty="0" smtClean="0">
                <a:solidFill>
                  <a:srgbClr val="003B68"/>
                </a:solidFill>
              </a:rPr>
              <a:t>н.е</a:t>
            </a:r>
            <a:r>
              <a:rPr lang="uk-UA" sz="2400" b="1" dirty="0">
                <a:solidFill>
                  <a:srgbClr val="003B68"/>
                </a:solidFill>
              </a:rPr>
              <a:t>. </a:t>
            </a:r>
            <a:endParaRPr lang="uk-UA" sz="2400" b="1" dirty="0" smtClean="0">
              <a:solidFill>
                <a:srgbClr val="003B68"/>
              </a:solidFill>
            </a:endParaRPr>
          </a:p>
          <a:p>
            <a:pPr marL="0" indent="457200" algn="just"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Гіппократ, </a:t>
            </a:r>
            <a:r>
              <a:rPr lang="uk-UA" sz="2400" b="1" dirty="0">
                <a:solidFill>
                  <a:srgbClr val="003B68"/>
                </a:solidFill>
              </a:rPr>
              <a:t>в якого від правця начебто помер син, описав перебіг даного захворювання понад 2430 років тому і дав йому назву. </a:t>
            </a:r>
            <a:endParaRPr lang="uk-UA" sz="2400" b="1" dirty="0" smtClean="0">
              <a:solidFill>
                <a:srgbClr val="003B68"/>
              </a:solidFill>
            </a:endParaRPr>
          </a:p>
        </p:txBody>
      </p:sp>
      <p:pic>
        <p:nvPicPr>
          <p:cNvPr id="4098" name="Picture 2" descr="Картинки по запросу Гіппокра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68052"/>
            <a:ext cx="3257550" cy="521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844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ртинки по запросу правець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8"/>
          <a:stretch/>
        </p:blipFill>
        <p:spPr bwMode="auto">
          <a:xfrm>
            <a:off x="1023579" y="3178627"/>
            <a:ext cx="7593951" cy="360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3332" y="706444"/>
            <a:ext cx="8154443" cy="2515727"/>
          </a:xfrm>
        </p:spPr>
        <p:txBody>
          <a:bodyPr>
            <a:noAutofit/>
          </a:bodyPr>
          <a:lstStyle/>
          <a:p>
            <a:pPr marL="0" indent="4572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dirty="0">
                <a:solidFill>
                  <a:srgbClr val="003B68"/>
                </a:solidFill>
              </a:rPr>
              <a:t>Вивченням цього захворювання займалися Клавдій Гален, </a:t>
            </a:r>
            <a:r>
              <a:rPr lang="uk-UA" sz="2400" b="1" dirty="0" err="1">
                <a:solidFill>
                  <a:srgbClr val="003B68"/>
                </a:solidFill>
              </a:rPr>
              <a:t>Авл</a:t>
            </a:r>
            <a:r>
              <a:rPr lang="uk-UA" sz="2400" b="1" dirty="0">
                <a:solidFill>
                  <a:srgbClr val="003B68"/>
                </a:solidFill>
              </a:rPr>
              <a:t> Корнелій </a:t>
            </a:r>
            <a:r>
              <a:rPr lang="uk-UA" sz="2400" b="1" dirty="0" err="1">
                <a:solidFill>
                  <a:srgbClr val="003B68"/>
                </a:solidFill>
              </a:rPr>
              <a:t>Цельс</a:t>
            </a:r>
            <a:r>
              <a:rPr lang="uk-UA" sz="2400" b="1" dirty="0">
                <a:solidFill>
                  <a:srgbClr val="003B68"/>
                </a:solidFill>
              </a:rPr>
              <a:t>, </a:t>
            </a:r>
            <a:r>
              <a:rPr lang="uk-UA" sz="2400" b="1" dirty="0" err="1">
                <a:solidFill>
                  <a:srgbClr val="003B68"/>
                </a:solidFill>
              </a:rPr>
              <a:t>Аретей</a:t>
            </a:r>
            <a:r>
              <a:rPr lang="uk-UA" sz="2400" b="1" dirty="0">
                <a:solidFill>
                  <a:srgbClr val="003B68"/>
                </a:solidFill>
              </a:rPr>
              <a:t> </a:t>
            </a:r>
            <a:r>
              <a:rPr lang="uk-UA" sz="2400" b="1" dirty="0" err="1">
                <a:solidFill>
                  <a:srgbClr val="003B68"/>
                </a:solidFill>
              </a:rPr>
              <a:t>Каппадокійський</a:t>
            </a:r>
            <a:r>
              <a:rPr lang="uk-UA" sz="2400" b="1" dirty="0">
                <a:solidFill>
                  <a:srgbClr val="003B68"/>
                </a:solidFill>
              </a:rPr>
              <a:t>, </a:t>
            </a:r>
            <a:r>
              <a:rPr lang="uk-UA" sz="2400" b="1" dirty="0" err="1">
                <a:solidFill>
                  <a:srgbClr val="003B68"/>
                </a:solidFill>
              </a:rPr>
              <a:t>Авіцена</a:t>
            </a:r>
            <a:r>
              <a:rPr lang="uk-UA" sz="2400" b="1" dirty="0">
                <a:solidFill>
                  <a:srgbClr val="003B68"/>
                </a:solidFill>
              </a:rPr>
              <a:t>, </a:t>
            </a:r>
            <a:r>
              <a:rPr lang="uk-UA" sz="2400" b="1" dirty="0" err="1">
                <a:solidFill>
                  <a:srgbClr val="003B68"/>
                </a:solidFill>
              </a:rPr>
              <a:t>Амбруаз</a:t>
            </a:r>
            <a:r>
              <a:rPr lang="uk-UA" sz="2400" b="1" dirty="0">
                <a:solidFill>
                  <a:srgbClr val="003B68"/>
                </a:solidFill>
              </a:rPr>
              <a:t> Паре та інші відомі лікарі давнини і середньовіччя. </a:t>
            </a:r>
          </a:p>
          <a:p>
            <a:pPr marL="0" indent="4572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dirty="0">
                <a:solidFill>
                  <a:srgbClr val="003B68"/>
                </a:solidFill>
              </a:rPr>
              <a:t>Ще тоді було помічено, що значно частіше правець виникає під час війни, проте пояснення цьому знайти не могли</a:t>
            </a:r>
            <a:r>
              <a:rPr lang="uk-UA" sz="2400" dirty="0" smtClean="0">
                <a:solidFill>
                  <a:srgbClr val="003B68"/>
                </a:solidFill>
              </a:rPr>
              <a:t>.</a:t>
            </a:r>
            <a:endParaRPr lang="ru-RU" sz="2400" dirty="0">
              <a:solidFill>
                <a:srgbClr val="003B68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23579" y="75980"/>
            <a:ext cx="7200900" cy="819150"/>
          </a:xfrm>
        </p:spPr>
        <p:txBody>
          <a:bodyPr/>
          <a:lstStyle/>
          <a:p>
            <a:pPr algn="ctr"/>
            <a:r>
              <a:rPr lang="ru-RU" altLang="ru-RU" b="1" dirty="0" err="1">
                <a:solidFill>
                  <a:srgbClr val="003B68"/>
                </a:solidFill>
              </a:rPr>
              <a:t>Історична</a:t>
            </a:r>
            <a:r>
              <a:rPr lang="ru-RU" altLang="ru-RU" b="1" dirty="0">
                <a:solidFill>
                  <a:srgbClr val="003B68"/>
                </a:solidFill>
              </a:rPr>
              <a:t> </a:t>
            </a:r>
            <a:r>
              <a:rPr lang="ru-RU" altLang="ru-RU" b="1" dirty="0" err="1">
                <a:solidFill>
                  <a:srgbClr val="003B68"/>
                </a:solidFill>
              </a:rPr>
              <a:t>довідка</a:t>
            </a:r>
            <a:endParaRPr lang="ru-RU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87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2118" y="2351245"/>
            <a:ext cx="4952031" cy="2173292"/>
          </a:xfrm>
        </p:spPr>
        <p:txBody>
          <a:bodyPr>
            <a:noAutofit/>
          </a:bodyPr>
          <a:lstStyle/>
          <a:p>
            <a:pPr marL="0" indent="449263" algn="just"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Правцева </a:t>
            </a:r>
            <a:r>
              <a:rPr lang="uk-UA" sz="2400" b="1" dirty="0">
                <a:solidFill>
                  <a:srgbClr val="003B68"/>
                </a:solidFill>
              </a:rPr>
              <a:t>паличка вперше описана М.Д. Монастирським (1883) та А. </a:t>
            </a:r>
            <a:r>
              <a:rPr lang="uk-UA" sz="2400" b="1" dirty="0" err="1">
                <a:solidFill>
                  <a:srgbClr val="003B68"/>
                </a:solidFill>
              </a:rPr>
              <a:t>Ніколаєром</a:t>
            </a:r>
            <a:r>
              <a:rPr lang="uk-UA" sz="2400" b="1" dirty="0">
                <a:solidFill>
                  <a:srgbClr val="003B68"/>
                </a:solidFill>
              </a:rPr>
              <a:t> (1884). </a:t>
            </a:r>
            <a:endParaRPr lang="ru-RU" sz="2400" b="1" dirty="0">
              <a:solidFill>
                <a:srgbClr val="003B68"/>
              </a:solidFill>
            </a:endParaRPr>
          </a:p>
          <a:p>
            <a:pPr marL="0" indent="449263" algn="just">
              <a:buNone/>
            </a:pPr>
            <a:r>
              <a:rPr lang="uk-UA" sz="2400" b="1" dirty="0">
                <a:solidFill>
                  <a:srgbClr val="003B68"/>
                </a:solidFill>
              </a:rPr>
              <a:t>Чисту культуру </a:t>
            </a:r>
            <a:r>
              <a:rPr lang="uk-UA" sz="2400" b="1" i="1" dirty="0">
                <a:solidFill>
                  <a:srgbClr val="003B68"/>
                </a:solidFill>
              </a:rPr>
              <a:t>C. </a:t>
            </a:r>
            <a:r>
              <a:rPr lang="uk-UA" sz="2400" b="1" i="1" dirty="0" err="1">
                <a:solidFill>
                  <a:srgbClr val="003B68"/>
                </a:solidFill>
              </a:rPr>
              <a:t>tetani</a:t>
            </a:r>
            <a:r>
              <a:rPr lang="uk-UA" sz="2400" b="1" dirty="0">
                <a:solidFill>
                  <a:srgbClr val="003B68"/>
                </a:solidFill>
              </a:rPr>
              <a:t> виділив С. </a:t>
            </a:r>
            <a:r>
              <a:rPr lang="uk-UA" sz="2400" b="1" dirty="0" err="1">
                <a:solidFill>
                  <a:srgbClr val="003B68"/>
                </a:solidFill>
              </a:rPr>
              <a:t>Кітазато</a:t>
            </a:r>
            <a:r>
              <a:rPr lang="uk-UA" sz="2400" b="1" dirty="0">
                <a:solidFill>
                  <a:srgbClr val="003B68"/>
                </a:solidFill>
              </a:rPr>
              <a:t> в 1889 р</a:t>
            </a:r>
            <a:r>
              <a:rPr lang="uk-UA" sz="2400" b="1" dirty="0" smtClean="0">
                <a:solidFill>
                  <a:srgbClr val="003B68"/>
                </a:solidFill>
              </a:rPr>
              <a:t>. </a:t>
            </a:r>
            <a:endParaRPr lang="ru-RU" sz="2400" b="1" dirty="0">
              <a:solidFill>
                <a:srgbClr val="003B68"/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2754" y="189855"/>
            <a:ext cx="8611245" cy="786539"/>
          </a:xfrm>
        </p:spPr>
        <p:txBody>
          <a:bodyPr/>
          <a:lstStyle/>
          <a:p>
            <a:pPr algn="ctr"/>
            <a:r>
              <a:rPr lang="ru-RU" altLang="ru-RU" b="1" dirty="0" err="1">
                <a:solidFill>
                  <a:srgbClr val="003B68"/>
                </a:solidFill>
              </a:rPr>
              <a:t>Історична</a:t>
            </a:r>
            <a:r>
              <a:rPr lang="ru-RU" altLang="ru-RU" b="1" dirty="0">
                <a:solidFill>
                  <a:srgbClr val="003B68"/>
                </a:solidFill>
              </a:rPr>
              <a:t> </a:t>
            </a:r>
            <a:r>
              <a:rPr lang="ru-RU" altLang="ru-RU" b="1" dirty="0" err="1">
                <a:solidFill>
                  <a:srgbClr val="003B68"/>
                </a:solidFill>
              </a:rPr>
              <a:t>довідка</a:t>
            </a:r>
            <a:endParaRPr lang="ru-RU" b="1" dirty="0">
              <a:solidFill>
                <a:srgbClr val="003B68"/>
              </a:solidFill>
            </a:endParaRPr>
          </a:p>
        </p:txBody>
      </p:sp>
      <p:pic>
        <p:nvPicPr>
          <p:cNvPr id="6146" name="Picture 2" descr="Картинки по запросу С. Кітаза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383" y="976393"/>
            <a:ext cx="3224562" cy="492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346915" y="5899388"/>
            <a:ext cx="37970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err="1" smtClean="0">
                <a:solidFill>
                  <a:srgbClr val="003B68"/>
                </a:solidFill>
              </a:rPr>
              <a:t>Кітазато</a:t>
            </a:r>
            <a:r>
              <a:rPr lang="uk-UA" b="1" dirty="0" smtClean="0">
                <a:solidFill>
                  <a:srgbClr val="003B68"/>
                </a:solidFill>
              </a:rPr>
              <a:t> </a:t>
            </a:r>
            <a:r>
              <a:rPr lang="uk-UA" b="1" dirty="0" err="1" smtClean="0">
                <a:solidFill>
                  <a:srgbClr val="003B68"/>
                </a:solidFill>
              </a:rPr>
              <a:t>Сібасабуро</a:t>
            </a:r>
            <a:endParaRPr lang="uk-UA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61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256" y="499740"/>
            <a:ext cx="4772038" cy="678051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Морфологія</a:t>
            </a:r>
            <a:endParaRPr lang="ru-RU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1480" y="1808014"/>
            <a:ext cx="4651320" cy="3263504"/>
          </a:xfrm>
        </p:spPr>
        <p:txBody>
          <a:bodyPr>
            <a:noAutofit/>
          </a:bodyPr>
          <a:lstStyle/>
          <a:p>
            <a:pPr lvl="0"/>
            <a:r>
              <a:rPr lang="uk-UA" sz="2400" b="1" dirty="0" err="1" smtClean="0">
                <a:solidFill>
                  <a:srgbClr val="003B68"/>
                </a:solidFill>
              </a:rPr>
              <a:t>Гр</a:t>
            </a:r>
            <a:r>
              <a:rPr lang="uk-UA" sz="2400" b="1" dirty="0">
                <a:solidFill>
                  <a:srgbClr val="003B68"/>
                </a:solidFill>
              </a:rPr>
              <a:t>+ палички (</a:t>
            </a:r>
            <a:r>
              <a:rPr lang="uk-UA" sz="2400" b="1" dirty="0" smtClean="0">
                <a:solidFill>
                  <a:srgbClr val="003B68"/>
                </a:solidFill>
              </a:rPr>
              <a:t>0,3-0,8x4-8 </a:t>
            </a:r>
            <a:r>
              <a:rPr lang="uk-UA" sz="2400" b="1" dirty="0" err="1">
                <a:solidFill>
                  <a:srgbClr val="003B68"/>
                </a:solidFill>
              </a:rPr>
              <a:t>мкм</a:t>
            </a:r>
            <a:r>
              <a:rPr lang="uk-UA" sz="2400" b="1" dirty="0" smtClean="0">
                <a:solidFill>
                  <a:srgbClr val="003B68"/>
                </a:solidFill>
              </a:rPr>
              <a:t>);</a:t>
            </a:r>
            <a:endParaRPr lang="ru-RU" sz="2400" b="1" dirty="0">
              <a:solidFill>
                <a:srgbClr val="003B68"/>
              </a:solidFill>
            </a:endParaRPr>
          </a:p>
          <a:p>
            <a:pPr lvl="0"/>
            <a:r>
              <a:rPr lang="uk-UA" sz="2400" b="1" dirty="0">
                <a:solidFill>
                  <a:srgbClr val="003B68"/>
                </a:solidFill>
              </a:rPr>
              <a:t>не утворюють </a:t>
            </a:r>
            <a:r>
              <a:rPr lang="uk-UA" sz="2400" b="1" dirty="0" smtClean="0">
                <a:solidFill>
                  <a:srgbClr val="003B68"/>
                </a:solidFill>
              </a:rPr>
              <a:t>капсул;</a:t>
            </a:r>
            <a:endParaRPr lang="ru-RU" sz="2400" b="1" dirty="0">
              <a:solidFill>
                <a:srgbClr val="003B68"/>
              </a:solidFill>
            </a:endParaRPr>
          </a:p>
          <a:p>
            <a:r>
              <a:rPr lang="uk-UA" sz="2400" b="1" dirty="0" err="1">
                <a:solidFill>
                  <a:srgbClr val="003B68"/>
                </a:solidFill>
              </a:rPr>
              <a:t>утворють</a:t>
            </a:r>
            <a:r>
              <a:rPr lang="uk-UA" sz="2400" b="1" dirty="0">
                <a:solidFill>
                  <a:srgbClr val="003B68"/>
                </a:solidFill>
              </a:rPr>
              <a:t> </a:t>
            </a:r>
            <a:r>
              <a:rPr lang="uk-UA" sz="2400" b="1" dirty="0" err="1">
                <a:solidFill>
                  <a:srgbClr val="003B68"/>
                </a:solidFill>
              </a:rPr>
              <a:t>термінально</a:t>
            </a:r>
            <a:r>
              <a:rPr lang="uk-UA" sz="2400" b="1" dirty="0">
                <a:solidFill>
                  <a:srgbClr val="003B68"/>
                </a:solidFill>
              </a:rPr>
              <a:t> </a:t>
            </a:r>
            <a:r>
              <a:rPr lang="uk-UA" sz="2400" b="1" dirty="0" smtClean="0">
                <a:solidFill>
                  <a:srgbClr val="003B68"/>
                </a:solidFill>
              </a:rPr>
              <a:t>розташовану </a:t>
            </a:r>
            <a:r>
              <a:rPr lang="uk-UA" sz="2400" b="1" dirty="0">
                <a:solidFill>
                  <a:srgbClr val="003B68"/>
                </a:solidFill>
              </a:rPr>
              <a:t>сферичну </a:t>
            </a:r>
            <a:r>
              <a:rPr lang="uk-UA" sz="2400" b="1" dirty="0" smtClean="0">
                <a:solidFill>
                  <a:srgbClr val="003B68"/>
                </a:solidFill>
              </a:rPr>
              <a:t>спору; </a:t>
            </a:r>
            <a:endParaRPr lang="uk-UA" sz="2400" b="1" dirty="0">
              <a:solidFill>
                <a:srgbClr val="003B68"/>
              </a:solidFill>
            </a:endParaRPr>
          </a:p>
          <a:p>
            <a:r>
              <a:rPr lang="uk-UA" sz="2400" b="1" dirty="0" smtClean="0">
                <a:solidFill>
                  <a:srgbClr val="003B68"/>
                </a:solidFill>
              </a:rPr>
              <a:t>в </a:t>
            </a:r>
            <a:r>
              <a:rPr lang="uk-UA" sz="2400" b="1" dirty="0">
                <a:solidFill>
                  <a:srgbClr val="003B68"/>
                </a:solidFill>
              </a:rPr>
              <a:t>мазках чистої культури збудник нагадує “барабанні палички” або розсипані “булавки</a:t>
            </a:r>
            <a:r>
              <a:rPr lang="uk-UA" sz="2400" b="1" dirty="0" smtClean="0">
                <a:solidFill>
                  <a:srgbClr val="003B68"/>
                </a:solidFill>
              </a:rPr>
              <a:t>”.</a:t>
            </a:r>
            <a:endParaRPr lang="ru-RU" sz="2400" b="1" dirty="0">
              <a:solidFill>
                <a:srgbClr val="003B68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89294" y="5973417"/>
            <a:ext cx="36792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i="1" kern="1400" dirty="0" err="1">
                <a:solidFill>
                  <a:srgbClr val="003B68"/>
                </a:solidFill>
                <a:latin typeface="+mj-lt"/>
                <a:ea typeface="Times New Roman" panose="02020603050405020304" pitchFamily="18" charset="0"/>
              </a:rPr>
              <a:t>Clostridium</a:t>
            </a:r>
            <a:r>
              <a:rPr lang="uk-UA" sz="2000" b="1" i="1" kern="1400" dirty="0">
                <a:solidFill>
                  <a:srgbClr val="003B68"/>
                </a:solidFill>
                <a:latin typeface="+mj-lt"/>
                <a:ea typeface="Times New Roman" panose="02020603050405020304" pitchFamily="18" charset="0"/>
              </a:rPr>
              <a:t> </a:t>
            </a:r>
            <a:r>
              <a:rPr lang="uk-UA" sz="2000" b="1" i="1" kern="1400" dirty="0" err="1">
                <a:solidFill>
                  <a:srgbClr val="003B68"/>
                </a:solidFill>
                <a:latin typeface="+mj-lt"/>
                <a:ea typeface="Times New Roman" panose="02020603050405020304" pitchFamily="18" charset="0"/>
              </a:rPr>
              <a:t>tetani</a:t>
            </a:r>
            <a:endParaRPr lang="ru-RU" sz="1100" kern="1400" dirty="0">
              <a:solidFill>
                <a:srgbClr val="003B68"/>
              </a:solidFill>
              <a:latin typeface="+mj-lt"/>
              <a:ea typeface="Times New Roman" panose="02020603050405020304" pitchFamily="18" charset="0"/>
            </a:endParaRPr>
          </a:p>
        </p:txBody>
      </p:sp>
      <p:pic>
        <p:nvPicPr>
          <p:cNvPr id="6" name="Picture 2" descr="ana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286" y="311823"/>
            <a:ext cx="3617227" cy="5639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98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 descr="Clostridium_tetani_P2253092"/>
          <p:cNvPicPr>
            <a:picLocks noGrp="1"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2" r="4010"/>
          <a:stretch/>
        </p:blipFill>
        <p:spPr bwMode="auto">
          <a:xfrm>
            <a:off x="4570006" y="2799469"/>
            <a:ext cx="4358460" cy="3652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78302" y="4957183"/>
            <a:ext cx="3809952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algn="ctr" defTabSz="685800" eaLnBrk="0" fontAlgn="base" hangingPunct="0">
              <a:spcBef>
                <a:spcPts val="1435"/>
              </a:spcBef>
              <a:spcAft>
                <a:spcPct val="0"/>
              </a:spcAft>
            </a:pPr>
            <a:r>
              <a:rPr lang="en-GB" altLang="ru-RU" sz="2400" b="1" i="1" dirty="0">
                <a:solidFill>
                  <a:srgbClr val="003B68"/>
                </a:solidFill>
                <a:latin typeface="+mj-lt"/>
              </a:rPr>
              <a:t>Clostridium </a:t>
            </a:r>
            <a:r>
              <a:rPr lang="en-GB" altLang="ru-RU" sz="2400" b="1" i="1" dirty="0" err="1">
                <a:solidFill>
                  <a:srgbClr val="003B68"/>
                </a:solidFill>
                <a:latin typeface="+mj-lt"/>
              </a:rPr>
              <a:t>tetani</a:t>
            </a:r>
            <a:endParaRPr lang="ru-RU" altLang="ru-RU" sz="2400" dirty="0">
              <a:solidFill>
                <a:srgbClr val="003B68"/>
              </a:solidFill>
              <a:latin typeface="+mj-lt"/>
            </a:endParaRPr>
          </a:p>
        </p:txBody>
      </p:sp>
      <p:pic>
        <p:nvPicPr>
          <p:cNvPr id="11" name="Picture 5" descr="Clostridium tetani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3628" y="550989"/>
            <a:ext cx="5173000" cy="3462630"/>
          </a:xfrm>
          <a:noFill/>
        </p:spPr>
      </p:pic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4105847" y="925978"/>
            <a:ext cx="464159" cy="344487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  <p:sp>
        <p:nvSpPr>
          <p:cNvPr id="13" name="Oval 7"/>
          <p:cNvSpPr>
            <a:spLocks noChangeArrowheads="1"/>
          </p:cNvSpPr>
          <p:nvPr/>
        </p:nvSpPr>
        <p:spPr bwMode="auto">
          <a:xfrm flipV="1">
            <a:off x="2219529" y="2627433"/>
            <a:ext cx="535746" cy="415560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  <p:sp>
        <p:nvSpPr>
          <p:cNvPr id="15" name="Oval 6"/>
          <p:cNvSpPr>
            <a:spLocks noChangeArrowheads="1"/>
          </p:cNvSpPr>
          <p:nvPr/>
        </p:nvSpPr>
        <p:spPr bwMode="auto">
          <a:xfrm>
            <a:off x="6749236" y="3975216"/>
            <a:ext cx="1081088" cy="936625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9pPr>
          </a:lstStyle>
          <a:p>
            <a:pPr eaLnBrk="1" hangingPunct="1"/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425779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260" y="416743"/>
            <a:ext cx="8657740" cy="833034"/>
          </a:xfrm>
        </p:spPr>
        <p:txBody>
          <a:bodyPr/>
          <a:lstStyle/>
          <a:p>
            <a:pPr algn="ctr"/>
            <a:r>
              <a:rPr lang="uk-UA" b="1" dirty="0" err="1" smtClean="0">
                <a:solidFill>
                  <a:srgbClr val="003B68"/>
                </a:solidFill>
              </a:rPr>
              <a:t>Культуральні</a:t>
            </a:r>
            <a:r>
              <a:rPr lang="uk-UA" b="1" dirty="0" smtClean="0"/>
              <a:t> </a:t>
            </a:r>
            <a:r>
              <a:rPr lang="uk-UA" b="1" dirty="0" smtClean="0">
                <a:solidFill>
                  <a:srgbClr val="003B68"/>
                </a:solidFill>
              </a:rPr>
              <a:t>властивості</a:t>
            </a:r>
            <a:r>
              <a:rPr lang="uk-UA" b="1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490370"/>
            <a:ext cx="4295042" cy="4192979"/>
          </a:xfrm>
        </p:spPr>
        <p:txBody>
          <a:bodyPr>
            <a:noAutofit/>
          </a:bodyPr>
          <a:lstStyle/>
          <a:p>
            <a:pPr lvl="0" algn="just"/>
            <a:r>
              <a:rPr lang="uk-UA" sz="2400" b="1" dirty="0" smtClean="0">
                <a:solidFill>
                  <a:srgbClr val="003B68"/>
                </a:solidFill>
              </a:rPr>
              <a:t>на </a:t>
            </a:r>
            <a:r>
              <a:rPr lang="uk-UA" sz="2400" b="1" dirty="0">
                <a:solidFill>
                  <a:srgbClr val="003B68"/>
                </a:solidFill>
              </a:rPr>
              <a:t>спеціальних поживних середовищах утворює  R-форми колоній (нагадують павучків</a:t>
            </a:r>
            <a:r>
              <a:rPr lang="uk-UA" sz="2400" b="1" dirty="0" smtClean="0">
                <a:solidFill>
                  <a:srgbClr val="003B68"/>
                </a:solidFill>
              </a:rPr>
              <a:t>); </a:t>
            </a:r>
            <a:endParaRPr lang="ru-RU" sz="2400" b="1" dirty="0">
              <a:solidFill>
                <a:srgbClr val="003B68"/>
              </a:solidFill>
            </a:endParaRPr>
          </a:p>
          <a:p>
            <a:pPr lvl="0" algn="just"/>
            <a:r>
              <a:rPr lang="uk-UA" sz="2400" b="1" dirty="0">
                <a:solidFill>
                  <a:srgbClr val="003B68"/>
                </a:solidFill>
              </a:rPr>
              <a:t>в товщі середовища – жмутики вати із щільним коричневим </a:t>
            </a:r>
            <a:r>
              <a:rPr lang="uk-UA" sz="2400" b="1" dirty="0" smtClean="0">
                <a:solidFill>
                  <a:srgbClr val="003B68"/>
                </a:solidFill>
              </a:rPr>
              <a:t>центром;</a:t>
            </a:r>
            <a:endParaRPr lang="ru-RU" sz="2400" b="1" dirty="0">
              <a:solidFill>
                <a:srgbClr val="003B68"/>
              </a:solidFill>
            </a:endParaRPr>
          </a:p>
          <a:p>
            <a:pPr lvl="0" algn="just"/>
            <a:r>
              <a:rPr lang="uk-UA" sz="2400" b="1" dirty="0">
                <a:solidFill>
                  <a:srgbClr val="003B68"/>
                </a:solidFill>
              </a:rPr>
              <a:t>на середовищі </a:t>
            </a:r>
            <a:r>
              <a:rPr lang="uk-UA" sz="2400" b="1" dirty="0" err="1">
                <a:solidFill>
                  <a:srgbClr val="003B68"/>
                </a:solidFill>
              </a:rPr>
              <a:t>Кітта-Тароцці</a:t>
            </a:r>
            <a:r>
              <a:rPr lang="uk-UA" sz="2400" b="1" dirty="0">
                <a:solidFill>
                  <a:srgbClr val="003B68"/>
                </a:solidFill>
              </a:rPr>
              <a:t> -  дифузне помутніння без </a:t>
            </a:r>
            <a:r>
              <a:rPr lang="uk-UA" sz="2400" b="1" dirty="0" smtClean="0">
                <a:solidFill>
                  <a:srgbClr val="003B68"/>
                </a:solidFill>
              </a:rPr>
              <a:t>газоутворення. </a:t>
            </a:r>
            <a:endParaRPr lang="ru-RU" sz="2400" b="1" dirty="0">
              <a:solidFill>
                <a:srgbClr val="003B68"/>
              </a:solidFill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5048524" y="1434098"/>
            <a:ext cx="3894052" cy="4868228"/>
            <a:chOff x="5048524" y="1166812"/>
            <a:chExt cx="3894052" cy="4868228"/>
          </a:xfrm>
        </p:grpSpPr>
        <p:sp>
          <p:nvSpPr>
            <p:cNvPr id="5" name="Text Box 2"/>
            <p:cNvSpPr txBox="1">
              <a:spLocks noChangeArrowheads="1"/>
            </p:cNvSpPr>
            <p:nvPr/>
          </p:nvSpPr>
          <p:spPr bwMode="auto">
            <a:xfrm>
              <a:off x="5048524" y="5501898"/>
              <a:ext cx="3894052" cy="533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algn="ctr" defTabSz="6858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ru-RU" sz="2400" b="1" i="1" dirty="0" smtClean="0">
                  <a:solidFill>
                    <a:srgbClr val="003B68"/>
                  </a:solidFill>
                  <a:latin typeface="+mj-lt"/>
                </a:rPr>
                <a:t>Clostridium</a:t>
              </a:r>
              <a:r>
                <a:rPr lang="ru-RU" altLang="ru-RU" sz="2400" b="1" dirty="0" smtClean="0">
                  <a:solidFill>
                    <a:srgbClr val="003B68"/>
                  </a:solidFill>
                  <a:latin typeface="+mj-lt"/>
                </a:rPr>
                <a:t>  </a:t>
              </a:r>
              <a:r>
                <a:rPr lang="en-GB" altLang="ru-RU" sz="2400" b="1" i="1" dirty="0" err="1" smtClean="0">
                  <a:solidFill>
                    <a:srgbClr val="003B68"/>
                  </a:solidFill>
                  <a:latin typeface="+mj-lt"/>
                </a:rPr>
                <a:t>tetani</a:t>
              </a:r>
              <a:endParaRPr lang="ru-RU" altLang="ru-RU" sz="2400" b="1" dirty="0">
                <a:solidFill>
                  <a:srgbClr val="003B68"/>
                </a:solidFill>
                <a:latin typeface="+mj-lt"/>
              </a:endParaRPr>
            </a:p>
          </p:txBody>
        </p:sp>
        <p:pic>
          <p:nvPicPr>
            <p:cNvPr id="6" name="Picture 2" descr="ana0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8524" y="1166812"/>
              <a:ext cx="3894052" cy="43350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7001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572" y="460717"/>
            <a:ext cx="8609428" cy="735037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3B68"/>
                </a:solidFill>
              </a:rPr>
              <a:t>Ферментативна активність</a:t>
            </a:r>
            <a:r>
              <a:rPr lang="uk-UA" dirty="0">
                <a:solidFill>
                  <a:srgbClr val="003B68"/>
                </a:solidFill>
              </a:rPr>
              <a:t> 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6313" y="2286000"/>
            <a:ext cx="3586382" cy="35814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uk-UA" sz="2400" b="1" dirty="0" err="1">
                <a:solidFill>
                  <a:srgbClr val="003B68"/>
                </a:solidFill>
              </a:rPr>
              <a:t>м</a:t>
            </a:r>
            <a:r>
              <a:rPr lang="uk-UA" sz="2400" b="1" dirty="0" err="1" smtClean="0">
                <a:solidFill>
                  <a:srgbClr val="003B68"/>
                </a:solidFill>
              </a:rPr>
              <a:t>аловиражена</a:t>
            </a:r>
            <a:r>
              <a:rPr lang="uk-UA" sz="2400" b="1" dirty="0">
                <a:solidFill>
                  <a:srgbClr val="003B68"/>
                </a:solidFill>
              </a:rPr>
              <a:t>;</a:t>
            </a:r>
            <a:r>
              <a:rPr lang="uk-UA" sz="2400" b="1" dirty="0" smtClean="0">
                <a:solidFill>
                  <a:srgbClr val="003B68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b="1" dirty="0" smtClean="0">
                <a:solidFill>
                  <a:srgbClr val="003B68"/>
                </a:solidFill>
              </a:rPr>
              <a:t>повільно </a:t>
            </a:r>
            <a:r>
              <a:rPr lang="uk-UA" sz="2400" b="1" dirty="0" err="1">
                <a:solidFill>
                  <a:srgbClr val="003B68"/>
                </a:solidFill>
              </a:rPr>
              <a:t>згурджують</a:t>
            </a:r>
            <a:r>
              <a:rPr lang="uk-UA" sz="2400" b="1" dirty="0">
                <a:solidFill>
                  <a:srgbClr val="003B68"/>
                </a:solidFill>
              </a:rPr>
              <a:t> </a:t>
            </a:r>
            <a:r>
              <a:rPr lang="uk-UA" sz="2400" b="1" dirty="0" smtClean="0">
                <a:solidFill>
                  <a:srgbClr val="003B68"/>
                </a:solidFill>
              </a:rPr>
              <a:t>молоко;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b="1" dirty="0" smtClean="0">
                <a:solidFill>
                  <a:srgbClr val="003B68"/>
                </a:solidFill>
              </a:rPr>
              <a:t>розріджують желатину;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b="1" dirty="0" smtClean="0">
                <a:solidFill>
                  <a:srgbClr val="003B68"/>
                </a:solidFill>
              </a:rPr>
              <a:t>деякі </a:t>
            </a:r>
            <a:r>
              <a:rPr lang="uk-UA" sz="2400" b="1" dirty="0">
                <a:solidFill>
                  <a:srgbClr val="003B68"/>
                </a:solidFill>
              </a:rPr>
              <a:t>штами розщеплюють </a:t>
            </a:r>
            <a:r>
              <a:rPr lang="uk-UA" sz="2400" b="1" dirty="0" smtClean="0">
                <a:solidFill>
                  <a:srgbClr val="003B68"/>
                </a:solidFill>
              </a:rPr>
              <a:t>глюкозу.</a:t>
            </a:r>
            <a:endParaRPr lang="ru-RU" sz="2400" b="1" dirty="0">
              <a:solidFill>
                <a:srgbClr val="003B68"/>
              </a:solidFill>
            </a:endParaRPr>
          </a:p>
          <a:p>
            <a:endParaRPr lang="ru-RU" dirty="0"/>
          </a:p>
        </p:txBody>
      </p:sp>
      <p:pic>
        <p:nvPicPr>
          <p:cNvPr id="6" name="Picture 1026" descr="ana2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0"/>
          <a:stretch/>
        </p:blipFill>
        <p:spPr bwMode="auto">
          <a:xfrm>
            <a:off x="4685421" y="1195754"/>
            <a:ext cx="3913187" cy="5379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16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7357" y="320478"/>
            <a:ext cx="8375050" cy="889782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3B68"/>
                </a:solidFill>
              </a:rPr>
              <a:t>Антигенна будова 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7357" y="1084799"/>
            <a:ext cx="8126606" cy="1165540"/>
          </a:xfrm>
        </p:spPr>
        <p:txBody>
          <a:bodyPr/>
          <a:lstStyle/>
          <a:p>
            <a:pPr marL="0" indent="450850" algn="just"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За  </a:t>
            </a:r>
            <a:r>
              <a:rPr lang="uk-UA" sz="2400" b="1" dirty="0">
                <a:solidFill>
                  <a:srgbClr val="003B68"/>
                </a:solidFill>
              </a:rPr>
              <a:t>Н-антигеном виділяють 10 </a:t>
            </a:r>
            <a:r>
              <a:rPr lang="uk-UA" sz="2400" b="1" dirty="0" err="1">
                <a:solidFill>
                  <a:srgbClr val="003B68"/>
                </a:solidFill>
              </a:rPr>
              <a:t>сероварів</a:t>
            </a:r>
            <a:r>
              <a:rPr lang="uk-UA" sz="2400" b="1" dirty="0">
                <a:solidFill>
                  <a:srgbClr val="003B68"/>
                </a:solidFill>
              </a:rPr>
              <a:t>, але всі вони мають однакову структуру </a:t>
            </a:r>
            <a:r>
              <a:rPr lang="uk-UA" sz="2400" b="1" dirty="0" smtClean="0">
                <a:solidFill>
                  <a:srgbClr val="003B68"/>
                </a:solidFill>
              </a:rPr>
              <a:t>екзотоксину.</a:t>
            </a:r>
            <a:endParaRPr lang="ru-RU" sz="2400" b="1" dirty="0">
              <a:solidFill>
                <a:srgbClr val="003B68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17357" y="2543732"/>
            <a:ext cx="8126606" cy="90384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 smtClean="0">
                <a:solidFill>
                  <a:srgbClr val="003B68"/>
                </a:solidFill>
              </a:rPr>
              <a:t>Фактори патогенності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717358" y="3290419"/>
            <a:ext cx="8126605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6858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49263" algn="just">
              <a:buFont typeface="Franklin Gothic Book" panose="020B0503020102020204" pitchFamily="34" charset="0"/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Основний фактор патогенності -  екзотоксин</a:t>
            </a:r>
            <a:r>
              <a:rPr lang="ru-RU" sz="2400" dirty="0" smtClean="0">
                <a:solidFill>
                  <a:srgbClr val="003B68"/>
                </a:solidFill>
              </a:rPr>
              <a:t>, </a:t>
            </a:r>
            <a:r>
              <a:rPr lang="ru-RU" sz="2400" b="1" dirty="0" err="1" smtClean="0">
                <a:solidFill>
                  <a:srgbClr val="003B68"/>
                </a:solidFill>
              </a:rPr>
              <a:t>що</a:t>
            </a:r>
            <a:r>
              <a:rPr lang="ru-RU" sz="2400" b="1" dirty="0" smtClean="0">
                <a:solidFill>
                  <a:srgbClr val="003B68"/>
                </a:solidFill>
              </a:rPr>
              <a:t> </a:t>
            </a:r>
            <a:r>
              <a:rPr lang="ru-RU" sz="2400" b="1" dirty="0" err="1" smtClean="0">
                <a:solidFill>
                  <a:srgbClr val="003B68"/>
                </a:solidFill>
              </a:rPr>
              <a:t>має</a:t>
            </a:r>
            <a:r>
              <a:rPr lang="ru-RU" sz="2400" b="1" dirty="0" smtClean="0">
                <a:solidFill>
                  <a:srgbClr val="003B68"/>
                </a:solidFill>
              </a:rPr>
              <a:t> </a:t>
            </a:r>
            <a:r>
              <a:rPr lang="uk-UA" sz="2400" b="1" dirty="0" smtClean="0">
                <a:solidFill>
                  <a:srgbClr val="003B68"/>
                </a:solidFill>
              </a:rPr>
              <a:t>2 фракції:</a:t>
            </a:r>
            <a:endParaRPr lang="ru-RU" sz="2400" dirty="0" smtClean="0">
              <a:solidFill>
                <a:srgbClr val="003B68"/>
              </a:solidFill>
            </a:endParaRPr>
          </a:p>
          <a:p>
            <a:pPr marL="385763" indent="-385763" algn="just">
              <a:buFont typeface="+mj-lt"/>
              <a:buAutoNum type="arabicPeriod"/>
            </a:pPr>
            <a:r>
              <a:rPr lang="uk-UA" sz="2400" b="1" dirty="0" err="1" smtClean="0">
                <a:solidFill>
                  <a:srgbClr val="003B68"/>
                </a:solidFill>
              </a:rPr>
              <a:t>Тетаноспазмін</a:t>
            </a:r>
            <a:r>
              <a:rPr lang="uk-UA" sz="2400" b="1" dirty="0" smtClean="0">
                <a:solidFill>
                  <a:srgbClr val="003B68"/>
                </a:solidFill>
              </a:rPr>
              <a:t> (</a:t>
            </a:r>
            <a:r>
              <a:rPr lang="uk-UA" sz="2400" b="1" dirty="0" err="1" smtClean="0">
                <a:solidFill>
                  <a:srgbClr val="003B68"/>
                </a:solidFill>
              </a:rPr>
              <a:t>нейротоксин</a:t>
            </a:r>
            <a:r>
              <a:rPr lang="uk-UA" sz="2400" b="1" dirty="0" smtClean="0">
                <a:solidFill>
                  <a:srgbClr val="003B68"/>
                </a:solidFill>
              </a:rPr>
              <a:t>) -  діє </a:t>
            </a:r>
            <a:r>
              <a:rPr lang="uk-UA" sz="2400" b="1" dirty="0" err="1" smtClean="0">
                <a:solidFill>
                  <a:srgbClr val="003B68"/>
                </a:solidFill>
              </a:rPr>
              <a:t>специфічно</a:t>
            </a:r>
            <a:r>
              <a:rPr lang="uk-UA" sz="2400" b="1" dirty="0" smtClean="0">
                <a:solidFill>
                  <a:srgbClr val="003B68"/>
                </a:solidFill>
              </a:rPr>
              <a:t> на гальмівні нейрони ЦНС,</a:t>
            </a:r>
            <a:r>
              <a:rPr lang="ru-RU" sz="2400" b="1" dirty="0" smtClean="0">
                <a:solidFill>
                  <a:srgbClr val="003B68"/>
                </a:solidFill>
              </a:rPr>
              <a:t> </a:t>
            </a:r>
            <a:r>
              <a:rPr lang="uk-UA" sz="2400" b="1" dirty="0" smtClean="0">
                <a:solidFill>
                  <a:srgbClr val="003B68"/>
                </a:solidFill>
              </a:rPr>
              <a:t>блокує виділення гальмівних медіаторів</a:t>
            </a:r>
            <a:r>
              <a:rPr lang="ru-RU" sz="2400" b="1" dirty="0" smtClean="0">
                <a:solidFill>
                  <a:srgbClr val="003B68"/>
                </a:solidFill>
              </a:rPr>
              <a:t> і </a:t>
            </a:r>
            <a:r>
              <a:rPr lang="uk-UA" sz="2400" b="1" dirty="0" smtClean="0">
                <a:solidFill>
                  <a:srgbClr val="003B68"/>
                </a:solidFill>
              </a:rPr>
              <a:t>викликає посилення передачі нервових імпульсів до м’язів, що спричинює - тетанічні судоми.</a:t>
            </a:r>
            <a:endParaRPr lang="ru-RU" sz="2400" b="1" dirty="0" smtClean="0">
              <a:solidFill>
                <a:srgbClr val="003B68"/>
              </a:solidFill>
            </a:endParaRPr>
          </a:p>
          <a:p>
            <a:pPr marL="385763" indent="-385763" algn="just">
              <a:buFont typeface="+mj-lt"/>
              <a:buAutoNum type="arabicPeriod" startAt="2"/>
            </a:pPr>
            <a:r>
              <a:rPr lang="uk-UA" sz="2400" b="1" dirty="0" err="1" smtClean="0">
                <a:solidFill>
                  <a:srgbClr val="003B68"/>
                </a:solidFill>
              </a:rPr>
              <a:t>Тетанолізин</a:t>
            </a:r>
            <a:r>
              <a:rPr lang="uk-UA" sz="2400" b="1" dirty="0" smtClean="0">
                <a:solidFill>
                  <a:srgbClr val="003B68"/>
                </a:solidFill>
              </a:rPr>
              <a:t> – має </a:t>
            </a:r>
            <a:r>
              <a:rPr lang="uk-UA" sz="2400" b="1" dirty="0" err="1" smtClean="0">
                <a:solidFill>
                  <a:srgbClr val="003B68"/>
                </a:solidFill>
              </a:rPr>
              <a:t>мембранотропну</a:t>
            </a:r>
            <a:r>
              <a:rPr lang="uk-UA" sz="2400" b="1" dirty="0" smtClean="0">
                <a:solidFill>
                  <a:srgbClr val="003B68"/>
                </a:solidFill>
              </a:rPr>
              <a:t> дію, проявляє гемолітичну, </a:t>
            </a:r>
            <a:r>
              <a:rPr lang="uk-UA" sz="2400" b="1" dirty="0" err="1" smtClean="0">
                <a:solidFill>
                  <a:srgbClr val="003B68"/>
                </a:solidFill>
              </a:rPr>
              <a:t>кардіотоксичну</a:t>
            </a:r>
            <a:r>
              <a:rPr lang="uk-UA" sz="2400" b="1" dirty="0" smtClean="0">
                <a:solidFill>
                  <a:srgbClr val="003B68"/>
                </a:solidFill>
              </a:rPr>
              <a:t> і летальну дії.</a:t>
            </a:r>
            <a:endParaRPr lang="ru-RU" sz="2400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46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111" y="247644"/>
            <a:ext cx="7929563" cy="771525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Вхідні ворота інфекції</a:t>
            </a:r>
            <a:endParaRPr lang="uk-UA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0111" y="1304918"/>
            <a:ext cx="7929563" cy="58578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uk-UA" sz="2400" b="1" dirty="0">
                <a:solidFill>
                  <a:srgbClr val="003B68"/>
                </a:solidFill>
              </a:rPr>
              <a:t>п</a:t>
            </a:r>
            <a:r>
              <a:rPr lang="uk-UA" sz="2400" b="1" dirty="0" smtClean="0">
                <a:solidFill>
                  <a:srgbClr val="003B68"/>
                </a:solidFill>
              </a:rPr>
              <a:t>ошкоджена шкіра і слизові оболонки.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52451" y="1938337"/>
            <a:ext cx="8277223" cy="7715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 smtClean="0">
                <a:solidFill>
                  <a:srgbClr val="003B68"/>
                </a:solidFill>
              </a:rPr>
              <a:t>Інкубаційний період</a:t>
            </a:r>
            <a:endParaRPr lang="uk-UA" b="1" dirty="0">
              <a:solidFill>
                <a:srgbClr val="003B68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900112" y="2809874"/>
            <a:ext cx="7929562" cy="10620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6858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uk-UA" sz="2400" b="1" dirty="0" smtClean="0">
                <a:solidFill>
                  <a:srgbClr val="003B68"/>
                </a:solidFill>
              </a:rPr>
              <a:t>від 1 до 30 діб;</a:t>
            </a:r>
          </a:p>
          <a:p>
            <a:pPr>
              <a:buFontTx/>
              <a:buChar char="-"/>
            </a:pPr>
            <a:r>
              <a:rPr lang="uk-UA" sz="2400" b="1" dirty="0" smtClean="0">
                <a:solidFill>
                  <a:srgbClr val="003B68"/>
                </a:solidFill>
              </a:rPr>
              <a:t>частіше 6-14 діб, але може бути довше</a:t>
            </a:r>
            <a:r>
              <a:rPr lang="uk-UA" sz="2400" b="1" dirty="0" smtClean="0"/>
              <a:t>.</a:t>
            </a:r>
          </a:p>
        </p:txBody>
      </p:sp>
      <p:pic>
        <p:nvPicPr>
          <p:cNvPr id="1028" name="Picture 4" descr="Картинки по запросу правець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14" b="18750"/>
          <a:stretch/>
        </p:blipFill>
        <p:spPr bwMode="auto">
          <a:xfrm>
            <a:off x="1100136" y="3843290"/>
            <a:ext cx="7086602" cy="3014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1879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678804"/>
            <a:ext cx="8515350" cy="66469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Патогенез правця</a:t>
            </a:r>
            <a:endParaRPr lang="ru-RU" dirty="0">
              <a:solidFill>
                <a:srgbClr val="003B68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443512485"/>
              </p:ext>
            </p:extLst>
          </p:nvPr>
        </p:nvGraphicFramePr>
        <p:xfrm>
          <a:off x="628650" y="1695194"/>
          <a:ext cx="8304334" cy="4938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295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Картинки по запросу столбняк у челове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385" y="629578"/>
            <a:ext cx="8173048" cy="5574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588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столбняк у челове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67"/>
          <a:stretch/>
        </p:blipFill>
        <p:spPr bwMode="auto">
          <a:xfrm>
            <a:off x="4739272" y="1534697"/>
            <a:ext cx="4306253" cy="2746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330" y="291905"/>
            <a:ext cx="8607669" cy="819443"/>
          </a:xfrm>
        </p:spPr>
        <p:txBody>
          <a:bodyPr/>
          <a:lstStyle/>
          <a:p>
            <a:pPr algn="ctr"/>
            <a:r>
              <a:rPr lang="ru-RU" b="1" dirty="0" err="1" smtClean="0">
                <a:solidFill>
                  <a:srgbClr val="003B68"/>
                </a:solidFill>
              </a:rPr>
              <a:t>Клінічні</a:t>
            </a:r>
            <a:r>
              <a:rPr lang="ru-RU" b="1" dirty="0" smtClean="0">
                <a:solidFill>
                  <a:srgbClr val="003B68"/>
                </a:solidFill>
              </a:rPr>
              <a:t> </a:t>
            </a:r>
            <a:r>
              <a:rPr lang="ru-RU" b="1" dirty="0" err="1">
                <a:solidFill>
                  <a:srgbClr val="003B68"/>
                </a:solidFill>
              </a:rPr>
              <a:t>форми</a:t>
            </a:r>
            <a:r>
              <a:rPr lang="ru-RU" b="1" dirty="0">
                <a:solidFill>
                  <a:srgbClr val="003B68"/>
                </a:solidFill>
              </a:rPr>
              <a:t> </a:t>
            </a:r>
            <a:r>
              <a:rPr lang="ru-RU" b="1" dirty="0" err="1">
                <a:solidFill>
                  <a:srgbClr val="003B68"/>
                </a:solidFill>
              </a:rPr>
              <a:t>правця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5143" y="1111348"/>
            <a:ext cx="8241909" cy="3869787"/>
          </a:xfrm>
        </p:spPr>
        <p:txBody>
          <a:bodyPr/>
          <a:lstStyle/>
          <a:p>
            <a:pPr marL="0" indent="442913" algn="just">
              <a:buNone/>
            </a:pPr>
            <a:r>
              <a:rPr lang="ru-RU" sz="2400" b="1" dirty="0">
                <a:solidFill>
                  <a:srgbClr val="003B68"/>
                </a:solidFill>
              </a:rPr>
              <a:t>В </a:t>
            </a:r>
            <a:r>
              <a:rPr lang="ru-RU" sz="2400" b="1" dirty="0" err="1">
                <a:solidFill>
                  <a:srgbClr val="003B68"/>
                </a:solidFill>
              </a:rPr>
              <a:t>залежності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від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місця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проникнення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збудника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розрізняють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наступні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клінічні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форми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правця</a:t>
            </a:r>
            <a:r>
              <a:rPr lang="ru-RU" sz="2400" b="1" dirty="0">
                <a:solidFill>
                  <a:srgbClr val="003B68"/>
                </a:solidFill>
              </a:rPr>
              <a:t>:</a:t>
            </a:r>
            <a:endParaRPr lang="ru-RU" sz="2400" dirty="0">
              <a:solidFill>
                <a:srgbClr val="003B68"/>
              </a:solidFill>
            </a:endParaRPr>
          </a:p>
          <a:p>
            <a:r>
              <a:rPr lang="ru-RU" sz="2400" b="1" dirty="0" err="1" smtClean="0">
                <a:solidFill>
                  <a:srgbClr val="003B68"/>
                </a:solidFill>
              </a:rPr>
              <a:t>рановий</a:t>
            </a:r>
            <a:r>
              <a:rPr lang="ru-RU" sz="2400" b="1" dirty="0" smtClean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правець</a:t>
            </a:r>
            <a:r>
              <a:rPr lang="ru-RU" sz="2400" b="1" dirty="0">
                <a:solidFill>
                  <a:srgbClr val="003B68"/>
                </a:solidFill>
              </a:rPr>
              <a:t>;</a:t>
            </a:r>
          </a:p>
          <a:p>
            <a:r>
              <a:rPr lang="ru-RU" sz="2400" b="1" dirty="0" err="1" smtClean="0">
                <a:solidFill>
                  <a:srgbClr val="003B68"/>
                </a:solidFill>
              </a:rPr>
              <a:t>правець</a:t>
            </a:r>
            <a:r>
              <a:rPr lang="ru-RU" sz="2400" b="1" dirty="0" smtClean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новонароджених</a:t>
            </a:r>
            <a:r>
              <a:rPr lang="ru-RU" sz="2400" b="1" dirty="0">
                <a:solidFill>
                  <a:srgbClr val="003B68"/>
                </a:solidFill>
              </a:rPr>
              <a:t>;</a:t>
            </a:r>
          </a:p>
          <a:p>
            <a:r>
              <a:rPr lang="ru-RU" sz="2400" b="1" dirty="0" err="1" smtClean="0">
                <a:solidFill>
                  <a:srgbClr val="003B68"/>
                </a:solidFill>
              </a:rPr>
              <a:t>післяпологовий</a:t>
            </a:r>
            <a:r>
              <a:rPr lang="ru-RU" sz="2400" b="1" dirty="0" smtClean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правець</a:t>
            </a:r>
            <a:r>
              <a:rPr lang="ru-RU" sz="2400" b="1" dirty="0">
                <a:solidFill>
                  <a:srgbClr val="003B68"/>
                </a:solidFill>
              </a:rPr>
              <a:t>;</a:t>
            </a:r>
          </a:p>
          <a:p>
            <a:r>
              <a:rPr lang="en-US" sz="2400" b="1" dirty="0" err="1" smtClean="0">
                <a:solidFill>
                  <a:srgbClr val="003B68"/>
                </a:solidFill>
              </a:rPr>
              <a:t>криптогенний</a:t>
            </a:r>
            <a:r>
              <a:rPr lang="en-US" sz="2400" b="1" dirty="0" smtClean="0">
                <a:solidFill>
                  <a:srgbClr val="003B68"/>
                </a:solidFill>
              </a:rPr>
              <a:t> </a:t>
            </a:r>
            <a:r>
              <a:rPr lang="en-US" sz="2400" b="1" dirty="0" err="1" smtClean="0">
                <a:solidFill>
                  <a:srgbClr val="003B68"/>
                </a:solidFill>
              </a:rPr>
              <a:t>правець</a:t>
            </a:r>
            <a:r>
              <a:rPr lang="uk-UA" b="1" dirty="0" smtClean="0">
                <a:solidFill>
                  <a:srgbClr val="003B68"/>
                </a:solidFill>
              </a:rPr>
              <a:t>.</a:t>
            </a:r>
            <a:endParaRPr lang="ru-RU" b="1" dirty="0">
              <a:solidFill>
                <a:srgbClr val="003B68"/>
              </a:solidFill>
            </a:endParaRPr>
          </a:p>
        </p:txBody>
      </p:sp>
      <p:pic>
        <p:nvPicPr>
          <p:cNvPr id="6" name="Picture 2" descr="Картинки по запросу столбняк у челове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43" y="3883692"/>
            <a:ext cx="4190414" cy="2771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9" t="3493"/>
          <a:stretch/>
        </p:blipFill>
        <p:spPr bwMode="auto">
          <a:xfrm>
            <a:off x="5444197" y="4409379"/>
            <a:ext cx="3483244" cy="22071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11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Картинки по запросу правець у твари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82" y="1060352"/>
            <a:ext cx="4783014" cy="250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707" y="226646"/>
            <a:ext cx="8426547" cy="749105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Правець у тварин</a:t>
            </a:r>
            <a:endParaRPr lang="ru-RU" b="1" dirty="0">
              <a:solidFill>
                <a:srgbClr val="003B68"/>
              </a:solidFill>
            </a:endParaRPr>
          </a:p>
        </p:txBody>
      </p:sp>
      <p:pic>
        <p:nvPicPr>
          <p:cNvPr id="16390" name="Picture 6" descr="Картинки по запросу правець у твари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254" y="4210049"/>
            <a:ext cx="3810000" cy="264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Картинки по запросу правець у тварин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78" y="3717908"/>
            <a:ext cx="4035509" cy="311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ana0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277" y="975751"/>
            <a:ext cx="2929954" cy="316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350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707" y="896815"/>
            <a:ext cx="8454683" cy="692834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Імунітет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7400" y="1863969"/>
            <a:ext cx="8249822" cy="3581400"/>
          </a:xfrm>
        </p:spPr>
        <p:txBody>
          <a:bodyPr>
            <a:normAutofit/>
          </a:bodyPr>
          <a:lstStyle/>
          <a:p>
            <a:endParaRPr lang="ru-RU" dirty="0"/>
          </a:p>
          <a:p>
            <a:pPr lvl="0" algn="just"/>
            <a:r>
              <a:rPr lang="uk-UA" sz="2400" b="1" dirty="0">
                <a:solidFill>
                  <a:srgbClr val="003B68"/>
                </a:solidFill>
              </a:rPr>
              <a:t>а</a:t>
            </a:r>
            <a:r>
              <a:rPr lang="uk-UA" sz="2400" b="1" dirty="0" smtClean="0">
                <a:solidFill>
                  <a:srgbClr val="003B68"/>
                </a:solidFill>
              </a:rPr>
              <a:t>нтибактеріальний; </a:t>
            </a:r>
          </a:p>
          <a:p>
            <a:pPr lvl="0" algn="just"/>
            <a:r>
              <a:rPr lang="uk-UA" sz="2400" b="1" dirty="0" smtClean="0">
                <a:solidFill>
                  <a:srgbClr val="003B68"/>
                </a:solidFill>
              </a:rPr>
              <a:t>антитоксичний;</a:t>
            </a:r>
            <a:endParaRPr lang="ru-RU" sz="2400" b="1" dirty="0">
              <a:solidFill>
                <a:srgbClr val="003B68"/>
              </a:solidFill>
            </a:endParaRP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ненапружений, бо </a:t>
            </a:r>
            <a:r>
              <a:rPr lang="uk-UA" sz="2400" b="1" dirty="0">
                <a:solidFill>
                  <a:srgbClr val="003B68"/>
                </a:solidFill>
              </a:rPr>
              <a:t>з швидким проникненням екзотоксину у нервову систему, де він стає недоступним для імунних </a:t>
            </a:r>
            <a:r>
              <a:rPr lang="uk-UA" sz="2400" b="1" dirty="0" smtClean="0">
                <a:solidFill>
                  <a:srgbClr val="003B68"/>
                </a:solidFill>
              </a:rPr>
              <a:t>клітин</a:t>
            </a:r>
            <a:r>
              <a:rPr lang="uk-UA" sz="2400" b="1" dirty="0">
                <a:solidFill>
                  <a:srgbClr val="003B68"/>
                </a:solidFill>
              </a:rPr>
              <a:t>;</a:t>
            </a:r>
            <a:endParaRPr lang="ru-RU" sz="2400" b="1" dirty="0">
              <a:solidFill>
                <a:srgbClr val="003B68"/>
              </a:solidFill>
            </a:endParaRPr>
          </a:p>
          <a:p>
            <a:pPr lvl="0" algn="just"/>
            <a:r>
              <a:rPr lang="uk-UA" sz="2400" b="1" dirty="0">
                <a:solidFill>
                  <a:srgbClr val="003B68"/>
                </a:solidFill>
              </a:rPr>
              <a:t>н</a:t>
            </a:r>
            <a:r>
              <a:rPr lang="uk-UA" sz="2400" b="1" dirty="0" smtClean="0">
                <a:solidFill>
                  <a:srgbClr val="003B68"/>
                </a:solidFill>
              </a:rPr>
              <a:t>етривалий.</a:t>
            </a:r>
            <a:endParaRPr lang="ru-RU" sz="2400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07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7006" y="1144566"/>
            <a:ext cx="8314005" cy="3623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ct val="89000"/>
              </a:lnSpc>
              <a:spcBef>
                <a:spcPct val="0"/>
              </a:spcBef>
            </a:pPr>
            <a:r>
              <a:rPr lang="uk-UA" sz="4400" b="1" dirty="0">
                <a:solidFill>
                  <a:srgbClr val="003B68"/>
                </a:solidFill>
                <a:latin typeface="+mj-lt"/>
                <a:ea typeface="+mj-ea"/>
                <a:cs typeface="+mj-cs"/>
              </a:rPr>
              <a:t>Методи </a:t>
            </a:r>
            <a:r>
              <a:rPr lang="uk-UA" sz="4400" b="1" dirty="0" smtClean="0">
                <a:solidFill>
                  <a:srgbClr val="003B68"/>
                </a:solidFill>
                <a:latin typeface="+mj-lt"/>
                <a:ea typeface="+mj-ea"/>
                <a:cs typeface="+mj-cs"/>
              </a:rPr>
              <a:t>діагностики</a:t>
            </a:r>
          </a:p>
          <a:p>
            <a:pPr algn="ctr" defTabSz="685800">
              <a:lnSpc>
                <a:spcPct val="89000"/>
              </a:lnSpc>
              <a:spcBef>
                <a:spcPct val="0"/>
              </a:spcBef>
            </a:pPr>
            <a:endParaRPr lang="ru-RU" sz="4400" b="1" dirty="0">
              <a:solidFill>
                <a:srgbClr val="003B68"/>
              </a:solidFill>
              <a:latin typeface="+mj-lt"/>
              <a:ea typeface="+mj-ea"/>
              <a:cs typeface="+mj-cs"/>
            </a:endParaRPr>
          </a:p>
          <a:p>
            <a:pPr marL="384048" lvl="0" indent="-384048" defTabSz="6858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r>
              <a:rPr lang="uk-UA" sz="2400" b="1" dirty="0" err="1" smtClean="0">
                <a:solidFill>
                  <a:srgbClr val="003B68"/>
                </a:solidFill>
              </a:rPr>
              <a:t>Бактеріоскопічний</a:t>
            </a:r>
            <a:r>
              <a:rPr lang="uk-UA" sz="2400" b="1" dirty="0" smtClean="0">
                <a:solidFill>
                  <a:srgbClr val="003B68"/>
                </a:solidFill>
              </a:rPr>
              <a:t>.</a:t>
            </a:r>
            <a:endParaRPr lang="ru-RU" sz="2400" b="1" dirty="0">
              <a:solidFill>
                <a:srgbClr val="003B68"/>
              </a:solidFill>
            </a:endParaRPr>
          </a:p>
          <a:p>
            <a:pPr marL="384048" lvl="0" indent="-384048" defTabSz="6858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r>
              <a:rPr lang="uk-UA" sz="2400" b="1" dirty="0" smtClean="0">
                <a:solidFill>
                  <a:srgbClr val="003B68"/>
                </a:solidFill>
              </a:rPr>
              <a:t>Бактеріологічний.</a:t>
            </a:r>
            <a:endParaRPr lang="ru-RU" sz="2400" b="1" dirty="0">
              <a:solidFill>
                <a:srgbClr val="003B68"/>
              </a:solidFill>
            </a:endParaRPr>
          </a:p>
          <a:p>
            <a:pPr marL="384048" lvl="0" indent="-384048" defTabSz="6858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r>
              <a:rPr lang="uk-UA" sz="2400" b="1" dirty="0">
                <a:solidFill>
                  <a:srgbClr val="003B68"/>
                </a:solidFill>
              </a:rPr>
              <a:t>Біологічний - РН на </a:t>
            </a:r>
            <a:r>
              <a:rPr lang="uk-UA" sz="2400" b="1" dirty="0" smtClean="0">
                <a:solidFill>
                  <a:srgbClr val="003B68"/>
                </a:solidFill>
              </a:rPr>
              <a:t>мишах.</a:t>
            </a:r>
            <a:endParaRPr lang="ru-RU" sz="2400" b="1" dirty="0">
              <a:solidFill>
                <a:srgbClr val="003B68"/>
              </a:solidFill>
            </a:endParaRPr>
          </a:p>
          <a:p>
            <a:pPr marL="384048" indent="-384048" defTabSz="6858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r>
              <a:rPr lang="uk-UA" sz="2400" b="1" dirty="0">
                <a:solidFill>
                  <a:srgbClr val="003B68"/>
                </a:solidFill>
              </a:rPr>
              <a:t>Серологічний – ІФА (використовують для виявлення в рановому ексудаті екзотоксину </a:t>
            </a:r>
            <a:r>
              <a:rPr lang="uk-UA" sz="2400" b="1" dirty="0" smtClean="0">
                <a:solidFill>
                  <a:srgbClr val="003B68"/>
                </a:solidFill>
              </a:rPr>
              <a:t>збудника.</a:t>
            </a:r>
            <a:endParaRPr lang="ru-RU" sz="2400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03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3555" y="2286000"/>
            <a:ext cx="7970813" cy="4220308"/>
          </a:xfrm>
        </p:spPr>
        <p:txBody>
          <a:bodyPr>
            <a:noAutofit/>
          </a:bodyPr>
          <a:lstStyle/>
          <a:p>
            <a:r>
              <a:rPr lang="uk-UA" sz="2400" b="1" dirty="0" smtClean="0">
                <a:solidFill>
                  <a:srgbClr val="003B68"/>
                </a:solidFill>
              </a:rPr>
              <a:t>вміст рани - матеріал забирають пінцетом, а рідкий піпеткою або шприцом;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шматочки тканини з ураженої ділянки;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чужорідні тіла, що потрапили до рани;</a:t>
            </a:r>
          </a:p>
          <a:p>
            <a:r>
              <a:rPr lang="uk-UA" sz="2400" b="1" dirty="0" err="1">
                <a:solidFill>
                  <a:srgbClr val="003B68"/>
                </a:solidFill>
              </a:rPr>
              <a:t>п</a:t>
            </a:r>
            <a:r>
              <a:rPr lang="uk-UA" sz="2400" b="1" dirty="0" err="1" smtClean="0">
                <a:solidFill>
                  <a:srgbClr val="003B68"/>
                </a:solidFill>
              </a:rPr>
              <a:t>ерв</a:t>
            </a:r>
            <a:r>
              <a:rPr lang="en-US" sz="2400" b="1" dirty="0" smtClean="0">
                <a:solidFill>
                  <a:srgbClr val="003B68"/>
                </a:solidFill>
              </a:rPr>
              <a:t>’</a:t>
            </a:r>
            <a:r>
              <a:rPr lang="uk-UA" sz="2400" b="1" dirty="0" err="1" smtClean="0">
                <a:solidFill>
                  <a:srgbClr val="003B68"/>
                </a:solidFill>
              </a:rPr>
              <a:t>язувальний</a:t>
            </a:r>
            <a:r>
              <a:rPr lang="uk-UA" sz="2400" b="1" dirty="0" smtClean="0">
                <a:solidFill>
                  <a:srgbClr val="003B68"/>
                </a:solidFill>
              </a:rPr>
              <a:t> матеріал (бинт, нитки та ін.);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ґрунт.</a:t>
            </a:r>
          </a:p>
          <a:p>
            <a:pPr marL="0" indent="446088" algn="just"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Весь матеріал відбирають стерильним інструментом, у стерильний скляний посуд, щільно закривають та етикетують.</a:t>
            </a:r>
            <a:endParaRPr lang="uk-UA" sz="2400" b="1" dirty="0">
              <a:solidFill>
                <a:srgbClr val="003B68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28700" y="556847"/>
            <a:ext cx="7200900" cy="148590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Матеріали для дослідження та способи забору</a:t>
            </a:r>
            <a:endParaRPr lang="uk-UA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9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4911" y="348174"/>
            <a:ext cx="8356209" cy="763172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Профілактика і лікування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3616" y="1202786"/>
            <a:ext cx="8157503" cy="724486"/>
          </a:xfrm>
        </p:spPr>
        <p:txBody>
          <a:bodyPr>
            <a:normAutofit lnSpcReduction="10000"/>
          </a:bodyPr>
          <a:lstStyle/>
          <a:p>
            <a:pPr marL="0" indent="450850" algn="just"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Правець</a:t>
            </a:r>
            <a:r>
              <a:rPr lang="uk-UA" sz="2400" b="1" dirty="0">
                <a:solidFill>
                  <a:srgbClr val="003B68"/>
                </a:solidFill>
              </a:rPr>
              <a:t>, за визначенням ВООЗ, </a:t>
            </a:r>
            <a:r>
              <a:rPr lang="uk-UA" sz="2400" b="1" dirty="0" smtClean="0">
                <a:solidFill>
                  <a:srgbClr val="003B68"/>
                </a:solidFill>
              </a:rPr>
              <a:t>є інфекцією</a:t>
            </a:r>
            <a:r>
              <a:rPr lang="uk-UA" sz="2400" b="1" dirty="0">
                <a:solidFill>
                  <a:srgbClr val="003B68"/>
                </a:solidFill>
              </a:rPr>
              <a:t>, яку можна контролювати шляхом проведення планової вакцинації</a:t>
            </a:r>
            <a:r>
              <a:rPr lang="uk-UA" b="1" dirty="0">
                <a:solidFill>
                  <a:srgbClr val="003B68"/>
                </a:solidFill>
              </a:rPr>
              <a:t>. </a:t>
            </a:r>
            <a:endParaRPr lang="ru-RU" b="1" dirty="0">
              <a:solidFill>
                <a:srgbClr val="003B68"/>
              </a:solidFill>
            </a:endParaRPr>
          </a:p>
        </p:txBody>
      </p:sp>
      <p:pic>
        <p:nvPicPr>
          <p:cNvPr id="14338" name="Picture 2" descr="Картинки по запросу правець новонароджених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04" b="12874"/>
          <a:stretch/>
        </p:blipFill>
        <p:spPr bwMode="auto">
          <a:xfrm>
            <a:off x="1359289" y="1997612"/>
            <a:ext cx="7046156" cy="473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09224" y="4928381"/>
            <a:ext cx="6696221" cy="4923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515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8977" y="488852"/>
            <a:ext cx="8398413" cy="805375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Вакцини проти правця</a:t>
            </a:r>
            <a:endParaRPr lang="ru-RU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1752" y="1427870"/>
            <a:ext cx="7904285" cy="5198013"/>
          </a:xfrm>
        </p:spPr>
        <p:txBody>
          <a:bodyPr>
            <a:normAutofit/>
          </a:bodyPr>
          <a:lstStyle/>
          <a:p>
            <a:pPr marL="0" indent="332185" algn="just">
              <a:buNone/>
            </a:pPr>
            <a:r>
              <a:rPr lang="uk-UA" sz="2600" b="1" dirty="0">
                <a:solidFill>
                  <a:srgbClr val="003B68"/>
                </a:solidFill>
              </a:rPr>
              <a:t>Планова профілактика проводиться правцевим </a:t>
            </a:r>
            <a:r>
              <a:rPr lang="uk-UA" sz="2600" b="1" dirty="0" smtClean="0">
                <a:solidFill>
                  <a:srgbClr val="003B68"/>
                </a:solidFill>
              </a:rPr>
              <a:t>анатоксином: </a:t>
            </a:r>
          </a:p>
          <a:p>
            <a:pPr marL="600075" indent="-267891">
              <a:buFont typeface="Wingdings" panose="05000000000000000000" pitchFamily="2" charset="2"/>
              <a:buChar char="ü"/>
            </a:pPr>
            <a:r>
              <a:rPr lang="uk-UA" sz="2600" b="1" dirty="0" smtClean="0">
                <a:solidFill>
                  <a:srgbClr val="003B68"/>
                </a:solidFill>
              </a:rPr>
              <a:t>АКДП; </a:t>
            </a:r>
          </a:p>
          <a:p>
            <a:pPr marL="600075" indent="-267891">
              <a:buFont typeface="Wingdings" panose="05000000000000000000" pitchFamily="2" charset="2"/>
              <a:buChar char="ü"/>
            </a:pPr>
            <a:r>
              <a:rPr lang="uk-UA" sz="2600" b="1" dirty="0" smtClean="0">
                <a:solidFill>
                  <a:srgbClr val="003B68"/>
                </a:solidFill>
              </a:rPr>
              <a:t>АДП</a:t>
            </a:r>
            <a:r>
              <a:rPr lang="uk-UA" sz="2600" b="1" dirty="0">
                <a:solidFill>
                  <a:srgbClr val="003B68"/>
                </a:solidFill>
              </a:rPr>
              <a:t>;</a:t>
            </a:r>
            <a:r>
              <a:rPr lang="uk-UA" sz="2600" b="1" dirty="0" smtClean="0">
                <a:solidFill>
                  <a:srgbClr val="003B68"/>
                </a:solidFill>
              </a:rPr>
              <a:t> </a:t>
            </a:r>
          </a:p>
          <a:p>
            <a:pPr marL="600075" indent="-267891">
              <a:buFont typeface="Wingdings" panose="05000000000000000000" pitchFamily="2" charset="2"/>
              <a:buChar char="ü"/>
            </a:pPr>
            <a:r>
              <a:rPr lang="uk-UA" sz="2600" b="1" dirty="0" smtClean="0">
                <a:solidFill>
                  <a:srgbClr val="003B68"/>
                </a:solidFill>
              </a:rPr>
              <a:t>АДП-М</a:t>
            </a:r>
            <a:r>
              <a:rPr lang="uk-UA" sz="2600" b="1" dirty="0">
                <a:solidFill>
                  <a:srgbClr val="003B68"/>
                </a:solidFill>
              </a:rPr>
              <a:t>;</a:t>
            </a:r>
            <a:r>
              <a:rPr lang="uk-UA" sz="2600" b="1" dirty="0" smtClean="0">
                <a:solidFill>
                  <a:srgbClr val="003B68"/>
                </a:solidFill>
              </a:rPr>
              <a:t> </a:t>
            </a:r>
          </a:p>
          <a:p>
            <a:pPr marL="600075" indent="-267891">
              <a:buFont typeface="Wingdings" panose="05000000000000000000" pitchFamily="2" charset="2"/>
              <a:buChar char="ü"/>
            </a:pPr>
            <a:r>
              <a:rPr lang="uk-UA" sz="2600" b="1" dirty="0" err="1" smtClean="0">
                <a:solidFill>
                  <a:srgbClr val="003B68"/>
                </a:solidFill>
              </a:rPr>
              <a:t>Тетракок</a:t>
            </a:r>
            <a:r>
              <a:rPr lang="uk-UA" sz="2600" b="1" dirty="0">
                <a:solidFill>
                  <a:srgbClr val="003B68"/>
                </a:solidFill>
              </a:rPr>
              <a:t>;</a:t>
            </a:r>
            <a:r>
              <a:rPr lang="uk-UA" sz="2600" b="1" dirty="0" smtClean="0">
                <a:solidFill>
                  <a:srgbClr val="003B68"/>
                </a:solidFill>
              </a:rPr>
              <a:t> </a:t>
            </a:r>
          </a:p>
          <a:p>
            <a:pPr marL="600075" indent="-267891">
              <a:buFont typeface="Wingdings" panose="05000000000000000000" pitchFamily="2" charset="2"/>
              <a:buChar char="ü"/>
            </a:pPr>
            <a:r>
              <a:rPr lang="uk-UA" sz="2600" b="1" dirty="0" err="1" smtClean="0">
                <a:solidFill>
                  <a:srgbClr val="003B68"/>
                </a:solidFill>
              </a:rPr>
              <a:t>Інфанрікс</a:t>
            </a:r>
            <a:r>
              <a:rPr lang="uk-UA" sz="2600" b="1" dirty="0" smtClean="0">
                <a:solidFill>
                  <a:srgbClr val="003B68"/>
                </a:solidFill>
              </a:rPr>
              <a:t>.</a:t>
            </a:r>
            <a:endParaRPr lang="ru-RU" sz="2600" b="1" dirty="0" smtClean="0">
              <a:solidFill>
                <a:srgbClr val="003B68"/>
              </a:solidFill>
            </a:endParaRPr>
          </a:p>
          <a:p>
            <a:pPr marL="0" indent="332185" algn="just">
              <a:buNone/>
            </a:pPr>
            <a:r>
              <a:rPr lang="uk-UA" sz="2600" b="1" dirty="0" smtClean="0">
                <a:solidFill>
                  <a:srgbClr val="003B68"/>
                </a:solidFill>
              </a:rPr>
              <a:t>Планова вакцинація дорослих</a:t>
            </a:r>
            <a:r>
              <a:rPr lang="uk-UA" sz="2600" dirty="0" smtClean="0">
                <a:solidFill>
                  <a:srgbClr val="003B68"/>
                </a:solidFill>
              </a:rPr>
              <a:t> </a:t>
            </a:r>
            <a:r>
              <a:rPr lang="uk-UA" sz="2600" b="1" dirty="0" smtClean="0">
                <a:solidFill>
                  <a:srgbClr val="003B68"/>
                </a:solidFill>
              </a:rPr>
              <a:t>проводиться вакцинами АП і </a:t>
            </a:r>
            <a:r>
              <a:rPr lang="uk-UA" sz="2600" b="1" dirty="0" err="1" smtClean="0">
                <a:solidFill>
                  <a:srgbClr val="003B68"/>
                </a:solidFill>
              </a:rPr>
              <a:t>ТABte</a:t>
            </a:r>
            <a:r>
              <a:rPr lang="uk-UA" sz="2600" b="1" dirty="0" smtClean="0">
                <a:solidFill>
                  <a:srgbClr val="003B68"/>
                </a:solidFill>
              </a:rPr>
              <a:t>. Їй підлягають військовослужбовці, залізничники, працівники сільського господарства, будівельники та ін.</a:t>
            </a:r>
            <a:endParaRPr lang="ru-RU" sz="2600" b="1" dirty="0" smtClean="0">
              <a:solidFill>
                <a:srgbClr val="003B68"/>
              </a:solidFill>
            </a:endParaRPr>
          </a:p>
          <a:p>
            <a:endParaRPr lang="ru-RU" dirty="0"/>
          </a:p>
        </p:txBody>
      </p:sp>
      <p:pic>
        <p:nvPicPr>
          <p:cNvPr id="18434" name="Picture 2" descr="Картинки по запросу вакцина проти правц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4" r="16685"/>
          <a:stretch/>
        </p:blipFill>
        <p:spPr bwMode="auto">
          <a:xfrm>
            <a:off x="6047509" y="2005661"/>
            <a:ext cx="2701636" cy="2908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556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32967"/>
            <a:ext cx="8123900" cy="787652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Лікування 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727554"/>
            <a:ext cx="4380603" cy="3823855"/>
          </a:xfrm>
        </p:spPr>
        <p:txBody>
          <a:bodyPr>
            <a:normAutofit/>
          </a:bodyPr>
          <a:lstStyle/>
          <a:p>
            <a:pPr lvl="0" algn="just"/>
            <a:r>
              <a:rPr lang="uk-UA" sz="2400" b="1" dirty="0" smtClean="0">
                <a:solidFill>
                  <a:srgbClr val="003B68"/>
                </a:solidFill>
              </a:rPr>
              <a:t>специфічне </a:t>
            </a:r>
            <a:r>
              <a:rPr lang="uk-UA" sz="2400" b="1" dirty="0">
                <a:solidFill>
                  <a:srgbClr val="003B68"/>
                </a:solidFill>
              </a:rPr>
              <a:t>- антитоксична сироватка або </a:t>
            </a:r>
            <a:r>
              <a:rPr lang="uk-UA" sz="2400" b="1" dirty="0" smtClean="0">
                <a:solidFill>
                  <a:srgbClr val="003B68"/>
                </a:solidFill>
              </a:rPr>
              <a:t>гама-глобулін;</a:t>
            </a:r>
            <a:endParaRPr lang="ru-RU" sz="2400" b="1" dirty="0">
              <a:solidFill>
                <a:srgbClr val="003B68"/>
              </a:solidFill>
            </a:endParaRP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неспецифічне -  антибіотики, вітаміни, симптоматичні препарати</a:t>
            </a:r>
            <a:r>
              <a:rPr lang="uk-UA" sz="2400" dirty="0" smtClean="0">
                <a:solidFill>
                  <a:srgbClr val="003B68"/>
                </a:solidFill>
              </a:rPr>
              <a:t>.</a:t>
            </a:r>
            <a:endParaRPr lang="ru-RU" sz="2400" dirty="0">
              <a:solidFill>
                <a:srgbClr val="003B68"/>
              </a:solidFill>
            </a:endParaRPr>
          </a:p>
        </p:txBody>
      </p:sp>
      <p:pic>
        <p:nvPicPr>
          <p:cNvPr id="17412" name="Picture 4" descr="Картинки по запросу сироватка проти правц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7" r="7127" b="5997"/>
          <a:stretch/>
        </p:blipFill>
        <p:spPr bwMode="auto">
          <a:xfrm>
            <a:off x="5300198" y="3956068"/>
            <a:ext cx="3715265" cy="238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Картинки по запросу сироватка проти правц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565" y="1302868"/>
            <a:ext cx="3690873" cy="2469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96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4577" y="2398425"/>
            <a:ext cx="8319541" cy="1446550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800" dirty="0">
                <a:ln w="0">
                  <a:solidFill>
                    <a:srgbClr val="003B68"/>
                  </a:solidFill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Дякую за </a:t>
            </a:r>
            <a:r>
              <a:rPr lang="uk-UA" sz="8800" dirty="0" smtClean="0">
                <a:ln w="0">
                  <a:solidFill>
                    <a:srgbClr val="003B68"/>
                  </a:solidFill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увагу!</a:t>
            </a:r>
            <a:endParaRPr lang="uk-UA" sz="8800" dirty="0">
              <a:ln w="0">
                <a:solidFill>
                  <a:srgbClr val="003B68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925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Другая 1">
      <a:dk1>
        <a:srgbClr val="00B0F0"/>
      </a:dk1>
      <a:lt1>
        <a:sysClr val="window" lastClr="FFFFFF"/>
      </a:lt1>
      <a:dk2>
        <a:srgbClr val="0070C0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TM10001105[[fn=Урожай]]</Template>
  <TotalTime>1010</TotalTime>
  <Words>974</Words>
  <Application>Microsoft Office PowerPoint</Application>
  <PresentationFormat>Экран (4:3)</PresentationFormat>
  <Paragraphs>184</Paragraphs>
  <Slides>41</Slides>
  <Notes>3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8" baseType="lpstr">
      <vt:lpstr>Arial</vt:lpstr>
      <vt:lpstr>Calibri</vt:lpstr>
      <vt:lpstr>Franklin Gothic Book</vt:lpstr>
      <vt:lpstr>Tahoma</vt:lpstr>
      <vt:lpstr>Times New Roman</vt:lpstr>
      <vt:lpstr>Wingdings</vt:lpstr>
      <vt:lpstr>Crop</vt:lpstr>
      <vt:lpstr>Патогенні клостридії (частина I) </vt:lpstr>
      <vt:lpstr>Актуальність</vt:lpstr>
      <vt:lpstr>Мета</vt:lpstr>
      <vt:lpstr>План</vt:lpstr>
      <vt:lpstr>Презентация PowerPoint</vt:lpstr>
      <vt:lpstr>Презентация PowerPoint</vt:lpstr>
      <vt:lpstr>Презентация PowerPoint</vt:lpstr>
      <vt:lpstr>Спороутворюючі  анаероби</vt:lpstr>
      <vt:lpstr>Загальна характеристика патогенних клостридій</vt:lpstr>
      <vt:lpstr>Патогенні клостридії</vt:lpstr>
      <vt:lpstr>Презентация PowerPoint</vt:lpstr>
      <vt:lpstr>Розташування спор у клостридій</vt:lpstr>
      <vt:lpstr>Луї Пастер (1822-1895рр.)</vt:lpstr>
      <vt:lpstr>Культуральні властивості</vt:lpstr>
      <vt:lpstr>Характеристика поживних середовищ</vt:lpstr>
      <vt:lpstr>Презентация PowerPoint</vt:lpstr>
      <vt:lpstr>Презентация PowerPoint</vt:lpstr>
      <vt:lpstr>Презентация PowerPoint</vt:lpstr>
      <vt:lpstr>Анааеростат</vt:lpstr>
      <vt:lpstr>Фактори патогенності</vt:lpstr>
      <vt:lpstr>Clostridium tetani –  збудник правця </vt:lpstr>
      <vt:lpstr>Історична довідка</vt:lpstr>
      <vt:lpstr>Історична довідка</vt:lpstr>
      <vt:lpstr>Історична довідка</vt:lpstr>
      <vt:lpstr>Морфологія</vt:lpstr>
      <vt:lpstr>Презентация PowerPoint</vt:lpstr>
      <vt:lpstr>Культуральні властивості </vt:lpstr>
      <vt:lpstr>Ферментативна активність </vt:lpstr>
      <vt:lpstr>Антигенна будова </vt:lpstr>
      <vt:lpstr>Вхідні ворота інфекції</vt:lpstr>
      <vt:lpstr>Патогенез правця</vt:lpstr>
      <vt:lpstr>Презентация PowerPoint</vt:lpstr>
      <vt:lpstr>Клінічні форми правця</vt:lpstr>
      <vt:lpstr>Правець у тварин</vt:lpstr>
      <vt:lpstr>Імунітет</vt:lpstr>
      <vt:lpstr>Презентация PowerPoint</vt:lpstr>
      <vt:lpstr>Матеріали для дослідження та способи забору</vt:lpstr>
      <vt:lpstr>Профілактика і лікування</vt:lpstr>
      <vt:lpstr>Вакцини проти правця</vt:lpstr>
      <vt:lpstr>Лікування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Збудники  Зоонозних інфекцій.  Патогенні клостридії</dc:title>
  <dc:creator>Himiya</dc:creator>
  <cp:lastModifiedBy>Himiya</cp:lastModifiedBy>
  <cp:revision>259</cp:revision>
  <dcterms:created xsi:type="dcterms:W3CDTF">2019-10-22T05:45:08Z</dcterms:created>
  <dcterms:modified xsi:type="dcterms:W3CDTF">2022-11-03T13:10:19Z</dcterms:modified>
</cp:coreProperties>
</file>