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</p:sldMasterIdLst>
  <p:notesMasterIdLst>
    <p:notesMasterId r:id="rId43"/>
  </p:notesMasterIdLst>
  <p:sldIdLst>
    <p:sldId id="256" r:id="rId2"/>
    <p:sldId id="352" r:id="rId3"/>
    <p:sldId id="308" r:id="rId4"/>
    <p:sldId id="358" r:id="rId5"/>
    <p:sldId id="359" r:id="rId6"/>
    <p:sldId id="309" r:id="rId7"/>
    <p:sldId id="310" r:id="rId8"/>
    <p:sldId id="311" r:id="rId9"/>
    <p:sldId id="313" r:id="rId10"/>
    <p:sldId id="362" r:id="rId11"/>
    <p:sldId id="314" r:id="rId12"/>
    <p:sldId id="372" r:id="rId13"/>
    <p:sldId id="357" r:id="rId14"/>
    <p:sldId id="315" r:id="rId15"/>
    <p:sldId id="317" r:id="rId16"/>
    <p:sldId id="318" r:id="rId17"/>
    <p:sldId id="355" r:id="rId18"/>
    <p:sldId id="319" r:id="rId19"/>
    <p:sldId id="320" r:id="rId20"/>
    <p:sldId id="376" r:id="rId21"/>
    <p:sldId id="393" r:id="rId22"/>
    <p:sldId id="394" r:id="rId23"/>
    <p:sldId id="354" r:id="rId24"/>
    <p:sldId id="321" r:id="rId25"/>
    <p:sldId id="323" r:id="rId26"/>
    <p:sldId id="364" r:id="rId27"/>
    <p:sldId id="326" r:id="rId28"/>
    <p:sldId id="327" r:id="rId29"/>
    <p:sldId id="365" r:id="rId30"/>
    <p:sldId id="329" r:id="rId31"/>
    <p:sldId id="332" r:id="rId32"/>
    <p:sldId id="367" r:id="rId33"/>
    <p:sldId id="366" r:id="rId34"/>
    <p:sldId id="333" r:id="rId35"/>
    <p:sldId id="346" r:id="rId36"/>
    <p:sldId id="343" r:id="rId37"/>
    <p:sldId id="344" r:id="rId38"/>
    <p:sldId id="382" r:id="rId39"/>
    <p:sldId id="347" r:id="rId40"/>
    <p:sldId id="396" r:id="rId41"/>
    <p:sldId id="368" r:id="rId4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B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074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804" y="60"/>
      </p:cViewPr>
      <p:guideLst/>
    </p:cSldViewPr>
  </p:slideViewPr>
  <p:outlineViewPr>
    <p:cViewPr>
      <p:scale>
        <a:sx n="33" d="100"/>
        <a:sy n="33" d="100"/>
      </p:scale>
      <p:origin x="0" y="-821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AF787D-5135-4A97-B123-5CF1C555E842}" type="doc">
      <dgm:prSet loTypeId="urn:microsoft.com/office/officeart/2005/8/layout/bProcess3" loCatId="process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uk-UA"/>
        </a:p>
      </dgm:t>
    </dgm:pt>
    <dgm:pt modelId="{343F5A8F-0E44-4E27-81A6-C26C20CD5246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uk-UA" sz="2400" b="1" i="0" dirty="0" err="1" smtClean="0">
              <a:solidFill>
                <a:srgbClr val="003B68"/>
              </a:solidFill>
            </a:rPr>
            <a:t>Clostridium</a:t>
          </a:r>
          <a:r>
            <a:rPr lang="uk-UA" sz="2400" b="1" i="0" dirty="0" smtClean="0">
              <a:solidFill>
                <a:srgbClr val="003B68"/>
              </a:solidFill>
            </a:rPr>
            <a:t> </a:t>
          </a:r>
          <a:r>
            <a:rPr lang="uk-UA" sz="2400" b="1" i="0" dirty="0" err="1" smtClean="0">
              <a:solidFill>
                <a:srgbClr val="003B68"/>
              </a:solidFill>
            </a:rPr>
            <a:t>botulinum</a:t>
          </a:r>
          <a:endParaRPr lang="uk-UA" sz="2400" b="1" i="0" dirty="0">
            <a:solidFill>
              <a:srgbClr val="003B68"/>
            </a:solidFill>
          </a:endParaRPr>
        </a:p>
      </dgm:t>
    </dgm:pt>
    <dgm:pt modelId="{463D93C2-01D9-4B07-99FB-0DB83538FE7A}" type="parTrans" cxnId="{934ED7FC-1A53-489F-9331-6BB78DFFA660}">
      <dgm:prSet/>
      <dgm:spPr/>
      <dgm:t>
        <a:bodyPr/>
        <a:lstStyle/>
        <a:p>
          <a:endParaRPr lang="uk-UA"/>
        </a:p>
      </dgm:t>
    </dgm:pt>
    <dgm:pt modelId="{576432A0-099C-4C05-8F11-A5FB4E4AE8AD}" type="sibTrans" cxnId="{934ED7FC-1A53-489F-9331-6BB78DFFA660}">
      <dgm:prSet/>
      <dgm:spPr/>
      <dgm:t>
        <a:bodyPr/>
        <a:lstStyle/>
        <a:p>
          <a:endParaRPr lang="uk-UA"/>
        </a:p>
      </dgm:t>
    </dgm:pt>
    <dgm:pt modelId="{C8455789-6D14-4B9F-8B39-FAC2425143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altLang="uk-UA" sz="2400" b="1" dirty="0" err="1" smtClean="0">
              <a:solidFill>
                <a:srgbClr val="003B68"/>
              </a:solidFill>
            </a:rPr>
            <a:t>Шлунково-кишковий</a:t>
          </a:r>
          <a:r>
            <a:rPr lang="ru-RU" altLang="uk-UA" sz="2400" b="1" dirty="0" smtClean="0">
              <a:solidFill>
                <a:srgbClr val="003B68"/>
              </a:solidFill>
            </a:rPr>
            <a:t> тракт</a:t>
          </a:r>
        </a:p>
      </dgm:t>
    </dgm:pt>
    <dgm:pt modelId="{C8BEA4E8-10B6-4CDA-9BC5-FD8CB5D8938B}" type="parTrans" cxnId="{691DCB30-7715-4170-B14F-A1C0BBAA0313}">
      <dgm:prSet/>
      <dgm:spPr/>
      <dgm:t>
        <a:bodyPr/>
        <a:lstStyle/>
        <a:p>
          <a:endParaRPr lang="uk-UA"/>
        </a:p>
      </dgm:t>
    </dgm:pt>
    <dgm:pt modelId="{DA862F36-22CA-49EC-975E-717312C0C65B}" type="sibTrans" cxnId="{691DCB30-7715-4170-B14F-A1C0BBAA0313}">
      <dgm:prSet/>
      <dgm:spPr/>
      <dgm:t>
        <a:bodyPr/>
        <a:lstStyle/>
        <a:p>
          <a:endParaRPr lang="uk-UA"/>
        </a:p>
      </dgm:t>
    </dgm:pt>
    <dgm:pt modelId="{30BD3BE8-DAE1-4F7A-B408-F48BE377B36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altLang="uk-UA" sz="2400" b="1" dirty="0" err="1" smtClean="0">
              <a:solidFill>
                <a:srgbClr val="003B68"/>
              </a:solidFill>
            </a:rPr>
            <a:t>Кровоносна</a:t>
          </a:r>
          <a:r>
            <a:rPr lang="ru-RU" altLang="uk-UA" sz="2400" b="1" dirty="0" smtClean="0">
              <a:solidFill>
                <a:srgbClr val="003B68"/>
              </a:solidFill>
            </a:rPr>
            <a:t> система </a:t>
          </a:r>
        </a:p>
      </dgm:t>
    </dgm:pt>
    <dgm:pt modelId="{11AB4C73-5A08-4350-80EF-13B228D23DD8}" type="parTrans" cxnId="{247DF359-B655-415C-AB80-D41A9648D7DF}">
      <dgm:prSet/>
      <dgm:spPr/>
      <dgm:t>
        <a:bodyPr/>
        <a:lstStyle/>
        <a:p>
          <a:endParaRPr lang="uk-UA"/>
        </a:p>
      </dgm:t>
    </dgm:pt>
    <dgm:pt modelId="{D2EFF2D6-4B3D-4AD6-A654-707059EE680D}" type="sibTrans" cxnId="{247DF359-B655-415C-AB80-D41A9648D7DF}">
      <dgm:prSet/>
      <dgm:spPr/>
      <dgm:t>
        <a:bodyPr/>
        <a:lstStyle/>
        <a:p>
          <a:endParaRPr lang="uk-UA"/>
        </a:p>
      </dgm:t>
    </dgm:pt>
    <dgm:pt modelId="{D2C32056-1C24-45C1-99D8-9A41F77F75B5}">
      <dgm:prSet custT="1"/>
      <dgm:spPr/>
      <dgm:t>
        <a:bodyPr/>
        <a:lstStyle/>
        <a:p>
          <a:r>
            <a:rPr lang="ru-RU" altLang="uk-UA" sz="2400" b="1" dirty="0" err="1" smtClean="0">
              <a:solidFill>
                <a:srgbClr val="003B68"/>
              </a:solidFill>
            </a:rPr>
            <a:t>Токсинемія</a:t>
          </a:r>
          <a:endParaRPr lang="ru-RU" altLang="uk-UA" sz="2400" b="1" dirty="0" smtClean="0">
            <a:solidFill>
              <a:srgbClr val="003B68"/>
            </a:solidFill>
          </a:endParaRPr>
        </a:p>
      </dgm:t>
    </dgm:pt>
    <dgm:pt modelId="{587CB38A-F9EA-4FAD-BFF8-9B96830FA7CC}" type="parTrans" cxnId="{0D2B8CEA-DC1A-405F-BD23-CF86B7A03090}">
      <dgm:prSet/>
      <dgm:spPr/>
      <dgm:t>
        <a:bodyPr/>
        <a:lstStyle/>
        <a:p>
          <a:endParaRPr lang="uk-UA"/>
        </a:p>
      </dgm:t>
    </dgm:pt>
    <dgm:pt modelId="{F3872CC4-D30B-4398-9452-3B54399EBF91}" type="sibTrans" cxnId="{0D2B8CEA-DC1A-405F-BD23-CF86B7A03090}">
      <dgm:prSet/>
      <dgm:spPr/>
      <dgm:t>
        <a:bodyPr/>
        <a:lstStyle/>
        <a:p>
          <a:endParaRPr lang="uk-UA"/>
        </a:p>
      </dgm:t>
    </dgm:pt>
    <dgm:pt modelId="{51DAF8E7-F1D2-4105-A112-54AE4E68F399}">
      <dgm:prSet custT="1"/>
      <dgm:spPr/>
      <dgm:t>
        <a:bodyPr/>
        <a:lstStyle/>
        <a:p>
          <a:r>
            <a:rPr lang="ru-RU" altLang="uk-UA" sz="1800" b="1" dirty="0" smtClean="0">
              <a:solidFill>
                <a:srgbClr val="003B68"/>
              </a:solidFill>
            </a:rPr>
            <a:t>Токсин </a:t>
          </a:r>
          <a:r>
            <a:rPr lang="ru-RU" altLang="uk-UA" sz="1800" b="1" dirty="0" err="1" smtClean="0">
              <a:solidFill>
                <a:srgbClr val="003B68"/>
              </a:solidFill>
            </a:rPr>
            <a:t>уражає</a:t>
          </a:r>
          <a:r>
            <a:rPr lang="ru-RU" altLang="uk-UA" sz="1800" b="1" dirty="0" smtClean="0">
              <a:solidFill>
                <a:srgbClr val="003B68"/>
              </a:solidFill>
            </a:rPr>
            <a:t> </a:t>
          </a:r>
          <a:r>
            <a:rPr lang="ru-RU" altLang="uk-UA" sz="1800" b="1" dirty="0" err="1" smtClean="0">
              <a:solidFill>
                <a:srgbClr val="003B68"/>
              </a:solidFill>
            </a:rPr>
            <a:t>нервову</a:t>
          </a:r>
          <a:r>
            <a:rPr lang="ru-RU" altLang="uk-UA" sz="1800" b="1" dirty="0" smtClean="0">
              <a:solidFill>
                <a:srgbClr val="003B68"/>
              </a:solidFill>
            </a:rPr>
            <a:t> систему, ядра </a:t>
          </a:r>
          <a:r>
            <a:rPr lang="ru-RU" altLang="uk-UA" sz="1800" b="1" dirty="0" err="1" smtClean="0">
              <a:solidFill>
                <a:srgbClr val="003B68"/>
              </a:solidFill>
            </a:rPr>
            <a:t>клітин</a:t>
          </a:r>
          <a:r>
            <a:rPr lang="ru-RU" altLang="uk-UA" sz="1800" b="1" dirty="0" smtClean="0">
              <a:solidFill>
                <a:srgbClr val="003B68"/>
              </a:solidFill>
            </a:rPr>
            <a:t> </a:t>
          </a:r>
          <a:r>
            <a:rPr lang="ru-RU" altLang="uk-UA" sz="1800" b="1" dirty="0" err="1" smtClean="0">
              <a:solidFill>
                <a:srgbClr val="003B68"/>
              </a:solidFill>
            </a:rPr>
            <a:t>довгастого</a:t>
          </a:r>
          <a:r>
            <a:rPr lang="ru-RU" altLang="uk-UA" sz="1800" b="1" dirty="0" smtClean="0">
              <a:solidFill>
                <a:srgbClr val="003B68"/>
              </a:solidFill>
            </a:rPr>
            <a:t> </a:t>
          </a:r>
          <a:r>
            <a:rPr lang="ru-RU" altLang="uk-UA" sz="1800" b="1" dirty="0" err="1" smtClean="0">
              <a:solidFill>
                <a:srgbClr val="003B68"/>
              </a:solidFill>
            </a:rPr>
            <a:t>мозку</a:t>
          </a:r>
          <a:r>
            <a:rPr lang="ru-RU" altLang="uk-UA" sz="1800" b="1" dirty="0" smtClean="0">
              <a:solidFill>
                <a:srgbClr val="003B68"/>
              </a:solidFill>
            </a:rPr>
            <a:t>, </a:t>
          </a:r>
          <a:r>
            <a:rPr lang="ru-RU" altLang="uk-UA" sz="1800" b="1" dirty="0" err="1" smtClean="0">
              <a:solidFill>
                <a:srgbClr val="003B68"/>
              </a:solidFill>
            </a:rPr>
            <a:t>переферичні</a:t>
          </a:r>
          <a:r>
            <a:rPr lang="ru-RU" altLang="uk-UA" sz="1800" b="1" dirty="0" smtClean="0">
              <a:solidFill>
                <a:srgbClr val="003B68"/>
              </a:solidFill>
            </a:rPr>
            <a:t> </a:t>
          </a:r>
          <a:r>
            <a:rPr lang="ru-RU" altLang="uk-UA" sz="1800" b="1" dirty="0" err="1" smtClean="0">
              <a:solidFill>
                <a:srgbClr val="003B68"/>
              </a:solidFill>
            </a:rPr>
            <a:t>нервові</a:t>
          </a:r>
          <a:r>
            <a:rPr lang="ru-RU" altLang="uk-UA" sz="1800" b="1" dirty="0" smtClean="0">
              <a:solidFill>
                <a:srgbClr val="003B68"/>
              </a:solidFill>
            </a:rPr>
            <a:t> </a:t>
          </a:r>
          <a:r>
            <a:rPr lang="ru-RU" altLang="uk-UA" sz="1800" b="1" dirty="0" err="1" smtClean="0">
              <a:solidFill>
                <a:srgbClr val="003B68"/>
              </a:solidFill>
            </a:rPr>
            <a:t>закінчення</a:t>
          </a:r>
          <a:r>
            <a:rPr lang="ru-RU" altLang="uk-UA" sz="1800" b="1" dirty="0" smtClean="0">
              <a:solidFill>
                <a:srgbClr val="003B68"/>
              </a:solidFill>
            </a:rPr>
            <a:t> </a:t>
          </a:r>
        </a:p>
      </dgm:t>
    </dgm:pt>
    <dgm:pt modelId="{3344E6A1-0244-4D3E-9429-66DB7D9BE6D3}" type="parTrans" cxnId="{FC2FAFF6-72FE-4BBA-BA3B-A5BEF15510CC}">
      <dgm:prSet/>
      <dgm:spPr/>
      <dgm:t>
        <a:bodyPr/>
        <a:lstStyle/>
        <a:p>
          <a:endParaRPr lang="uk-UA"/>
        </a:p>
      </dgm:t>
    </dgm:pt>
    <dgm:pt modelId="{71ACC587-FB3D-43AB-ABED-91EA48044044}" type="sibTrans" cxnId="{FC2FAFF6-72FE-4BBA-BA3B-A5BEF15510CC}">
      <dgm:prSet/>
      <dgm:spPr/>
      <dgm:t>
        <a:bodyPr/>
        <a:lstStyle/>
        <a:p>
          <a:endParaRPr lang="uk-UA"/>
        </a:p>
      </dgm:t>
    </dgm:pt>
    <dgm:pt modelId="{ED5B696E-D69C-461B-892A-C2A76708891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altLang="uk-UA" sz="1600" b="1" dirty="0" smtClean="0">
              <a:solidFill>
                <a:srgbClr val="003B68"/>
              </a:solidFill>
            </a:rPr>
            <a:t>Туман </a:t>
          </a:r>
          <a:r>
            <a:rPr lang="ru-RU" altLang="uk-UA" sz="1600" b="1" dirty="0" err="1" smtClean="0">
              <a:solidFill>
                <a:srgbClr val="003B68"/>
              </a:solidFill>
            </a:rPr>
            <a:t>або</a:t>
          </a:r>
          <a:r>
            <a:rPr lang="ru-RU" altLang="uk-UA" sz="1600" b="1" dirty="0" smtClean="0">
              <a:solidFill>
                <a:srgbClr val="003B68"/>
              </a:solidFill>
            </a:rPr>
            <a:t> </a:t>
          </a:r>
          <a:r>
            <a:rPr lang="ru-RU" altLang="uk-UA" sz="1600" b="1" dirty="0" err="1" smtClean="0">
              <a:solidFill>
                <a:srgbClr val="003B68"/>
              </a:solidFill>
            </a:rPr>
            <a:t>сітка</a:t>
          </a:r>
          <a:r>
            <a:rPr lang="ru-RU" altLang="uk-UA" sz="1600" b="1" dirty="0" smtClean="0">
              <a:solidFill>
                <a:srgbClr val="003B68"/>
              </a:solidFill>
            </a:rPr>
            <a:t> перед </a:t>
          </a:r>
          <a:r>
            <a:rPr lang="ru-RU" altLang="uk-UA" sz="1600" b="1" dirty="0" err="1" smtClean="0">
              <a:solidFill>
                <a:srgbClr val="003B68"/>
              </a:solidFill>
            </a:rPr>
            <a:t>очима</a:t>
          </a:r>
          <a:r>
            <a:rPr lang="ru-RU" altLang="uk-UA" sz="1600" b="1" dirty="0" smtClean="0">
              <a:solidFill>
                <a:srgbClr val="003B68"/>
              </a:solidFill>
            </a:rPr>
            <a:t>, </a:t>
          </a:r>
          <a:r>
            <a:rPr lang="ru-RU" altLang="uk-UA" sz="1600" b="1" dirty="0" err="1" smtClean="0">
              <a:solidFill>
                <a:srgbClr val="003B68"/>
              </a:solidFill>
            </a:rPr>
            <a:t>порушення</a:t>
          </a:r>
          <a:r>
            <a:rPr lang="ru-RU" altLang="uk-UA" sz="1600" b="1" dirty="0" smtClean="0">
              <a:solidFill>
                <a:srgbClr val="003B68"/>
              </a:solidFill>
            </a:rPr>
            <a:t> </a:t>
          </a:r>
          <a:r>
            <a:rPr lang="ru-RU" altLang="uk-UA" sz="1600" b="1" dirty="0" err="1" smtClean="0">
              <a:solidFill>
                <a:srgbClr val="003B68"/>
              </a:solidFill>
            </a:rPr>
            <a:t>зору</a:t>
          </a:r>
          <a:r>
            <a:rPr lang="ru-RU" altLang="uk-UA" sz="1600" b="1" dirty="0" smtClean="0">
              <a:solidFill>
                <a:srgbClr val="003B68"/>
              </a:solidFill>
            </a:rPr>
            <a:t>, </a:t>
          </a:r>
          <a:r>
            <a:rPr lang="ru-RU" altLang="uk-UA" sz="1600" b="1" dirty="0" err="1" smtClean="0">
              <a:solidFill>
                <a:srgbClr val="003B68"/>
              </a:solidFill>
            </a:rPr>
            <a:t>опущення</a:t>
          </a:r>
          <a:r>
            <a:rPr lang="ru-RU" altLang="uk-UA" sz="1600" b="1" dirty="0" smtClean="0">
              <a:solidFill>
                <a:srgbClr val="003B68"/>
              </a:solidFill>
            </a:rPr>
            <a:t> </a:t>
          </a:r>
          <a:r>
            <a:rPr lang="ru-RU" altLang="uk-UA" sz="1600" b="1" dirty="0" err="1" smtClean="0">
              <a:solidFill>
                <a:srgbClr val="003B68"/>
              </a:solidFill>
            </a:rPr>
            <a:t>повік</a:t>
          </a:r>
          <a:r>
            <a:rPr lang="ru-RU" altLang="uk-UA" sz="1600" b="1" dirty="0" smtClean="0">
              <a:solidFill>
                <a:srgbClr val="003B68"/>
              </a:solidFill>
            </a:rPr>
            <a:t>, </a:t>
          </a:r>
          <a:r>
            <a:rPr lang="ru-RU" altLang="uk-UA" sz="1600" b="1" dirty="0" err="1" smtClean="0">
              <a:solidFill>
                <a:srgbClr val="003B68"/>
              </a:solidFill>
            </a:rPr>
            <a:t>розлади</a:t>
          </a:r>
          <a:r>
            <a:rPr lang="ru-RU" altLang="uk-UA" sz="1600" b="1" dirty="0" smtClean="0">
              <a:solidFill>
                <a:srgbClr val="003B68"/>
              </a:solidFill>
            </a:rPr>
            <a:t> </a:t>
          </a:r>
          <a:r>
            <a:rPr lang="ru-RU" altLang="uk-UA" sz="1600" b="1" dirty="0" err="1" smtClean="0">
              <a:solidFill>
                <a:srgbClr val="003B68"/>
              </a:solidFill>
            </a:rPr>
            <a:t>мови</a:t>
          </a:r>
          <a:r>
            <a:rPr lang="ru-RU" altLang="uk-UA" sz="1600" b="1" dirty="0" smtClean="0">
              <a:solidFill>
                <a:srgbClr val="003B68"/>
              </a:solidFill>
            </a:rPr>
            <a:t>, </a:t>
          </a:r>
          <a:r>
            <a:rPr lang="ru-RU" altLang="uk-UA" sz="1600" b="1" dirty="0" err="1" smtClean="0">
              <a:solidFill>
                <a:srgbClr val="003B68"/>
              </a:solidFill>
            </a:rPr>
            <a:t>порушення</a:t>
          </a:r>
          <a:r>
            <a:rPr lang="ru-RU" altLang="uk-UA" sz="1600" b="1" dirty="0" smtClean="0">
              <a:solidFill>
                <a:srgbClr val="003B68"/>
              </a:solidFill>
            </a:rPr>
            <a:t> </a:t>
          </a:r>
          <a:r>
            <a:rPr lang="ru-RU" altLang="uk-UA" sz="1600" b="1" dirty="0" err="1" smtClean="0">
              <a:solidFill>
                <a:srgbClr val="003B68"/>
              </a:solidFill>
            </a:rPr>
            <a:t>дихання</a:t>
          </a:r>
          <a:r>
            <a:rPr lang="ru-RU" altLang="uk-UA" sz="1600" b="1" dirty="0" smtClean="0">
              <a:solidFill>
                <a:srgbClr val="003B68"/>
              </a:solidFill>
            </a:rPr>
            <a:t>, </a:t>
          </a:r>
          <a:r>
            <a:rPr lang="ru-RU" altLang="uk-UA" sz="1600" b="1" dirty="0" err="1" smtClean="0">
              <a:solidFill>
                <a:srgbClr val="003B68"/>
              </a:solidFill>
            </a:rPr>
            <a:t>ковтання</a:t>
          </a:r>
          <a:endParaRPr lang="ru-RU" altLang="uk-UA" sz="1600" b="1" dirty="0" smtClean="0">
            <a:solidFill>
              <a:srgbClr val="003B68"/>
            </a:solidFill>
          </a:endParaRPr>
        </a:p>
      </dgm:t>
    </dgm:pt>
    <dgm:pt modelId="{9AB0AADC-5CB7-4854-AFAB-19C6E47AF4CB}" type="parTrans" cxnId="{0041AEEF-BB6A-4EC2-A472-7C647FC8E2A1}">
      <dgm:prSet/>
      <dgm:spPr/>
      <dgm:t>
        <a:bodyPr/>
        <a:lstStyle/>
        <a:p>
          <a:endParaRPr lang="uk-UA"/>
        </a:p>
      </dgm:t>
    </dgm:pt>
    <dgm:pt modelId="{B8894B40-8C14-4A42-87CA-156D8A5D843D}" type="sibTrans" cxnId="{0041AEEF-BB6A-4EC2-A472-7C647FC8E2A1}">
      <dgm:prSet/>
      <dgm:spPr/>
      <dgm:t>
        <a:bodyPr/>
        <a:lstStyle/>
        <a:p>
          <a:endParaRPr lang="uk-UA"/>
        </a:p>
      </dgm:t>
    </dgm:pt>
    <dgm:pt modelId="{78AD3868-1056-44B7-A60E-FC0879FF0C9C}">
      <dgm:prSet custT="1"/>
      <dgm:spPr/>
      <dgm:t>
        <a:bodyPr/>
        <a:lstStyle/>
        <a:p>
          <a:r>
            <a:rPr lang="ru-RU" altLang="uk-UA" sz="2400" b="1" dirty="0" err="1" smtClean="0">
              <a:solidFill>
                <a:srgbClr val="003B68"/>
              </a:solidFill>
            </a:rPr>
            <a:t>Параліч</a:t>
          </a:r>
          <a:r>
            <a:rPr lang="ru-RU" altLang="uk-UA" sz="2400" b="1" dirty="0" smtClean="0">
              <a:solidFill>
                <a:srgbClr val="003B68"/>
              </a:solidFill>
            </a:rPr>
            <a:t> м</a:t>
          </a:r>
          <a:r>
            <a:rPr lang="en-US" altLang="uk-UA" sz="2400" b="1" dirty="0" smtClean="0">
              <a:solidFill>
                <a:srgbClr val="003B68"/>
              </a:solidFill>
            </a:rPr>
            <a:t>’</a:t>
          </a:r>
          <a:r>
            <a:rPr lang="ru-RU" altLang="uk-UA" sz="2400" b="1" dirty="0" err="1" smtClean="0">
              <a:solidFill>
                <a:srgbClr val="003B68"/>
              </a:solidFill>
            </a:rPr>
            <a:t>язів</a:t>
          </a:r>
          <a:r>
            <a:rPr lang="ru-RU" altLang="uk-UA" sz="2400" b="1" dirty="0" smtClean="0">
              <a:solidFill>
                <a:srgbClr val="003B68"/>
              </a:solidFill>
            </a:rPr>
            <a:t> </a:t>
          </a:r>
          <a:r>
            <a:rPr lang="ru-RU" altLang="uk-UA" sz="2400" b="1" dirty="0" err="1" smtClean="0">
              <a:solidFill>
                <a:srgbClr val="003B68"/>
              </a:solidFill>
            </a:rPr>
            <a:t>гортані</a:t>
          </a:r>
          <a:r>
            <a:rPr lang="ru-RU" altLang="uk-UA" sz="2400" b="1" dirty="0" smtClean="0">
              <a:solidFill>
                <a:srgbClr val="003B68"/>
              </a:solidFill>
            </a:rPr>
            <a:t>, глотки, </a:t>
          </a:r>
          <a:r>
            <a:rPr lang="ru-RU" altLang="uk-UA" sz="2400" b="1" dirty="0" err="1" smtClean="0">
              <a:solidFill>
                <a:srgbClr val="003B68"/>
              </a:solidFill>
            </a:rPr>
            <a:t>дихальних</a:t>
          </a:r>
          <a:endParaRPr lang="ru-RU" altLang="uk-UA" sz="2400" b="1" dirty="0" smtClean="0">
            <a:solidFill>
              <a:srgbClr val="003B68"/>
            </a:solidFill>
          </a:endParaRPr>
        </a:p>
      </dgm:t>
    </dgm:pt>
    <dgm:pt modelId="{C33127C3-F353-4358-9780-78EE9003667D}" type="parTrans" cxnId="{CFE9161F-1A08-4B88-814E-2E77E4F8627D}">
      <dgm:prSet/>
      <dgm:spPr/>
      <dgm:t>
        <a:bodyPr/>
        <a:lstStyle/>
        <a:p>
          <a:endParaRPr lang="uk-UA"/>
        </a:p>
      </dgm:t>
    </dgm:pt>
    <dgm:pt modelId="{8F2BE7AB-C530-48C5-A15F-A8FCAA66178D}" type="sibTrans" cxnId="{CFE9161F-1A08-4B88-814E-2E77E4F8627D}">
      <dgm:prSet/>
      <dgm:spPr/>
      <dgm:t>
        <a:bodyPr/>
        <a:lstStyle/>
        <a:p>
          <a:endParaRPr lang="uk-UA"/>
        </a:p>
      </dgm:t>
    </dgm:pt>
    <dgm:pt modelId="{42983DB8-A0D3-48AE-8351-D72EA57A90E8}">
      <dgm:prSet custT="1"/>
      <dgm:spPr/>
      <dgm:t>
        <a:bodyPr/>
        <a:lstStyle/>
        <a:p>
          <a:r>
            <a:rPr lang="ru-RU" altLang="uk-UA" sz="2000" b="1" dirty="0" smtClean="0">
              <a:solidFill>
                <a:srgbClr val="003B68"/>
              </a:solidFill>
            </a:rPr>
            <a:t>Смерть </a:t>
          </a:r>
          <a:r>
            <a:rPr lang="ru-RU" altLang="uk-UA" sz="2000" b="1" dirty="0" err="1" smtClean="0">
              <a:solidFill>
                <a:srgbClr val="003B68"/>
              </a:solidFill>
            </a:rPr>
            <a:t>наступає</a:t>
          </a:r>
          <a:r>
            <a:rPr lang="ru-RU" altLang="uk-UA" sz="2000" b="1" dirty="0" smtClean="0">
              <a:solidFill>
                <a:srgbClr val="003B68"/>
              </a:solidFill>
            </a:rPr>
            <a:t> </a:t>
          </a:r>
          <a:r>
            <a:rPr lang="ru-RU" altLang="uk-UA" sz="2000" b="1" dirty="0" err="1" smtClean="0">
              <a:solidFill>
                <a:srgbClr val="003B68"/>
              </a:solidFill>
            </a:rPr>
            <a:t>від</a:t>
          </a:r>
          <a:r>
            <a:rPr lang="ru-RU" altLang="uk-UA" sz="2000" b="1" dirty="0" smtClean="0">
              <a:solidFill>
                <a:srgbClr val="003B68"/>
              </a:solidFill>
            </a:rPr>
            <a:t> </a:t>
          </a:r>
          <a:r>
            <a:rPr lang="ru-RU" altLang="uk-UA" sz="2000" b="1" dirty="0" err="1" smtClean="0">
              <a:solidFill>
                <a:srgbClr val="003B68"/>
              </a:solidFill>
            </a:rPr>
            <a:t>паралічу</a:t>
          </a:r>
          <a:r>
            <a:rPr lang="ru-RU" altLang="uk-UA" sz="2000" b="1" dirty="0" smtClean="0">
              <a:solidFill>
                <a:srgbClr val="003B68"/>
              </a:solidFill>
            </a:rPr>
            <a:t> </a:t>
          </a:r>
          <a:r>
            <a:rPr lang="ru-RU" altLang="uk-UA" sz="2000" b="1" dirty="0" err="1" smtClean="0">
              <a:solidFill>
                <a:srgbClr val="003B68"/>
              </a:solidFill>
            </a:rPr>
            <a:t>серця</a:t>
          </a:r>
          <a:r>
            <a:rPr lang="ru-RU" altLang="uk-UA" sz="2000" b="1" dirty="0" smtClean="0">
              <a:solidFill>
                <a:srgbClr val="003B68"/>
              </a:solidFill>
            </a:rPr>
            <a:t> </a:t>
          </a:r>
          <a:r>
            <a:rPr lang="ru-RU" altLang="uk-UA" sz="2000" b="1" dirty="0" err="1" smtClean="0">
              <a:solidFill>
                <a:srgbClr val="003B68"/>
              </a:solidFill>
            </a:rPr>
            <a:t>або</a:t>
          </a:r>
          <a:r>
            <a:rPr lang="ru-RU" altLang="uk-UA" sz="2000" b="1" dirty="0" smtClean="0">
              <a:solidFill>
                <a:srgbClr val="003B68"/>
              </a:solidFill>
            </a:rPr>
            <a:t> </a:t>
          </a:r>
          <a:r>
            <a:rPr lang="ru-RU" altLang="uk-UA" sz="2000" b="1" dirty="0" err="1" smtClean="0">
              <a:solidFill>
                <a:srgbClr val="003B68"/>
              </a:solidFill>
            </a:rPr>
            <a:t>дихальних</a:t>
          </a:r>
          <a:r>
            <a:rPr lang="ru-RU" altLang="uk-UA" sz="2000" b="1" dirty="0" smtClean="0">
              <a:solidFill>
                <a:srgbClr val="003B68"/>
              </a:solidFill>
            </a:rPr>
            <a:t> м</a:t>
          </a:r>
          <a:r>
            <a:rPr lang="en-US" altLang="uk-UA" sz="2000" b="1" dirty="0" smtClean="0">
              <a:solidFill>
                <a:srgbClr val="003B68"/>
              </a:solidFill>
            </a:rPr>
            <a:t>’</a:t>
          </a:r>
          <a:r>
            <a:rPr lang="ru-RU" altLang="uk-UA" sz="2000" b="1" dirty="0" err="1" smtClean="0">
              <a:solidFill>
                <a:srgbClr val="003B68"/>
              </a:solidFill>
            </a:rPr>
            <a:t>язів</a:t>
          </a:r>
          <a:endParaRPr lang="ru-RU" altLang="uk-UA" sz="2000" b="1" dirty="0" smtClean="0">
            <a:solidFill>
              <a:srgbClr val="003B68"/>
            </a:solidFill>
          </a:endParaRPr>
        </a:p>
      </dgm:t>
    </dgm:pt>
    <dgm:pt modelId="{40FD8854-5639-489E-8B65-F7C883BB0E7F}" type="parTrans" cxnId="{F30744C2-25FF-4EEF-8359-6850AA58F94A}">
      <dgm:prSet/>
      <dgm:spPr/>
      <dgm:t>
        <a:bodyPr/>
        <a:lstStyle/>
        <a:p>
          <a:endParaRPr lang="uk-UA"/>
        </a:p>
      </dgm:t>
    </dgm:pt>
    <dgm:pt modelId="{1D2CF5CA-EC6D-4FA5-895B-F1F701AA66CF}" type="sibTrans" cxnId="{F30744C2-25FF-4EEF-8359-6850AA58F94A}">
      <dgm:prSet/>
      <dgm:spPr/>
      <dgm:t>
        <a:bodyPr/>
        <a:lstStyle/>
        <a:p>
          <a:endParaRPr lang="uk-UA"/>
        </a:p>
      </dgm:t>
    </dgm:pt>
    <dgm:pt modelId="{47F8B867-1669-4782-B84E-B11F9ED7DF4F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altLang="uk-UA" sz="2400" b="1" dirty="0" err="1" smtClean="0">
              <a:solidFill>
                <a:srgbClr val="003B68"/>
              </a:solidFill>
              <a:sym typeface="Wingdings" panose="05000000000000000000" pitchFamily="2" charset="2"/>
            </a:rPr>
            <a:t>Продукує</a:t>
          </a:r>
          <a:r>
            <a:rPr lang="ru-RU" altLang="uk-UA" sz="2400" b="1" dirty="0" smtClean="0">
              <a:solidFill>
                <a:srgbClr val="003B68"/>
              </a:solidFill>
              <a:sym typeface="Wingdings" panose="05000000000000000000" pitchFamily="2" charset="2"/>
            </a:rPr>
            <a:t> токсин</a:t>
          </a:r>
          <a:endParaRPr lang="uk-UA" sz="2400" b="1" dirty="0">
            <a:solidFill>
              <a:srgbClr val="003B68"/>
            </a:solidFill>
          </a:endParaRPr>
        </a:p>
      </dgm:t>
    </dgm:pt>
    <dgm:pt modelId="{E15AED1A-722D-4129-A454-8AF48429CA89}" type="parTrans" cxnId="{F0B638B9-849B-4852-B168-1E3867DA1161}">
      <dgm:prSet/>
      <dgm:spPr/>
      <dgm:t>
        <a:bodyPr/>
        <a:lstStyle/>
        <a:p>
          <a:endParaRPr lang="uk-UA"/>
        </a:p>
      </dgm:t>
    </dgm:pt>
    <dgm:pt modelId="{84574C75-26C2-495A-ACB8-05141F9AE2BD}" type="sibTrans" cxnId="{F0B638B9-849B-4852-B168-1E3867DA1161}">
      <dgm:prSet/>
      <dgm:spPr/>
      <dgm:t>
        <a:bodyPr/>
        <a:lstStyle/>
        <a:p>
          <a:endParaRPr lang="uk-UA"/>
        </a:p>
      </dgm:t>
    </dgm:pt>
    <dgm:pt modelId="{6592E9FA-ED40-4162-AD06-25EEF94FEC73}" type="pres">
      <dgm:prSet presAssocID="{82AF787D-5135-4A97-B123-5CF1C555E84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A3E0DE7-2702-408A-AAB7-BA3814C0FD27}" type="pres">
      <dgm:prSet presAssocID="{343F5A8F-0E44-4E27-81A6-C26C20CD5246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73EFEC2-6D15-49C5-AB0E-A280B28C48A7}" type="pres">
      <dgm:prSet presAssocID="{576432A0-099C-4C05-8F11-A5FB4E4AE8AD}" presName="sibTrans" presStyleLbl="sibTrans1D1" presStyleIdx="0" presStyleCnt="8"/>
      <dgm:spPr/>
      <dgm:t>
        <a:bodyPr/>
        <a:lstStyle/>
        <a:p>
          <a:endParaRPr lang="uk-UA"/>
        </a:p>
      </dgm:t>
    </dgm:pt>
    <dgm:pt modelId="{1D99E030-BDA5-4C43-969D-A60A7243E9C0}" type="pres">
      <dgm:prSet presAssocID="{576432A0-099C-4C05-8F11-A5FB4E4AE8AD}" presName="connectorText" presStyleLbl="sibTrans1D1" presStyleIdx="0" presStyleCnt="8"/>
      <dgm:spPr/>
      <dgm:t>
        <a:bodyPr/>
        <a:lstStyle/>
        <a:p>
          <a:endParaRPr lang="uk-UA"/>
        </a:p>
      </dgm:t>
    </dgm:pt>
    <dgm:pt modelId="{7618E704-1D79-428A-A70B-83012CE192BE}" type="pres">
      <dgm:prSet presAssocID="{47F8B867-1669-4782-B84E-B11F9ED7DF4F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E58D1E0-4378-4B45-9F5D-542A9D4315F9}" type="pres">
      <dgm:prSet presAssocID="{84574C75-26C2-495A-ACB8-05141F9AE2BD}" presName="sibTrans" presStyleLbl="sibTrans1D1" presStyleIdx="1" presStyleCnt="8"/>
      <dgm:spPr/>
      <dgm:t>
        <a:bodyPr/>
        <a:lstStyle/>
        <a:p>
          <a:endParaRPr lang="uk-UA"/>
        </a:p>
      </dgm:t>
    </dgm:pt>
    <dgm:pt modelId="{53F8BB25-17ED-46D3-A2E1-A6D254023B4B}" type="pres">
      <dgm:prSet presAssocID="{84574C75-26C2-495A-ACB8-05141F9AE2BD}" presName="connectorText" presStyleLbl="sibTrans1D1" presStyleIdx="1" presStyleCnt="8"/>
      <dgm:spPr/>
      <dgm:t>
        <a:bodyPr/>
        <a:lstStyle/>
        <a:p>
          <a:endParaRPr lang="uk-UA"/>
        </a:p>
      </dgm:t>
    </dgm:pt>
    <dgm:pt modelId="{897C8C5A-53D8-4FE2-99EB-CF15F46965DC}" type="pres">
      <dgm:prSet presAssocID="{C8455789-6D14-4B9F-8B39-FAC2425143D2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B96BE83-C66D-4317-ABAC-0E4811644D98}" type="pres">
      <dgm:prSet presAssocID="{DA862F36-22CA-49EC-975E-717312C0C65B}" presName="sibTrans" presStyleLbl="sibTrans1D1" presStyleIdx="2" presStyleCnt="8"/>
      <dgm:spPr/>
      <dgm:t>
        <a:bodyPr/>
        <a:lstStyle/>
        <a:p>
          <a:endParaRPr lang="uk-UA"/>
        </a:p>
      </dgm:t>
    </dgm:pt>
    <dgm:pt modelId="{BAEEF113-FFDA-4225-8B06-EB7F347E31A9}" type="pres">
      <dgm:prSet presAssocID="{DA862F36-22CA-49EC-975E-717312C0C65B}" presName="connectorText" presStyleLbl="sibTrans1D1" presStyleIdx="2" presStyleCnt="8"/>
      <dgm:spPr/>
      <dgm:t>
        <a:bodyPr/>
        <a:lstStyle/>
        <a:p>
          <a:endParaRPr lang="uk-UA"/>
        </a:p>
      </dgm:t>
    </dgm:pt>
    <dgm:pt modelId="{E9935CFE-EACF-46A0-97B5-5799688417B7}" type="pres">
      <dgm:prSet presAssocID="{30BD3BE8-DAE1-4F7A-B408-F48BE377B369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B89EA4B-6942-455E-B24B-A585B9C06E1E}" type="pres">
      <dgm:prSet presAssocID="{D2EFF2D6-4B3D-4AD6-A654-707059EE680D}" presName="sibTrans" presStyleLbl="sibTrans1D1" presStyleIdx="3" presStyleCnt="8"/>
      <dgm:spPr/>
      <dgm:t>
        <a:bodyPr/>
        <a:lstStyle/>
        <a:p>
          <a:endParaRPr lang="uk-UA"/>
        </a:p>
      </dgm:t>
    </dgm:pt>
    <dgm:pt modelId="{1C47EEE6-1896-42BC-AFB8-36E42A6E0C96}" type="pres">
      <dgm:prSet presAssocID="{D2EFF2D6-4B3D-4AD6-A654-707059EE680D}" presName="connectorText" presStyleLbl="sibTrans1D1" presStyleIdx="3" presStyleCnt="8"/>
      <dgm:spPr/>
      <dgm:t>
        <a:bodyPr/>
        <a:lstStyle/>
        <a:p>
          <a:endParaRPr lang="uk-UA"/>
        </a:p>
      </dgm:t>
    </dgm:pt>
    <dgm:pt modelId="{6A2890B1-2331-489F-AE2A-1C0B212367CD}" type="pres">
      <dgm:prSet presAssocID="{D2C32056-1C24-45C1-99D8-9A41F77F75B5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E8A1387-4DFA-40E7-A703-F65EF1458C2D}" type="pres">
      <dgm:prSet presAssocID="{F3872CC4-D30B-4398-9452-3B54399EBF91}" presName="sibTrans" presStyleLbl="sibTrans1D1" presStyleIdx="4" presStyleCnt="8"/>
      <dgm:spPr/>
      <dgm:t>
        <a:bodyPr/>
        <a:lstStyle/>
        <a:p>
          <a:endParaRPr lang="uk-UA"/>
        </a:p>
      </dgm:t>
    </dgm:pt>
    <dgm:pt modelId="{D2D7C853-05A8-4ED5-8062-29C9571E37D2}" type="pres">
      <dgm:prSet presAssocID="{F3872CC4-D30B-4398-9452-3B54399EBF91}" presName="connectorText" presStyleLbl="sibTrans1D1" presStyleIdx="4" presStyleCnt="8"/>
      <dgm:spPr/>
      <dgm:t>
        <a:bodyPr/>
        <a:lstStyle/>
        <a:p>
          <a:endParaRPr lang="uk-UA"/>
        </a:p>
      </dgm:t>
    </dgm:pt>
    <dgm:pt modelId="{D1BA66E4-2DF1-494E-AC4F-39A935109B4D}" type="pres">
      <dgm:prSet presAssocID="{51DAF8E7-F1D2-4105-A112-54AE4E68F399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D35A9AF-E0B4-4CF2-9BED-E17175C8365E}" type="pres">
      <dgm:prSet presAssocID="{71ACC587-FB3D-43AB-ABED-91EA48044044}" presName="sibTrans" presStyleLbl="sibTrans1D1" presStyleIdx="5" presStyleCnt="8"/>
      <dgm:spPr/>
      <dgm:t>
        <a:bodyPr/>
        <a:lstStyle/>
        <a:p>
          <a:endParaRPr lang="uk-UA"/>
        </a:p>
      </dgm:t>
    </dgm:pt>
    <dgm:pt modelId="{BA0347CD-9BC2-49D9-8146-43538A43F732}" type="pres">
      <dgm:prSet presAssocID="{71ACC587-FB3D-43AB-ABED-91EA48044044}" presName="connectorText" presStyleLbl="sibTrans1D1" presStyleIdx="5" presStyleCnt="8"/>
      <dgm:spPr/>
      <dgm:t>
        <a:bodyPr/>
        <a:lstStyle/>
        <a:p>
          <a:endParaRPr lang="uk-UA"/>
        </a:p>
      </dgm:t>
    </dgm:pt>
    <dgm:pt modelId="{9850A9E2-35E0-48B3-93B7-20E00D853F10}" type="pres">
      <dgm:prSet presAssocID="{ED5B696E-D69C-461B-892A-C2A76708891A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712C97E-1451-4A98-8EB7-F0F3630B0A15}" type="pres">
      <dgm:prSet presAssocID="{B8894B40-8C14-4A42-87CA-156D8A5D843D}" presName="sibTrans" presStyleLbl="sibTrans1D1" presStyleIdx="6" presStyleCnt="8"/>
      <dgm:spPr/>
      <dgm:t>
        <a:bodyPr/>
        <a:lstStyle/>
        <a:p>
          <a:endParaRPr lang="uk-UA"/>
        </a:p>
      </dgm:t>
    </dgm:pt>
    <dgm:pt modelId="{F17C6CDE-4908-4DFD-BE57-62F7E8B136FD}" type="pres">
      <dgm:prSet presAssocID="{B8894B40-8C14-4A42-87CA-156D8A5D843D}" presName="connectorText" presStyleLbl="sibTrans1D1" presStyleIdx="6" presStyleCnt="8"/>
      <dgm:spPr/>
      <dgm:t>
        <a:bodyPr/>
        <a:lstStyle/>
        <a:p>
          <a:endParaRPr lang="uk-UA"/>
        </a:p>
      </dgm:t>
    </dgm:pt>
    <dgm:pt modelId="{537DF9A1-511C-4FBA-832E-29C7E8D03679}" type="pres">
      <dgm:prSet presAssocID="{78AD3868-1056-44B7-A60E-FC0879FF0C9C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7AA7CF3-2C35-4B8D-AA47-A23B19E7067E}" type="pres">
      <dgm:prSet presAssocID="{8F2BE7AB-C530-48C5-A15F-A8FCAA66178D}" presName="sibTrans" presStyleLbl="sibTrans1D1" presStyleIdx="7" presStyleCnt="8"/>
      <dgm:spPr/>
      <dgm:t>
        <a:bodyPr/>
        <a:lstStyle/>
        <a:p>
          <a:endParaRPr lang="uk-UA"/>
        </a:p>
      </dgm:t>
    </dgm:pt>
    <dgm:pt modelId="{A122BEF2-477B-4609-AE46-F09CF9786C81}" type="pres">
      <dgm:prSet presAssocID="{8F2BE7AB-C530-48C5-A15F-A8FCAA66178D}" presName="connectorText" presStyleLbl="sibTrans1D1" presStyleIdx="7" presStyleCnt="8"/>
      <dgm:spPr/>
      <dgm:t>
        <a:bodyPr/>
        <a:lstStyle/>
        <a:p>
          <a:endParaRPr lang="uk-UA"/>
        </a:p>
      </dgm:t>
    </dgm:pt>
    <dgm:pt modelId="{3E42E580-8E62-4584-870B-2A6CFEE4F5BF}" type="pres">
      <dgm:prSet presAssocID="{42983DB8-A0D3-48AE-8351-D72EA57A90E8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315D3A4-B923-4616-8825-E8A40BF32097}" type="presOf" srcId="{8F2BE7AB-C530-48C5-A15F-A8FCAA66178D}" destId="{87AA7CF3-2C35-4B8D-AA47-A23B19E7067E}" srcOrd="0" destOrd="0" presId="urn:microsoft.com/office/officeart/2005/8/layout/bProcess3"/>
    <dgm:cxn modelId="{93AF41E1-082D-4747-A7B8-3E7066A65872}" type="presOf" srcId="{ED5B696E-D69C-461B-892A-C2A76708891A}" destId="{9850A9E2-35E0-48B3-93B7-20E00D853F10}" srcOrd="0" destOrd="0" presId="urn:microsoft.com/office/officeart/2005/8/layout/bProcess3"/>
    <dgm:cxn modelId="{BC135FE0-9201-4A02-8B00-4D7F00535B7A}" type="presOf" srcId="{51DAF8E7-F1D2-4105-A112-54AE4E68F399}" destId="{D1BA66E4-2DF1-494E-AC4F-39A935109B4D}" srcOrd="0" destOrd="0" presId="urn:microsoft.com/office/officeart/2005/8/layout/bProcess3"/>
    <dgm:cxn modelId="{1FEEE312-BD72-4004-94BB-39C7552B61E3}" type="presOf" srcId="{D2EFF2D6-4B3D-4AD6-A654-707059EE680D}" destId="{1C47EEE6-1896-42BC-AFB8-36E42A6E0C96}" srcOrd="1" destOrd="0" presId="urn:microsoft.com/office/officeart/2005/8/layout/bProcess3"/>
    <dgm:cxn modelId="{247DF359-B655-415C-AB80-D41A9648D7DF}" srcId="{82AF787D-5135-4A97-B123-5CF1C555E842}" destId="{30BD3BE8-DAE1-4F7A-B408-F48BE377B369}" srcOrd="3" destOrd="0" parTransId="{11AB4C73-5A08-4350-80EF-13B228D23DD8}" sibTransId="{D2EFF2D6-4B3D-4AD6-A654-707059EE680D}"/>
    <dgm:cxn modelId="{2AC8FCC3-FFC0-456F-92B5-2B6ACB454B97}" type="presOf" srcId="{F3872CC4-D30B-4398-9452-3B54399EBF91}" destId="{4E8A1387-4DFA-40E7-A703-F65EF1458C2D}" srcOrd="0" destOrd="0" presId="urn:microsoft.com/office/officeart/2005/8/layout/bProcess3"/>
    <dgm:cxn modelId="{934ED7FC-1A53-489F-9331-6BB78DFFA660}" srcId="{82AF787D-5135-4A97-B123-5CF1C555E842}" destId="{343F5A8F-0E44-4E27-81A6-C26C20CD5246}" srcOrd="0" destOrd="0" parTransId="{463D93C2-01D9-4B07-99FB-0DB83538FE7A}" sibTransId="{576432A0-099C-4C05-8F11-A5FB4E4AE8AD}"/>
    <dgm:cxn modelId="{E068CF64-1615-4A68-813F-4C5D7F1BF76E}" type="presOf" srcId="{343F5A8F-0E44-4E27-81A6-C26C20CD5246}" destId="{4A3E0DE7-2702-408A-AAB7-BA3814C0FD27}" srcOrd="0" destOrd="0" presId="urn:microsoft.com/office/officeart/2005/8/layout/bProcess3"/>
    <dgm:cxn modelId="{BBF0588D-59EA-4AFB-8CBD-408C3BB3414C}" type="presOf" srcId="{576432A0-099C-4C05-8F11-A5FB4E4AE8AD}" destId="{973EFEC2-6D15-49C5-AB0E-A280B28C48A7}" srcOrd="0" destOrd="0" presId="urn:microsoft.com/office/officeart/2005/8/layout/bProcess3"/>
    <dgm:cxn modelId="{4571C9A5-A060-4653-969F-4AE5638A29C0}" type="presOf" srcId="{47F8B867-1669-4782-B84E-B11F9ED7DF4F}" destId="{7618E704-1D79-428A-A70B-83012CE192BE}" srcOrd="0" destOrd="0" presId="urn:microsoft.com/office/officeart/2005/8/layout/bProcess3"/>
    <dgm:cxn modelId="{471E594A-EAAB-48B6-891E-5A02B6CDE0D9}" type="presOf" srcId="{D2EFF2D6-4B3D-4AD6-A654-707059EE680D}" destId="{4B89EA4B-6942-455E-B24B-A585B9C06E1E}" srcOrd="0" destOrd="0" presId="urn:microsoft.com/office/officeart/2005/8/layout/bProcess3"/>
    <dgm:cxn modelId="{5C576C45-D13E-4B7D-9582-6069C4D187ED}" type="presOf" srcId="{84574C75-26C2-495A-ACB8-05141F9AE2BD}" destId="{53F8BB25-17ED-46D3-A2E1-A6D254023B4B}" srcOrd="1" destOrd="0" presId="urn:microsoft.com/office/officeart/2005/8/layout/bProcess3"/>
    <dgm:cxn modelId="{33A5A6DA-1C4A-40FA-83E7-4E92DE05658E}" type="presOf" srcId="{B8894B40-8C14-4A42-87CA-156D8A5D843D}" destId="{F17C6CDE-4908-4DFD-BE57-62F7E8B136FD}" srcOrd="1" destOrd="0" presId="urn:microsoft.com/office/officeart/2005/8/layout/bProcess3"/>
    <dgm:cxn modelId="{F0B638B9-849B-4852-B168-1E3867DA1161}" srcId="{82AF787D-5135-4A97-B123-5CF1C555E842}" destId="{47F8B867-1669-4782-B84E-B11F9ED7DF4F}" srcOrd="1" destOrd="0" parTransId="{E15AED1A-722D-4129-A454-8AF48429CA89}" sibTransId="{84574C75-26C2-495A-ACB8-05141F9AE2BD}"/>
    <dgm:cxn modelId="{FC2FAFF6-72FE-4BBA-BA3B-A5BEF15510CC}" srcId="{82AF787D-5135-4A97-B123-5CF1C555E842}" destId="{51DAF8E7-F1D2-4105-A112-54AE4E68F399}" srcOrd="5" destOrd="0" parTransId="{3344E6A1-0244-4D3E-9429-66DB7D9BE6D3}" sibTransId="{71ACC587-FB3D-43AB-ABED-91EA48044044}"/>
    <dgm:cxn modelId="{51DA48F2-4712-4F6E-ADE6-2F5C1EB816CA}" type="presOf" srcId="{78AD3868-1056-44B7-A60E-FC0879FF0C9C}" destId="{537DF9A1-511C-4FBA-832E-29C7E8D03679}" srcOrd="0" destOrd="0" presId="urn:microsoft.com/office/officeart/2005/8/layout/bProcess3"/>
    <dgm:cxn modelId="{10AFCB90-E376-4B18-A0A9-5A1311F4C320}" type="presOf" srcId="{F3872CC4-D30B-4398-9452-3B54399EBF91}" destId="{D2D7C853-05A8-4ED5-8062-29C9571E37D2}" srcOrd="1" destOrd="0" presId="urn:microsoft.com/office/officeart/2005/8/layout/bProcess3"/>
    <dgm:cxn modelId="{DFED0B71-D0E6-488E-B958-F8E6E912808C}" type="presOf" srcId="{71ACC587-FB3D-43AB-ABED-91EA48044044}" destId="{BA0347CD-9BC2-49D9-8146-43538A43F732}" srcOrd="1" destOrd="0" presId="urn:microsoft.com/office/officeart/2005/8/layout/bProcess3"/>
    <dgm:cxn modelId="{F24B81F8-B95B-4754-8DB9-AEA1881192A6}" type="presOf" srcId="{C8455789-6D14-4B9F-8B39-FAC2425143D2}" destId="{897C8C5A-53D8-4FE2-99EB-CF15F46965DC}" srcOrd="0" destOrd="0" presId="urn:microsoft.com/office/officeart/2005/8/layout/bProcess3"/>
    <dgm:cxn modelId="{0041AEEF-BB6A-4EC2-A472-7C647FC8E2A1}" srcId="{82AF787D-5135-4A97-B123-5CF1C555E842}" destId="{ED5B696E-D69C-461B-892A-C2A76708891A}" srcOrd="6" destOrd="0" parTransId="{9AB0AADC-5CB7-4854-AFAB-19C6E47AF4CB}" sibTransId="{B8894B40-8C14-4A42-87CA-156D8A5D843D}"/>
    <dgm:cxn modelId="{0D2B8CEA-DC1A-405F-BD23-CF86B7A03090}" srcId="{82AF787D-5135-4A97-B123-5CF1C555E842}" destId="{D2C32056-1C24-45C1-99D8-9A41F77F75B5}" srcOrd="4" destOrd="0" parTransId="{587CB38A-F9EA-4FAD-BFF8-9B96830FA7CC}" sibTransId="{F3872CC4-D30B-4398-9452-3B54399EBF91}"/>
    <dgm:cxn modelId="{0711F2FE-662C-428A-8CF3-2EDCBF550E8C}" type="presOf" srcId="{71ACC587-FB3D-43AB-ABED-91EA48044044}" destId="{BD35A9AF-E0B4-4CF2-9BED-E17175C8365E}" srcOrd="0" destOrd="0" presId="urn:microsoft.com/office/officeart/2005/8/layout/bProcess3"/>
    <dgm:cxn modelId="{23E6D514-4190-444E-BF9F-23F97F38DF5A}" type="presOf" srcId="{82AF787D-5135-4A97-B123-5CF1C555E842}" destId="{6592E9FA-ED40-4162-AD06-25EEF94FEC73}" srcOrd="0" destOrd="0" presId="urn:microsoft.com/office/officeart/2005/8/layout/bProcess3"/>
    <dgm:cxn modelId="{691DCB30-7715-4170-B14F-A1C0BBAA0313}" srcId="{82AF787D-5135-4A97-B123-5CF1C555E842}" destId="{C8455789-6D14-4B9F-8B39-FAC2425143D2}" srcOrd="2" destOrd="0" parTransId="{C8BEA4E8-10B6-4CDA-9BC5-FD8CB5D8938B}" sibTransId="{DA862F36-22CA-49EC-975E-717312C0C65B}"/>
    <dgm:cxn modelId="{EDC9B39B-B959-4ECD-8449-B1149E67F2B3}" type="presOf" srcId="{576432A0-099C-4C05-8F11-A5FB4E4AE8AD}" destId="{1D99E030-BDA5-4C43-969D-A60A7243E9C0}" srcOrd="1" destOrd="0" presId="urn:microsoft.com/office/officeart/2005/8/layout/bProcess3"/>
    <dgm:cxn modelId="{CFE9161F-1A08-4B88-814E-2E77E4F8627D}" srcId="{82AF787D-5135-4A97-B123-5CF1C555E842}" destId="{78AD3868-1056-44B7-A60E-FC0879FF0C9C}" srcOrd="7" destOrd="0" parTransId="{C33127C3-F353-4358-9780-78EE9003667D}" sibTransId="{8F2BE7AB-C530-48C5-A15F-A8FCAA66178D}"/>
    <dgm:cxn modelId="{FB5C92A7-7826-43F4-A467-D7DD3535BE8C}" type="presOf" srcId="{84574C75-26C2-495A-ACB8-05141F9AE2BD}" destId="{BE58D1E0-4378-4B45-9F5D-542A9D4315F9}" srcOrd="0" destOrd="0" presId="urn:microsoft.com/office/officeart/2005/8/layout/bProcess3"/>
    <dgm:cxn modelId="{F30744C2-25FF-4EEF-8359-6850AA58F94A}" srcId="{82AF787D-5135-4A97-B123-5CF1C555E842}" destId="{42983DB8-A0D3-48AE-8351-D72EA57A90E8}" srcOrd="8" destOrd="0" parTransId="{40FD8854-5639-489E-8B65-F7C883BB0E7F}" sibTransId="{1D2CF5CA-EC6D-4FA5-895B-F1F701AA66CF}"/>
    <dgm:cxn modelId="{1DDB664A-4D27-4A93-971F-C40405851006}" type="presOf" srcId="{DA862F36-22CA-49EC-975E-717312C0C65B}" destId="{BAEEF113-FFDA-4225-8B06-EB7F347E31A9}" srcOrd="1" destOrd="0" presId="urn:microsoft.com/office/officeart/2005/8/layout/bProcess3"/>
    <dgm:cxn modelId="{9524ED8F-7AFA-4DB7-A46E-EDBA31C2420B}" type="presOf" srcId="{B8894B40-8C14-4A42-87CA-156D8A5D843D}" destId="{5712C97E-1451-4A98-8EB7-F0F3630B0A15}" srcOrd="0" destOrd="0" presId="urn:microsoft.com/office/officeart/2005/8/layout/bProcess3"/>
    <dgm:cxn modelId="{1706987B-2430-432E-9D96-85BAD23557CC}" type="presOf" srcId="{D2C32056-1C24-45C1-99D8-9A41F77F75B5}" destId="{6A2890B1-2331-489F-AE2A-1C0B212367CD}" srcOrd="0" destOrd="0" presId="urn:microsoft.com/office/officeart/2005/8/layout/bProcess3"/>
    <dgm:cxn modelId="{DCE164DD-A665-42E8-9B87-5356EB77CDD7}" type="presOf" srcId="{DA862F36-22CA-49EC-975E-717312C0C65B}" destId="{7B96BE83-C66D-4317-ABAC-0E4811644D98}" srcOrd="0" destOrd="0" presId="urn:microsoft.com/office/officeart/2005/8/layout/bProcess3"/>
    <dgm:cxn modelId="{9C94D62B-F165-4D44-94A2-A615FDCEEBB3}" type="presOf" srcId="{30BD3BE8-DAE1-4F7A-B408-F48BE377B369}" destId="{E9935CFE-EACF-46A0-97B5-5799688417B7}" srcOrd="0" destOrd="0" presId="urn:microsoft.com/office/officeart/2005/8/layout/bProcess3"/>
    <dgm:cxn modelId="{83C95544-7396-47F7-BA2A-3C1CAC72C844}" type="presOf" srcId="{42983DB8-A0D3-48AE-8351-D72EA57A90E8}" destId="{3E42E580-8E62-4584-870B-2A6CFEE4F5BF}" srcOrd="0" destOrd="0" presId="urn:microsoft.com/office/officeart/2005/8/layout/bProcess3"/>
    <dgm:cxn modelId="{84A8DB1D-3746-4331-BE83-0A54389DA37D}" type="presOf" srcId="{8F2BE7AB-C530-48C5-A15F-A8FCAA66178D}" destId="{A122BEF2-477B-4609-AE46-F09CF9786C81}" srcOrd="1" destOrd="0" presId="urn:microsoft.com/office/officeart/2005/8/layout/bProcess3"/>
    <dgm:cxn modelId="{B4DDFFF3-87A0-4CB0-933E-D7BB06F35CD2}" type="presParOf" srcId="{6592E9FA-ED40-4162-AD06-25EEF94FEC73}" destId="{4A3E0DE7-2702-408A-AAB7-BA3814C0FD27}" srcOrd="0" destOrd="0" presId="urn:microsoft.com/office/officeart/2005/8/layout/bProcess3"/>
    <dgm:cxn modelId="{B6A7C402-3478-42F7-8D01-33A9F298917C}" type="presParOf" srcId="{6592E9FA-ED40-4162-AD06-25EEF94FEC73}" destId="{973EFEC2-6D15-49C5-AB0E-A280B28C48A7}" srcOrd="1" destOrd="0" presId="urn:microsoft.com/office/officeart/2005/8/layout/bProcess3"/>
    <dgm:cxn modelId="{BEBE3A47-505F-46BF-8A91-94912229FAC2}" type="presParOf" srcId="{973EFEC2-6D15-49C5-AB0E-A280B28C48A7}" destId="{1D99E030-BDA5-4C43-969D-A60A7243E9C0}" srcOrd="0" destOrd="0" presId="urn:microsoft.com/office/officeart/2005/8/layout/bProcess3"/>
    <dgm:cxn modelId="{C3B08A4F-9166-4C77-B97B-42052868B4ED}" type="presParOf" srcId="{6592E9FA-ED40-4162-AD06-25EEF94FEC73}" destId="{7618E704-1D79-428A-A70B-83012CE192BE}" srcOrd="2" destOrd="0" presId="urn:microsoft.com/office/officeart/2005/8/layout/bProcess3"/>
    <dgm:cxn modelId="{DCDA3A82-7BC5-444D-BACA-504A4DC4527B}" type="presParOf" srcId="{6592E9FA-ED40-4162-AD06-25EEF94FEC73}" destId="{BE58D1E0-4378-4B45-9F5D-542A9D4315F9}" srcOrd="3" destOrd="0" presId="urn:microsoft.com/office/officeart/2005/8/layout/bProcess3"/>
    <dgm:cxn modelId="{FA7C6C99-5A0D-4585-862B-DD73417B8768}" type="presParOf" srcId="{BE58D1E0-4378-4B45-9F5D-542A9D4315F9}" destId="{53F8BB25-17ED-46D3-A2E1-A6D254023B4B}" srcOrd="0" destOrd="0" presId="urn:microsoft.com/office/officeart/2005/8/layout/bProcess3"/>
    <dgm:cxn modelId="{198AE1CE-00B1-4FD0-ADAA-CD7861888A69}" type="presParOf" srcId="{6592E9FA-ED40-4162-AD06-25EEF94FEC73}" destId="{897C8C5A-53D8-4FE2-99EB-CF15F46965DC}" srcOrd="4" destOrd="0" presId="urn:microsoft.com/office/officeart/2005/8/layout/bProcess3"/>
    <dgm:cxn modelId="{93F61DF5-65D2-4E1C-BC91-16713ADF84B4}" type="presParOf" srcId="{6592E9FA-ED40-4162-AD06-25EEF94FEC73}" destId="{7B96BE83-C66D-4317-ABAC-0E4811644D98}" srcOrd="5" destOrd="0" presId="urn:microsoft.com/office/officeart/2005/8/layout/bProcess3"/>
    <dgm:cxn modelId="{8A2D5AA9-A7AF-4D2C-A0F2-42B45A92A516}" type="presParOf" srcId="{7B96BE83-C66D-4317-ABAC-0E4811644D98}" destId="{BAEEF113-FFDA-4225-8B06-EB7F347E31A9}" srcOrd="0" destOrd="0" presId="urn:microsoft.com/office/officeart/2005/8/layout/bProcess3"/>
    <dgm:cxn modelId="{4B6F7F8D-BFEE-4557-B3A6-1933216EE8D6}" type="presParOf" srcId="{6592E9FA-ED40-4162-AD06-25EEF94FEC73}" destId="{E9935CFE-EACF-46A0-97B5-5799688417B7}" srcOrd="6" destOrd="0" presId="urn:microsoft.com/office/officeart/2005/8/layout/bProcess3"/>
    <dgm:cxn modelId="{EE9045D2-4C85-4E19-87FE-72515CAC1690}" type="presParOf" srcId="{6592E9FA-ED40-4162-AD06-25EEF94FEC73}" destId="{4B89EA4B-6942-455E-B24B-A585B9C06E1E}" srcOrd="7" destOrd="0" presId="urn:microsoft.com/office/officeart/2005/8/layout/bProcess3"/>
    <dgm:cxn modelId="{930573A2-FD83-498E-9FE3-58BC2BE931F8}" type="presParOf" srcId="{4B89EA4B-6942-455E-B24B-A585B9C06E1E}" destId="{1C47EEE6-1896-42BC-AFB8-36E42A6E0C96}" srcOrd="0" destOrd="0" presId="urn:microsoft.com/office/officeart/2005/8/layout/bProcess3"/>
    <dgm:cxn modelId="{C3D01FB3-F2B5-43C1-B13F-E15AF21DAAFC}" type="presParOf" srcId="{6592E9FA-ED40-4162-AD06-25EEF94FEC73}" destId="{6A2890B1-2331-489F-AE2A-1C0B212367CD}" srcOrd="8" destOrd="0" presId="urn:microsoft.com/office/officeart/2005/8/layout/bProcess3"/>
    <dgm:cxn modelId="{DA769F07-2C67-4EF5-A4B4-22FA60E76F4B}" type="presParOf" srcId="{6592E9FA-ED40-4162-AD06-25EEF94FEC73}" destId="{4E8A1387-4DFA-40E7-A703-F65EF1458C2D}" srcOrd="9" destOrd="0" presId="urn:microsoft.com/office/officeart/2005/8/layout/bProcess3"/>
    <dgm:cxn modelId="{A87B119B-EAB5-439B-BFBA-B319828695F5}" type="presParOf" srcId="{4E8A1387-4DFA-40E7-A703-F65EF1458C2D}" destId="{D2D7C853-05A8-4ED5-8062-29C9571E37D2}" srcOrd="0" destOrd="0" presId="urn:microsoft.com/office/officeart/2005/8/layout/bProcess3"/>
    <dgm:cxn modelId="{6CA00F72-A022-47EA-B384-8E0799F4A273}" type="presParOf" srcId="{6592E9FA-ED40-4162-AD06-25EEF94FEC73}" destId="{D1BA66E4-2DF1-494E-AC4F-39A935109B4D}" srcOrd="10" destOrd="0" presId="urn:microsoft.com/office/officeart/2005/8/layout/bProcess3"/>
    <dgm:cxn modelId="{FB0209A0-B3E5-4FCE-B8D2-8181CE1C9042}" type="presParOf" srcId="{6592E9FA-ED40-4162-AD06-25EEF94FEC73}" destId="{BD35A9AF-E0B4-4CF2-9BED-E17175C8365E}" srcOrd="11" destOrd="0" presId="urn:microsoft.com/office/officeart/2005/8/layout/bProcess3"/>
    <dgm:cxn modelId="{DCECDF7E-6908-420E-A5CF-9473C3EE91C8}" type="presParOf" srcId="{BD35A9AF-E0B4-4CF2-9BED-E17175C8365E}" destId="{BA0347CD-9BC2-49D9-8146-43538A43F732}" srcOrd="0" destOrd="0" presId="urn:microsoft.com/office/officeart/2005/8/layout/bProcess3"/>
    <dgm:cxn modelId="{62131878-A1BC-4E76-837E-F6CB9F5B6E8E}" type="presParOf" srcId="{6592E9FA-ED40-4162-AD06-25EEF94FEC73}" destId="{9850A9E2-35E0-48B3-93B7-20E00D853F10}" srcOrd="12" destOrd="0" presId="urn:microsoft.com/office/officeart/2005/8/layout/bProcess3"/>
    <dgm:cxn modelId="{B1918796-CFD3-4BB3-85AA-76B9AD114509}" type="presParOf" srcId="{6592E9FA-ED40-4162-AD06-25EEF94FEC73}" destId="{5712C97E-1451-4A98-8EB7-F0F3630B0A15}" srcOrd="13" destOrd="0" presId="urn:microsoft.com/office/officeart/2005/8/layout/bProcess3"/>
    <dgm:cxn modelId="{31B9D51E-907D-455A-92A9-30C7B457E29B}" type="presParOf" srcId="{5712C97E-1451-4A98-8EB7-F0F3630B0A15}" destId="{F17C6CDE-4908-4DFD-BE57-62F7E8B136FD}" srcOrd="0" destOrd="0" presId="urn:microsoft.com/office/officeart/2005/8/layout/bProcess3"/>
    <dgm:cxn modelId="{F287A3BC-54A8-4E8B-9619-11030F8B4781}" type="presParOf" srcId="{6592E9FA-ED40-4162-AD06-25EEF94FEC73}" destId="{537DF9A1-511C-4FBA-832E-29C7E8D03679}" srcOrd="14" destOrd="0" presId="urn:microsoft.com/office/officeart/2005/8/layout/bProcess3"/>
    <dgm:cxn modelId="{CBB21073-A3B0-4B79-866F-527F622DDBD0}" type="presParOf" srcId="{6592E9FA-ED40-4162-AD06-25EEF94FEC73}" destId="{87AA7CF3-2C35-4B8D-AA47-A23B19E7067E}" srcOrd="15" destOrd="0" presId="urn:microsoft.com/office/officeart/2005/8/layout/bProcess3"/>
    <dgm:cxn modelId="{0BC54F2E-D0CC-4792-B2C9-BBDE6515CACF}" type="presParOf" srcId="{87AA7CF3-2C35-4B8D-AA47-A23B19E7067E}" destId="{A122BEF2-477B-4609-AE46-F09CF9786C81}" srcOrd="0" destOrd="0" presId="urn:microsoft.com/office/officeart/2005/8/layout/bProcess3"/>
    <dgm:cxn modelId="{50A4F535-A391-4CE4-9224-595A9C9A8AFF}" type="presParOf" srcId="{6592E9FA-ED40-4162-AD06-25EEF94FEC73}" destId="{3E42E580-8E62-4584-870B-2A6CFEE4F5BF}" srcOrd="1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95EFE3-DF0E-46EB-B859-BD4A798B993F}" type="doc">
      <dgm:prSet loTypeId="urn:microsoft.com/office/officeart/2005/8/layout/process1" loCatId="process" qsTypeId="urn:microsoft.com/office/officeart/2005/8/quickstyle/simple5" qsCatId="simple" csTypeId="urn:microsoft.com/office/officeart/2005/8/colors/accent0_3" csCatId="mainScheme" phldr="1"/>
      <dgm:spPr/>
    </dgm:pt>
    <dgm:pt modelId="{4B5B2D8F-6EA7-4B5F-89A1-9950B5AD3534}">
      <dgm:prSet phldrT="[Текст]"/>
      <dgm:spPr/>
      <dgm:t>
        <a:bodyPr/>
        <a:lstStyle/>
        <a:p>
          <a:r>
            <a:rPr lang="uk-UA" altLang="ru-RU" b="1" dirty="0" smtClean="0"/>
            <a:t>суха рана сірого кольору</a:t>
          </a:r>
          <a:endParaRPr lang="uk-UA" b="1" dirty="0"/>
        </a:p>
      </dgm:t>
    </dgm:pt>
    <dgm:pt modelId="{8B0C40F1-CF79-4C80-938B-FB4E344A78DA}" type="parTrans" cxnId="{EC6B24AF-6F59-49F1-BEF7-6FF55F7590AA}">
      <dgm:prSet/>
      <dgm:spPr/>
      <dgm:t>
        <a:bodyPr/>
        <a:lstStyle/>
        <a:p>
          <a:endParaRPr lang="uk-UA"/>
        </a:p>
      </dgm:t>
    </dgm:pt>
    <dgm:pt modelId="{A9186DA4-FEEE-403D-A93A-86E5CB7250D0}" type="sibTrans" cxnId="{EC6B24AF-6F59-49F1-BEF7-6FF55F7590AA}">
      <dgm:prSet/>
      <dgm:spPr/>
      <dgm:t>
        <a:bodyPr/>
        <a:lstStyle/>
        <a:p>
          <a:endParaRPr lang="uk-UA"/>
        </a:p>
      </dgm:t>
    </dgm:pt>
    <dgm:pt modelId="{982BFD35-C8CA-4CB4-9ABB-DCBA86CD161D}">
      <dgm:prSet phldrT="[Текст]"/>
      <dgm:spPr/>
      <dgm:t>
        <a:bodyPr/>
        <a:lstStyle/>
        <a:p>
          <a:r>
            <a:rPr lang="uk-UA" altLang="ru-RU" b="1" dirty="0" smtClean="0"/>
            <a:t>шкіра бліда, суха, блискуча </a:t>
          </a:r>
          <a:endParaRPr lang="uk-UA" b="1" dirty="0"/>
        </a:p>
      </dgm:t>
    </dgm:pt>
    <dgm:pt modelId="{6C4EE2E3-2FF7-4354-B412-8F555C7D5F73}" type="parTrans" cxnId="{905E6F24-CA5E-484B-A464-F2AB231ED22D}">
      <dgm:prSet/>
      <dgm:spPr/>
      <dgm:t>
        <a:bodyPr/>
        <a:lstStyle/>
        <a:p>
          <a:endParaRPr lang="uk-UA"/>
        </a:p>
      </dgm:t>
    </dgm:pt>
    <dgm:pt modelId="{08676BE6-6E8F-4B8D-BFA5-FCB3016BF41E}" type="sibTrans" cxnId="{905E6F24-CA5E-484B-A464-F2AB231ED22D}">
      <dgm:prSet/>
      <dgm:spPr/>
      <dgm:t>
        <a:bodyPr/>
        <a:lstStyle/>
        <a:p>
          <a:endParaRPr lang="uk-UA"/>
        </a:p>
      </dgm:t>
    </dgm:pt>
    <dgm:pt modelId="{7516186D-144C-4E7C-BB9D-FC2EE4951F8A}">
      <dgm:prSet phldrT="[Текст]"/>
      <dgm:spPr/>
      <dgm:t>
        <a:bodyPr/>
        <a:lstStyle/>
        <a:p>
          <a:r>
            <a:rPr lang="uk-UA" altLang="ru-RU" b="1" dirty="0" smtClean="0"/>
            <a:t>з</a:t>
          </a:r>
          <a:r>
            <a:rPr lang="en-US" altLang="ru-RU" b="1" dirty="0" smtClean="0"/>
            <a:t>’</a:t>
          </a:r>
          <a:r>
            <a:rPr lang="uk-UA" altLang="ru-RU" b="1" dirty="0" smtClean="0"/>
            <a:t>являються бронзові червоні плями</a:t>
          </a:r>
          <a:endParaRPr lang="uk-UA" b="1" dirty="0"/>
        </a:p>
      </dgm:t>
    </dgm:pt>
    <dgm:pt modelId="{1BE8BE78-F6D5-438B-98F2-A63820C5144B}" type="parTrans" cxnId="{363759F4-87CD-43D5-A08B-E401FA63BCA3}">
      <dgm:prSet/>
      <dgm:spPr/>
      <dgm:t>
        <a:bodyPr/>
        <a:lstStyle/>
        <a:p>
          <a:endParaRPr lang="uk-UA"/>
        </a:p>
      </dgm:t>
    </dgm:pt>
    <dgm:pt modelId="{8B065C78-BC93-4B9C-8429-52CB218D0D14}" type="sibTrans" cxnId="{363759F4-87CD-43D5-A08B-E401FA63BCA3}">
      <dgm:prSet/>
      <dgm:spPr/>
      <dgm:t>
        <a:bodyPr/>
        <a:lstStyle/>
        <a:p>
          <a:endParaRPr lang="uk-UA"/>
        </a:p>
      </dgm:t>
    </dgm:pt>
    <dgm:pt modelId="{81CFF697-9F56-4074-B587-BE88C0B2B357}">
      <dgm:prSet phldrT="[Текст]"/>
      <dgm:spPr/>
      <dgm:t>
        <a:bodyPr/>
        <a:lstStyle/>
        <a:p>
          <a:r>
            <a:rPr lang="uk-UA" b="1" dirty="0" smtClean="0"/>
            <a:t>з</a:t>
          </a:r>
          <a:r>
            <a:rPr lang="en-US" b="1" dirty="0" smtClean="0"/>
            <a:t>’</a:t>
          </a:r>
          <a:r>
            <a:rPr lang="uk-UA" b="1" dirty="0" smtClean="0"/>
            <a:t>являються газові кармани</a:t>
          </a:r>
          <a:endParaRPr lang="uk-UA" b="1" dirty="0"/>
        </a:p>
      </dgm:t>
    </dgm:pt>
    <dgm:pt modelId="{010D471D-102B-457C-978E-CF9D128CA052}" type="parTrans" cxnId="{AEB505E8-0C10-4C4F-BCE9-D44E67083A4C}">
      <dgm:prSet/>
      <dgm:spPr/>
      <dgm:t>
        <a:bodyPr/>
        <a:lstStyle/>
        <a:p>
          <a:endParaRPr lang="uk-UA"/>
        </a:p>
      </dgm:t>
    </dgm:pt>
    <dgm:pt modelId="{846BB63C-A49D-4F41-946F-524D43A39E54}" type="sibTrans" cxnId="{AEB505E8-0C10-4C4F-BCE9-D44E67083A4C}">
      <dgm:prSet/>
      <dgm:spPr/>
      <dgm:t>
        <a:bodyPr/>
        <a:lstStyle/>
        <a:p>
          <a:endParaRPr lang="uk-UA"/>
        </a:p>
      </dgm:t>
    </dgm:pt>
    <dgm:pt modelId="{D11A4441-B18C-4354-AECB-B2AD7A520535}">
      <dgm:prSet phldrT="[Текст]"/>
      <dgm:spPr/>
      <dgm:t>
        <a:bodyPr/>
        <a:lstStyle/>
        <a:p>
          <a:r>
            <a:rPr lang="uk-UA" b="1" dirty="0" smtClean="0"/>
            <a:t>некроз тканини</a:t>
          </a:r>
          <a:endParaRPr lang="uk-UA" b="1" dirty="0"/>
        </a:p>
      </dgm:t>
    </dgm:pt>
    <dgm:pt modelId="{36181C2D-C3EB-42C4-BAB9-18F40F460FF2}" type="parTrans" cxnId="{EC71BC0C-2FD1-4D4F-A454-31F5999AF3E7}">
      <dgm:prSet/>
      <dgm:spPr/>
      <dgm:t>
        <a:bodyPr/>
        <a:lstStyle/>
        <a:p>
          <a:endParaRPr lang="uk-UA"/>
        </a:p>
      </dgm:t>
    </dgm:pt>
    <dgm:pt modelId="{C1B80C04-20DE-4D1D-AB46-7B010F149835}" type="sibTrans" cxnId="{EC71BC0C-2FD1-4D4F-A454-31F5999AF3E7}">
      <dgm:prSet/>
      <dgm:spPr/>
      <dgm:t>
        <a:bodyPr/>
        <a:lstStyle/>
        <a:p>
          <a:endParaRPr lang="uk-UA"/>
        </a:p>
      </dgm:t>
    </dgm:pt>
    <dgm:pt modelId="{B5D72335-234D-4D5C-B892-3C68F9E14C37}" type="pres">
      <dgm:prSet presAssocID="{EE95EFE3-DF0E-46EB-B859-BD4A798B993F}" presName="Name0" presStyleCnt="0">
        <dgm:presLayoutVars>
          <dgm:dir/>
          <dgm:resizeHandles val="exact"/>
        </dgm:presLayoutVars>
      </dgm:prSet>
      <dgm:spPr/>
    </dgm:pt>
    <dgm:pt modelId="{D232537C-A366-4446-B960-036D68E1CF16}" type="pres">
      <dgm:prSet presAssocID="{4B5B2D8F-6EA7-4B5F-89A1-9950B5AD353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698577A-6F3C-4018-BCD1-4715BE89549E}" type="pres">
      <dgm:prSet presAssocID="{A9186DA4-FEEE-403D-A93A-86E5CB7250D0}" presName="sibTrans" presStyleLbl="sibTrans2D1" presStyleIdx="0" presStyleCnt="4"/>
      <dgm:spPr/>
      <dgm:t>
        <a:bodyPr/>
        <a:lstStyle/>
        <a:p>
          <a:endParaRPr lang="uk-UA"/>
        </a:p>
      </dgm:t>
    </dgm:pt>
    <dgm:pt modelId="{421A7B9E-73D1-49B9-B158-53F940E8504B}" type="pres">
      <dgm:prSet presAssocID="{A9186DA4-FEEE-403D-A93A-86E5CB7250D0}" presName="connectorText" presStyleLbl="sibTrans2D1" presStyleIdx="0" presStyleCnt="4"/>
      <dgm:spPr/>
      <dgm:t>
        <a:bodyPr/>
        <a:lstStyle/>
        <a:p>
          <a:endParaRPr lang="uk-UA"/>
        </a:p>
      </dgm:t>
    </dgm:pt>
    <dgm:pt modelId="{94F184B2-A8DC-4E9C-B903-27A65B11C02D}" type="pres">
      <dgm:prSet presAssocID="{982BFD35-C8CA-4CB4-9ABB-DCBA86CD161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04A7A70-4212-45F1-A123-7A91A78AF52A}" type="pres">
      <dgm:prSet presAssocID="{08676BE6-6E8F-4B8D-BFA5-FCB3016BF41E}" presName="sibTrans" presStyleLbl="sibTrans2D1" presStyleIdx="1" presStyleCnt="4"/>
      <dgm:spPr/>
      <dgm:t>
        <a:bodyPr/>
        <a:lstStyle/>
        <a:p>
          <a:endParaRPr lang="uk-UA"/>
        </a:p>
      </dgm:t>
    </dgm:pt>
    <dgm:pt modelId="{1997B1FE-8FCA-4290-8E6B-FAE806118E20}" type="pres">
      <dgm:prSet presAssocID="{08676BE6-6E8F-4B8D-BFA5-FCB3016BF41E}" presName="connectorText" presStyleLbl="sibTrans2D1" presStyleIdx="1" presStyleCnt="4"/>
      <dgm:spPr/>
      <dgm:t>
        <a:bodyPr/>
        <a:lstStyle/>
        <a:p>
          <a:endParaRPr lang="uk-UA"/>
        </a:p>
      </dgm:t>
    </dgm:pt>
    <dgm:pt modelId="{962E5E0B-B7D8-4244-9EDD-77ACB9F63B4E}" type="pres">
      <dgm:prSet presAssocID="{7516186D-144C-4E7C-BB9D-FC2EE4951F8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6EE82FF-E676-489A-B4F0-AF06597F1ED1}" type="pres">
      <dgm:prSet presAssocID="{8B065C78-BC93-4B9C-8429-52CB218D0D14}" presName="sibTrans" presStyleLbl="sibTrans2D1" presStyleIdx="2" presStyleCnt="4"/>
      <dgm:spPr/>
      <dgm:t>
        <a:bodyPr/>
        <a:lstStyle/>
        <a:p>
          <a:endParaRPr lang="uk-UA"/>
        </a:p>
      </dgm:t>
    </dgm:pt>
    <dgm:pt modelId="{B5BE6E64-D773-41B7-8ED5-7E6C45E1DB78}" type="pres">
      <dgm:prSet presAssocID="{8B065C78-BC93-4B9C-8429-52CB218D0D14}" presName="connectorText" presStyleLbl="sibTrans2D1" presStyleIdx="2" presStyleCnt="4"/>
      <dgm:spPr/>
      <dgm:t>
        <a:bodyPr/>
        <a:lstStyle/>
        <a:p>
          <a:endParaRPr lang="uk-UA"/>
        </a:p>
      </dgm:t>
    </dgm:pt>
    <dgm:pt modelId="{8E8FE259-FC15-4E74-91BF-4C51CAC57030}" type="pres">
      <dgm:prSet presAssocID="{81CFF697-9F56-4074-B587-BE88C0B2B35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06406F3-A292-4533-8587-37A6DE64C086}" type="pres">
      <dgm:prSet presAssocID="{846BB63C-A49D-4F41-946F-524D43A39E54}" presName="sibTrans" presStyleLbl="sibTrans2D1" presStyleIdx="3" presStyleCnt="4"/>
      <dgm:spPr/>
      <dgm:t>
        <a:bodyPr/>
        <a:lstStyle/>
        <a:p>
          <a:endParaRPr lang="uk-UA"/>
        </a:p>
      </dgm:t>
    </dgm:pt>
    <dgm:pt modelId="{5689EA71-5B96-4DD6-A726-28D888FA3D92}" type="pres">
      <dgm:prSet presAssocID="{846BB63C-A49D-4F41-946F-524D43A39E54}" presName="connectorText" presStyleLbl="sibTrans2D1" presStyleIdx="3" presStyleCnt="4"/>
      <dgm:spPr/>
      <dgm:t>
        <a:bodyPr/>
        <a:lstStyle/>
        <a:p>
          <a:endParaRPr lang="uk-UA"/>
        </a:p>
      </dgm:t>
    </dgm:pt>
    <dgm:pt modelId="{89FFEFC2-FF8F-4D77-8755-24DECFCBBB8B}" type="pres">
      <dgm:prSet presAssocID="{D11A4441-B18C-4354-AECB-B2AD7A52053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DF58BAD9-5374-4C73-B730-68D40A289768}" type="presOf" srcId="{846BB63C-A49D-4F41-946F-524D43A39E54}" destId="{906406F3-A292-4533-8587-37A6DE64C086}" srcOrd="0" destOrd="0" presId="urn:microsoft.com/office/officeart/2005/8/layout/process1"/>
    <dgm:cxn modelId="{EC71BC0C-2FD1-4D4F-A454-31F5999AF3E7}" srcId="{EE95EFE3-DF0E-46EB-B859-BD4A798B993F}" destId="{D11A4441-B18C-4354-AECB-B2AD7A520535}" srcOrd="4" destOrd="0" parTransId="{36181C2D-C3EB-42C4-BAB9-18F40F460FF2}" sibTransId="{C1B80C04-20DE-4D1D-AB46-7B010F149835}"/>
    <dgm:cxn modelId="{4A6ED5C6-878C-44B0-A054-2B489982ED0E}" type="presOf" srcId="{4B5B2D8F-6EA7-4B5F-89A1-9950B5AD3534}" destId="{D232537C-A366-4446-B960-036D68E1CF16}" srcOrd="0" destOrd="0" presId="urn:microsoft.com/office/officeart/2005/8/layout/process1"/>
    <dgm:cxn modelId="{1A7DA380-2E52-4B43-B19E-E4E01BA292B3}" type="presOf" srcId="{D11A4441-B18C-4354-AECB-B2AD7A520535}" destId="{89FFEFC2-FF8F-4D77-8755-24DECFCBBB8B}" srcOrd="0" destOrd="0" presId="urn:microsoft.com/office/officeart/2005/8/layout/process1"/>
    <dgm:cxn modelId="{BAEAE097-1EB1-4D8C-88AC-C9BD446682EF}" type="presOf" srcId="{EE95EFE3-DF0E-46EB-B859-BD4A798B993F}" destId="{B5D72335-234D-4D5C-B892-3C68F9E14C37}" srcOrd="0" destOrd="0" presId="urn:microsoft.com/office/officeart/2005/8/layout/process1"/>
    <dgm:cxn modelId="{AB8D83B0-D536-4A62-8071-17CBB0F58EB0}" type="presOf" srcId="{8B065C78-BC93-4B9C-8429-52CB218D0D14}" destId="{D6EE82FF-E676-489A-B4F0-AF06597F1ED1}" srcOrd="0" destOrd="0" presId="urn:microsoft.com/office/officeart/2005/8/layout/process1"/>
    <dgm:cxn modelId="{67E1AA14-FEAC-4F1C-BEAB-452A130A5D76}" type="presOf" srcId="{A9186DA4-FEEE-403D-A93A-86E5CB7250D0}" destId="{0698577A-6F3C-4018-BCD1-4715BE89549E}" srcOrd="0" destOrd="0" presId="urn:microsoft.com/office/officeart/2005/8/layout/process1"/>
    <dgm:cxn modelId="{CA1FEDAF-948C-4DC8-A345-BA7758262E72}" type="presOf" srcId="{A9186DA4-FEEE-403D-A93A-86E5CB7250D0}" destId="{421A7B9E-73D1-49B9-B158-53F940E8504B}" srcOrd="1" destOrd="0" presId="urn:microsoft.com/office/officeart/2005/8/layout/process1"/>
    <dgm:cxn modelId="{EC6B24AF-6F59-49F1-BEF7-6FF55F7590AA}" srcId="{EE95EFE3-DF0E-46EB-B859-BD4A798B993F}" destId="{4B5B2D8F-6EA7-4B5F-89A1-9950B5AD3534}" srcOrd="0" destOrd="0" parTransId="{8B0C40F1-CF79-4C80-938B-FB4E344A78DA}" sibTransId="{A9186DA4-FEEE-403D-A93A-86E5CB7250D0}"/>
    <dgm:cxn modelId="{BC53AEFB-7628-465A-BA13-6204B9F85761}" type="presOf" srcId="{81CFF697-9F56-4074-B587-BE88C0B2B357}" destId="{8E8FE259-FC15-4E74-91BF-4C51CAC57030}" srcOrd="0" destOrd="0" presId="urn:microsoft.com/office/officeart/2005/8/layout/process1"/>
    <dgm:cxn modelId="{D6906012-29DA-48D9-9346-7C98366CA5E6}" type="presOf" srcId="{846BB63C-A49D-4F41-946F-524D43A39E54}" destId="{5689EA71-5B96-4DD6-A726-28D888FA3D92}" srcOrd="1" destOrd="0" presId="urn:microsoft.com/office/officeart/2005/8/layout/process1"/>
    <dgm:cxn modelId="{363759F4-87CD-43D5-A08B-E401FA63BCA3}" srcId="{EE95EFE3-DF0E-46EB-B859-BD4A798B993F}" destId="{7516186D-144C-4E7C-BB9D-FC2EE4951F8A}" srcOrd="2" destOrd="0" parTransId="{1BE8BE78-F6D5-438B-98F2-A63820C5144B}" sibTransId="{8B065C78-BC93-4B9C-8429-52CB218D0D14}"/>
    <dgm:cxn modelId="{AEB505E8-0C10-4C4F-BCE9-D44E67083A4C}" srcId="{EE95EFE3-DF0E-46EB-B859-BD4A798B993F}" destId="{81CFF697-9F56-4074-B587-BE88C0B2B357}" srcOrd="3" destOrd="0" parTransId="{010D471D-102B-457C-978E-CF9D128CA052}" sibTransId="{846BB63C-A49D-4F41-946F-524D43A39E54}"/>
    <dgm:cxn modelId="{905E6F24-CA5E-484B-A464-F2AB231ED22D}" srcId="{EE95EFE3-DF0E-46EB-B859-BD4A798B993F}" destId="{982BFD35-C8CA-4CB4-9ABB-DCBA86CD161D}" srcOrd="1" destOrd="0" parTransId="{6C4EE2E3-2FF7-4354-B412-8F555C7D5F73}" sibTransId="{08676BE6-6E8F-4B8D-BFA5-FCB3016BF41E}"/>
    <dgm:cxn modelId="{EC71D5AA-8546-4A44-B169-7B57331B45C7}" type="presOf" srcId="{982BFD35-C8CA-4CB4-9ABB-DCBA86CD161D}" destId="{94F184B2-A8DC-4E9C-B903-27A65B11C02D}" srcOrd="0" destOrd="0" presId="urn:microsoft.com/office/officeart/2005/8/layout/process1"/>
    <dgm:cxn modelId="{69071C4F-862F-4FC3-8059-2486C0C195E7}" type="presOf" srcId="{08676BE6-6E8F-4B8D-BFA5-FCB3016BF41E}" destId="{E04A7A70-4212-45F1-A123-7A91A78AF52A}" srcOrd="0" destOrd="0" presId="urn:microsoft.com/office/officeart/2005/8/layout/process1"/>
    <dgm:cxn modelId="{49B1F1DA-2888-4E01-A0C3-F70CF1B4F870}" type="presOf" srcId="{7516186D-144C-4E7C-BB9D-FC2EE4951F8A}" destId="{962E5E0B-B7D8-4244-9EDD-77ACB9F63B4E}" srcOrd="0" destOrd="0" presId="urn:microsoft.com/office/officeart/2005/8/layout/process1"/>
    <dgm:cxn modelId="{C01E54F2-B522-45EA-8CF1-F56223652B23}" type="presOf" srcId="{8B065C78-BC93-4B9C-8429-52CB218D0D14}" destId="{B5BE6E64-D773-41B7-8ED5-7E6C45E1DB78}" srcOrd="1" destOrd="0" presId="urn:microsoft.com/office/officeart/2005/8/layout/process1"/>
    <dgm:cxn modelId="{9496A0A4-8D8A-4205-946A-398CDCDF3C8D}" type="presOf" srcId="{08676BE6-6E8F-4B8D-BFA5-FCB3016BF41E}" destId="{1997B1FE-8FCA-4290-8E6B-FAE806118E20}" srcOrd="1" destOrd="0" presId="urn:microsoft.com/office/officeart/2005/8/layout/process1"/>
    <dgm:cxn modelId="{80FD6B6C-1751-4081-B859-0C664BDFC076}" type="presParOf" srcId="{B5D72335-234D-4D5C-B892-3C68F9E14C37}" destId="{D232537C-A366-4446-B960-036D68E1CF16}" srcOrd="0" destOrd="0" presId="urn:microsoft.com/office/officeart/2005/8/layout/process1"/>
    <dgm:cxn modelId="{7E27375B-E13D-469E-A1C8-9637A09725ED}" type="presParOf" srcId="{B5D72335-234D-4D5C-B892-3C68F9E14C37}" destId="{0698577A-6F3C-4018-BCD1-4715BE89549E}" srcOrd="1" destOrd="0" presId="urn:microsoft.com/office/officeart/2005/8/layout/process1"/>
    <dgm:cxn modelId="{7A7F00D8-5F11-40CD-A96F-CE096B9A7E0F}" type="presParOf" srcId="{0698577A-6F3C-4018-BCD1-4715BE89549E}" destId="{421A7B9E-73D1-49B9-B158-53F940E8504B}" srcOrd="0" destOrd="0" presId="urn:microsoft.com/office/officeart/2005/8/layout/process1"/>
    <dgm:cxn modelId="{FD040E5E-FC3B-4E64-8E97-9B78CB74FA85}" type="presParOf" srcId="{B5D72335-234D-4D5C-B892-3C68F9E14C37}" destId="{94F184B2-A8DC-4E9C-B903-27A65B11C02D}" srcOrd="2" destOrd="0" presId="urn:microsoft.com/office/officeart/2005/8/layout/process1"/>
    <dgm:cxn modelId="{5CA404A0-BFC0-4B53-991A-E00526F8E47D}" type="presParOf" srcId="{B5D72335-234D-4D5C-B892-3C68F9E14C37}" destId="{E04A7A70-4212-45F1-A123-7A91A78AF52A}" srcOrd="3" destOrd="0" presId="urn:microsoft.com/office/officeart/2005/8/layout/process1"/>
    <dgm:cxn modelId="{034A8A50-5645-45F9-AA1F-87F5CA934F4D}" type="presParOf" srcId="{E04A7A70-4212-45F1-A123-7A91A78AF52A}" destId="{1997B1FE-8FCA-4290-8E6B-FAE806118E20}" srcOrd="0" destOrd="0" presId="urn:microsoft.com/office/officeart/2005/8/layout/process1"/>
    <dgm:cxn modelId="{DCC41FFD-C296-485D-9BCE-1C1B7DED4064}" type="presParOf" srcId="{B5D72335-234D-4D5C-B892-3C68F9E14C37}" destId="{962E5E0B-B7D8-4244-9EDD-77ACB9F63B4E}" srcOrd="4" destOrd="0" presId="urn:microsoft.com/office/officeart/2005/8/layout/process1"/>
    <dgm:cxn modelId="{49C8070A-2ACD-439E-94DE-C48932B3EACF}" type="presParOf" srcId="{B5D72335-234D-4D5C-B892-3C68F9E14C37}" destId="{D6EE82FF-E676-489A-B4F0-AF06597F1ED1}" srcOrd="5" destOrd="0" presId="urn:microsoft.com/office/officeart/2005/8/layout/process1"/>
    <dgm:cxn modelId="{77288604-78DE-4CF4-8964-9B7AFA82EEEB}" type="presParOf" srcId="{D6EE82FF-E676-489A-B4F0-AF06597F1ED1}" destId="{B5BE6E64-D773-41B7-8ED5-7E6C45E1DB78}" srcOrd="0" destOrd="0" presId="urn:microsoft.com/office/officeart/2005/8/layout/process1"/>
    <dgm:cxn modelId="{345894D5-1C8B-4072-86C5-1CAA4A247E5D}" type="presParOf" srcId="{B5D72335-234D-4D5C-B892-3C68F9E14C37}" destId="{8E8FE259-FC15-4E74-91BF-4C51CAC57030}" srcOrd="6" destOrd="0" presId="urn:microsoft.com/office/officeart/2005/8/layout/process1"/>
    <dgm:cxn modelId="{28EE9BF5-7F0A-44E5-9591-E26F65DFAEA1}" type="presParOf" srcId="{B5D72335-234D-4D5C-B892-3C68F9E14C37}" destId="{906406F3-A292-4533-8587-37A6DE64C086}" srcOrd="7" destOrd="0" presId="urn:microsoft.com/office/officeart/2005/8/layout/process1"/>
    <dgm:cxn modelId="{0ABD4C81-0A1F-4BBF-BFAF-5E741FA76D74}" type="presParOf" srcId="{906406F3-A292-4533-8587-37A6DE64C086}" destId="{5689EA71-5B96-4DD6-A726-28D888FA3D92}" srcOrd="0" destOrd="0" presId="urn:microsoft.com/office/officeart/2005/8/layout/process1"/>
    <dgm:cxn modelId="{EC159040-DC67-4D49-95E7-47E6570B14DB}" type="presParOf" srcId="{B5D72335-234D-4D5C-B892-3C68F9E14C37}" destId="{89FFEFC2-FF8F-4D77-8755-24DECFCBBB8B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91C95-6DDD-40E1-9A06-05D48AC81623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83003-BF6B-48E6-A38C-E936A36B76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2589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83003-BF6B-48E6-A38C-E936A36B7635}" type="slidenum">
              <a:rPr lang="uk-UA" smtClean="0"/>
              <a:t>38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52976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grpSp>
        <p:nvGrpSpPr>
          <p:cNvPr id="8" name="Group 7"/>
          <p:cNvGrpSpPr/>
          <p:nvPr/>
        </p:nvGrpSpPr>
        <p:grpSpPr>
          <a:xfrm>
            <a:off x="564643" y="744469"/>
            <a:ext cx="8005589" cy="5349671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00991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7714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127762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8747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5945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4844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1926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55581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97079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9753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12557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fld id="{6895BD6E-3B06-447D-8181-D32937B36F9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/>
                </a:solidFill>
              </a:defRPr>
            </a:lvl1pPr>
          </a:lstStyle>
          <a:p>
            <a:fld id="{C8F57E0C-A79F-42D6-93EC-447F82974CF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3886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xStyles>
    <p:titleStyle>
      <a:lvl1pPr algn="l" defTabSz="6858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6858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4" orient="horz" pos="136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5184">
          <p15:clr>
            <a:srgbClr val="F26B43"/>
          </p15:clr>
        </p15:guide>
        <p15:guide id="10" pos="702">
          <p15:clr>
            <a:srgbClr val="F26B43"/>
          </p15:clr>
        </p15:guide>
        <p15:guide id="11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5762" y="2378740"/>
            <a:ext cx="7958138" cy="1670280"/>
          </a:xfrm>
        </p:spPr>
        <p:txBody>
          <a:bodyPr/>
          <a:lstStyle/>
          <a:p>
            <a:r>
              <a:rPr lang="uk-UA" sz="50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Патогенні </a:t>
            </a:r>
            <a:r>
              <a:rPr lang="uk-UA" sz="5000" b="1" i="1" dirty="0" err="1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клостридії</a:t>
            </a:r>
            <a:r>
              <a:rPr lang="uk-UA" sz="50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uk-UA" sz="50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uk-UA" sz="18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(частина </a:t>
            </a:r>
            <a:r>
              <a:rPr lang="en-US" sz="18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</a:t>
            </a:r>
            <a:r>
              <a:rPr lang="uk-UA" sz="18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uk-UA" sz="5000" b="1" i="1" dirty="0" smtClean="0">
                <a:solidFill>
                  <a:srgbClr val="003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uk-UA" sz="5000" b="1" i="1" dirty="0">
              <a:solidFill>
                <a:srgbClr val="003B6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5824" y="5084993"/>
            <a:ext cx="5123755" cy="1287232"/>
          </a:xfrm>
        </p:spPr>
        <p:txBody>
          <a:bodyPr>
            <a:normAutofit lnSpcReduction="10000"/>
          </a:bodyPr>
          <a:lstStyle/>
          <a:p>
            <a:r>
              <a:rPr lang="uk-UA" dirty="0" smtClean="0">
                <a:solidFill>
                  <a:srgbClr val="003B68"/>
                </a:solidFill>
              </a:rPr>
              <a:t>Підготувала</a:t>
            </a:r>
            <a:r>
              <a:rPr lang="ru-RU" dirty="0" smtClean="0">
                <a:solidFill>
                  <a:srgbClr val="003B68"/>
                </a:solidFill>
              </a:rPr>
              <a:t>:</a:t>
            </a:r>
          </a:p>
          <a:p>
            <a:r>
              <a:rPr lang="ru-RU" dirty="0" err="1">
                <a:solidFill>
                  <a:srgbClr val="003B68"/>
                </a:solidFill>
              </a:rPr>
              <a:t>в</a:t>
            </a:r>
            <a:r>
              <a:rPr lang="ru-RU" dirty="0" err="1" smtClean="0">
                <a:solidFill>
                  <a:srgbClr val="003B68"/>
                </a:solidFill>
              </a:rPr>
              <a:t>икладач</a:t>
            </a:r>
            <a:r>
              <a:rPr lang="ru-RU" dirty="0" smtClean="0">
                <a:solidFill>
                  <a:srgbClr val="003B68"/>
                </a:solidFill>
              </a:rPr>
              <a:t> </a:t>
            </a:r>
            <a:r>
              <a:rPr lang="ru-RU" dirty="0" err="1" smtClean="0">
                <a:solidFill>
                  <a:srgbClr val="003B68"/>
                </a:solidFill>
              </a:rPr>
              <a:t>мікробіолог</a:t>
            </a:r>
            <a:r>
              <a:rPr lang="uk-UA" dirty="0" err="1" smtClean="0">
                <a:solidFill>
                  <a:srgbClr val="003B68"/>
                </a:solidFill>
              </a:rPr>
              <a:t>ії</a:t>
            </a:r>
            <a:r>
              <a:rPr lang="uk-UA" dirty="0" smtClean="0">
                <a:solidFill>
                  <a:srgbClr val="003B68"/>
                </a:solidFill>
              </a:rPr>
              <a:t>, </a:t>
            </a:r>
          </a:p>
          <a:p>
            <a:r>
              <a:rPr lang="uk-UA" dirty="0" smtClean="0">
                <a:solidFill>
                  <a:srgbClr val="003B68"/>
                </a:solidFill>
              </a:rPr>
              <a:t>біології та екології</a:t>
            </a:r>
          </a:p>
          <a:p>
            <a:r>
              <a:rPr lang="uk-UA" dirty="0" smtClean="0">
                <a:solidFill>
                  <a:srgbClr val="003B68"/>
                </a:solidFill>
              </a:rPr>
              <a:t>Гресь Г.О.</a:t>
            </a:r>
            <a:endParaRPr lang="uk-UA" dirty="0">
              <a:solidFill>
                <a:srgbClr val="003B6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86225" y="242888"/>
            <a:ext cx="4086225" cy="712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lnSpc>
                <a:spcPct val="112000"/>
              </a:lnSpc>
            </a:pPr>
            <a:r>
              <a:rPr lang="uk-UA" dirty="0">
                <a:solidFill>
                  <a:srgbClr val="003B68"/>
                </a:solidFill>
              </a:rPr>
              <a:t>Ніжинський медичний коледж</a:t>
            </a:r>
          </a:p>
          <a:p>
            <a:pPr algn="ctr" defTabSz="685800">
              <a:lnSpc>
                <a:spcPct val="112000"/>
              </a:lnSpc>
            </a:pPr>
            <a:r>
              <a:rPr lang="uk-UA" dirty="0">
                <a:solidFill>
                  <a:srgbClr val="003B68"/>
                </a:solidFill>
              </a:rPr>
              <a:t>Чернігівської обласної ради</a:t>
            </a:r>
          </a:p>
        </p:txBody>
      </p:sp>
    </p:spTree>
    <p:extLst>
      <p:ext uri="{BB962C8B-B14F-4D97-AF65-F5344CB8AC3E}">
        <p14:creationId xmlns:p14="http://schemas.microsoft.com/office/powerpoint/2010/main" val="31472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артинки по запросу збудник ботулізму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5" r="16824"/>
          <a:stretch/>
        </p:blipFill>
        <p:spPr bwMode="auto">
          <a:xfrm>
            <a:off x="20575" y="0"/>
            <a:ext cx="914969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548245" y="3719945"/>
            <a:ext cx="7200900" cy="14859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i="1" dirty="0" err="1" smtClean="0">
                <a:solidFill>
                  <a:srgbClr val="003B68"/>
                </a:solidFill>
              </a:rPr>
              <a:t>Clostridium</a:t>
            </a:r>
            <a:r>
              <a:rPr lang="uk-UA" b="1" i="1" dirty="0" smtClean="0">
                <a:solidFill>
                  <a:srgbClr val="003B68"/>
                </a:solidFill>
              </a:rPr>
              <a:t> </a:t>
            </a:r>
            <a:r>
              <a:rPr lang="uk-UA" b="1" i="1" dirty="0" err="1" smtClean="0">
                <a:solidFill>
                  <a:srgbClr val="003B68"/>
                </a:solidFill>
              </a:rPr>
              <a:t>botulinum</a:t>
            </a:r>
            <a:r>
              <a:rPr lang="ru-RU" dirty="0" smtClean="0">
                <a:solidFill>
                  <a:srgbClr val="003B68"/>
                </a:solidFill>
              </a:rPr>
              <a:t> </a:t>
            </a:r>
            <a:r>
              <a:rPr lang="uk-UA" b="1" dirty="0" smtClean="0">
                <a:solidFill>
                  <a:srgbClr val="003B68"/>
                </a:solidFill>
              </a:rPr>
              <a:t>ЗБУДНИК БОТУЛІЗМУ </a:t>
            </a:r>
            <a:endParaRPr lang="ru-RU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0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700" y="415636"/>
            <a:ext cx="7200900" cy="789709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Історична довідка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6728" y="1205344"/>
            <a:ext cx="8255150" cy="6458199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>
                <a:solidFill>
                  <a:srgbClr val="003B68"/>
                </a:solidFill>
              </a:rPr>
              <a:t>Отруєння, що нагадують ботулізм, були відомі з давніх часів. </a:t>
            </a:r>
            <a:endParaRPr lang="uk-UA" sz="2400" b="1" dirty="0" smtClean="0">
              <a:solidFill>
                <a:srgbClr val="003B68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Перше </a:t>
            </a:r>
            <a:r>
              <a:rPr lang="uk-UA" sz="2400" b="1" dirty="0">
                <a:solidFill>
                  <a:srgbClr val="003B68"/>
                </a:solidFill>
              </a:rPr>
              <a:t>документальне свідчення про наявність проблеми відомо </a:t>
            </a:r>
            <a:r>
              <a:rPr lang="uk-UA" sz="2400" b="1" dirty="0" smtClean="0">
                <a:solidFill>
                  <a:srgbClr val="003B68"/>
                </a:solidFill>
              </a:rPr>
              <a:t>з Візантії Х століття</a:t>
            </a:r>
            <a:r>
              <a:rPr lang="uk-UA" sz="2400" b="1" dirty="0">
                <a:solidFill>
                  <a:srgbClr val="003B68"/>
                </a:solidFill>
              </a:rPr>
              <a:t>  — тоді </a:t>
            </a:r>
            <a:r>
              <a:rPr lang="uk-UA" sz="2400" b="1" dirty="0" smtClean="0">
                <a:solidFill>
                  <a:srgbClr val="003B68"/>
                </a:solidFill>
              </a:rPr>
              <a:t>імператор Лев </a:t>
            </a:r>
            <a:r>
              <a:rPr lang="en-US" sz="2400" b="1" dirty="0" smtClean="0">
                <a:solidFill>
                  <a:srgbClr val="003B68"/>
                </a:solidFill>
              </a:rPr>
              <a:t>VI</a:t>
            </a:r>
            <a:r>
              <a:rPr lang="uk-UA" sz="2400" b="1" dirty="0">
                <a:solidFill>
                  <a:srgbClr val="003B68"/>
                </a:solidFill>
              </a:rPr>
              <a:t> </a:t>
            </a:r>
            <a:r>
              <a:rPr lang="uk-UA" sz="2400" b="1" dirty="0" smtClean="0">
                <a:solidFill>
                  <a:srgbClr val="003B68"/>
                </a:solidFill>
              </a:rPr>
              <a:t>видав едикт, </a:t>
            </a:r>
            <a:r>
              <a:rPr lang="uk-UA" sz="2400" b="1" dirty="0">
                <a:solidFill>
                  <a:srgbClr val="003B68"/>
                </a:solidFill>
              </a:rPr>
              <a:t>в якому заборонив вживання в </a:t>
            </a:r>
            <a:r>
              <a:rPr lang="uk-UA" sz="2400" b="1" dirty="0" smtClean="0">
                <a:solidFill>
                  <a:srgbClr val="003B68"/>
                </a:solidFill>
              </a:rPr>
              <a:t>їжу кров</a:t>
            </a:r>
            <a:r>
              <a:rPr lang="en-US" sz="2400" b="1" dirty="0" smtClean="0">
                <a:solidFill>
                  <a:srgbClr val="003B68"/>
                </a:solidFill>
              </a:rPr>
              <a:t>’</a:t>
            </a:r>
            <a:r>
              <a:rPr lang="uk-UA" sz="2400" b="1" dirty="0" err="1" smtClean="0">
                <a:solidFill>
                  <a:srgbClr val="003B68"/>
                </a:solidFill>
              </a:rPr>
              <a:t>яної</a:t>
            </a:r>
            <a:r>
              <a:rPr lang="uk-UA" sz="2400" b="1" dirty="0" smtClean="0">
                <a:solidFill>
                  <a:srgbClr val="003B68"/>
                </a:solidFill>
              </a:rPr>
              <a:t> ковбаси</a:t>
            </a:r>
            <a:r>
              <a:rPr lang="uk-UA" sz="2400" b="1" dirty="0">
                <a:solidFill>
                  <a:srgbClr val="003B68"/>
                </a:solidFill>
              </a:rPr>
              <a:t> </a:t>
            </a:r>
            <a:r>
              <a:rPr lang="uk-UA" sz="2400" b="1" dirty="0" smtClean="0">
                <a:solidFill>
                  <a:srgbClr val="003B68"/>
                </a:solidFill>
              </a:rPr>
              <a:t>через </a:t>
            </a:r>
            <a:r>
              <a:rPr lang="uk-UA" sz="2400" b="1" dirty="0">
                <a:solidFill>
                  <a:srgbClr val="003B68"/>
                </a:solidFill>
              </a:rPr>
              <a:t>небезпечні для життя наслідки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  <a:endParaRPr lang="uk-UA" sz="2400" b="1" baseline="30000" dirty="0" smtClean="0">
              <a:solidFill>
                <a:srgbClr val="003B68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У </a:t>
            </a:r>
            <a:r>
              <a:rPr lang="en-US" sz="2400" b="1" dirty="0">
                <a:solidFill>
                  <a:srgbClr val="003B68"/>
                </a:solidFill>
              </a:rPr>
              <a:t>XVIII </a:t>
            </a:r>
            <a:r>
              <a:rPr lang="uk-UA" sz="2400" b="1" dirty="0">
                <a:solidFill>
                  <a:srgbClr val="003B68"/>
                </a:solidFill>
              </a:rPr>
              <a:t>ст</a:t>
            </a:r>
            <a:r>
              <a:rPr lang="uk-UA" sz="2400" b="1" dirty="0" smtClean="0">
                <a:solidFill>
                  <a:srgbClr val="003B68"/>
                </a:solidFill>
              </a:rPr>
              <a:t>. зафіксовані відомості </a:t>
            </a:r>
            <a:r>
              <a:rPr lang="uk-UA" sz="2400" b="1" dirty="0">
                <a:solidFill>
                  <a:srgbClr val="003B68"/>
                </a:solidFill>
              </a:rPr>
              <a:t>про випадки, схожі </a:t>
            </a:r>
            <a:r>
              <a:rPr lang="uk-UA" sz="2400" b="1" dirty="0" smtClean="0">
                <a:solidFill>
                  <a:srgbClr val="003B68"/>
                </a:solidFill>
              </a:rPr>
              <a:t>з ботулізмом.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У </a:t>
            </a:r>
            <a:r>
              <a:rPr lang="uk-UA" sz="2400" b="1" dirty="0">
                <a:solidFill>
                  <a:srgbClr val="003B68"/>
                </a:solidFill>
              </a:rPr>
              <a:t>1793 р. у маленькому німецькому місті </a:t>
            </a:r>
            <a:r>
              <a:rPr lang="uk-UA" sz="2400" b="1" dirty="0" err="1" smtClean="0">
                <a:solidFill>
                  <a:srgbClr val="003B68"/>
                </a:solidFill>
              </a:rPr>
              <a:t>Вільдбад</a:t>
            </a:r>
            <a:r>
              <a:rPr lang="uk-UA" sz="2400" b="1" dirty="0" smtClean="0">
                <a:solidFill>
                  <a:srgbClr val="003B68"/>
                </a:solidFill>
              </a:rPr>
              <a:t> зафіксований спалах отруєнь після вживання популярної страви </a:t>
            </a:r>
            <a:r>
              <a:rPr lang="uk-UA" sz="2400" b="1" dirty="0">
                <a:solidFill>
                  <a:srgbClr val="003B68"/>
                </a:solidFill>
              </a:rPr>
              <a:t>«</a:t>
            </a:r>
            <a:r>
              <a:rPr lang="uk-UA" sz="2400" b="1" dirty="0" err="1">
                <a:solidFill>
                  <a:srgbClr val="003B68"/>
                </a:solidFill>
              </a:rPr>
              <a:t>блюнзен</a:t>
            </a:r>
            <a:r>
              <a:rPr lang="uk-UA" sz="2400" b="1" dirty="0">
                <a:solidFill>
                  <a:srgbClr val="003B68"/>
                </a:solidFill>
              </a:rPr>
              <a:t>» (ковбаса, яку вкладають у варений свинячий шлунок, що заповнений кров'ю та спеціями</a:t>
            </a:r>
            <a:r>
              <a:rPr lang="uk-UA" sz="2400" b="1" dirty="0" smtClean="0">
                <a:solidFill>
                  <a:srgbClr val="003B68"/>
                </a:solidFill>
              </a:rPr>
              <a:t>). </a:t>
            </a:r>
            <a:r>
              <a:rPr lang="uk-UA" sz="2400" b="1" dirty="0">
                <a:solidFill>
                  <a:srgbClr val="003B68"/>
                </a:solidFill>
              </a:rPr>
              <a:t>З</a:t>
            </a:r>
            <a:r>
              <a:rPr lang="uk-UA" sz="2400" b="1" dirty="0" smtClean="0">
                <a:solidFill>
                  <a:srgbClr val="003B68"/>
                </a:solidFill>
              </a:rPr>
              <a:t>ахворіло </a:t>
            </a:r>
            <a:r>
              <a:rPr lang="uk-UA" sz="2400" b="1" dirty="0">
                <a:solidFill>
                  <a:srgbClr val="003B68"/>
                </a:solidFill>
              </a:rPr>
              <a:t>13 поважних людей цього німецького герцогства, а 6 з них померло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269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1353" y="420913"/>
            <a:ext cx="8141918" cy="6042231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Німецький професор медицини університету</a:t>
            </a:r>
            <a:r>
              <a:rPr lang="uk-UA" sz="2400" b="1" dirty="0">
                <a:solidFill>
                  <a:srgbClr val="003B68"/>
                </a:solidFill>
              </a:rPr>
              <a:t>  Йоганн фон </a:t>
            </a:r>
            <a:r>
              <a:rPr lang="uk-UA" sz="2400" b="1" dirty="0" err="1" smtClean="0">
                <a:solidFill>
                  <a:srgbClr val="003B68"/>
                </a:solidFill>
              </a:rPr>
              <a:t>Отенріт</a:t>
            </a:r>
            <a:r>
              <a:rPr lang="uk-UA" sz="2400" b="1" baseline="30000" dirty="0">
                <a:solidFill>
                  <a:srgbClr val="003B68"/>
                </a:solidFill>
              </a:rPr>
              <a:t> </a:t>
            </a:r>
            <a:r>
              <a:rPr lang="uk-UA" sz="2400" b="1" dirty="0" smtClean="0">
                <a:solidFill>
                  <a:srgbClr val="003B68"/>
                </a:solidFill>
              </a:rPr>
              <a:t>почав збирати опис </a:t>
            </a:r>
            <a:r>
              <a:rPr lang="uk-UA" sz="2400" b="1" dirty="0">
                <a:solidFill>
                  <a:srgbClr val="003B68"/>
                </a:solidFill>
              </a:rPr>
              <a:t>випадків отруєнь внаслідок вживання </a:t>
            </a:r>
            <a:r>
              <a:rPr lang="uk-UA" sz="2400" b="1" dirty="0" smtClean="0">
                <a:solidFill>
                  <a:srgbClr val="003B68"/>
                </a:solidFill>
              </a:rPr>
              <a:t>ковбаси, опублікував </a:t>
            </a:r>
            <a:r>
              <a:rPr lang="uk-UA" sz="2400" b="1" dirty="0">
                <a:solidFill>
                  <a:srgbClr val="003B68"/>
                </a:solidFill>
              </a:rPr>
              <a:t>список симптомів, характерних для «ковбасного отруєння». </a:t>
            </a:r>
            <a:r>
              <a:rPr lang="uk-UA" sz="2400" b="1" dirty="0" smtClean="0">
                <a:solidFill>
                  <a:srgbClr val="003B68"/>
                </a:solidFill>
              </a:rPr>
              <a:t>Лікар довів зв'язок </a:t>
            </a:r>
            <a:r>
              <a:rPr lang="uk-UA" sz="2400" b="1" dirty="0">
                <a:solidFill>
                  <a:srgbClr val="003B68"/>
                </a:solidFill>
              </a:rPr>
              <a:t>між дією отрути і недостатньою термічною обробкою ковбаси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  <a:r>
              <a:rPr lang="uk-UA" sz="2400" b="1" dirty="0">
                <a:solidFill>
                  <a:srgbClr val="003B68"/>
                </a:solidFill>
              </a:rPr>
              <a:t> </a:t>
            </a:r>
            <a:endParaRPr lang="uk-UA" sz="2400" b="1" dirty="0" smtClean="0">
              <a:solidFill>
                <a:srgbClr val="003B68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У </a:t>
            </a:r>
            <a:r>
              <a:rPr lang="uk-UA" sz="2400" b="1" dirty="0">
                <a:solidFill>
                  <a:srgbClr val="003B68"/>
                </a:solidFill>
              </a:rPr>
              <a:t>1815 р. лікар </a:t>
            </a:r>
            <a:r>
              <a:rPr lang="uk-UA" sz="2400" b="1" dirty="0" smtClean="0">
                <a:solidFill>
                  <a:srgbClr val="003B68"/>
                </a:solidFill>
              </a:rPr>
              <a:t>Й</a:t>
            </a:r>
            <a:r>
              <a:rPr lang="uk-UA" sz="2400" b="1" dirty="0">
                <a:solidFill>
                  <a:srgbClr val="003B68"/>
                </a:solidFill>
              </a:rPr>
              <a:t>. Г. </a:t>
            </a:r>
            <a:r>
              <a:rPr lang="uk-UA" sz="2400" b="1" dirty="0" err="1">
                <a:solidFill>
                  <a:srgbClr val="003B68"/>
                </a:solidFill>
              </a:rPr>
              <a:t>Штайнбух</a:t>
            </a:r>
            <a:r>
              <a:rPr lang="uk-UA" sz="2400" b="1" dirty="0">
                <a:solidFill>
                  <a:srgbClr val="003B68"/>
                </a:solidFill>
              </a:rPr>
              <a:t> направив Й. фон </a:t>
            </a:r>
            <a:r>
              <a:rPr lang="uk-UA" sz="2400" b="1" dirty="0" err="1">
                <a:solidFill>
                  <a:srgbClr val="003B68"/>
                </a:solidFill>
              </a:rPr>
              <a:t>Отенріту</a:t>
            </a:r>
            <a:r>
              <a:rPr lang="uk-UA" sz="2400" b="1" dirty="0">
                <a:solidFill>
                  <a:srgbClr val="003B68"/>
                </a:solidFill>
              </a:rPr>
              <a:t> звіт про «отруєння» 7 пацієнтів, які перед цим їли ліверну ковбасу й горох. Троє з пацієнтів померли, їхній розтин зробив сам Й. Г. </a:t>
            </a:r>
            <a:r>
              <a:rPr lang="uk-UA" sz="2400" b="1" dirty="0" err="1">
                <a:solidFill>
                  <a:srgbClr val="003B68"/>
                </a:solidFill>
              </a:rPr>
              <a:t>Штайнбух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У 1817 році Ю. Кернер описав спалах отруєнь, коли захворіло 122 і померло 84 особи.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У 1818 рік </a:t>
            </a:r>
            <a:r>
              <a:rPr lang="uk-UA" sz="2400" b="1" dirty="0" err="1" smtClean="0">
                <a:solidFill>
                  <a:srgbClr val="003B68"/>
                </a:solidFill>
              </a:rPr>
              <a:t>Зенгбуш</a:t>
            </a:r>
            <a:r>
              <a:rPr lang="uk-UA" sz="2400" b="1" dirty="0" smtClean="0">
                <a:solidFill>
                  <a:srgbClr val="003B68"/>
                </a:solidFill>
              </a:rPr>
              <a:t> та Пирогов описали подібні симптоми хвороби, яку називали «</a:t>
            </a:r>
            <a:r>
              <a:rPr lang="uk-UA" sz="2400" b="1" dirty="0" err="1" smtClean="0">
                <a:solidFill>
                  <a:srgbClr val="003B68"/>
                </a:solidFill>
              </a:rPr>
              <a:t>іхтіїзм</a:t>
            </a:r>
            <a:r>
              <a:rPr lang="uk-UA" sz="2400" b="1" dirty="0" smtClean="0">
                <a:solidFill>
                  <a:srgbClr val="003B68"/>
                </a:solidFill>
              </a:rPr>
              <a:t>».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3B68"/>
                </a:solidFill>
              </a:rPr>
              <a:t>1869 р. </a:t>
            </a:r>
            <a:r>
              <a:rPr lang="ru-RU" sz="2400" b="1" dirty="0" err="1">
                <a:solidFill>
                  <a:srgbClr val="003B68"/>
                </a:solidFill>
              </a:rPr>
              <a:t>німецький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лікар</a:t>
            </a:r>
            <a:r>
              <a:rPr lang="ru-RU" sz="2400" b="1" dirty="0">
                <a:solidFill>
                  <a:srgbClr val="003B68"/>
                </a:solidFill>
              </a:rPr>
              <a:t> Г. Мюллер дав </a:t>
            </a:r>
            <a:r>
              <a:rPr lang="ru-RU" sz="2400" b="1" dirty="0" err="1">
                <a:solidFill>
                  <a:srgbClr val="003B68"/>
                </a:solidFill>
              </a:rPr>
              <a:t>сучасну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назву</a:t>
            </a:r>
            <a:r>
              <a:rPr lang="ru-RU" sz="2400" b="1" dirty="0">
                <a:solidFill>
                  <a:srgbClr val="003B68"/>
                </a:solidFill>
              </a:rPr>
              <a:t> </a:t>
            </a:r>
            <a:r>
              <a:rPr lang="ru-RU" sz="2400" b="1" dirty="0" err="1">
                <a:solidFill>
                  <a:srgbClr val="003B68"/>
                </a:solidFill>
              </a:rPr>
              <a:t>хворобі</a:t>
            </a:r>
            <a:r>
              <a:rPr lang="ru-RU" sz="2400" b="1" dirty="0">
                <a:solidFill>
                  <a:srgbClr val="003B68"/>
                </a:solidFill>
              </a:rPr>
              <a:t>.</a:t>
            </a:r>
            <a:endParaRPr lang="uk-UA" sz="2400" b="1" dirty="0"/>
          </a:p>
          <a:p>
            <a:pPr marL="0" indent="0" algn="just">
              <a:buNone/>
            </a:pPr>
            <a:endParaRPr lang="uk-UA" dirty="0" smtClean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03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724" y="1320358"/>
            <a:ext cx="4458843" cy="4189957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У 1896 році Е. ван </a:t>
            </a:r>
            <a:r>
              <a:rPr lang="uk-UA" sz="2400" b="1" dirty="0" err="1" smtClean="0">
                <a:solidFill>
                  <a:srgbClr val="003B68"/>
                </a:solidFill>
              </a:rPr>
              <a:t>Ерменгем</a:t>
            </a:r>
            <a:r>
              <a:rPr lang="uk-UA" sz="2400" b="1" dirty="0" smtClean="0">
                <a:solidFill>
                  <a:srgbClr val="003B68"/>
                </a:solidFill>
              </a:rPr>
              <a:t> при дослідженні селезінки і товстої кишки у осіб, що загинули від ботулізму, та шинки виділив збудника.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003B68"/>
                </a:solidFill>
              </a:rPr>
              <a:t>1903 рік - В. </a:t>
            </a:r>
            <a:r>
              <a:rPr lang="uk-UA" sz="2400" b="1" dirty="0" err="1" smtClean="0">
                <a:solidFill>
                  <a:srgbClr val="003B68"/>
                </a:solidFill>
              </a:rPr>
              <a:t>Констансов</a:t>
            </a:r>
            <a:r>
              <a:rPr lang="uk-UA" sz="2400" b="1" dirty="0" smtClean="0">
                <a:solidFill>
                  <a:srgbClr val="003B68"/>
                </a:solidFill>
              </a:rPr>
              <a:t> виділив аналогічного збудника під час масових отруєнь, </a:t>
            </a:r>
            <a:r>
              <a:rPr lang="uk-UA" sz="2400" b="1" dirty="0" err="1" smtClean="0">
                <a:solidFill>
                  <a:srgbClr val="003B68"/>
                </a:solidFill>
              </a:rPr>
              <a:t>сприченених</a:t>
            </a:r>
            <a:r>
              <a:rPr lang="uk-UA" sz="2400" b="1" dirty="0" smtClean="0">
                <a:solidFill>
                  <a:srgbClr val="003B68"/>
                </a:solidFill>
              </a:rPr>
              <a:t> червоною рибою.</a:t>
            </a:r>
          </a:p>
          <a:p>
            <a:endParaRPr lang="uk-UA" dirty="0"/>
          </a:p>
        </p:txBody>
      </p:sp>
      <p:pic>
        <p:nvPicPr>
          <p:cNvPr id="25602" name="Picture 2" descr="Ermenge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514" y="940308"/>
            <a:ext cx="3407685" cy="489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895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686800" cy="1485900"/>
          </a:xfrm>
        </p:spPr>
        <p:txBody>
          <a:bodyPr/>
          <a:lstStyle/>
          <a:p>
            <a:pPr algn="ctr"/>
            <a:r>
              <a:rPr lang="uk-UA" b="1" i="1" dirty="0" err="1" smtClean="0">
                <a:solidFill>
                  <a:srgbClr val="003B68"/>
                </a:solidFill>
              </a:rPr>
              <a:t>Clostridium</a:t>
            </a:r>
            <a:r>
              <a:rPr lang="uk-UA" b="1" i="1" dirty="0" smtClean="0">
                <a:solidFill>
                  <a:srgbClr val="003B68"/>
                </a:solidFill>
              </a:rPr>
              <a:t> </a:t>
            </a:r>
            <a:r>
              <a:rPr lang="uk-UA" b="1" i="1" dirty="0" err="1" smtClean="0">
                <a:solidFill>
                  <a:srgbClr val="003B68"/>
                </a:solidFill>
              </a:rPr>
              <a:t>botulinum</a:t>
            </a:r>
            <a:r>
              <a:rPr lang="uk-UA" b="1" i="1" dirty="0" smtClean="0">
                <a:solidFill>
                  <a:srgbClr val="003B68"/>
                </a:solidFill>
              </a:rPr>
              <a:t>.</a:t>
            </a:r>
            <a:r>
              <a:rPr lang="ru-RU" b="1" dirty="0" smtClean="0">
                <a:solidFill>
                  <a:srgbClr val="003B68"/>
                </a:solidFill>
              </a:rPr>
              <a:t> </a:t>
            </a:r>
            <a:br>
              <a:rPr lang="ru-RU" b="1" dirty="0" smtClean="0">
                <a:solidFill>
                  <a:srgbClr val="003B68"/>
                </a:solidFill>
              </a:rPr>
            </a:br>
            <a:r>
              <a:rPr lang="uk-UA" b="1" dirty="0" smtClean="0">
                <a:solidFill>
                  <a:srgbClr val="003B68"/>
                </a:solidFill>
              </a:rPr>
              <a:t>Морфологія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606" y="1516185"/>
            <a:ext cx="8272292" cy="2107883"/>
          </a:xfrm>
        </p:spPr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uk-UA" sz="2400" b="1" i="1" dirty="0">
                <a:solidFill>
                  <a:srgbClr val="003B68"/>
                </a:solidFill>
              </a:rPr>
              <a:t>C. </a:t>
            </a:r>
            <a:r>
              <a:rPr lang="uk-UA" sz="2400" b="1" i="1" dirty="0" err="1">
                <a:solidFill>
                  <a:srgbClr val="003B68"/>
                </a:solidFill>
              </a:rPr>
              <a:t>botulinum</a:t>
            </a:r>
            <a:r>
              <a:rPr lang="uk-UA" sz="2400" b="1" i="1" dirty="0">
                <a:solidFill>
                  <a:srgbClr val="003B68"/>
                </a:solidFill>
              </a:rPr>
              <a:t> -</a:t>
            </a:r>
            <a:r>
              <a:rPr lang="uk-UA" sz="2400" b="1" dirty="0">
                <a:solidFill>
                  <a:srgbClr val="003B68"/>
                </a:solidFill>
              </a:rPr>
              <a:t> велика </a:t>
            </a:r>
            <a:r>
              <a:rPr lang="uk-UA" sz="2400" b="1" dirty="0" err="1">
                <a:solidFill>
                  <a:srgbClr val="003B68"/>
                </a:solidFill>
              </a:rPr>
              <a:t>грампозитивна</a:t>
            </a:r>
            <a:r>
              <a:rPr lang="uk-UA" sz="2400" b="1" dirty="0">
                <a:solidFill>
                  <a:srgbClr val="003B68"/>
                </a:solidFill>
              </a:rPr>
              <a:t> паличка завдовжки 4-10 </a:t>
            </a:r>
            <a:r>
              <a:rPr lang="uk-UA" sz="2400" b="1" dirty="0" err="1">
                <a:solidFill>
                  <a:srgbClr val="003B68"/>
                </a:solidFill>
              </a:rPr>
              <a:t>мкм</a:t>
            </a:r>
            <a:r>
              <a:rPr lang="uk-UA" sz="2400" b="1" dirty="0">
                <a:solidFill>
                  <a:srgbClr val="003B68"/>
                </a:solidFill>
              </a:rPr>
              <a:t> і завширшки 0,6-1,5 </a:t>
            </a:r>
            <a:r>
              <a:rPr lang="uk-UA" sz="2400" b="1" dirty="0" err="1">
                <a:solidFill>
                  <a:srgbClr val="003B68"/>
                </a:solidFill>
              </a:rPr>
              <a:t>мкм</a:t>
            </a:r>
            <a:r>
              <a:rPr lang="uk-UA" sz="2400" b="1" dirty="0">
                <a:solidFill>
                  <a:srgbClr val="003B68"/>
                </a:solidFill>
              </a:rPr>
              <a:t> з округленими </a:t>
            </a:r>
            <a:r>
              <a:rPr lang="uk-UA" sz="2400" b="1" dirty="0" smtClean="0">
                <a:solidFill>
                  <a:srgbClr val="003B68"/>
                </a:solidFill>
              </a:rPr>
              <a:t>кінцями, </a:t>
            </a:r>
            <a:r>
              <a:rPr lang="uk-UA" sz="2400" b="1" dirty="0" err="1" smtClean="0">
                <a:solidFill>
                  <a:srgbClr val="003B68"/>
                </a:solidFill>
              </a:rPr>
              <a:t>перитрих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  <a:endParaRPr lang="ru-RU" sz="2400" b="1" dirty="0">
              <a:solidFill>
                <a:srgbClr val="003B68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741" y="2598661"/>
            <a:ext cx="3551564" cy="3632576"/>
          </a:xfrm>
          <a:prstGeom prst="rect">
            <a:avLst/>
          </a:prstGeom>
          <a:noFill/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79606" y="6248678"/>
            <a:ext cx="8394699" cy="432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ru-RU" sz="2400" b="1" i="1" dirty="0" err="1">
                <a:solidFill>
                  <a:srgbClr val="003B68"/>
                </a:solidFill>
                <a:latin typeface="+mj-lt"/>
              </a:rPr>
              <a:t>Closlridium</a:t>
            </a:r>
            <a:r>
              <a:rPr lang="en-GB" altLang="ru-RU" sz="2400" b="1" i="1" dirty="0">
                <a:solidFill>
                  <a:srgbClr val="003B68"/>
                </a:solidFill>
                <a:latin typeface="+mj-lt"/>
              </a:rPr>
              <a:t> botulinum</a:t>
            </a:r>
            <a:endParaRPr lang="ru-RU" altLang="ru-RU" sz="3200" dirty="0">
              <a:solidFill>
                <a:srgbClr val="003B68"/>
              </a:solidFill>
              <a:latin typeface="+mj-lt"/>
            </a:endParaRPr>
          </a:p>
        </p:txBody>
      </p:sp>
      <p:pic>
        <p:nvPicPr>
          <p:cNvPr id="7" name="Picture 5" descr="botulin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94"/>
          <a:stretch/>
        </p:blipFill>
        <p:spPr>
          <a:xfrm>
            <a:off x="579606" y="2598661"/>
            <a:ext cx="4552833" cy="3632576"/>
          </a:xfrm>
          <a:prstGeom prst="rect">
            <a:avLst/>
          </a:prstGeom>
          <a:noFill/>
        </p:spPr>
      </p:pic>
      <p:sp>
        <p:nvSpPr>
          <p:cNvPr id="8" name="Oval 6"/>
          <p:cNvSpPr>
            <a:spLocks noChangeArrowheads="1"/>
          </p:cNvSpPr>
          <p:nvPr/>
        </p:nvSpPr>
        <p:spPr bwMode="auto">
          <a:xfrm>
            <a:off x="2502863" y="5142010"/>
            <a:ext cx="433388" cy="622147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195921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ботуліз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33" y="199444"/>
            <a:ext cx="6395412" cy="280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збудник ботулізму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5" r="16824"/>
          <a:stretch/>
        </p:blipFill>
        <p:spPr bwMode="auto">
          <a:xfrm>
            <a:off x="2597727" y="3158834"/>
            <a:ext cx="6234543" cy="3532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97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936" y="394855"/>
            <a:ext cx="8614064" cy="872836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Культивування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3341" y="1267691"/>
            <a:ext cx="8037368" cy="3581400"/>
          </a:xfrm>
        </p:spPr>
        <p:txBody>
          <a:bodyPr>
            <a:noAutofit/>
          </a:bodyPr>
          <a:lstStyle/>
          <a:p>
            <a:pPr marL="0" indent="457200" algn="just">
              <a:buNone/>
            </a:pPr>
            <a:r>
              <a:rPr lang="uk-UA" sz="2400" b="1" dirty="0" err="1" smtClean="0">
                <a:solidFill>
                  <a:srgbClr val="003B68"/>
                </a:solidFill>
              </a:rPr>
              <a:t>Клостридії</a:t>
            </a:r>
            <a:r>
              <a:rPr lang="uk-UA" sz="2400" b="1" dirty="0" smtClean="0">
                <a:solidFill>
                  <a:srgbClr val="003B68"/>
                </a:solidFill>
              </a:rPr>
              <a:t> </a:t>
            </a:r>
            <a:r>
              <a:rPr lang="uk-UA" sz="2400" b="1" dirty="0">
                <a:solidFill>
                  <a:srgbClr val="003B68"/>
                </a:solidFill>
              </a:rPr>
              <a:t>ботулізму - строгі </a:t>
            </a:r>
            <a:r>
              <a:rPr lang="uk-UA" sz="2400" b="1" dirty="0" smtClean="0">
                <a:solidFill>
                  <a:srgbClr val="003B68"/>
                </a:solidFill>
              </a:rPr>
              <a:t>анаероби. 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На </a:t>
            </a:r>
            <a:r>
              <a:rPr lang="uk-UA" sz="2400" b="1" dirty="0">
                <a:solidFill>
                  <a:srgbClr val="003B68"/>
                </a:solidFill>
              </a:rPr>
              <a:t>середовищі </a:t>
            </a:r>
            <a:r>
              <a:rPr lang="uk-UA" sz="2400" b="1" dirty="0" err="1">
                <a:solidFill>
                  <a:srgbClr val="003B68"/>
                </a:solidFill>
              </a:rPr>
              <a:t>Кітта-Тароцці</a:t>
            </a:r>
            <a:r>
              <a:rPr lang="uk-UA" sz="2400" b="1" dirty="0">
                <a:solidFill>
                  <a:srgbClr val="003B68"/>
                </a:solidFill>
              </a:rPr>
              <a:t> утворюють каламуть та осад на дні, мають гострий запах згірклого масла. </a:t>
            </a:r>
            <a:endParaRPr lang="uk-UA" sz="2400" b="1" dirty="0" smtClean="0">
              <a:solidFill>
                <a:srgbClr val="003B68"/>
              </a:solidFill>
            </a:endParaRP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На </a:t>
            </a:r>
            <a:r>
              <a:rPr lang="uk-UA" sz="2400" b="1" dirty="0" err="1" smtClean="0">
                <a:solidFill>
                  <a:srgbClr val="003B68"/>
                </a:solidFill>
              </a:rPr>
              <a:t>цукрово</a:t>
            </a:r>
            <a:r>
              <a:rPr lang="uk-UA" sz="2400" b="1" dirty="0" smtClean="0">
                <a:solidFill>
                  <a:srgbClr val="003B68"/>
                </a:solidFill>
              </a:rPr>
              <a:t>-кров’яному </a:t>
            </a:r>
            <a:r>
              <a:rPr lang="uk-UA" sz="2400" b="1" dirty="0">
                <a:solidFill>
                  <a:srgbClr val="003B68"/>
                </a:solidFill>
              </a:rPr>
              <a:t>агарі виростають неправильної форми колонії з фестончастими краями або ниткоподібними відростками із зонами гемолізу навколо них.</a:t>
            </a:r>
            <a:endParaRPr lang="ru-RU" sz="2400" b="1" dirty="0">
              <a:solidFill>
                <a:srgbClr val="003B68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0309" y="3945629"/>
            <a:ext cx="3200400" cy="267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89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158" y="1103372"/>
            <a:ext cx="8281554" cy="857042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Стійкість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158" y="2233132"/>
            <a:ext cx="8281555" cy="2969721"/>
          </a:xfrm>
        </p:spPr>
        <p:txBody>
          <a:bodyPr>
            <a:normAutofit/>
          </a:bodyPr>
          <a:lstStyle/>
          <a:p>
            <a:endParaRPr lang="ru-RU" b="1" dirty="0">
              <a:solidFill>
                <a:srgbClr val="003B68"/>
              </a:solidFill>
            </a:endParaRPr>
          </a:p>
          <a:p>
            <a:r>
              <a:rPr lang="uk-UA" sz="2600" b="1" dirty="0">
                <a:solidFill>
                  <a:srgbClr val="003B68"/>
                </a:solidFill>
              </a:rPr>
              <a:t>Вегетативні форми збудників ботулізму </a:t>
            </a:r>
            <a:r>
              <a:rPr lang="uk-UA" sz="2600" b="1" dirty="0" smtClean="0">
                <a:solidFill>
                  <a:srgbClr val="003B68"/>
                </a:solidFill>
              </a:rPr>
              <a:t>малостійкі </a:t>
            </a:r>
            <a:r>
              <a:rPr lang="uk-UA" sz="2600" b="1" dirty="0">
                <a:solidFill>
                  <a:srgbClr val="003B68"/>
                </a:solidFill>
              </a:rPr>
              <a:t>до дії різних факторів нашого довкілля. Вони гинуть при нагріванні до 80 °С через 30 хв. </a:t>
            </a:r>
            <a:endParaRPr lang="uk-UA" sz="2600" b="1" dirty="0" smtClean="0">
              <a:solidFill>
                <a:srgbClr val="003B68"/>
              </a:solidFill>
            </a:endParaRPr>
          </a:p>
          <a:p>
            <a:pPr algn="just"/>
            <a:r>
              <a:rPr lang="uk-UA" sz="2600" b="1" dirty="0" smtClean="0">
                <a:solidFill>
                  <a:srgbClr val="003B68"/>
                </a:solidFill>
              </a:rPr>
              <a:t>Спорові </a:t>
            </a:r>
            <a:r>
              <a:rPr lang="uk-UA" sz="2600" b="1" dirty="0">
                <a:solidFill>
                  <a:srgbClr val="003B68"/>
                </a:solidFill>
              </a:rPr>
              <a:t>форми дуже </a:t>
            </a:r>
            <a:r>
              <a:rPr lang="uk-UA" sz="2600" b="1" dirty="0" smtClean="0">
                <a:solidFill>
                  <a:srgbClr val="003B68"/>
                </a:solidFill>
              </a:rPr>
              <a:t>стійкі до </a:t>
            </a:r>
            <a:r>
              <a:rPr lang="uk-UA" sz="2600" b="1" dirty="0">
                <a:solidFill>
                  <a:srgbClr val="003B68"/>
                </a:solidFill>
              </a:rPr>
              <a:t>дії </a:t>
            </a:r>
            <a:r>
              <a:rPr lang="uk-UA" sz="2600" b="1" dirty="0" smtClean="0">
                <a:solidFill>
                  <a:srgbClr val="003B68"/>
                </a:solidFill>
              </a:rPr>
              <a:t>високої температури, окремі </a:t>
            </a:r>
            <a:r>
              <a:rPr lang="uk-UA" sz="2600" b="1" dirty="0" err="1">
                <a:solidFill>
                  <a:srgbClr val="003B68"/>
                </a:solidFill>
              </a:rPr>
              <a:t>серовари</a:t>
            </a:r>
            <a:r>
              <a:rPr lang="uk-UA" sz="2600" b="1" dirty="0">
                <a:solidFill>
                  <a:srgbClr val="003B68"/>
                </a:solidFill>
              </a:rPr>
              <a:t> (А, В, С, F) витримують кип’ятіння протягом 1-6 годин</a:t>
            </a:r>
            <a:r>
              <a:rPr lang="uk-UA" sz="2400" b="1" dirty="0">
                <a:solidFill>
                  <a:srgbClr val="003B68"/>
                </a:solidFill>
              </a:rPr>
              <a:t>.</a:t>
            </a:r>
            <a:endParaRPr lang="ru-RU" sz="2400" b="1" dirty="0">
              <a:solidFill>
                <a:srgbClr val="003B68"/>
              </a:solidFill>
            </a:endParaRPr>
          </a:p>
          <a:p>
            <a:pPr marL="0" indent="0">
              <a:buNone/>
            </a:pPr>
            <a:endParaRPr lang="ru-RU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47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8348" y="256032"/>
            <a:ext cx="8378952" cy="893064"/>
          </a:xfrm>
        </p:spPr>
        <p:txBody>
          <a:bodyPr/>
          <a:lstStyle/>
          <a:p>
            <a:pPr algn="ctr"/>
            <a:r>
              <a:rPr lang="uk-UA" b="1" dirty="0" err="1" smtClean="0">
                <a:solidFill>
                  <a:srgbClr val="003B68"/>
                </a:solidFill>
              </a:rPr>
              <a:t>Токсиноутворення</a:t>
            </a:r>
            <a:endParaRPr lang="uk-UA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1520" y="1277112"/>
            <a:ext cx="8145780" cy="5269992"/>
          </a:xfrm>
        </p:spPr>
        <p:txBody>
          <a:bodyPr>
            <a:normAutofit/>
          </a:bodyPr>
          <a:lstStyle/>
          <a:p>
            <a:pPr marL="0" lvl="0" indent="438150" algn="just" defTabSz="91440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None/>
            </a:pPr>
            <a:r>
              <a:rPr lang="uk-UA" altLang="uk-UA" sz="2400" b="1" dirty="0">
                <a:solidFill>
                  <a:srgbClr val="003B68"/>
                </a:solidFill>
              </a:rPr>
              <a:t>Виділення токсину відбувається в анаеробних умовах як у культурах на середовищах, так і в харчових продуктах, особливо в м’ясних, рибних та овочевих. </a:t>
            </a:r>
          </a:p>
          <a:p>
            <a:pPr lvl="0" algn="just" defTabSz="91440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uk-UA" altLang="uk-UA" sz="2400" b="1" dirty="0" err="1">
                <a:solidFill>
                  <a:srgbClr val="003B68"/>
                </a:solidFill>
              </a:rPr>
              <a:t>Ботулотоксин</a:t>
            </a:r>
            <a:r>
              <a:rPr lang="uk-UA" altLang="uk-UA" sz="2400" b="1" dirty="0">
                <a:solidFill>
                  <a:srgbClr val="003B68"/>
                </a:solidFill>
              </a:rPr>
              <a:t> стійкий до дії ферментів кишкового тракту та всмоктується в кров незміненим. </a:t>
            </a:r>
          </a:p>
          <a:p>
            <a:pPr lvl="0" algn="just" defTabSz="91440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uk-UA" altLang="uk-UA" sz="2400" b="1" dirty="0">
                <a:solidFill>
                  <a:srgbClr val="003B68"/>
                </a:solidFill>
              </a:rPr>
              <a:t>1 мг токсину містить від 10 до 100 млн DLM для білих мишей. </a:t>
            </a:r>
          </a:p>
          <a:p>
            <a:pPr lvl="0" algn="just" defTabSz="91440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uk-UA" altLang="uk-UA" sz="2400" b="1" dirty="0">
                <a:solidFill>
                  <a:srgbClr val="003B68"/>
                </a:solidFill>
              </a:rPr>
              <a:t>Найбільш чутливі до нього коні, кролі, гвінейські свинки, кури. Дуже чутлива до нього людина. </a:t>
            </a:r>
          </a:p>
          <a:p>
            <a:pPr lvl="0" algn="just" defTabSz="91440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uk-UA" altLang="uk-UA" sz="2400" b="1" dirty="0">
                <a:solidFill>
                  <a:srgbClr val="003B68"/>
                </a:solidFill>
              </a:rPr>
              <a:t>У складі </a:t>
            </a:r>
            <a:r>
              <a:rPr lang="uk-UA" altLang="uk-UA" sz="2400" b="1" dirty="0" err="1">
                <a:solidFill>
                  <a:srgbClr val="003B68"/>
                </a:solidFill>
              </a:rPr>
              <a:t>ботулінового</a:t>
            </a:r>
            <a:r>
              <a:rPr lang="uk-UA" altLang="uk-UA" sz="2400" b="1" dirty="0">
                <a:solidFill>
                  <a:srgbClr val="003B68"/>
                </a:solidFill>
              </a:rPr>
              <a:t> екзотоксину знайдено ряд отруйних фракцій: </a:t>
            </a:r>
            <a:r>
              <a:rPr lang="uk-UA" altLang="uk-UA" sz="2400" b="1" dirty="0" err="1">
                <a:solidFill>
                  <a:srgbClr val="003B68"/>
                </a:solidFill>
              </a:rPr>
              <a:t>нейротоксин</a:t>
            </a:r>
            <a:r>
              <a:rPr lang="uk-UA" altLang="uk-UA" sz="2400" b="1" dirty="0">
                <a:solidFill>
                  <a:srgbClr val="003B68"/>
                </a:solidFill>
              </a:rPr>
              <a:t>, </a:t>
            </a:r>
            <a:r>
              <a:rPr lang="uk-UA" altLang="uk-UA" sz="2400" b="1" dirty="0" err="1">
                <a:solidFill>
                  <a:srgbClr val="003B68"/>
                </a:solidFill>
              </a:rPr>
              <a:t>гемотоксин</a:t>
            </a:r>
            <a:r>
              <a:rPr lang="uk-UA" altLang="uk-UA" sz="2400" b="1" dirty="0">
                <a:solidFill>
                  <a:srgbClr val="003B68"/>
                </a:solidFill>
              </a:rPr>
              <a:t>, </a:t>
            </a:r>
            <a:r>
              <a:rPr lang="uk-UA" altLang="uk-UA" sz="2400" b="1" dirty="0" err="1">
                <a:solidFill>
                  <a:srgbClr val="003B68"/>
                </a:solidFill>
              </a:rPr>
              <a:t>лейкоцидин</a:t>
            </a:r>
            <a:r>
              <a:rPr lang="uk-UA" altLang="uk-UA" sz="2400" b="1" dirty="0">
                <a:solidFill>
                  <a:srgbClr val="003B68"/>
                </a:solidFill>
              </a:rPr>
              <a:t>, ферменти </a:t>
            </a:r>
            <a:r>
              <a:rPr lang="uk-UA" altLang="uk-UA" sz="2400" b="1" dirty="0" err="1">
                <a:solidFill>
                  <a:srgbClr val="003B68"/>
                </a:solidFill>
              </a:rPr>
              <a:t>лецитиназу</a:t>
            </a:r>
            <a:r>
              <a:rPr lang="uk-UA" altLang="uk-UA" sz="2400" b="1" dirty="0">
                <a:solidFill>
                  <a:srgbClr val="003B68"/>
                </a:solidFill>
              </a:rPr>
              <a:t>, </a:t>
            </a:r>
            <a:r>
              <a:rPr lang="uk-UA" altLang="uk-UA" sz="2400" b="1" dirty="0" err="1">
                <a:solidFill>
                  <a:srgbClr val="003B68"/>
                </a:solidFill>
              </a:rPr>
              <a:t>гіалуронідазу</a:t>
            </a:r>
            <a:r>
              <a:rPr lang="uk-UA" altLang="uk-UA" sz="2400" b="1" dirty="0" smtClean="0">
                <a:solidFill>
                  <a:srgbClr val="003B68"/>
                </a:solidFill>
              </a:rPr>
              <a:t>.</a:t>
            </a:r>
            <a:endParaRPr lang="uk-UA" altLang="uk-UA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69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223" y="144690"/>
            <a:ext cx="8364070" cy="726141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Патогенез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884" y="870831"/>
            <a:ext cx="8128747" cy="4607501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solidFill>
                  <a:srgbClr val="003B68"/>
                </a:solidFill>
              </a:rPr>
              <a:t>Ботулізм (</a:t>
            </a:r>
            <a:r>
              <a:rPr lang="uk-UA" sz="2400" b="1" i="1" dirty="0" err="1">
                <a:solidFill>
                  <a:srgbClr val="003B68"/>
                </a:solidFill>
              </a:rPr>
              <a:t>botulus</a:t>
            </a:r>
            <a:r>
              <a:rPr lang="uk-UA" sz="2400" b="1" dirty="0">
                <a:solidFill>
                  <a:srgbClr val="003B68"/>
                </a:solidFill>
              </a:rPr>
              <a:t> - ковбаса) </a:t>
            </a:r>
            <a:r>
              <a:rPr lang="uk-UA" sz="2400" b="1" dirty="0" smtClean="0">
                <a:solidFill>
                  <a:srgbClr val="003B68"/>
                </a:solidFill>
              </a:rPr>
              <a:t>– </a:t>
            </a:r>
            <a:r>
              <a:rPr lang="uk-UA" sz="2400" b="1" dirty="0" err="1" smtClean="0">
                <a:solidFill>
                  <a:srgbClr val="003B68"/>
                </a:solidFill>
              </a:rPr>
              <a:t>токсикоінфекційна</a:t>
            </a:r>
            <a:r>
              <a:rPr lang="uk-UA" sz="2400" b="1" dirty="0" smtClean="0">
                <a:solidFill>
                  <a:srgbClr val="003B68"/>
                </a:solidFill>
              </a:rPr>
              <a:t> хвороба, </a:t>
            </a:r>
            <a:r>
              <a:rPr lang="uk-UA" sz="2400" b="1" dirty="0">
                <a:solidFill>
                  <a:srgbClr val="003B68"/>
                </a:solidFill>
              </a:rPr>
              <a:t>яка виникає </a:t>
            </a:r>
            <a:r>
              <a:rPr lang="uk-UA" sz="2400" b="1" dirty="0" smtClean="0">
                <a:solidFill>
                  <a:srgbClr val="003B68"/>
                </a:solidFill>
              </a:rPr>
              <a:t>внаслідок вживання </a:t>
            </a:r>
            <a:r>
              <a:rPr lang="uk-UA" sz="2400" b="1" dirty="0">
                <a:solidFill>
                  <a:srgbClr val="003B68"/>
                </a:solidFill>
              </a:rPr>
              <a:t>в їжу продуктів, отруєних токсинами </a:t>
            </a:r>
            <a:r>
              <a:rPr lang="uk-UA" sz="2400" b="1" dirty="0" smtClean="0">
                <a:solidFill>
                  <a:srgbClr val="003B68"/>
                </a:solidFill>
              </a:rPr>
              <a:t>  С</a:t>
            </a:r>
            <a:r>
              <a:rPr lang="uk-UA" sz="2400" b="1" dirty="0">
                <a:solidFill>
                  <a:srgbClr val="003B68"/>
                </a:solidFill>
              </a:rPr>
              <a:t>. </a:t>
            </a:r>
            <a:r>
              <a:rPr lang="uk-UA" sz="2400" b="1" dirty="0" err="1">
                <a:solidFill>
                  <a:srgbClr val="003B68"/>
                </a:solidFill>
              </a:rPr>
              <a:t>botulinum</a:t>
            </a:r>
            <a:r>
              <a:rPr lang="uk-UA" sz="2400" b="1" dirty="0">
                <a:solidFill>
                  <a:srgbClr val="003B68"/>
                </a:solidFill>
              </a:rPr>
              <a:t>, і характеризується ураженням центральної й вегетативної нервових </a:t>
            </a:r>
            <a:r>
              <a:rPr lang="uk-UA" sz="2400" b="1" dirty="0" smtClean="0">
                <a:solidFill>
                  <a:srgbClr val="003B68"/>
                </a:solidFill>
              </a:rPr>
              <a:t>систем.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Збудник </a:t>
            </a:r>
            <a:r>
              <a:rPr lang="uk-UA" sz="2400" b="1" dirty="0">
                <a:solidFill>
                  <a:srgbClr val="003B68"/>
                </a:solidFill>
              </a:rPr>
              <a:t>проникає в організм людини у вегетативній формі разом із екзотоксином, </a:t>
            </a:r>
            <a:r>
              <a:rPr lang="uk-UA" sz="2400" b="1" dirty="0" smtClean="0">
                <a:solidFill>
                  <a:srgbClr val="003B68"/>
                </a:solidFill>
              </a:rPr>
              <a:t>що накопичується в </a:t>
            </a:r>
            <a:r>
              <a:rPr lang="uk-UA" sz="2400" b="1" dirty="0">
                <a:solidFill>
                  <a:srgbClr val="003B68"/>
                </a:solidFill>
              </a:rPr>
              <a:t>харчових продуктах (домашні консерви, рибні і м’ясні консерви, слабо просолена копчена або в’ялена риба, ковбаси, шинка</a:t>
            </a:r>
            <a:r>
              <a:rPr lang="uk-UA" sz="2400" b="1" dirty="0" smtClean="0">
                <a:solidFill>
                  <a:srgbClr val="003B68"/>
                </a:solidFill>
              </a:rPr>
              <a:t>).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Інкубаційний період від кількох годин до 10-11 днів</a:t>
            </a:r>
            <a:r>
              <a:rPr lang="uk-UA" sz="2400" dirty="0" smtClean="0"/>
              <a:t>.</a:t>
            </a:r>
          </a:p>
          <a:p>
            <a:pPr marL="0" indent="0" algn="just">
              <a:buNone/>
            </a:pPr>
            <a:endParaRPr lang="uk-UA" dirty="0" smtClean="0"/>
          </a:p>
          <a:p>
            <a:pPr marL="0" indent="0" algn="just">
              <a:buNone/>
            </a:pPr>
            <a:endParaRPr lang="ru-RU" dirty="0"/>
          </a:p>
          <a:p>
            <a:pPr algn="just"/>
            <a:endParaRPr lang="uk-UA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3" t="51438" r="4244" b="13701"/>
          <a:stretch/>
        </p:blipFill>
        <p:spPr>
          <a:xfrm>
            <a:off x="6555543" y="5324195"/>
            <a:ext cx="2532185" cy="13029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4" t="5665" r="9521" b="48237"/>
          <a:stretch/>
        </p:blipFill>
        <p:spPr>
          <a:xfrm>
            <a:off x="639612" y="5257439"/>
            <a:ext cx="3448964" cy="13336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" t="51438" r="58386" b="15392"/>
          <a:stretch/>
        </p:blipFill>
        <p:spPr>
          <a:xfrm>
            <a:off x="4206238" y="5278031"/>
            <a:ext cx="2349305" cy="1349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99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40493"/>
            <a:ext cx="8604250" cy="976313"/>
          </a:xfrm>
        </p:spPr>
        <p:txBody>
          <a:bodyPr/>
          <a:lstStyle/>
          <a:p>
            <a:pPr algn="ctr"/>
            <a:r>
              <a:rPr lang="ru-RU" altLang="uk-UA" b="1" dirty="0" smtClean="0">
                <a:solidFill>
                  <a:srgbClr val="003B68"/>
                </a:solidFill>
              </a:rPr>
              <a:t>Патогенез </a:t>
            </a:r>
            <a:r>
              <a:rPr lang="ru-RU" altLang="uk-UA" b="1" dirty="0" err="1" smtClean="0">
                <a:solidFill>
                  <a:srgbClr val="003B68"/>
                </a:solidFill>
              </a:rPr>
              <a:t>ботулізма</a:t>
            </a:r>
            <a:endParaRPr lang="ru-RU" altLang="uk-UA" b="1" dirty="0" smtClean="0">
              <a:solidFill>
                <a:srgbClr val="003B68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69350660"/>
              </p:ext>
            </p:extLst>
          </p:nvPr>
        </p:nvGraphicFramePr>
        <p:xfrm>
          <a:off x="539750" y="1116806"/>
          <a:ext cx="8507222" cy="5393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023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Картинки по запросу патогенез бутуліз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292" y="15354"/>
            <a:ext cx="7820167" cy="684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7351" y="696036"/>
            <a:ext cx="4425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400" b="1" dirty="0" smtClean="0">
                <a:solidFill>
                  <a:srgbClr val="003B68"/>
                </a:solidFill>
              </a:rPr>
              <a:t>Харчовий ботулізм.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400" b="1" dirty="0" smtClean="0">
                <a:solidFill>
                  <a:srgbClr val="003B68"/>
                </a:solidFill>
              </a:rPr>
              <a:t>Рановий ботулізм.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400" b="1" dirty="0" smtClean="0">
                <a:solidFill>
                  <a:srgbClr val="003B68"/>
                </a:solidFill>
              </a:rPr>
              <a:t>Ботулізм раннього дитячого віку.</a:t>
            </a:r>
          </a:p>
        </p:txBody>
      </p:sp>
    </p:spTree>
    <p:extLst>
      <p:ext uri="{BB962C8B-B14F-4D97-AF65-F5344CB8AC3E}">
        <p14:creationId xmlns:p14="http://schemas.microsoft.com/office/powerpoint/2010/main" val="225273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50" y="167140"/>
            <a:ext cx="3467152" cy="3659272"/>
          </a:xfrm>
          <a:prstGeom prst="rect">
            <a:avLst/>
          </a:prstGeom>
          <a:noFill/>
        </p:spPr>
      </p:pic>
      <p:pic>
        <p:nvPicPr>
          <p:cNvPr id="32770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341" y="167140"/>
            <a:ext cx="4795384" cy="2829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Похожее изображени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3" r="8952"/>
          <a:stretch/>
        </p:blipFill>
        <p:spPr bwMode="auto">
          <a:xfrm>
            <a:off x="4263341" y="3136258"/>
            <a:ext cx="4795384" cy="364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Картинки по запросу сухість у роті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50" y="4132516"/>
            <a:ext cx="3522740" cy="234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00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631" y="1248510"/>
            <a:ext cx="8270631" cy="5627078"/>
          </a:xfrm>
        </p:spPr>
        <p:txBody>
          <a:bodyPr>
            <a:noAutofit/>
          </a:bodyPr>
          <a:lstStyle/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uk-UA" sz="2200" b="1" dirty="0" smtClean="0">
                <a:solidFill>
                  <a:srgbClr val="003B68"/>
                </a:solidFill>
              </a:rPr>
              <a:t>кров - 6-8мл з ліктьової вени у стерильну пробірку, до введення лікувальної сироватки;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uk-UA" sz="2200" b="1" dirty="0" smtClean="0">
                <a:solidFill>
                  <a:srgbClr val="003B68"/>
                </a:solidFill>
              </a:rPr>
              <a:t>промивні </a:t>
            </a:r>
            <a:r>
              <a:rPr lang="uk-UA" sz="2200" b="1" dirty="0">
                <a:solidFill>
                  <a:srgbClr val="003B68"/>
                </a:solidFill>
              </a:rPr>
              <a:t>води </a:t>
            </a:r>
            <a:r>
              <a:rPr lang="uk-UA" sz="2200" b="1" dirty="0" err="1" smtClean="0">
                <a:solidFill>
                  <a:srgbClr val="003B68"/>
                </a:solidFill>
              </a:rPr>
              <a:t>шлунка</a:t>
            </a:r>
            <a:r>
              <a:rPr lang="uk-UA" sz="2200" b="1" dirty="0">
                <a:solidFill>
                  <a:srgbClr val="003B68"/>
                </a:solidFill>
              </a:rPr>
              <a:t> </a:t>
            </a:r>
            <a:r>
              <a:rPr lang="uk-UA" sz="2200" b="1" dirty="0" smtClean="0">
                <a:solidFill>
                  <a:srgbClr val="003B68"/>
                </a:solidFill>
              </a:rPr>
              <a:t>– 50-100 мл у стерильні скляні банки;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uk-UA" sz="2200" b="1" dirty="0" smtClean="0">
                <a:solidFill>
                  <a:srgbClr val="003B68"/>
                </a:solidFill>
              </a:rPr>
              <a:t>блювотні маси – забирають шпателем 50-60 г у стерильні банки;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uk-UA" sz="2200" b="1" dirty="0" smtClean="0">
                <a:solidFill>
                  <a:srgbClr val="003B68"/>
                </a:solidFill>
              </a:rPr>
              <a:t>кал – 25-30 г у стерильні банки;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uk-UA" sz="2200" b="1" dirty="0" smtClean="0">
                <a:solidFill>
                  <a:srgbClr val="003B68"/>
                </a:solidFill>
              </a:rPr>
              <a:t>сеча – 25-50 мл у стерильні банки;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uk-UA" sz="2200" b="1" dirty="0" smtClean="0">
                <a:solidFill>
                  <a:srgbClr val="003B68"/>
                </a:solidFill>
              </a:rPr>
              <a:t>залишки </a:t>
            </a:r>
            <a:r>
              <a:rPr lang="uk-UA" sz="2200" b="1" dirty="0">
                <a:solidFill>
                  <a:srgbClr val="003B68"/>
                </a:solidFill>
              </a:rPr>
              <a:t>підозрілого харчового </a:t>
            </a:r>
            <a:r>
              <a:rPr lang="uk-UA" sz="2200" b="1" dirty="0" smtClean="0">
                <a:solidFill>
                  <a:srgbClr val="003B68"/>
                </a:solidFill>
              </a:rPr>
              <a:t>продукту</a:t>
            </a:r>
            <a:r>
              <a:rPr lang="uk-UA" sz="2200" b="1" dirty="0">
                <a:solidFill>
                  <a:srgbClr val="003B68"/>
                </a:solidFill>
              </a:rPr>
              <a:t> </a:t>
            </a:r>
            <a:r>
              <a:rPr lang="uk-UA" sz="2200" b="1" dirty="0" smtClean="0">
                <a:solidFill>
                  <a:srgbClr val="003B68"/>
                </a:solidFill>
              </a:rPr>
              <a:t>– 100 г у стерильний посуд, з різних ділянок та частин;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uk-UA" sz="2200" b="1" dirty="0" smtClean="0">
                <a:solidFill>
                  <a:srgbClr val="003B68"/>
                </a:solidFill>
              </a:rPr>
              <a:t>в </a:t>
            </a:r>
            <a:r>
              <a:rPr lang="uk-UA" sz="2200" b="1" dirty="0">
                <a:solidFill>
                  <a:srgbClr val="003B68"/>
                </a:solidFill>
              </a:rPr>
              <a:t>разі смерті </a:t>
            </a:r>
            <a:r>
              <a:rPr lang="uk-UA" sz="2200" b="1" dirty="0" smtClean="0">
                <a:solidFill>
                  <a:srgbClr val="003B68"/>
                </a:solidFill>
              </a:rPr>
              <a:t>- вміст </a:t>
            </a:r>
            <a:r>
              <a:rPr lang="uk-UA" sz="2200" b="1" dirty="0" err="1">
                <a:solidFill>
                  <a:srgbClr val="003B68"/>
                </a:solidFill>
              </a:rPr>
              <a:t>шлунка</a:t>
            </a:r>
            <a:r>
              <a:rPr lang="uk-UA" sz="2200" b="1" dirty="0">
                <a:solidFill>
                  <a:srgbClr val="003B68"/>
                </a:solidFill>
              </a:rPr>
              <a:t> й кишок, лімфатичні вузли, головний і спинний мозок. </a:t>
            </a:r>
            <a:endParaRPr lang="ru-RU" sz="2200" b="1" dirty="0">
              <a:solidFill>
                <a:srgbClr val="003B68"/>
              </a:solidFill>
            </a:endParaRPr>
          </a:p>
          <a:p>
            <a:pPr marL="0" indent="446088" algn="just">
              <a:lnSpc>
                <a:spcPct val="110000"/>
              </a:lnSpc>
              <a:buNone/>
            </a:pPr>
            <a:r>
              <a:rPr lang="uk-UA" sz="2200" b="1" dirty="0">
                <a:solidFill>
                  <a:srgbClr val="003B68"/>
                </a:solidFill>
              </a:rPr>
              <a:t>Матеріал від хворого потрібно забирати якнайшвидше, до введення </a:t>
            </a:r>
            <a:r>
              <a:rPr lang="uk-UA" sz="2200" b="1" dirty="0" err="1">
                <a:solidFill>
                  <a:srgbClr val="003B68"/>
                </a:solidFill>
              </a:rPr>
              <a:t>протиботулінової</a:t>
            </a:r>
            <a:r>
              <a:rPr lang="uk-UA" sz="2200" b="1" dirty="0">
                <a:solidFill>
                  <a:srgbClr val="003B68"/>
                </a:solidFill>
              </a:rPr>
              <a:t> сироватки й антибіотиків</a:t>
            </a:r>
            <a:r>
              <a:rPr lang="uk-UA" sz="2200" dirty="0">
                <a:solidFill>
                  <a:srgbClr val="003B68"/>
                </a:solidFill>
              </a:rPr>
              <a:t>. </a:t>
            </a:r>
            <a:endParaRPr lang="uk-UA" sz="2200" dirty="0" smtClean="0">
              <a:solidFill>
                <a:srgbClr val="003B68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15815" y="316519"/>
            <a:ext cx="8628185" cy="756138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3B68"/>
                </a:solidFill>
              </a:rPr>
              <a:t>Матеріал для </a:t>
            </a:r>
            <a:r>
              <a:rPr lang="uk-UA" b="1" dirty="0" smtClean="0">
                <a:solidFill>
                  <a:srgbClr val="003B68"/>
                </a:solidFill>
              </a:rPr>
              <a:t>дослідження</a:t>
            </a:r>
            <a:endParaRPr lang="uk-UA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360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992" y="281353"/>
            <a:ext cx="8678007" cy="79130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Лабораторна діагностика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9422" y="1450731"/>
            <a:ext cx="8255978" cy="1591407"/>
          </a:xfrm>
        </p:spPr>
        <p:txBody>
          <a:bodyPr/>
          <a:lstStyle/>
          <a:p>
            <a:r>
              <a:rPr lang="ru-RU" sz="2400" b="1" dirty="0" err="1" smtClean="0">
                <a:solidFill>
                  <a:srgbClr val="003B68"/>
                </a:solidFill>
              </a:rPr>
              <a:t>Бактеріологічний</a:t>
            </a:r>
            <a:r>
              <a:rPr lang="ru-RU" sz="2400" b="1" dirty="0" smtClean="0">
                <a:solidFill>
                  <a:srgbClr val="003B68"/>
                </a:solidFill>
              </a:rPr>
              <a:t> метод.</a:t>
            </a:r>
          </a:p>
          <a:p>
            <a:endParaRPr lang="ru-RU" dirty="0"/>
          </a:p>
        </p:txBody>
      </p:sp>
      <p:pic>
        <p:nvPicPr>
          <p:cNvPr id="21508" name="Picture 4" descr="Картинки по запросу пробірка кало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077" y="2246434"/>
            <a:ext cx="2444264" cy="387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804994" y="6145393"/>
            <a:ext cx="33894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kern="1400" dirty="0">
                <a:solidFill>
                  <a:srgbClr val="003B68"/>
                </a:solidFill>
                <a:latin typeface="+mj-lt"/>
                <a:ea typeface="Times New Roman" panose="02020603050405020304" pitchFamily="18" charset="0"/>
              </a:rPr>
              <a:t>Колонії </a:t>
            </a:r>
            <a:r>
              <a:rPr lang="uk-UA" sz="2400" b="1" i="1" kern="1400" dirty="0">
                <a:solidFill>
                  <a:srgbClr val="003B68"/>
                </a:solidFill>
                <a:latin typeface="+mj-lt"/>
                <a:ea typeface="Times New Roman" panose="02020603050405020304" pitchFamily="18" charset="0"/>
              </a:rPr>
              <a:t>C. </a:t>
            </a:r>
            <a:r>
              <a:rPr lang="uk-UA" sz="2400" b="1" i="1" kern="1400" dirty="0" err="1">
                <a:solidFill>
                  <a:srgbClr val="003B68"/>
                </a:solidFill>
                <a:latin typeface="+mj-lt"/>
                <a:ea typeface="Times New Roman" panose="02020603050405020304" pitchFamily="18" charset="0"/>
              </a:rPr>
              <a:t>botulinum</a:t>
            </a:r>
            <a:endParaRPr lang="ru-RU" sz="2400" dirty="0">
              <a:solidFill>
                <a:srgbClr val="003B68"/>
              </a:solidFill>
              <a:latin typeface="+mj-lt"/>
            </a:endParaRPr>
          </a:p>
        </p:txBody>
      </p:sp>
      <p:pic>
        <p:nvPicPr>
          <p:cNvPr id="9" name="Picture 2" descr="an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90955" y="1914309"/>
            <a:ext cx="5017515" cy="338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13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5466" y="298938"/>
            <a:ext cx="8203223" cy="1072662"/>
          </a:xfrm>
        </p:spPr>
        <p:txBody>
          <a:bodyPr/>
          <a:lstStyle/>
          <a:p>
            <a:pPr algn="just"/>
            <a:r>
              <a:rPr lang="ru-RU" sz="2400" b="1" dirty="0" err="1">
                <a:solidFill>
                  <a:srgbClr val="003B68"/>
                </a:solidFill>
              </a:rPr>
              <a:t>Біологічний</a:t>
            </a:r>
            <a:r>
              <a:rPr lang="ru-RU" sz="2400" b="1" dirty="0">
                <a:solidFill>
                  <a:srgbClr val="003B68"/>
                </a:solidFill>
              </a:rPr>
              <a:t> метод. Б</a:t>
            </a:r>
            <a:r>
              <a:rPr lang="uk-UA" sz="2400" b="1" dirty="0" err="1">
                <a:solidFill>
                  <a:srgbClr val="003B68"/>
                </a:solidFill>
              </a:rPr>
              <a:t>отулотоксин</a:t>
            </a:r>
            <a:r>
              <a:rPr lang="uk-UA" sz="2400" b="1" dirty="0">
                <a:solidFill>
                  <a:srgbClr val="003B68"/>
                </a:solidFill>
              </a:rPr>
              <a:t> визначають за допомогою біологічної проби на білих мишах.</a:t>
            </a:r>
            <a:endParaRPr lang="ru-RU" sz="2400" b="1" dirty="0">
              <a:solidFill>
                <a:srgbClr val="003B68"/>
              </a:solidFill>
            </a:endParaRPr>
          </a:p>
          <a:p>
            <a:endParaRPr lang="uk-UA" dirty="0"/>
          </a:p>
        </p:txBody>
      </p:sp>
      <p:pic>
        <p:nvPicPr>
          <p:cNvPr id="4" name="Picture 2" descr="Картинки по запросу визначення ботулізму на мишах схем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4" y="1173528"/>
            <a:ext cx="9106486" cy="559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42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5558" y="524902"/>
            <a:ext cx="8638442" cy="719596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Профілактика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602" y="1641231"/>
            <a:ext cx="8282354" cy="45016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1. Специфічна профілактика:</a:t>
            </a:r>
          </a:p>
          <a:p>
            <a:pPr marL="600075" indent="-332185"/>
            <a:r>
              <a:rPr lang="uk-UA" sz="2400" b="1" dirty="0" err="1" smtClean="0">
                <a:solidFill>
                  <a:srgbClr val="003B68"/>
                </a:solidFill>
              </a:rPr>
              <a:t>протиботулінова</a:t>
            </a:r>
            <a:r>
              <a:rPr lang="uk-UA" sz="2400" b="1" dirty="0" smtClean="0">
                <a:solidFill>
                  <a:srgbClr val="003B68"/>
                </a:solidFill>
              </a:rPr>
              <a:t> сироватка </a:t>
            </a:r>
            <a:r>
              <a:rPr lang="uk-UA" sz="2400" b="1" dirty="0">
                <a:solidFill>
                  <a:srgbClr val="003B68"/>
                </a:solidFill>
              </a:rPr>
              <a:t>типів A,B,C і </a:t>
            </a:r>
            <a:r>
              <a:rPr lang="uk-UA" sz="2400" b="1" dirty="0" smtClean="0">
                <a:solidFill>
                  <a:srgbClr val="003B68"/>
                </a:solidFill>
              </a:rPr>
              <a:t>E - 1000-         2000 МО; </a:t>
            </a:r>
          </a:p>
          <a:p>
            <a:pPr marL="600075" indent="-332185"/>
            <a:r>
              <a:rPr lang="uk-UA" sz="2400" b="1" dirty="0" smtClean="0">
                <a:solidFill>
                  <a:srgbClr val="003B68"/>
                </a:solidFill>
              </a:rPr>
              <a:t>полівалентний </a:t>
            </a:r>
            <a:r>
              <a:rPr lang="uk-UA" sz="2400" b="1" dirty="0" err="1">
                <a:solidFill>
                  <a:srgbClr val="003B68"/>
                </a:solidFill>
              </a:rPr>
              <a:t>ботуліновий</a:t>
            </a:r>
            <a:r>
              <a:rPr lang="uk-UA" sz="2400" b="1" dirty="0">
                <a:solidFill>
                  <a:srgbClr val="003B68"/>
                </a:solidFill>
              </a:rPr>
              <a:t> анатоксин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</a:p>
          <a:p>
            <a:pPr marL="266700" indent="-266700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2. Неспецифічна профілактика: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дотримання технології виготовлення консервів на виробництві та вдома;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кип</a:t>
            </a:r>
            <a:r>
              <a:rPr lang="en-US" sz="2400" b="1" dirty="0" smtClean="0">
                <a:solidFill>
                  <a:srgbClr val="003B68"/>
                </a:solidFill>
              </a:rPr>
              <a:t>’</a:t>
            </a:r>
            <a:r>
              <a:rPr lang="uk-UA" sz="2400" b="1" dirty="0" err="1" smtClean="0">
                <a:solidFill>
                  <a:srgbClr val="003B68"/>
                </a:solidFill>
              </a:rPr>
              <a:t>ятіння</a:t>
            </a:r>
            <a:r>
              <a:rPr lang="uk-UA" sz="2400" b="1" dirty="0" smtClean="0">
                <a:solidFill>
                  <a:srgbClr val="003B68"/>
                </a:solidFill>
              </a:rPr>
              <a:t> продуктів на водяній бані 15-20хв.;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промивання </a:t>
            </a:r>
            <a:r>
              <a:rPr lang="uk-UA" sz="2400" b="1" dirty="0" err="1" smtClean="0">
                <a:solidFill>
                  <a:srgbClr val="003B68"/>
                </a:solidFill>
              </a:rPr>
              <a:t>шлунка</a:t>
            </a:r>
            <a:r>
              <a:rPr lang="uk-UA" sz="2400" b="1" dirty="0" smtClean="0">
                <a:solidFill>
                  <a:srgbClr val="003B68"/>
                </a:solidFill>
              </a:rPr>
              <a:t> з подальшим введенням </a:t>
            </a:r>
            <a:r>
              <a:rPr lang="uk-UA" sz="2400" b="1" dirty="0" err="1" smtClean="0">
                <a:solidFill>
                  <a:srgbClr val="003B68"/>
                </a:solidFill>
              </a:rPr>
              <a:t>протиботулінової</a:t>
            </a:r>
            <a:r>
              <a:rPr lang="uk-UA" sz="2400" b="1" dirty="0" smtClean="0">
                <a:solidFill>
                  <a:srgbClr val="003B68"/>
                </a:solidFill>
              </a:rPr>
              <a:t> сироватки. </a:t>
            </a:r>
          </a:p>
        </p:txBody>
      </p:sp>
    </p:spTree>
    <p:extLst>
      <p:ext uri="{BB962C8B-B14F-4D97-AF65-F5344CB8AC3E}">
        <p14:creationId xmlns:p14="http://schemas.microsoft.com/office/powerpoint/2010/main" val="297779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40" y="249701"/>
            <a:ext cx="5498863" cy="722376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Лікування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263" y="1301633"/>
            <a:ext cx="5091163" cy="5426713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solidFill>
                  <a:srgbClr val="003B68"/>
                </a:solidFill>
              </a:rPr>
              <a:t>негайне введення антитоксичної </a:t>
            </a:r>
            <a:r>
              <a:rPr lang="uk-UA" sz="2400" b="1" dirty="0" err="1">
                <a:solidFill>
                  <a:srgbClr val="003B68"/>
                </a:solidFill>
              </a:rPr>
              <a:t>протиботулінової</a:t>
            </a:r>
            <a:r>
              <a:rPr lang="uk-UA" sz="2400" b="1" dirty="0">
                <a:solidFill>
                  <a:srgbClr val="003B68"/>
                </a:solidFill>
              </a:rPr>
              <a:t> полівалентної сироватки, а після визначення типу токсину вводять гомологічну сироватку;</a:t>
            </a:r>
            <a:endParaRPr lang="ru-RU" sz="2400" b="1" dirty="0">
              <a:solidFill>
                <a:srgbClr val="003B68"/>
              </a:solidFill>
            </a:endParaRP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сироватку </a:t>
            </a:r>
            <a:r>
              <a:rPr lang="uk-UA" sz="2400" b="1" dirty="0">
                <a:solidFill>
                  <a:srgbClr val="003B68"/>
                </a:solidFill>
              </a:rPr>
              <a:t>типів А, С і Е вводять по 10000 МО, типу В - 5000 МО за методом </a:t>
            </a:r>
            <a:r>
              <a:rPr lang="uk-UA" sz="2400" b="1" dirty="0" err="1">
                <a:solidFill>
                  <a:srgbClr val="003B68"/>
                </a:solidFill>
              </a:rPr>
              <a:t>Безредки</a:t>
            </a:r>
            <a:r>
              <a:rPr lang="uk-UA" sz="2400" b="1" dirty="0">
                <a:solidFill>
                  <a:srgbClr val="003B68"/>
                </a:solidFill>
              </a:rPr>
              <a:t> 4-6 разів на добу протягом 2-4 </a:t>
            </a:r>
            <a:r>
              <a:rPr lang="uk-UA" sz="2400" b="1" dirty="0" smtClean="0">
                <a:solidFill>
                  <a:srgbClr val="003B68"/>
                </a:solidFill>
              </a:rPr>
              <a:t>днів.</a:t>
            </a:r>
          </a:p>
          <a:p>
            <a:pPr marL="0" indent="0" algn="just">
              <a:buNone/>
            </a:pPr>
            <a:endParaRPr lang="uk-UA" sz="1100" b="1" dirty="0" smtClean="0">
              <a:solidFill>
                <a:srgbClr val="003B68"/>
              </a:solidFill>
            </a:endParaRPr>
          </a:p>
          <a:p>
            <a:pPr marL="0" indent="0" algn="ctr">
              <a:buNone/>
            </a:pPr>
            <a:r>
              <a:rPr lang="uk-UA" sz="2800" b="1" dirty="0" smtClean="0">
                <a:solidFill>
                  <a:srgbClr val="FF0000"/>
                </a:solidFill>
              </a:rPr>
              <a:t>Сироватка - єдиний препарат, який може врятувати життя хворого.</a:t>
            </a:r>
            <a:endParaRPr lang="ru-RU" sz="28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13314" name="Picture 2" descr="Картинки по запросу ботулізм на поживних середовищах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4" t="3894" r="1296" b="1812"/>
          <a:stretch/>
        </p:blipFill>
        <p:spPr bwMode="auto">
          <a:xfrm>
            <a:off x="6047503" y="-39757"/>
            <a:ext cx="2785601" cy="689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1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газова гангрена збудни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" r="4086"/>
          <a:stretch/>
        </p:blipFill>
        <p:spPr bwMode="auto">
          <a:xfrm>
            <a:off x="-35614" y="-1"/>
            <a:ext cx="9179614" cy="686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5002967"/>
            <a:ext cx="9143999" cy="185503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marL="90488" algn="ctr"/>
            <a:r>
              <a:rPr lang="en-US" b="1" dirty="0">
                <a:solidFill>
                  <a:srgbClr val="003B68"/>
                </a:solidFill>
              </a:rPr>
              <a:t>C. </a:t>
            </a:r>
            <a:r>
              <a:rPr lang="en-US" b="1" dirty="0" err="1" smtClean="0">
                <a:solidFill>
                  <a:srgbClr val="003B68"/>
                </a:solidFill>
              </a:rPr>
              <a:t>novi</a:t>
            </a:r>
            <a:r>
              <a:rPr lang="uk-UA" b="1" dirty="0" smtClean="0">
                <a:solidFill>
                  <a:srgbClr val="003B68"/>
                </a:solidFill>
              </a:rPr>
              <a:t>, </a:t>
            </a:r>
            <a:r>
              <a:rPr lang="en-US" b="1" dirty="0" smtClean="0">
                <a:solidFill>
                  <a:srgbClr val="003B68"/>
                </a:solidFill>
              </a:rPr>
              <a:t>C</a:t>
            </a:r>
            <a:r>
              <a:rPr lang="en-US" b="1" dirty="0">
                <a:solidFill>
                  <a:srgbClr val="003B68"/>
                </a:solidFill>
              </a:rPr>
              <a:t>. </a:t>
            </a:r>
            <a:r>
              <a:rPr lang="en-US" b="1" dirty="0" err="1" smtClean="0">
                <a:solidFill>
                  <a:srgbClr val="003B68"/>
                </a:solidFill>
              </a:rPr>
              <a:t>septicum</a:t>
            </a:r>
            <a:r>
              <a:rPr lang="uk-UA" b="1" dirty="0" smtClean="0">
                <a:solidFill>
                  <a:srgbClr val="003B68"/>
                </a:solidFill>
              </a:rPr>
              <a:t>, </a:t>
            </a:r>
            <a:r>
              <a:rPr lang="en-US" b="1" dirty="0" smtClean="0">
                <a:solidFill>
                  <a:srgbClr val="003B68"/>
                </a:solidFill>
              </a:rPr>
              <a:t>C.</a:t>
            </a:r>
            <a:r>
              <a:rPr lang="uk-UA" b="1" dirty="0" smtClean="0">
                <a:solidFill>
                  <a:srgbClr val="003B68"/>
                </a:solidFill>
              </a:rPr>
              <a:t> </a:t>
            </a:r>
            <a:r>
              <a:rPr lang="en-US" b="1" dirty="0" err="1" smtClean="0">
                <a:solidFill>
                  <a:srgbClr val="003B68"/>
                </a:solidFill>
              </a:rPr>
              <a:t>hystolyticum</a:t>
            </a:r>
            <a:r>
              <a:rPr lang="uk-UA" b="1" dirty="0" smtClean="0">
                <a:solidFill>
                  <a:srgbClr val="003B68"/>
                </a:solidFill>
              </a:rPr>
              <a:t>, </a:t>
            </a:r>
            <a:r>
              <a:rPr lang="en-US" b="1" dirty="0" smtClean="0">
                <a:solidFill>
                  <a:srgbClr val="003B68"/>
                </a:solidFill>
              </a:rPr>
              <a:t>C</a:t>
            </a:r>
            <a:r>
              <a:rPr lang="en-US" b="1" dirty="0">
                <a:solidFill>
                  <a:srgbClr val="003B68"/>
                </a:solidFill>
              </a:rPr>
              <a:t>. </a:t>
            </a:r>
            <a:r>
              <a:rPr lang="en-US" b="1" dirty="0" smtClean="0">
                <a:solidFill>
                  <a:srgbClr val="003B68"/>
                </a:solidFill>
              </a:rPr>
              <a:t>perfringens</a:t>
            </a:r>
            <a:r>
              <a:rPr lang="uk-UA" b="1" dirty="0" smtClean="0">
                <a:solidFill>
                  <a:srgbClr val="003B68"/>
                </a:solidFill>
              </a:rPr>
              <a:t>, </a:t>
            </a:r>
            <a:r>
              <a:rPr lang="en-US" b="1" dirty="0" smtClean="0">
                <a:solidFill>
                  <a:srgbClr val="003B68"/>
                </a:solidFill>
              </a:rPr>
              <a:t>C</a:t>
            </a:r>
            <a:r>
              <a:rPr lang="en-US" b="1" dirty="0">
                <a:solidFill>
                  <a:srgbClr val="003B68"/>
                </a:solidFill>
              </a:rPr>
              <a:t>. </a:t>
            </a:r>
            <a:r>
              <a:rPr lang="en-US" b="1" dirty="0" err="1" smtClean="0">
                <a:solidFill>
                  <a:srgbClr val="003B68"/>
                </a:solidFill>
              </a:rPr>
              <a:t>sordellii</a:t>
            </a:r>
            <a:r>
              <a:rPr lang="uk-UA" b="1" dirty="0" smtClean="0">
                <a:solidFill>
                  <a:srgbClr val="003B68"/>
                </a:solidFill>
              </a:rPr>
              <a:t> - </a:t>
            </a:r>
            <a:br>
              <a:rPr lang="uk-UA" b="1" dirty="0" smtClean="0">
                <a:solidFill>
                  <a:srgbClr val="003B68"/>
                </a:solidFill>
              </a:rPr>
            </a:br>
            <a:r>
              <a:rPr lang="uk-UA" b="1" dirty="0" smtClean="0">
                <a:solidFill>
                  <a:srgbClr val="003B68"/>
                </a:solidFill>
              </a:rPr>
              <a:t>збудники </a:t>
            </a:r>
            <a:r>
              <a:rPr lang="uk-UA" b="1" dirty="0">
                <a:solidFill>
                  <a:srgbClr val="003B68"/>
                </a:solidFill>
              </a:rPr>
              <a:t>анаеробної інфекції </a:t>
            </a:r>
            <a:endParaRPr lang="uk-UA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56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7773" y="2025327"/>
            <a:ext cx="4829175" cy="3425826"/>
          </a:xfrm>
        </p:spPr>
        <p:txBody>
          <a:bodyPr>
            <a:normAutofit lnSpcReduction="10000"/>
          </a:bodyPr>
          <a:lstStyle/>
          <a:p>
            <a:pPr marL="0" indent="442913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Вперше «шпитальну гангрену» у 1562 році описав </a:t>
            </a:r>
            <a:r>
              <a:rPr lang="uk-UA" sz="2400" b="1" dirty="0" err="1" smtClean="0">
                <a:solidFill>
                  <a:srgbClr val="003B68"/>
                </a:solidFill>
              </a:rPr>
              <a:t>А.Паре</a:t>
            </a:r>
            <a:r>
              <a:rPr lang="uk-UA" sz="2400" b="1" dirty="0" smtClean="0">
                <a:solidFill>
                  <a:srgbClr val="003B68"/>
                </a:solidFill>
              </a:rPr>
              <a:t>. </a:t>
            </a:r>
          </a:p>
          <a:p>
            <a:pPr marL="0" indent="442913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У 1839 році під назвою «травматична емфізема» її описав </a:t>
            </a:r>
            <a:r>
              <a:rPr lang="uk-UA" sz="2400" b="1" dirty="0" err="1" smtClean="0">
                <a:solidFill>
                  <a:srgbClr val="003B68"/>
                </a:solidFill>
              </a:rPr>
              <a:t>А.Вельно</a:t>
            </a:r>
            <a:r>
              <a:rPr lang="uk-UA" sz="2400" b="1" dirty="0" smtClean="0">
                <a:solidFill>
                  <a:srgbClr val="003B68"/>
                </a:solidFill>
              </a:rPr>
              <a:t>. </a:t>
            </a:r>
          </a:p>
          <a:p>
            <a:pPr marL="0" indent="442913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Повний опис клінічної картини і перебіг різних форм здійснив М.І. Пирогов під час Севастопольської і Кавказької воєн</a:t>
            </a:r>
            <a:r>
              <a:rPr lang="uk-UA" dirty="0" smtClean="0">
                <a:solidFill>
                  <a:srgbClr val="003B68"/>
                </a:solidFill>
              </a:rPr>
              <a:t>.</a:t>
            </a:r>
            <a:endParaRPr lang="uk-UA" dirty="0">
              <a:solidFill>
                <a:srgbClr val="003B68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57212" y="228600"/>
            <a:ext cx="8572500" cy="800100"/>
          </a:xfrm>
        </p:spPr>
        <p:txBody>
          <a:bodyPr/>
          <a:lstStyle/>
          <a:p>
            <a:pPr algn="ctr"/>
            <a:r>
              <a:rPr lang="ru-RU" altLang="ru-RU" b="1" dirty="0" err="1">
                <a:solidFill>
                  <a:srgbClr val="003B68"/>
                </a:solidFill>
              </a:rPr>
              <a:t>Історична</a:t>
            </a:r>
            <a:r>
              <a:rPr lang="ru-RU" altLang="ru-RU" b="1" dirty="0">
                <a:solidFill>
                  <a:srgbClr val="003B68"/>
                </a:solidFill>
              </a:rPr>
              <a:t> </a:t>
            </a:r>
            <a:r>
              <a:rPr lang="ru-RU" altLang="ru-RU" b="1" dirty="0" err="1">
                <a:solidFill>
                  <a:srgbClr val="003B68"/>
                </a:solidFill>
              </a:rPr>
              <a:t>довідка</a:t>
            </a:r>
            <a:endParaRPr lang="ru-RU" b="1" dirty="0">
              <a:solidFill>
                <a:srgbClr val="003B68"/>
              </a:solidFill>
            </a:endParaRPr>
          </a:p>
        </p:txBody>
      </p:sp>
      <p:pic>
        <p:nvPicPr>
          <p:cNvPr id="6" name="Picture 2" descr="Картинки по запросу Пирог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21"/>
          <a:stretch/>
        </p:blipFill>
        <p:spPr bwMode="auto">
          <a:xfrm>
            <a:off x="684212" y="1028700"/>
            <a:ext cx="3170798" cy="484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4212" y="5844530"/>
            <a:ext cx="317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3B68"/>
                </a:solidFill>
              </a:rPr>
              <a:t>М.І. Пирогов</a:t>
            </a:r>
            <a:endParaRPr lang="uk-UA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20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5826" y="2143126"/>
            <a:ext cx="8129588" cy="3386138"/>
          </a:xfrm>
        </p:spPr>
        <p:txBody>
          <a:bodyPr>
            <a:normAutofit/>
          </a:bodyPr>
          <a:lstStyle/>
          <a:p>
            <a:pPr marL="442913" indent="-357188"/>
            <a:r>
              <a:rPr lang="en-US" sz="2400" b="1" dirty="0">
                <a:solidFill>
                  <a:srgbClr val="003B68"/>
                </a:solidFill>
              </a:rPr>
              <a:t>C. </a:t>
            </a:r>
            <a:r>
              <a:rPr lang="en-US" sz="2400" b="1" dirty="0" err="1" smtClean="0">
                <a:solidFill>
                  <a:srgbClr val="003B68"/>
                </a:solidFill>
              </a:rPr>
              <a:t>novi</a:t>
            </a:r>
            <a:r>
              <a:rPr lang="uk-UA" sz="2400" b="1" dirty="0" smtClean="0">
                <a:solidFill>
                  <a:srgbClr val="003B68"/>
                </a:solidFill>
              </a:rPr>
              <a:t> –</a:t>
            </a:r>
            <a:r>
              <a:rPr lang="uk-UA" sz="2400" b="1" dirty="0">
                <a:solidFill>
                  <a:srgbClr val="003B68"/>
                </a:solidFill>
              </a:rPr>
              <a:t>1894 рік Ф. Нові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</a:p>
          <a:p>
            <a:pPr marL="442913" indent="-357188"/>
            <a:r>
              <a:rPr lang="en-US" sz="2400" b="1" dirty="0">
                <a:solidFill>
                  <a:srgbClr val="003B68"/>
                </a:solidFill>
              </a:rPr>
              <a:t>C. </a:t>
            </a:r>
            <a:r>
              <a:rPr lang="en-US" sz="2400" b="1" dirty="0" smtClean="0">
                <a:solidFill>
                  <a:srgbClr val="003B68"/>
                </a:solidFill>
              </a:rPr>
              <a:t>perfringens</a:t>
            </a:r>
            <a:r>
              <a:rPr lang="uk-UA" sz="2400" b="1" dirty="0" smtClean="0">
                <a:solidFill>
                  <a:srgbClr val="003B68"/>
                </a:solidFill>
              </a:rPr>
              <a:t> - </a:t>
            </a:r>
            <a:r>
              <a:rPr lang="uk-UA" sz="2400" b="1" dirty="0">
                <a:solidFill>
                  <a:srgbClr val="003B68"/>
                </a:solidFill>
              </a:rPr>
              <a:t>1892 рік М. </a:t>
            </a:r>
            <a:r>
              <a:rPr lang="uk-UA" sz="2400" b="1" dirty="0" err="1">
                <a:solidFill>
                  <a:srgbClr val="003B68"/>
                </a:solidFill>
              </a:rPr>
              <a:t>Уелс</a:t>
            </a:r>
            <a:r>
              <a:rPr lang="uk-UA" sz="2400" b="1" dirty="0">
                <a:solidFill>
                  <a:srgbClr val="003B68"/>
                </a:solidFill>
              </a:rPr>
              <a:t> і Г. </a:t>
            </a:r>
            <a:r>
              <a:rPr lang="uk-UA" sz="2400" b="1" dirty="0" err="1">
                <a:solidFill>
                  <a:srgbClr val="003B68"/>
                </a:solidFill>
              </a:rPr>
              <a:t>Наттан</a:t>
            </a:r>
            <a:r>
              <a:rPr lang="uk-UA" sz="2400" b="1" dirty="0">
                <a:solidFill>
                  <a:srgbClr val="003B68"/>
                </a:solidFill>
              </a:rPr>
              <a:t>;</a:t>
            </a:r>
          </a:p>
          <a:p>
            <a:pPr marL="442913" indent="-357188"/>
            <a:r>
              <a:rPr lang="en-US" sz="2400" b="1" dirty="0" smtClean="0">
                <a:solidFill>
                  <a:srgbClr val="003B68"/>
                </a:solidFill>
              </a:rPr>
              <a:t>C</a:t>
            </a:r>
            <a:r>
              <a:rPr lang="en-US" sz="2400" b="1" dirty="0">
                <a:solidFill>
                  <a:srgbClr val="003B68"/>
                </a:solidFill>
              </a:rPr>
              <a:t>. </a:t>
            </a:r>
            <a:r>
              <a:rPr lang="en-US" sz="2400" b="1" dirty="0" err="1" smtClean="0">
                <a:solidFill>
                  <a:srgbClr val="003B68"/>
                </a:solidFill>
              </a:rPr>
              <a:t>septicum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uk-UA" sz="2400" b="1" dirty="0" smtClean="0">
                <a:solidFill>
                  <a:srgbClr val="003B68"/>
                </a:solidFill>
              </a:rPr>
              <a:t>–</a:t>
            </a:r>
            <a:r>
              <a:rPr lang="uk-UA" sz="2400" b="1" dirty="0">
                <a:solidFill>
                  <a:srgbClr val="003B68"/>
                </a:solidFill>
              </a:rPr>
              <a:t>1877 рік П. Пастер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</a:p>
          <a:p>
            <a:pPr marL="442913" indent="-357188"/>
            <a:r>
              <a:rPr lang="en-US" sz="2400" b="1" dirty="0" smtClean="0">
                <a:solidFill>
                  <a:srgbClr val="003B68"/>
                </a:solidFill>
              </a:rPr>
              <a:t>C</a:t>
            </a:r>
            <a:r>
              <a:rPr lang="en-US" sz="2400" b="1" dirty="0">
                <a:solidFill>
                  <a:srgbClr val="003B68"/>
                </a:solidFill>
              </a:rPr>
              <a:t>.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en-US" sz="2400" b="1" dirty="0" err="1" smtClean="0">
                <a:solidFill>
                  <a:srgbClr val="003B68"/>
                </a:solidFill>
              </a:rPr>
              <a:t>hystolyticum</a:t>
            </a:r>
            <a:r>
              <a:rPr lang="uk-UA" sz="2400" b="1" dirty="0" smtClean="0">
                <a:solidFill>
                  <a:srgbClr val="003B68"/>
                </a:solidFill>
              </a:rPr>
              <a:t> – 1916 рік М. </a:t>
            </a:r>
            <a:r>
              <a:rPr lang="uk-UA" sz="2400" b="1" dirty="0" err="1" smtClean="0">
                <a:solidFill>
                  <a:srgbClr val="003B68"/>
                </a:solidFill>
              </a:rPr>
              <a:t>Вейберг</a:t>
            </a:r>
            <a:r>
              <a:rPr lang="uk-UA" sz="2400" b="1" dirty="0" smtClean="0">
                <a:solidFill>
                  <a:srgbClr val="003B68"/>
                </a:solidFill>
              </a:rPr>
              <a:t> та Е. </a:t>
            </a:r>
            <a:r>
              <a:rPr lang="uk-UA" sz="2400" b="1" dirty="0" err="1" smtClean="0">
                <a:solidFill>
                  <a:srgbClr val="003B68"/>
                </a:solidFill>
              </a:rPr>
              <a:t>Сечен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</a:p>
          <a:p>
            <a:pPr marL="442913" indent="-357188"/>
            <a:r>
              <a:rPr lang="en-US" sz="2400" b="1" dirty="0" smtClean="0">
                <a:solidFill>
                  <a:srgbClr val="003B68"/>
                </a:solidFill>
              </a:rPr>
              <a:t>C</a:t>
            </a:r>
            <a:r>
              <a:rPr lang="en-US" sz="2400" b="1" dirty="0">
                <a:solidFill>
                  <a:srgbClr val="003B68"/>
                </a:solidFill>
              </a:rPr>
              <a:t>. </a:t>
            </a:r>
            <a:r>
              <a:rPr lang="en-US" sz="2400" b="1" dirty="0" err="1" smtClean="0">
                <a:solidFill>
                  <a:srgbClr val="003B68"/>
                </a:solidFill>
              </a:rPr>
              <a:t>sordellii</a:t>
            </a:r>
            <a:r>
              <a:rPr lang="uk-UA" sz="2400" b="1" dirty="0" smtClean="0">
                <a:solidFill>
                  <a:srgbClr val="003B68"/>
                </a:solidFill>
              </a:rPr>
              <a:t> – 1922 рік </a:t>
            </a:r>
            <a:r>
              <a:rPr lang="uk-UA" sz="2400" b="1" dirty="0" err="1" smtClean="0">
                <a:solidFill>
                  <a:srgbClr val="003B68"/>
                </a:solidFill>
              </a:rPr>
              <a:t>Сарделлі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  <a:endParaRPr lang="ru-RU" sz="2400" b="1" dirty="0">
              <a:solidFill>
                <a:srgbClr val="003B68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71500" y="685800"/>
            <a:ext cx="8572500" cy="800100"/>
          </a:xfrm>
        </p:spPr>
        <p:txBody>
          <a:bodyPr/>
          <a:lstStyle/>
          <a:p>
            <a:pPr algn="ctr"/>
            <a:r>
              <a:rPr lang="ru-RU" altLang="ru-RU" b="1" dirty="0" err="1">
                <a:solidFill>
                  <a:srgbClr val="003B68"/>
                </a:solidFill>
              </a:rPr>
              <a:t>Історична</a:t>
            </a:r>
            <a:r>
              <a:rPr lang="ru-RU" altLang="ru-RU" b="1" dirty="0">
                <a:solidFill>
                  <a:srgbClr val="003B68"/>
                </a:solidFill>
              </a:rPr>
              <a:t> </a:t>
            </a:r>
            <a:r>
              <a:rPr lang="ru-RU" altLang="ru-RU" b="1" dirty="0" err="1">
                <a:solidFill>
                  <a:srgbClr val="003B68"/>
                </a:solidFill>
              </a:rPr>
              <a:t>довідка</a:t>
            </a:r>
            <a:endParaRPr lang="ru-RU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8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146" y="1643524"/>
            <a:ext cx="8125180" cy="4862945"/>
          </a:xfrm>
        </p:spPr>
        <p:txBody>
          <a:bodyPr/>
          <a:lstStyle/>
          <a:p>
            <a:pPr marL="0" indent="446088" algn="just">
              <a:lnSpc>
                <a:spcPct val="100000"/>
              </a:lnSpc>
              <a:buNone/>
            </a:pPr>
            <a:r>
              <a:rPr lang="uk-UA" sz="2400" b="1" dirty="0" err="1" smtClean="0">
                <a:solidFill>
                  <a:srgbClr val="003B68"/>
                </a:solidFill>
              </a:rPr>
              <a:t>Полімікробна</a:t>
            </a:r>
            <a:r>
              <a:rPr lang="uk-UA" sz="2400" b="1" dirty="0" smtClean="0">
                <a:solidFill>
                  <a:srgbClr val="003B68"/>
                </a:solidFill>
              </a:rPr>
              <a:t> інфекційна хвороба, яка виникає при попаданні до рани одного або декількох представників роду </a:t>
            </a:r>
            <a:r>
              <a:rPr lang="en-US" sz="2400" b="1" dirty="0" smtClean="0">
                <a:solidFill>
                  <a:srgbClr val="003B68"/>
                </a:solidFill>
              </a:rPr>
              <a:t>Clostridium</a:t>
            </a:r>
            <a:r>
              <a:rPr lang="uk-UA" sz="2400" b="1" dirty="0" smtClean="0">
                <a:solidFill>
                  <a:srgbClr val="003B68"/>
                </a:solidFill>
              </a:rPr>
              <a:t>:</a:t>
            </a:r>
          </a:p>
          <a:p>
            <a:pPr marL="803275" indent="-357188"/>
            <a:r>
              <a:rPr lang="en-US" sz="2400" b="1" dirty="0">
                <a:solidFill>
                  <a:srgbClr val="003B68"/>
                </a:solidFill>
              </a:rPr>
              <a:t>C. </a:t>
            </a:r>
            <a:r>
              <a:rPr lang="en-US" sz="2400" b="1" dirty="0" err="1" smtClean="0">
                <a:solidFill>
                  <a:srgbClr val="003B68"/>
                </a:solidFill>
              </a:rPr>
              <a:t>novi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  <a:endParaRPr lang="uk-UA" sz="2400" b="1" dirty="0">
              <a:solidFill>
                <a:srgbClr val="003B68"/>
              </a:solidFill>
            </a:endParaRPr>
          </a:p>
          <a:p>
            <a:pPr marL="803275" indent="-357188"/>
            <a:r>
              <a:rPr lang="en-US" sz="2400" b="1" dirty="0">
                <a:solidFill>
                  <a:srgbClr val="003B68"/>
                </a:solidFill>
              </a:rPr>
              <a:t>C. </a:t>
            </a:r>
            <a:r>
              <a:rPr lang="en-US" sz="2400" b="1" dirty="0" err="1" smtClean="0">
                <a:solidFill>
                  <a:srgbClr val="003B68"/>
                </a:solidFill>
              </a:rPr>
              <a:t>septicum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  <a:endParaRPr lang="uk-UA" sz="2400" b="1" dirty="0">
              <a:solidFill>
                <a:srgbClr val="003B68"/>
              </a:solidFill>
            </a:endParaRPr>
          </a:p>
          <a:p>
            <a:pPr marL="803275" indent="-357188"/>
            <a:r>
              <a:rPr lang="en-US" sz="2400" b="1" dirty="0">
                <a:solidFill>
                  <a:srgbClr val="003B68"/>
                </a:solidFill>
              </a:rPr>
              <a:t>C.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en-US" sz="2400" b="1" dirty="0" err="1" smtClean="0">
                <a:solidFill>
                  <a:srgbClr val="003B68"/>
                </a:solidFill>
              </a:rPr>
              <a:t>hystolyticum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</a:p>
          <a:p>
            <a:pPr marL="803275" indent="-357188"/>
            <a:r>
              <a:rPr lang="en-US" sz="2400" b="1" dirty="0" smtClean="0">
                <a:solidFill>
                  <a:srgbClr val="003B68"/>
                </a:solidFill>
              </a:rPr>
              <a:t>C</a:t>
            </a:r>
            <a:r>
              <a:rPr lang="en-US" sz="2400" b="1" dirty="0">
                <a:solidFill>
                  <a:srgbClr val="003B68"/>
                </a:solidFill>
              </a:rPr>
              <a:t>. </a:t>
            </a:r>
            <a:r>
              <a:rPr lang="en-US" sz="2400" b="1" dirty="0" smtClean="0">
                <a:solidFill>
                  <a:srgbClr val="003B68"/>
                </a:solidFill>
              </a:rPr>
              <a:t>perfringens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</a:p>
          <a:p>
            <a:pPr marL="803275" indent="-357188"/>
            <a:r>
              <a:rPr lang="en-US" sz="2400" b="1" dirty="0" smtClean="0">
                <a:solidFill>
                  <a:srgbClr val="003B68"/>
                </a:solidFill>
              </a:rPr>
              <a:t>C</a:t>
            </a:r>
            <a:r>
              <a:rPr lang="en-US" sz="2400" b="1" dirty="0">
                <a:solidFill>
                  <a:srgbClr val="003B68"/>
                </a:solidFill>
              </a:rPr>
              <a:t>. </a:t>
            </a:r>
            <a:r>
              <a:rPr lang="en-US" sz="2400" b="1" dirty="0" err="1" smtClean="0">
                <a:solidFill>
                  <a:srgbClr val="003B68"/>
                </a:solidFill>
              </a:rPr>
              <a:t>sordellii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  <a:endParaRPr lang="ru-RU" sz="2400" b="1" dirty="0">
              <a:solidFill>
                <a:srgbClr val="003B68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3B68"/>
              </a:solidFill>
            </a:endParaRPr>
          </a:p>
          <a:p>
            <a:endParaRPr lang="uk-UA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2146" y="336884"/>
            <a:ext cx="8125180" cy="898358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Збудники </a:t>
            </a:r>
            <a:r>
              <a:rPr lang="uk-UA" b="1" dirty="0">
                <a:solidFill>
                  <a:srgbClr val="003B68"/>
                </a:solidFill>
              </a:rPr>
              <a:t>анаеробної інфекції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3974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6942" y="329339"/>
            <a:ext cx="8462074" cy="895027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Морфологія збудників</a:t>
            </a:r>
            <a:endParaRPr lang="uk-UA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6908" y="1224366"/>
            <a:ext cx="7966129" cy="1963260"/>
          </a:xfrm>
        </p:spPr>
        <p:txBody>
          <a:bodyPr>
            <a:normAutofit/>
          </a:bodyPr>
          <a:lstStyle/>
          <a:p>
            <a:pPr marL="0" indent="449263" algn="just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Крупні поліморфні палички, </a:t>
            </a:r>
            <a:r>
              <a:rPr lang="uk-UA" sz="2400" b="1" dirty="0" err="1" smtClean="0">
                <a:solidFill>
                  <a:srgbClr val="003B68"/>
                </a:solidFill>
              </a:rPr>
              <a:t>грампозитивні</a:t>
            </a:r>
            <a:r>
              <a:rPr lang="uk-UA" sz="2400" b="1" dirty="0" smtClean="0">
                <a:solidFill>
                  <a:srgbClr val="003B68"/>
                </a:solidFill>
              </a:rPr>
              <a:t>, </a:t>
            </a:r>
            <a:r>
              <a:rPr lang="uk-UA" sz="2400" b="1" dirty="0" err="1" smtClean="0">
                <a:solidFill>
                  <a:srgbClr val="003B68"/>
                </a:solidFill>
              </a:rPr>
              <a:t>перетрихи</a:t>
            </a:r>
            <a:r>
              <a:rPr lang="uk-UA" sz="2400" b="1" dirty="0" smtClean="0">
                <a:solidFill>
                  <a:srgbClr val="003B68"/>
                </a:solidFill>
              </a:rPr>
              <a:t>, утворюють спори, мають капсулу (за винятком 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uk-UA" sz="2400" b="1" dirty="0" smtClean="0">
                <a:solidFill>
                  <a:srgbClr val="003B68"/>
                </a:solidFill>
              </a:rPr>
              <a:t>                 </a:t>
            </a:r>
            <a:r>
              <a:rPr lang="en-US" sz="2400" b="1" dirty="0" smtClean="0">
                <a:solidFill>
                  <a:srgbClr val="003B68"/>
                </a:solidFill>
              </a:rPr>
              <a:t>C</a:t>
            </a:r>
            <a:r>
              <a:rPr lang="en-US" sz="2400" b="1" dirty="0">
                <a:solidFill>
                  <a:srgbClr val="003B68"/>
                </a:solidFill>
              </a:rPr>
              <a:t>. </a:t>
            </a:r>
            <a:r>
              <a:rPr lang="en-US" sz="2400" b="1" dirty="0" smtClean="0">
                <a:solidFill>
                  <a:srgbClr val="003B68"/>
                </a:solidFill>
              </a:rPr>
              <a:t>perfringens</a:t>
            </a:r>
            <a:r>
              <a:rPr lang="uk-UA" sz="2400" b="1" dirty="0" smtClean="0">
                <a:solidFill>
                  <a:srgbClr val="003B68"/>
                </a:solidFill>
              </a:rPr>
              <a:t>).  </a:t>
            </a:r>
            <a:r>
              <a:rPr lang="uk-UA" sz="2400" b="1" dirty="0" err="1" smtClean="0">
                <a:solidFill>
                  <a:srgbClr val="003B68"/>
                </a:solidFill>
              </a:rPr>
              <a:t>Ферментативноактивні</a:t>
            </a:r>
            <a:r>
              <a:rPr lang="uk-UA" sz="2400" b="1" dirty="0" smtClean="0">
                <a:solidFill>
                  <a:srgbClr val="003B68"/>
                </a:solidFill>
              </a:rPr>
              <a:t>, розщеплюють вуглеводи з утворенням кислоти та газу (крім                     </a:t>
            </a:r>
            <a:r>
              <a:rPr lang="en-US" sz="2400" b="1" dirty="0" smtClean="0">
                <a:solidFill>
                  <a:srgbClr val="003B68"/>
                </a:solidFill>
              </a:rPr>
              <a:t>C</a:t>
            </a:r>
            <a:r>
              <a:rPr lang="en-US" sz="2400" b="1" dirty="0">
                <a:solidFill>
                  <a:srgbClr val="003B68"/>
                </a:solidFill>
              </a:rPr>
              <a:t>.</a:t>
            </a:r>
            <a:r>
              <a:rPr lang="uk-UA" sz="2400" b="1" dirty="0">
                <a:solidFill>
                  <a:srgbClr val="003B68"/>
                </a:solidFill>
              </a:rPr>
              <a:t> </a:t>
            </a:r>
            <a:r>
              <a:rPr lang="en-US" sz="2400" b="1" dirty="0" err="1" smtClean="0">
                <a:solidFill>
                  <a:srgbClr val="003B68"/>
                </a:solidFill>
              </a:rPr>
              <a:t>hystolyticum</a:t>
            </a:r>
            <a:r>
              <a:rPr lang="uk-UA" sz="2400" b="1" dirty="0" smtClean="0">
                <a:solidFill>
                  <a:srgbClr val="003B68"/>
                </a:solidFill>
              </a:rPr>
              <a:t>).</a:t>
            </a:r>
            <a:endParaRPr lang="uk-UA" sz="2400" b="1" dirty="0">
              <a:solidFill>
                <a:srgbClr val="003B68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697426" y="3187626"/>
            <a:ext cx="3398044" cy="3162003"/>
            <a:chOff x="836908" y="3187626"/>
            <a:chExt cx="3398044" cy="3162003"/>
          </a:xfrm>
        </p:grpSpPr>
        <p:pic>
          <p:nvPicPr>
            <p:cNvPr id="5" name="Picture 1028" descr="R_225_C_perfringen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6908" y="3187626"/>
              <a:ext cx="3398044" cy="2700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Прямоугольник 3"/>
            <p:cNvSpPr/>
            <p:nvPr/>
          </p:nvSpPr>
          <p:spPr>
            <a:xfrm>
              <a:off x="836908" y="5887964"/>
              <a:ext cx="339804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altLang="ru-RU" sz="2400" b="1" i="1" dirty="0">
                  <a:solidFill>
                    <a:srgbClr val="003B68"/>
                  </a:solidFill>
                </a:rPr>
                <a:t>Clostridium perfringens</a:t>
              </a:r>
              <a:endParaRPr lang="en-US" altLang="ru-RU" sz="2400" b="1" i="1" dirty="0">
                <a:solidFill>
                  <a:srgbClr val="003B68"/>
                </a:solidFill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4234957" y="3187626"/>
            <a:ext cx="4738562" cy="3162003"/>
            <a:chOff x="4234957" y="3187626"/>
            <a:chExt cx="4738562" cy="3162003"/>
          </a:xfrm>
        </p:grpSpPr>
        <p:pic>
          <p:nvPicPr>
            <p:cNvPr id="8" name="Picture 4" descr="R_229_CL_histolyticum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76"/>
            <a:stretch/>
          </p:blipFill>
          <p:spPr>
            <a:xfrm>
              <a:off x="4234958" y="3187626"/>
              <a:ext cx="4738561" cy="2700338"/>
            </a:xfrm>
            <a:prstGeom prst="rect">
              <a:avLst/>
            </a:prstGeom>
            <a:noFill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7" name="Прямоугольник 6"/>
            <p:cNvSpPr/>
            <p:nvPr/>
          </p:nvSpPr>
          <p:spPr>
            <a:xfrm>
              <a:off x="4234957" y="5887964"/>
              <a:ext cx="473856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altLang="ru-RU" sz="2400" b="1" i="1" dirty="0">
                  <a:solidFill>
                    <a:srgbClr val="003B68"/>
                  </a:solidFill>
                </a:rPr>
                <a:t>Clostridium </a:t>
              </a:r>
              <a:r>
                <a:rPr lang="ru-RU" altLang="ru-RU" sz="2400" b="1" i="1" dirty="0" err="1" smtClean="0">
                  <a:solidFill>
                    <a:srgbClr val="003B68"/>
                  </a:solidFill>
                </a:rPr>
                <a:t>histolyticum</a:t>
              </a:r>
              <a:endParaRPr lang="uk-UA" sz="2400" b="1" i="1" dirty="0">
                <a:solidFill>
                  <a:srgbClr val="003B68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671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26" descr="ana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39" y="270381"/>
            <a:ext cx="4041968" cy="58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ana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32" y="270381"/>
            <a:ext cx="3919456" cy="58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61032" y="6229726"/>
            <a:ext cx="81259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ru-RU" sz="2400" b="1" i="1" dirty="0">
                <a:solidFill>
                  <a:srgbClr val="003B68"/>
                </a:solidFill>
              </a:rPr>
              <a:t>Clostridium perfringens</a:t>
            </a:r>
            <a:endParaRPr lang="en-US" altLang="ru-RU" sz="2400" b="1" i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56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666424" y="0"/>
            <a:ext cx="4739196" cy="3332647"/>
            <a:chOff x="778201" y="492150"/>
            <a:chExt cx="4739196" cy="3332647"/>
          </a:xfrm>
        </p:grpSpPr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778201" y="3363132"/>
              <a:ext cx="473919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400">
                  <a:solidFill>
                    <a:schemeClr val="tx2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200">
                  <a:solidFill>
                    <a:schemeClr val="tx2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000">
                  <a:solidFill>
                    <a:schemeClr val="tx2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FontTx/>
                <a:buNone/>
              </a:pPr>
              <a:r>
                <a:rPr lang="en-GB" altLang="ru-RU" b="1" i="1" dirty="0">
                  <a:solidFill>
                    <a:srgbClr val="003B68"/>
                  </a:solidFill>
                  <a:latin typeface="+mn-lt"/>
                </a:rPr>
                <a:t>Clostridium </a:t>
              </a:r>
              <a:r>
                <a:rPr lang="en-GB" altLang="ru-RU" b="1" i="1" dirty="0" err="1">
                  <a:solidFill>
                    <a:srgbClr val="003B68"/>
                  </a:solidFill>
                  <a:latin typeface="+mn-lt"/>
                </a:rPr>
                <a:t>novyi</a:t>
              </a:r>
              <a:endParaRPr lang="ru-RU" altLang="ru-RU" b="1" i="1" dirty="0">
                <a:solidFill>
                  <a:srgbClr val="003B68"/>
                </a:solidFill>
                <a:latin typeface="+mn-lt"/>
              </a:endParaRPr>
            </a:p>
          </p:txBody>
        </p:sp>
        <p:pic>
          <p:nvPicPr>
            <p:cNvPr id="5" name="Picture 6" descr="R_227_Cl_septicum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60" t="9575" r="3155" b="3213"/>
            <a:stretch/>
          </p:blipFill>
          <p:spPr bwMode="auto">
            <a:xfrm>
              <a:off x="836907" y="492150"/>
              <a:ext cx="4680490" cy="2870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Группа 8"/>
          <p:cNvGrpSpPr/>
          <p:nvPr/>
        </p:nvGrpSpPr>
        <p:grpSpPr>
          <a:xfrm>
            <a:off x="5270895" y="1435490"/>
            <a:ext cx="3873104" cy="4405015"/>
            <a:chOff x="4948803" y="2066561"/>
            <a:chExt cx="3873104" cy="4405015"/>
          </a:xfrm>
        </p:grpSpPr>
        <p:pic>
          <p:nvPicPr>
            <p:cNvPr id="6" name="Picture 1026" descr="ana1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8803" y="2066561"/>
              <a:ext cx="3873104" cy="3943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1027"/>
            <p:cNvSpPr txBox="1">
              <a:spLocks noChangeArrowheads="1"/>
            </p:cNvSpPr>
            <p:nvPr/>
          </p:nvSpPr>
          <p:spPr bwMode="auto">
            <a:xfrm>
              <a:off x="4948803" y="6009911"/>
              <a:ext cx="3873104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400">
                  <a:solidFill>
                    <a:schemeClr val="tx2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200">
                  <a:solidFill>
                    <a:schemeClr val="tx2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000">
                  <a:solidFill>
                    <a:schemeClr val="tx2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None/>
              </a:pPr>
              <a:r>
                <a:rPr lang="en-GB" altLang="ru-RU" b="1" i="1" dirty="0">
                  <a:solidFill>
                    <a:srgbClr val="003B68"/>
                  </a:solidFill>
                  <a:latin typeface="+mn-lt"/>
                </a:rPr>
                <a:t>Clostridium </a:t>
              </a:r>
              <a:r>
                <a:rPr lang="en-GB" altLang="ru-RU" b="1" i="1" dirty="0" err="1">
                  <a:solidFill>
                    <a:srgbClr val="003B68"/>
                  </a:solidFill>
                  <a:latin typeface="+mn-lt"/>
                </a:rPr>
                <a:t>septicum</a:t>
              </a:r>
              <a:endParaRPr lang="en-US" altLang="ru-RU" b="1" i="1" dirty="0">
                <a:solidFill>
                  <a:srgbClr val="003B68"/>
                </a:solidFill>
                <a:latin typeface="+mn-lt"/>
              </a:endParaRPr>
            </a:p>
          </p:txBody>
        </p:sp>
      </p:grpSp>
      <p:pic>
        <p:nvPicPr>
          <p:cNvPr id="11" name="Picture 1029" descr="R_226_CL_novy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12"/>
          <a:stretch/>
        </p:blipFill>
        <p:spPr bwMode="auto">
          <a:xfrm>
            <a:off x="666424" y="3332647"/>
            <a:ext cx="4604471" cy="346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404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6340" y="246604"/>
            <a:ext cx="8637660" cy="760788"/>
          </a:xfrm>
        </p:spPr>
        <p:txBody>
          <a:bodyPr/>
          <a:lstStyle/>
          <a:p>
            <a:pPr algn="ctr" eaLnBrk="1" hangingPunct="1"/>
            <a:r>
              <a:rPr lang="uk-UA" altLang="ru-RU" b="1" dirty="0" smtClean="0">
                <a:solidFill>
                  <a:srgbClr val="003B68"/>
                </a:solidFill>
              </a:rPr>
              <a:t>Культивування</a:t>
            </a:r>
            <a:endParaRPr lang="ru-RU" altLang="ru-RU" b="1" dirty="0" smtClean="0">
              <a:solidFill>
                <a:srgbClr val="003B68"/>
              </a:solidFill>
            </a:endParaRPr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>
          <a:xfrm>
            <a:off x="759417" y="1123950"/>
            <a:ext cx="8136610" cy="1921787"/>
          </a:xfrm>
        </p:spPr>
        <p:txBody>
          <a:bodyPr rtlCol="0">
            <a:normAutofit/>
          </a:bodyPr>
          <a:lstStyle/>
          <a:p>
            <a:pPr marL="0" indent="449263" algn="just">
              <a:buNone/>
              <a:defRPr/>
            </a:pPr>
            <a:r>
              <a:rPr lang="uk-UA" altLang="ru-RU" sz="2400" b="1" dirty="0" err="1">
                <a:solidFill>
                  <a:srgbClr val="003B68"/>
                </a:solidFill>
              </a:rPr>
              <a:t>Клостридії</a:t>
            </a:r>
            <a:r>
              <a:rPr lang="uk-UA" altLang="ru-RU" sz="2400" b="1" dirty="0">
                <a:solidFill>
                  <a:srgbClr val="003B68"/>
                </a:solidFill>
              </a:rPr>
              <a:t> добре ростуть на середовищах з м</a:t>
            </a:r>
            <a:r>
              <a:rPr lang="en-US" altLang="ru-RU" sz="2400" b="1" dirty="0">
                <a:solidFill>
                  <a:srgbClr val="003B68"/>
                </a:solidFill>
              </a:rPr>
              <a:t>’</a:t>
            </a:r>
            <a:r>
              <a:rPr lang="uk-UA" altLang="ru-RU" sz="2400" b="1" dirty="0" err="1">
                <a:solidFill>
                  <a:srgbClr val="003B68"/>
                </a:solidFill>
              </a:rPr>
              <a:t>ясом</a:t>
            </a:r>
            <a:r>
              <a:rPr lang="uk-UA" altLang="ru-RU" sz="2400" b="1" dirty="0">
                <a:solidFill>
                  <a:srgbClr val="003B68"/>
                </a:solidFill>
              </a:rPr>
              <a:t> або казеїном при </a:t>
            </a:r>
            <a:r>
              <a:rPr lang="en-US" altLang="ru-RU" sz="2400" b="1" dirty="0">
                <a:solidFill>
                  <a:srgbClr val="003B68"/>
                </a:solidFill>
              </a:rPr>
              <a:t>t=</a:t>
            </a:r>
            <a:r>
              <a:rPr lang="uk-UA" altLang="ru-RU" sz="2400" b="1" dirty="0">
                <a:solidFill>
                  <a:srgbClr val="003B68"/>
                </a:solidFill>
              </a:rPr>
              <a:t>37-42°С,</a:t>
            </a:r>
            <a:r>
              <a:rPr lang="en-US" altLang="ru-RU" sz="2400" b="1" dirty="0">
                <a:solidFill>
                  <a:srgbClr val="003B68"/>
                </a:solidFill>
              </a:rPr>
              <a:t> </a:t>
            </a:r>
            <a:r>
              <a:rPr lang="uk-UA" altLang="ru-RU" sz="2400" b="1" dirty="0">
                <a:solidFill>
                  <a:srgbClr val="003B68"/>
                </a:solidFill>
              </a:rPr>
              <a:t>з характерним газоутворенням та зоною гемолізу. Здатні утворювати колонії </a:t>
            </a:r>
            <a:r>
              <a:rPr lang="en-US" altLang="ru-RU" sz="2400" b="1" dirty="0">
                <a:solidFill>
                  <a:srgbClr val="003B68"/>
                </a:solidFill>
              </a:rPr>
              <a:t>S</a:t>
            </a:r>
            <a:r>
              <a:rPr lang="uk-UA" altLang="ru-RU" sz="2400" b="1" dirty="0">
                <a:solidFill>
                  <a:srgbClr val="003B68"/>
                </a:solidFill>
              </a:rPr>
              <a:t>-</a:t>
            </a:r>
            <a:r>
              <a:rPr lang="en-US" altLang="ru-RU" sz="2400" b="1" dirty="0">
                <a:solidFill>
                  <a:srgbClr val="003B68"/>
                </a:solidFill>
              </a:rPr>
              <a:t>, R</a:t>
            </a:r>
            <a:r>
              <a:rPr lang="uk-UA" altLang="ru-RU" sz="2400" b="1" dirty="0">
                <a:solidFill>
                  <a:srgbClr val="003B68"/>
                </a:solidFill>
              </a:rPr>
              <a:t>- і</a:t>
            </a:r>
            <a:r>
              <a:rPr lang="en-US" altLang="ru-RU" sz="2400" b="1" dirty="0">
                <a:solidFill>
                  <a:srgbClr val="003B68"/>
                </a:solidFill>
              </a:rPr>
              <a:t> M</a:t>
            </a:r>
            <a:r>
              <a:rPr lang="uk-UA" altLang="ru-RU" sz="2400" b="1" dirty="0">
                <a:solidFill>
                  <a:srgbClr val="003B68"/>
                </a:solidFill>
              </a:rPr>
              <a:t>-типу. На рідких середовищах спричинюють помутніння з газоутворенням. </a:t>
            </a:r>
          </a:p>
          <a:p>
            <a:pPr marL="0" indent="0" algn="just">
              <a:buNone/>
              <a:defRPr/>
            </a:pPr>
            <a:endParaRPr lang="uk-UA" altLang="ru-RU" sz="24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59417" y="340504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just">
              <a:defRPr/>
            </a:pPr>
            <a:r>
              <a:rPr lang="en-GB" altLang="ru-RU" sz="2400" b="1" dirty="0">
                <a:solidFill>
                  <a:srgbClr val="FF0000"/>
                </a:solidFill>
              </a:rPr>
              <a:t>Clostridium perfringens</a:t>
            </a:r>
            <a:r>
              <a:rPr lang="uk-UA" altLang="ru-RU" sz="2400" b="1" dirty="0">
                <a:solidFill>
                  <a:srgbClr val="FF0000"/>
                </a:solidFill>
              </a:rPr>
              <a:t> </a:t>
            </a:r>
            <a:r>
              <a:rPr lang="uk-UA" altLang="ru-RU" sz="2400" b="1" dirty="0">
                <a:solidFill>
                  <a:srgbClr val="003B68"/>
                </a:solidFill>
              </a:rPr>
              <a:t>на кров</a:t>
            </a:r>
            <a:r>
              <a:rPr lang="en-US" altLang="ru-RU" sz="2400" b="1" dirty="0">
                <a:solidFill>
                  <a:srgbClr val="003B68"/>
                </a:solidFill>
              </a:rPr>
              <a:t>’</a:t>
            </a:r>
            <a:r>
              <a:rPr lang="uk-UA" altLang="ru-RU" sz="2400" b="1" dirty="0" err="1">
                <a:solidFill>
                  <a:srgbClr val="003B68"/>
                </a:solidFill>
              </a:rPr>
              <a:t>яному</a:t>
            </a:r>
            <a:r>
              <a:rPr lang="uk-UA" altLang="ru-RU" sz="2400" b="1" dirty="0">
                <a:solidFill>
                  <a:srgbClr val="003B68"/>
                </a:solidFill>
              </a:rPr>
              <a:t> МПА утворює гладенькі дископодібні колонії  сірого кольору з рівними краями і підвищенням у центрі.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5632767" y="3045737"/>
            <a:ext cx="3132535" cy="3837403"/>
            <a:chOff x="5586272" y="2516230"/>
            <a:chExt cx="3132535" cy="3837403"/>
          </a:xfrm>
        </p:grpSpPr>
        <p:pic>
          <p:nvPicPr>
            <p:cNvPr id="5" name="Picture 1028" descr="R_234_C_per_blood_aga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272" y="2516230"/>
              <a:ext cx="3132534" cy="2969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1027"/>
            <p:cNvSpPr txBox="1">
              <a:spLocks noChangeArrowheads="1"/>
            </p:cNvSpPr>
            <p:nvPr/>
          </p:nvSpPr>
          <p:spPr bwMode="auto">
            <a:xfrm>
              <a:off x="5586273" y="5230249"/>
              <a:ext cx="3132534" cy="11233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400">
                  <a:solidFill>
                    <a:schemeClr val="tx2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200">
                  <a:solidFill>
                    <a:schemeClr val="tx2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 sz="2000">
                  <a:solidFill>
                    <a:schemeClr val="tx2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>
                  <a:solidFill>
                    <a:schemeClr val="tx2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ts val="0"/>
                </a:spcBef>
                <a:buClrTx/>
                <a:buFontTx/>
                <a:buNone/>
              </a:pPr>
              <a:r>
                <a:rPr lang="uk-UA" altLang="ru-RU" sz="2000" b="1" dirty="0">
                  <a:solidFill>
                    <a:srgbClr val="003B68"/>
                  </a:solidFill>
                </a:rPr>
                <a:t>Колонії </a:t>
              </a:r>
              <a:endParaRPr lang="uk-UA" altLang="ru-RU" sz="2000" b="1" dirty="0" smtClean="0">
                <a:solidFill>
                  <a:srgbClr val="003B68"/>
                </a:solidFill>
              </a:endParaRPr>
            </a:p>
            <a:p>
              <a:pPr algn="ctr" eaLnBrk="1" hangingPunct="1">
                <a:spcBef>
                  <a:spcPts val="0"/>
                </a:spcBef>
                <a:buClrTx/>
                <a:buFontTx/>
                <a:buNone/>
              </a:pPr>
              <a:r>
                <a:rPr lang="en-GB" altLang="ru-RU" sz="2000" b="1" i="1" dirty="0" smtClean="0">
                  <a:solidFill>
                    <a:srgbClr val="003B68"/>
                  </a:solidFill>
                </a:rPr>
                <a:t>Clostridium </a:t>
              </a:r>
              <a:r>
                <a:rPr lang="en-GB" altLang="ru-RU" sz="2000" b="1" i="1" dirty="0">
                  <a:solidFill>
                    <a:srgbClr val="003B68"/>
                  </a:solidFill>
                </a:rPr>
                <a:t>perfringens</a:t>
              </a:r>
              <a:endParaRPr lang="en-US" altLang="ru-RU" sz="2000" b="1" i="1" dirty="0">
                <a:solidFill>
                  <a:srgbClr val="003B68"/>
                </a:solidFill>
              </a:endParaRPr>
            </a:p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endParaRPr lang="en-US" altLang="ru-RU" sz="18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555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26" descr="ana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295" y="104925"/>
            <a:ext cx="3742675" cy="548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1027"/>
          <p:cNvSpPr txBox="1">
            <a:spLocks noChangeArrowheads="1"/>
          </p:cNvSpPr>
          <p:nvPr/>
        </p:nvSpPr>
        <p:spPr bwMode="auto">
          <a:xfrm>
            <a:off x="5129296" y="5625557"/>
            <a:ext cx="37426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uk-UA" altLang="ru-RU" b="1" dirty="0">
                <a:solidFill>
                  <a:srgbClr val="003B68"/>
                </a:solidFill>
              </a:rPr>
              <a:t>Ріст </a:t>
            </a:r>
            <a:r>
              <a:rPr lang="en-GB" altLang="ru-RU" b="1" i="1" dirty="0">
                <a:solidFill>
                  <a:srgbClr val="003B68"/>
                </a:solidFill>
              </a:rPr>
              <a:t>Clostridium </a:t>
            </a:r>
            <a:r>
              <a:rPr lang="en-GB" altLang="ru-RU" b="1" i="1" dirty="0" smtClean="0">
                <a:solidFill>
                  <a:srgbClr val="003B68"/>
                </a:solidFill>
              </a:rPr>
              <a:t>perfringens</a:t>
            </a:r>
            <a:r>
              <a:rPr lang="uk-UA" altLang="ru-RU" b="1" i="1" dirty="0">
                <a:solidFill>
                  <a:srgbClr val="003B68"/>
                </a:solidFill>
              </a:rPr>
              <a:t> </a:t>
            </a:r>
            <a:r>
              <a:rPr lang="uk-UA" altLang="ru-RU" b="1" dirty="0" smtClean="0">
                <a:solidFill>
                  <a:srgbClr val="003B68"/>
                </a:solidFill>
              </a:rPr>
              <a:t>у </a:t>
            </a:r>
            <a:r>
              <a:rPr lang="uk-UA" altLang="ru-RU" b="1" dirty="0">
                <a:solidFill>
                  <a:srgbClr val="003B68"/>
                </a:solidFill>
              </a:rPr>
              <a:t>стовпчику </a:t>
            </a:r>
            <a:r>
              <a:rPr lang="uk-UA" altLang="ru-RU" b="1" dirty="0" smtClean="0">
                <a:solidFill>
                  <a:srgbClr val="003B68"/>
                </a:solidFill>
              </a:rPr>
              <a:t>агару</a:t>
            </a:r>
            <a:endParaRPr lang="en-US" altLang="ru-RU" b="1" dirty="0">
              <a:solidFill>
                <a:srgbClr val="003B68"/>
              </a:solidFill>
            </a:endParaRPr>
          </a:p>
        </p:txBody>
      </p:sp>
      <p:pic>
        <p:nvPicPr>
          <p:cNvPr id="6" name="Picture 1026" descr="ana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94" y="574568"/>
            <a:ext cx="4284455" cy="5035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027"/>
          <p:cNvSpPr txBox="1">
            <a:spLocks noChangeArrowheads="1"/>
          </p:cNvSpPr>
          <p:nvPr/>
        </p:nvSpPr>
        <p:spPr bwMode="auto">
          <a:xfrm>
            <a:off x="657294" y="5625557"/>
            <a:ext cx="42844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uk-UA" altLang="ru-RU" b="1" dirty="0" err="1">
                <a:solidFill>
                  <a:srgbClr val="003B68"/>
                </a:solidFill>
              </a:rPr>
              <a:t>Лецитиназна</a:t>
            </a:r>
            <a:r>
              <a:rPr lang="uk-UA" altLang="ru-RU" b="1" dirty="0">
                <a:solidFill>
                  <a:srgbClr val="003B68"/>
                </a:solidFill>
              </a:rPr>
              <a:t> активність </a:t>
            </a:r>
            <a:endParaRPr lang="en-US" altLang="ru-RU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9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256" y="228926"/>
            <a:ext cx="8626744" cy="740044"/>
          </a:xfrm>
        </p:spPr>
        <p:txBody>
          <a:bodyPr/>
          <a:lstStyle/>
          <a:p>
            <a:pPr algn="ctr"/>
            <a:r>
              <a:rPr lang="uk-UA" b="1" dirty="0" err="1" smtClean="0">
                <a:solidFill>
                  <a:srgbClr val="003B68"/>
                </a:solidFill>
              </a:rPr>
              <a:t>Токсиноутворення</a:t>
            </a:r>
            <a:endParaRPr lang="uk-UA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222" y="1084879"/>
            <a:ext cx="4225226" cy="5532894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uk-UA" sz="2400" b="1" dirty="0" smtClean="0">
                <a:solidFill>
                  <a:srgbClr val="003B68"/>
                </a:solidFill>
              </a:rPr>
              <a:t>Екзотоксини:</a:t>
            </a:r>
          </a:p>
          <a:p>
            <a:pPr marL="806450" indent="-357188"/>
            <a:r>
              <a:rPr lang="uk-UA" sz="2400" b="1" dirty="0" smtClean="0">
                <a:solidFill>
                  <a:srgbClr val="003B68"/>
                </a:solidFill>
              </a:rPr>
              <a:t>некроз; </a:t>
            </a:r>
          </a:p>
          <a:p>
            <a:pPr marL="806450" indent="-357188"/>
            <a:r>
              <a:rPr lang="uk-UA" sz="2400" b="1" dirty="0" smtClean="0">
                <a:solidFill>
                  <a:srgbClr val="003B68"/>
                </a:solidFill>
              </a:rPr>
              <a:t>набряк; </a:t>
            </a:r>
          </a:p>
          <a:p>
            <a:pPr marL="806450" indent="-357188"/>
            <a:r>
              <a:rPr lang="uk-UA" sz="2400" b="1" dirty="0" smtClean="0">
                <a:solidFill>
                  <a:srgbClr val="003B68"/>
                </a:solidFill>
              </a:rPr>
              <a:t>септицемію;</a:t>
            </a:r>
          </a:p>
          <a:p>
            <a:pPr marL="806450" indent="-357188"/>
            <a:r>
              <a:rPr lang="uk-UA" sz="2400" b="1" dirty="0" smtClean="0">
                <a:solidFill>
                  <a:srgbClr val="003B68"/>
                </a:solidFill>
              </a:rPr>
              <a:t>розпад тканин.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uk-UA" sz="2400" b="1" dirty="0" err="1" smtClean="0">
                <a:solidFill>
                  <a:srgbClr val="003B68"/>
                </a:solidFill>
              </a:rPr>
              <a:t>Ферментит</a:t>
            </a:r>
            <a:r>
              <a:rPr lang="uk-UA" sz="2400" b="1" dirty="0" smtClean="0">
                <a:solidFill>
                  <a:srgbClr val="003B68"/>
                </a:solidFill>
              </a:rPr>
              <a:t> агресії: </a:t>
            </a:r>
          </a:p>
          <a:p>
            <a:pPr marL="806450" indent="-357188">
              <a:buFont typeface="Wingdings" panose="05000000000000000000" pitchFamily="2" charset="2"/>
              <a:buChar char="ü"/>
            </a:pPr>
            <a:r>
              <a:rPr lang="uk-UA" sz="2400" b="1" dirty="0" err="1" smtClean="0">
                <a:solidFill>
                  <a:srgbClr val="003B68"/>
                </a:solidFill>
              </a:rPr>
              <a:t>гемолізини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</a:p>
          <a:p>
            <a:pPr marL="806450" indent="-357188">
              <a:buFont typeface="Wingdings" panose="05000000000000000000" pitchFamily="2" charset="2"/>
              <a:buChar char="ü"/>
            </a:pPr>
            <a:r>
              <a:rPr lang="uk-UA" sz="2400" b="1" dirty="0" err="1" smtClean="0">
                <a:solidFill>
                  <a:srgbClr val="003B68"/>
                </a:solidFill>
              </a:rPr>
              <a:t>лецитиназа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</a:p>
          <a:p>
            <a:pPr marL="806450" indent="-357188">
              <a:buFont typeface="Wingdings" panose="05000000000000000000" pitchFamily="2" charset="2"/>
              <a:buChar char="ü"/>
            </a:pPr>
            <a:r>
              <a:rPr lang="uk-UA" sz="2400" b="1" dirty="0" err="1" smtClean="0">
                <a:solidFill>
                  <a:srgbClr val="003B68"/>
                </a:solidFill>
              </a:rPr>
              <a:t>гіалуронідаза</a:t>
            </a:r>
            <a:r>
              <a:rPr lang="uk-UA" sz="2400" b="1" dirty="0" smtClean="0">
                <a:solidFill>
                  <a:srgbClr val="003B68"/>
                </a:solidFill>
              </a:rPr>
              <a:t>;</a:t>
            </a:r>
          </a:p>
          <a:p>
            <a:pPr marL="806450" indent="-357188">
              <a:buFont typeface="Wingdings" panose="05000000000000000000" pitchFamily="2" charset="2"/>
              <a:buChar char="ü"/>
            </a:pPr>
            <a:r>
              <a:rPr lang="uk-UA" sz="2400" b="1" dirty="0" smtClean="0">
                <a:solidFill>
                  <a:srgbClr val="003B68"/>
                </a:solidFill>
              </a:rPr>
              <a:t>фібринолізин;</a:t>
            </a:r>
          </a:p>
          <a:p>
            <a:pPr marL="806450" indent="-357188">
              <a:buFont typeface="Wingdings" panose="05000000000000000000" pitchFamily="2" charset="2"/>
              <a:buChar char="ü"/>
            </a:pPr>
            <a:r>
              <a:rPr lang="uk-UA" sz="2400" b="1" dirty="0" err="1" smtClean="0">
                <a:solidFill>
                  <a:srgbClr val="003B68"/>
                </a:solidFill>
              </a:rPr>
              <a:t>протеіназа</a:t>
            </a:r>
            <a:r>
              <a:rPr lang="uk-UA" sz="2400" b="1" dirty="0" smtClean="0">
                <a:solidFill>
                  <a:srgbClr val="003B68"/>
                </a:solidFill>
              </a:rPr>
              <a:t>. 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rgbClr val="003B68"/>
                </a:solidFill>
              </a:rPr>
              <a:t>3. </a:t>
            </a:r>
            <a:r>
              <a:rPr lang="uk-UA" sz="2400" b="1" dirty="0" err="1" smtClean="0">
                <a:solidFill>
                  <a:srgbClr val="003B68"/>
                </a:solidFill>
              </a:rPr>
              <a:t>Ентеротоксини</a:t>
            </a:r>
            <a:endParaRPr lang="uk-UA" sz="2400" b="1" dirty="0">
              <a:solidFill>
                <a:srgbClr val="003B68"/>
              </a:solidFill>
            </a:endParaRPr>
          </a:p>
          <a:p>
            <a:pPr marL="0" indent="0">
              <a:buNone/>
            </a:pPr>
            <a:endParaRPr lang="uk-UA" sz="2400" b="1" dirty="0" smtClean="0"/>
          </a:p>
        </p:txBody>
      </p:sp>
      <p:pic>
        <p:nvPicPr>
          <p:cNvPr id="29698" name="Picture 2" descr="Картинки по запросу газова гангрен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51"/>
          <a:stretch/>
        </p:blipFill>
        <p:spPr bwMode="auto">
          <a:xfrm>
            <a:off x="4138639" y="1193366"/>
            <a:ext cx="4821289" cy="313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Картинки по запросу газова гангрен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58"/>
          <a:stretch/>
        </p:blipFill>
        <p:spPr bwMode="auto">
          <a:xfrm>
            <a:off x="4138638" y="4439932"/>
            <a:ext cx="4821289" cy="217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441" y="313841"/>
            <a:ext cx="8601559" cy="86403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3B68"/>
                </a:solidFill>
              </a:rPr>
              <a:t>Джерело інфекції</a:t>
            </a:r>
            <a:endParaRPr lang="uk-UA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7347" y="1209206"/>
            <a:ext cx="8073096" cy="3581400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003B68"/>
                </a:solidFill>
              </a:rPr>
              <a:t>Постійним резервуаром збудників є ґрунт. 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Розмножуються у рані в анаеробних умовах. 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Мають високу </a:t>
            </a:r>
            <a:r>
              <a:rPr lang="uk-UA" sz="2400" b="1" dirty="0" err="1" smtClean="0">
                <a:solidFill>
                  <a:srgbClr val="003B68"/>
                </a:solidFill>
              </a:rPr>
              <a:t>інвазивність</a:t>
            </a:r>
            <a:r>
              <a:rPr lang="uk-UA" sz="2400" b="1" dirty="0" smtClean="0">
                <a:solidFill>
                  <a:srgbClr val="003B68"/>
                </a:solidFill>
              </a:rPr>
              <a:t>, легко проникають у здорову тканину.</a:t>
            </a:r>
            <a:endParaRPr lang="uk-UA" sz="2400" b="1" dirty="0">
              <a:solidFill>
                <a:srgbClr val="003B68"/>
              </a:solidFill>
            </a:endParaRPr>
          </a:p>
        </p:txBody>
      </p:sp>
      <p:pic>
        <p:nvPicPr>
          <p:cNvPr id="921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1" y="3324475"/>
            <a:ext cx="4017158" cy="318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Картинки по запросу некроз тканин при гангрені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28"/>
          <a:stretch/>
        </p:blipFill>
        <p:spPr bwMode="auto">
          <a:xfrm>
            <a:off x="4559599" y="3244627"/>
            <a:ext cx="4488149" cy="3348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15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01756" y="236349"/>
            <a:ext cx="8642243" cy="802037"/>
          </a:xfrm>
        </p:spPr>
        <p:txBody>
          <a:bodyPr/>
          <a:lstStyle/>
          <a:p>
            <a:pPr algn="ctr" eaLnBrk="1" hangingPunct="1"/>
            <a:r>
              <a:rPr lang="uk-UA" altLang="ru-RU" b="1" dirty="0" smtClean="0">
                <a:solidFill>
                  <a:srgbClr val="003B68"/>
                </a:solidFill>
              </a:rPr>
              <a:t>Патогенез</a:t>
            </a:r>
            <a:endParaRPr lang="ru-RU" altLang="ru-RU" b="1" dirty="0" smtClean="0">
              <a:solidFill>
                <a:srgbClr val="003B68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635431" y="1053888"/>
            <a:ext cx="8369084" cy="3642101"/>
          </a:xfrm>
        </p:spPr>
        <p:txBody>
          <a:bodyPr>
            <a:normAutofit/>
          </a:bodyPr>
          <a:lstStyle/>
          <a:p>
            <a:pPr marL="0" indent="449263" algn="just" eaLnBrk="1" hangingPunct="1">
              <a:lnSpc>
                <a:spcPct val="90000"/>
              </a:lnSpc>
              <a:buNone/>
            </a:pPr>
            <a:r>
              <a:rPr lang="uk-UA" altLang="ru-RU" sz="2400" b="1" dirty="0" smtClean="0">
                <a:solidFill>
                  <a:srgbClr val="003B68"/>
                </a:solidFill>
              </a:rPr>
              <a:t>Збудники потрапляють у рану, спричинюючи дві стадії захворювання: </a:t>
            </a:r>
          </a:p>
          <a:p>
            <a:pPr marL="514350" indent="-514350" algn="just" eaLnBrk="1" hangingPunct="1">
              <a:lnSpc>
                <a:spcPct val="90000"/>
              </a:lnSpc>
              <a:buFont typeface="+mj-lt"/>
              <a:buAutoNum type="romanUcPeriod"/>
            </a:pPr>
            <a:r>
              <a:rPr lang="uk-UA" altLang="ru-RU" sz="2400" b="1" dirty="0" smtClean="0">
                <a:solidFill>
                  <a:srgbClr val="003B68"/>
                </a:solidFill>
              </a:rPr>
              <a:t>Утворення набряку.  Екзотоксин  підвищує проникність кровоносних судин - утворює набряк тканин.</a:t>
            </a:r>
          </a:p>
          <a:p>
            <a:pPr marL="514350" indent="-514350" algn="just" eaLnBrk="1" hangingPunct="1">
              <a:lnSpc>
                <a:spcPct val="90000"/>
              </a:lnSpc>
              <a:buFont typeface="+mj-lt"/>
              <a:buAutoNum type="romanUcPeriod"/>
            </a:pPr>
            <a:r>
              <a:rPr lang="uk-UA" altLang="ru-RU" sz="2400" b="1" dirty="0" smtClean="0">
                <a:solidFill>
                  <a:srgbClr val="003B68"/>
                </a:solidFill>
              </a:rPr>
              <a:t>Розвиток газової гангрени:</a:t>
            </a:r>
          </a:p>
          <a:p>
            <a:pPr marL="900113" indent="-357188" algn="just">
              <a:lnSpc>
                <a:spcPct val="90000"/>
              </a:lnSpc>
            </a:pPr>
            <a:r>
              <a:rPr lang="uk-UA" altLang="ru-RU" sz="2400" b="1" dirty="0" smtClean="0">
                <a:solidFill>
                  <a:srgbClr val="003B68"/>
                </a:solidFill>
              </a:rPr>
              <a:t>газоутворення;</a:t>
            </a:r>
          </a:p>
          <a:p>
            <a:pPr marL="900113" indent="-357188" algn="just">
              <a:lnSpc>
                <a:spcPct val="90000"/>
              </a:lnSpc>
            </a:pPr>
            <a:r>
              <a:rPr lang="uk-UA" altLang="ru-RU" sz="2400" b="1" dirty="0">
                <a:solidFill>
                  <a:srgbClr val="003B68"/>
                </a:solidFill>
              </a:rPr>
              <a:t>некроз м’язів та сполучної тканини; </a:t>
            </a:r>
            <a:endParaRPr lang="uk-UA" altLang="ru-RU" sz="2400" b="1" dirty="0" smtClean="0">
              <a:solidFill>
                <a:srgbClr val="003B68"/>
              </a:solidFill>
            </a:endParaRPr>
          </a:p>
          <a:p>
            <a:pPr marL="900113" indent="-357188" algn="just">
              <a:lnSpc>
                <a:spcPct val="90000"/>
              </a:lnSpc>
            </a:pPr>
            <a:r>
              <a:rPr lang="uk-UA" altLang="ru-RU" sz="2400" b="1" dirty="0" smtClean="0">
                <a:solidFill>
                  <a:srgbClr val="003B68"/>
                </a:solidFill>
              </a:rPr>
              <a:t>загальна інтоксикація. 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513692832"/>
              </p:ext>
            </p:extLst>
          </p:nvPr>
        </p:nvGraphicFramePr>
        <p:xfrm>
          <a:off x="635431" y="3469899"/>
          <a:ext cx="83690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42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364" y="393192"/>
            <a:ext cx="8409148" cy="14859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003B68"/>
                </a:solidFill>
              </a:rPr>
              <a:t>За місцем локалізації патологічного процесу розрізняють: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2286000"/>
            <a:ext cx="8212552" cy="3986784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solidFill>
                  <a:srgbClr val="003B68"/>
                </a:solidFill>
              </a:rPr>
              <a:t>анаеробну інфекцію м</a:t>
            </a:r>
            <a:r>
              <a:rPr lang="en-US" sz="2400" b="1" dirty="0" smtClean="0">
                <a:solidFill>
                  <a:srgbClr val="003B68"/>
                </a:solidFill>
              </a:rPr>
              <a:t>’</a:t>
            </a:r>
            <a:r>
              <a:rPr lang="uk-UA" sz="2400" b="1" dirty="0" smtClean="0">
                <a:solidFill>
                  <a:srgbClr val="003B68"/>
                </a:solidFill>
              </a:rPr>
              <a:t>яких тканин, кінцівок і тулуба;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анаеробну інфекцію мозку;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післяпологову і </a:t>
            </a:r>
            <a:r>
              <a:rPr lang="uk-UA" sz="2400" b="1" dirty="0" err="1" smtClean="0">
                <a:solidFill>
                  <a:srgbClr val="003B68"/>
                </a:solidFill>
              </a:rPr>
              <a:t>післяабортну</a:t>
            </a:r>
            <a:r>
              <a:rPr lang="uk-UA" sz="2400" b="1" dirty="0" smtClean="0">
                <a:solidFill>
                  <a:srgbClr val="003B68"/>
                </a:solidFill>
              </a:rPr>
              <a:t> анаеробну інфекцію;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анаеробна інфекція черевної порожнини й очеревини;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анаеробна інфекція органів грудної клітки;</a:t>
            </a:r>
          </a:p>
          <a:p>
            <a:r>
              <a:rPr lang="uk-UA" sz="2400" b="1" dirty="0" smtClean="0">
                <a:solidFill>
                  <a:srgbClr val="003B68"/>
                </a:solidFill>
              </a:rPr>
              <a:t>анаеробний остеомієліт.</a:t>
            </a:r>
            <a:endParaRPr lang="uk-UA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45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27" descr="Clinic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3" t="6986" b="21841"/>
          <a:stretch/>
        </p:blipFill>
        <p:spPr bwMode="auto">
          <a:xfrm>
            <a:off x="689316" y="259026"/>
            <a:ext cx="4340296" cy="2960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R_230A_gangrene-l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86178" y="3473394"/>
            <a:ext cx="1886363" cy="2799507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6" name="Picture 2" descr="Картинки по запросу газова гангрен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078" y="259026"/>
            <a:ext cx="3700463" cy="296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16" y="3501762"/>
            <a:ext cx="60960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87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843" y="471488"/>
            <a:ext cx="8286993" cy="693549"/>
          </a:xfrm>
        </p:spPr>
        <p:txBody>
          <a:bodyPr/>
          <a:lstStyle/>
          <a:p>
            <a:pPr algn="ctr"/>
            <a:r>
              <a:rPr lang="uk-UA" altLang="ru-RU" b="1" dirty="0" smtClean="0">
                <a:solidFill>
                  <a:srgbClr val="003B68"/>
                </a:solidFill>
              </a:rPr>
              <a:t>Імунітет</a:t>
            </a:r>
            <a:endParaRPr lang="ru-RU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9844" y="1571636"/>
            <a:ext cx="8129831" cy="1357302"/>
          </a:xfrm>
        </p:spPr>
        <p:txBody>
          <a:bodyPr>
            <a:normAutofit/>
          </a:bodyPr>
          <a:lstStyle/>
          <a:p>
            <a:pPr algn="just"/>
            <a:r>
              <a:rPr lang="uk-UA" altLang="ru-RU" sz="2400" b="1" dirty="0" err="1" smtClean="0">
                <a:solidFill>
                  <a:srgbClr val="003B68"/>
                </a:solidFill>
              </a:rPr>
              <a:t>Постінфекційний</a:t>
            </a:r>
            <a:r>
              <a:rPr lang="uk-UA" altLang="ru-RU" sz="2400" b="1" dirty="0" smtClean="0">
                <a:solidFill>
                  <a:srgbClr val="003B68"/>
                </a:solidFill>
              </a:rPr>
              <a:t>. Після </a:t>
            </a:r>
            <a:r>
              <a:rPr lang="uk-UA" altLang="ru-RU" sz="2400" b="1" dirty="0">
                <a:solidFill>
                  <a:srgbClr val="003B68"/>
                </a:solidFill>
              </a:rPr>
              <a:t>перенесеного захворювання розвивається нестійкий і недовготривалий імунітет</a:t>
            </a:r>
            <a:r>
              <a:rPr lang="uk-UA" altLang="ru-RU" sz="2400" b="1" dirty="0" smtClean="0">
                <a:solidFill>
                  <a:srgbClr val="003B68"/>
                </a:solidFill>
              </a:rPr>
              <a:t>.</a:t>
            </a:r>
          </a:p>
          <a:p>
            <a:pPr algn="just"/>
            <a:r>
              <a:rPr lang="uk-UA" altLang="ru-RU" sz="2400" b="1" dirty="0" err="1" smtClean="0">
                <a:solidFill>
                  <a:srgbClr val="003B68"/>
                </a:solidFill>
              </a:rPr>
              <a:t>Поствакцинальний</a:t>
            </a:r>
            <a:r>
              <a:rPr lang="uk-UA" altLang="ru-RU" sz="2400" b="1" dirty="0" smtClean="0">
                <a:solidFill>
                  <a:srgbClr val="003B68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2050" name="Picture 2" descr="Картинки по запросу газова гангре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07" y="3457575"/>
            <a:ext cx="3971925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охожее изображение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9" t="3394" r="8907" b="26060"/>
          <a:stretch/>
        </p:blipFill>
        <p:spPr bwMode="auto">
          <a:xfrm>
            <a:off x="4898758" y="3457575"/>
            <a:ext cx="4082102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47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Картинки по запросу шприц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314">
            <a:off x="5052700" y="3351252"/>
            <a:ext cx="3420100" cy="241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40" y="429768"/>
            <a:ext cx="8595360" cy="704088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rgbClr val="003B68"/>
                </a:solidFill>
              </a:rPr>
              <a:t>Матеріал</a:t>
            </a:r>
            <a:r>
              <a:rPr lang="ru-RU" b="1" dirty="0" smtClean="0">
                <a:solidFill>
                  <a:srgbClr val="003B68"/>
                </a:solidFill>
              </a:rPr>
              <a:t> для </a:t>
            </a:r>
            <a:r>
              <a:rPr lang="ru-RU" b="1" dirty="0" err="1" smtClean="0">
                <a:solidFill>
                  <a:srgbClr val="003B68"/>
                </a:solidFill>
              </a:rPr>
              <a:t>дослідження</a:t>
            </a:r>
            <a:endParaRPr lang="ru-RU" b="1" dirty="0">
              <a:solidFill>
                <a:srgbClr val="003B6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7804" y="1536192"/>
            <a:ext cx="8115300" cy="256032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Ексудат із ран збирають стерильною піпеткою.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Шматочки ураженої тканини відбирають пінцетом.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Чужорідні тіла, шовний, </a:t>
            </a:r>
            <a:r>
              <a:rPr lang="uk-UA" sz="2400" b="1" dirty="0" err="1" smtClean="0">
                <a:solidFill>
                  <a:srgbClr val="003B68"/>
                </a:solidFill>
              </a:rPr>
              <a:t>перев</a:t>
            </a:r>
            <a:r>
              <a:rPr lang="en-US" sz="2400" b="1" dirty="0" smtClean="0">
                <a:solidFill>
                  <a:srgbClr val="003B68"/>
                </a:solidFill>
              </a:rPr>
              <a:t>’</a:t>
            </a:r>
            <a:r>
              <a:rPr lang="uk-UA" sz="2400" b="1" dirty="0" err="1" smtClean="0">
                <a:solidFill>
                  <a:srgbClr val="003B68"/>
                </a:solidFill>
              </a:rPr>
              <a:t>язувальний</a:t>
            </a:r>
            <a:r>
              <a:rPr lang="uk-UA" sz="2400" b="1" dirty="0" smtClean="0">
                <a:solidFill>
                  <a:srgbClr val="003B68"/>
                </a:solidFill>
              </a:rPr>
              <a:t> матеріал збирають пінцетом.</a:t>
            </a:r>
          </a:p>
          <a:p>
            <a:pPr algn="just"/>
            <a:r>
              <a:rPr lang="uk-UA" sz="2400" b="1" dirty="0" smtClean="0">
                <a:solidFill>
                  <a:srgbClr val="003B68"/>
                </a:solidFill>
              </a:rPr>
              <a:t>Кров беруть стерильним шприцом. </a:t>
            </a:r>
            <a:endParaRPr lang="uk-UA" sz="2400" b="1" dirty="0">
              <a:solidFill>
                <a:srgbClr val="003B68"/>
              </a:solidFill>
            </a:endParaRPr>
          </a:p>
        </p:txBody>
      </p:sp>
      <p:pic>
        <p:nvPicPr>
          <p:cNvPr id="3074" name="Picture 2" descr="Картинки по запросу піпетка бінт нит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99" b="34546"/>
          <a:stretch/>
        </p:blipFill>
        <p:spPr bwMode="auto">
          <a:xfrm>
            <a:off x="4381500" y="5153891"/>
            <a:ext cx="4762500" cy="144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3639">
            <a:off x="1196992" y="5040442"/>
            <a:ext cx="2388659" cy="2388659"/>
          </a:xfrm>
          <a:prstGeom prst="rect">
            <a:avLst/>
          </a:prstGeom>
        </p:spPr>
      </p:pic>
      <p:pic>
        <p:nvPicPr>
          <p:cNvPr id="3078" name="Picture 6" descr="Картинки по запросу пінцет медична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34" b="20068"/>
          <a:stretch/>
        </p:blipFill>
        <p:spPr bwMode="auto">
          <a:xfrm rot="12478977">
            <a:off x="827288" y="3743300"/>
            <a:ext cx="3541532" cy="207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48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66427" y="347379"/>
            <a:ext cx="8307092" cy="80686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ru-RU" altLang="ru-RU" b="1" dirty="0" err="1" smtClean="0">
                <a:solidFill>
                  <a:srgbClr val="003B68"/>
                </a:solidFill>
              </a:rPr>
              <a:t>Методи</a:t>
            </a:r>
            <a:r>
              <a:rPr lang="ru-RU" altLang="ru-RU" b="1" dirty="0" smtClean="0">
                <a:solidFill>
                  <a:srgbClr val="003B68"/>
                </a:solidFill>
              </a:rPr>
              <a:t> </a:t>
            </a:r>
            <a:r>
              <a:rPr lang="ru-RU" altLang="ru-RU" b="1" dirty="0" err="1">
                <a:solidFill>
                  <a:srgbClr val="003B68"/>
                </a:solidFill>
              </a:rPr>
              <a:t>л</a:t>
            </a:r>
            <a:r>
              <a:rPr lang="ru-RU" altLang="ru-RU" b="1" dirty="0" err="1" smtClean="0">
                <a:solidFill>
                  <a:srgbClr val="003B68"/>
                </a:solidFill>
              </a:rPr>
              <a:t>абораторної</a:t>
            </a:r>
            <a:r>
              <a:rPr lang="ru-RU" altLang="ru-RU" b="1" dirty="0" smtClean="0">
                <a:solidFill>
                  <a:srgbClr val="003B68"/>
                </a:solidFill>
              </a:rPr>
              <a:t> </a:t>
            </a:r>
            <a:r>
              <a:rPr lang="ru-RU" altLang="ru-RU" b="1" dirty="0" err="1" smtClean="0">
                <a:solidFill>
                  <a:srgbClr val="003B68"/>
                </a:solidFill>
              </a:rPr>
              <a:t>діагностики</a:t>
            </a:r>
            <a:endParaRPr lang="ru-RU" altLang="ru-RU" dirty="0">
              <a:solidFill>
                <a:srgbClr val="003B68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666427" y="1320271"/>
            <a:ext cx="8198604" cy="149788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80000"/>
              </a:lnSpc>
            </a:pPr>
            <a:r>
              <a:rPr lang="ru-RU" altLang="ru-RU" sz="2800" b="1" dirty="0" err="1" smtClean="0">
                <a:solidFill>
                  <a:srgbClr val="003B68"/>
                </a:solidFill>
              </a:rPr>
              <a:t>Мікроскопічний</a:t>
            </a:r>
            <a:r>
              <a:rPr lang="ru-RU" altLang="ru-RU" sz="2800" b="1" dirty="0" smtClean="0">
                <a:solidFill>
                  <a:srgbClr val="003B68"/>
                </a:solidFill>
              </a:rPr>
              <a:t>.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altLang="ru-RU" sz="2800" b="1" dirty="0" err="1" smtClean="0">
                <a:solidFill>
                  <a:srgbClr val="003B68"/>
                </a:solidFill>
              </a:rPr>
              <a:t>Бактеріологічний</a:t>
            </a:r>
            <a:r>
              <a:rPr lang="ru-RU" altLang="ru-RU" sz="2800" b="1" dirty="0" smtClean="0">
                <a:solidFill>
                  <a:srgbClr val="003B68"/>
                </a:solidFill>
              </a:rPr>
              <a:t>.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altLang="ru-RU" sz="2800" b="1" dirty="0" err="1" smtClean="0">
                <a:solidFill>
                  <a:srgbClr val="003B68"/>
                </a:solidFill>
              </a:rPr>
              <a:t>Біологічний</a:t>
            </a:r>
            <a:r>
              <a:rPr lang="ru-RU" altLang="ru-RU" sz="2800" b="1" dirty="0" smtClean="0">
                <a:solidFill>
                  <a:srgbClr val="003B68"/>
                </a:solidFill>
              </a:rPr>
              <a:t>.</a:t>
            </a:r>
          </a:p>
        </p:txBody>
      </p:sp>
      <p:pic>
        <p:nvPicPr>
          <p:cNvPr id="4098" name="Picture 2" descr="Картинки по запросу лабораторна діагности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4"/>
          <a:stretch/>
        </p:blipFill>
        <p:spPr bwMode="auto">
          <a:xfrm>
            <a:off x="1003354" y="2818151"/>
            <a:ext cx="7524750" cy="395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56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16636" y="244722"/>
            <a:ext cx="8627364" cy="803031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ru-RU" altLang="ru-RU" b="1" dirty="0" err="1" smtClean="0">
                <a:solidFill>
                  <a:srgbClr val="003B68"/>
                </a:solidFill>
              </a:rPr>
              <a:t>Лікування</a:t>
            </a:r>
            <a:endParaRPr lang="ru-RU" altLang="ru-RU" b="1" dirty="0">
              <a:solidFill>
                <a:srgbClr val="003B68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750687" y="994294"/>
            <a:ext cx="8159262" cy="2151241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ru-RU" altLang="ru-RU" sz="2400" b="1" dirty="0" err="1" smtClean="0">
                <a:solidFill>
                  <a:srgbClr val="003B68"/>
                </a:solidFill>
              </a:rPr>
              <a:t>Специфічне</a:t>
            </a:r>
            <a:r>
              <a:rPr lang="ru-RU" altLang="ru-RU" sz="2400" b="1" dirty="0" smtClean="0">
                <a:solidFill>
                  <a:srgbClr val="003B68"/>
                </a:solidFill>
              </a:rPr>
              <a:t> </a:t>
            </a:r>
            <a:r>
              <a:rPr lang="ru-RU" altLang="ru-RU" sz="2400" b="1" dirty="0" err="1">
                <a:solidFill>
                  <a:srgbClr val="003B68"/>
                </a:solidFill>
              </a:rPr>
              <a:t>лікування</a:t>
            </a:r>
            <a:r>
              <a:rPr lang="ru-RU" altLang="ru-RU" sz="2400" b="1" dirty="0">
                <a:solidFill>
                  <a:srgbClr val="003B68"/>
                </a:solidFill>
              </a:rPr>
              <a:t> </a:t>
            </a:r>
            <a:r>
              <a:rPr lang="ru-RU" altLang="ru-RU" sz="2400" b="1" dirty="0" err="1">
                <a:solidFill>
                  <a:srgbClr val="003B68"/>
                </a:solidFill>
              </a:rPr>
              <a:t>починають</a:t>
            </a:r>
            <a:r>
              <a:rPr lang="ru-RU" altLang="ru-RU" sz="2400" b="1" dirty="0">
                <a:solidFill>
                  <a:srgbClr val="003B68"/>
                </a:solidFill>
              </a:rPr>
              <a:t> </a:t>
            </a:r>
            <a:r>
              <a:rPr lang="ru-RU" altLang="ru-RU" sz="2400" b="1" dirty="0" err="1">
                <a:solidFill>
                  <a:srgbClr val="003B68"/>
                </a:solidFill>
              </a:rPr>
              <a:t>відразу</a:t>
            </a:r>
            <a:r>
              <a:rPr lang="ru-RU" altLang="ru-RU" sz="2400" b="1" dirty="0">
                <a:solidFill>
                  <a:srgbClr val="003B68"/>
                </a:solidFill>
              </a:rPr>
              <a:t>. </a:t>
            </a:r>
            <a:r>
              <a:rPr lang="uk-UA" altLang="ru-RU" sz="2400" b="1" dirty="0" smtClean="0">
                <a:solidFill>
                  <a:srgbClr val="003B68"/>
                </a:solidFill>
              </a:rPr>
              <a:t>Застосовують сироватки у дозах по 50000-100000 МО. Спочатку вводять три сироватки, а після встановлення виду збудника – відповідну сироватку.</a:t>
            </a:r>
          </a:p>
          <a:p>
            <a:pPr algn="just" eaLnBrk="1" hangingPunct="1">
              <a:lnSpc>
                <a:spcPct val="100000"/>
              </a:lnSpc>
            </a:pPr>
            <a:r>
              <a:rPr lang="uk-UA" altLang="ru-RU" sz="2400" b="1" dirty="0" err="1" smtClean="0">
                <a:solidFill>
                  <a:srgbClr val="003B68"/>
                </a:solidFill>
              </a:rPr>
              <a:t>Оксигенація</a:t>
            </a:r>
            <a:r>
              <a:rPr lang="uk-UA" altLang="ru-RU" sz="2400" b="1" dirty="0" smtClean="0">
                <a:solidFill>
                  <a:srgbClr val="003B68"/>
                </a:solidFill>
              </a:rPr>
              <a:t> тканин.</a:t>
            </a:r>
            <a:endParaRPr lang="ru-RU" altLang="ru-RU" sz="2400" b="1" dirty="0">
              <a:solidFill>
                <a:srgbClr val="003B68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6636" y="3536879"/>
            <a:ext cx="845151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ru-RU" sz="4400" b="1" dirty="0" smtClean="0">
                <a:solidFill>
                  <a:srgbClr val="003B68"/>
                </a:solidFill>
              </a:rPr>
              <a:t>Профілактика</a:t>
            </a:r>
            <a:endParaRPr lang="uk-UA" sz="4400" dirty="0">
              <a:solidFill>
                <a:srgbClr val="003B68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8892" y="4380878"/>
            <a:ext cx="810105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4048" indent="-384048" algn="just" defTabSz="685800"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>
                <a:solidFill>
                  <a:srgbClr val="003B68"/>
                </a:solidFill>
              </a:rPr>
              <a:t>Неспецифічна – повноцінна первинна хірургічна обробка ран.</a:t>
            </a:r>
          </a:p>
          <a:p>
            <a:pPr marL="384048" indent="-384048" algn="just" defTabSz="685800"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sz="2400" b="1" dirty="0">
                <a:solidFill>
                  <a:srgbClr val="003B68"/>
                </a:solidFill>
              </a:rPr>
              <a:t>Специфічна – адсорбований </a:t>
            </a:r>
            <a:r>
              <a:rPr lang="uk-UA" sz="2400" b="1" dirty="0" err="1">
                <a:solidFill>
                  <a:srgbClr val="003B68"/>
                </a:solidFill>
              </a:rPr>
              <a:t>поліанатоксин</a:t>
            </a:r>
            <a:r>
              <a:rPr lang="uk-UA" sz="2400" b="1" dirty="0">
                <a:solidFill>
                  <a:srgbClr val="003B68"/>
                </a:solidFill>
              </a:rPr>
              <a:t>. Для серопрофілактики вводять антитоксичні сироватки (по 10000 МО) проти  С. </a:t>
            </a:r>
            <a:r>
              <a:rPr lang="en-US" sz="2400" b="1" dirty="0" err="1">
                <a:solidFill>
                  <a:srgbClr val="003B68"/>
                </a:solidFill>
              </a:rPr>
              <a:t>perfinges</a:t>
            </a:r>
            <a:r>
              <a:rPr lang="en-US" sz="2400" b="1" dirty="0">
                <a:solidFill>
                  <a:srgbClr val="003B68"/>
                </a:solidFill>
              </a:rPr>
              <a:t>, C. </a:t>
            </a:r>
            <a:r>
              <a:rPr lang="en-US" sz="2400" b="1" dirty="0" err="1">
                <a:solidFill>
                  <a:srgbClr val="003B68"/>
                </a:solidFill>
              </a:rPr>
              <a:t>septicum</a:t>
            </a:r>
            <a:r>
              <a:rPr lang="en-US" sz="2400" b="1" dirty="0">
                <a:solidFill>
                  <a:srgbClr val="003B68"/>
                </a:solidFill>
              </a:rPr>
              <a:t>, C. </a:t>
            </a:r>
            <a:r>
              <a:rPr lang="en-US" sz="2400" b="1" dirty="0" err="1" smtClean="0">
                <a:solidFill>
                  <a:srgbClr val="003B68"/>
                </a:solidFill>
              </a:rPr>
              <a:t>novyi</a:t>
            </a:r>
            <a:r>
              <a:rPr lang="uk-UA" sz="2400" b="1" dirty="0" smtClean="0">
                <a:solidFill>
                  <a:srgbClr val="003B68"/>
                </a:solidFill>
              </a:rPr>
              <a:t>.</a:t>
            </a:r>
            <a:endParaRPr lang="uk-UA" sz="2400" b="1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20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0088" y="2286000"/>
            <a:ext cx="8101012" cy="35814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4000" b="1" i="1" dirty="0" smtClean="0">
                <a:solidFill>
                  <a:srgbClr val="003B68"/>
                </a:solidFill>
              </a:rPr>
              <a:t>Щоб перемагати треба думати, </a:t>
            </a:r>
          </a:p>
          <a:p>
            <a:pPr marL="0" indent="4308475" algn="just">
              <a:buNone/>
            </a:pPr>
            <a:r>
              <a:rPr lang="uk-UA" sz="4000" b="1" i="1" dirty="0" smtClean="0">
                <a:solidFill>
                  <a:srgbClr val="003B68"/>
                </a:solidFill>
              </a:rPr>
              <a:t>знати та уміти.</a:t>
            </a:r>
          </a:p>
          <a:p>
            <a:pPr marL="0" indent="5114925" algn="just">
              <a:buNone/>
            </a:pPr>
            <a:endParaRPr lang="uk-UA" sz="3200" i="1" dirty="0" smtClean="0">
              <a:solidFill>
                <a:srgbClr val="003B68"/>
              </a:solidFill>
            </a:endParaRPr>
          </a:p>
          <a:p>
            <a:pPr marL="0" indent="5114925" algn="just">
              <a:buNone/>
            </a:pPr>
            <a:r>
              <a:rPr lang="uk-UA" sz="3200" i="1" dirty="0" smtClean="0">
                <a:solidFill>
                  <a:srgbClr val="003B68"/>
                </a:solidFill>
              </a:rPr>
              <a:t>Н.М. Амосов</a:t>
            </a:r>
            <a:endParaRPr lang="uk-UA" sz="2400" dirty="0">
              <a:solidFill>
                <a:srgbClr val="003B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57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4339" y="1397502"/>
            <a:ext cx="8729662" cy="44622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600" b="1" i="1" dirty="0">
                <a:solidFill>
                  <a:srgbClr val="003B68"/>
                </a:solidFill>
              </a:rPr>
              <a:t>Мікроби</a:t>
            </a:r>
            <a:endParaRPr lang="uk-UA" sz="3600" i="1" dirty="0">
              <a:solidFill>
                <a:srgbClr val="003B68"/>
              </a:solidFill>
            </a:endParaRPr>
          </a:p>
          <a:p>
            <a:pPr marL="0" indent="0" algn="ctr">
              <a:buNone/>
            </a:pPr>
            <a:r>
              <a:rPr lang="uk-UA" sz="3600" b="1" i="1" dirty="0" err="1">
                <a:solidFill>
                  <a:srgbClr val="003B68"/>
                </a:solidFill>
              </a:rPr>
              <a:t>Грампозитивні</a:t>
            </a:r>
            <a:r>
              <a:rPr lang="uk-UA" sz="3600" b="1" i="1" dirty="0">
                <a:solidFill>
                  <a:srgbClr val="003B68"/>
                </a:solidFill>
              </a:rPr>
              <a:t>, паличкоподібні </a:t>
            </a:r>
            <a:endParaRPr lang="uk-UA" sz="3600" i="1" dirty="0">
              <a:solidFill>
                <a:srgbClr val="003B68"/>
              </a:solidFill>
            </a:endParaRPr>
          </a:p>
          <a:p>
            <a:pPr marL="0" indent="0" algn="ctr">
              <a:buNone/>
            </a:pPr>
            <a:r>
              <a:rPr lang="uk-UA" sz="3600" b="1" i="1" dirty="0">
                <a:solidFill>
                  <a:srgbClr val="003B68"/>
                </a:solidFill>
              </a:rPr>
              <a:t>Живуть, розмножуються, </a:t>
            </a:r>
            <a:r>
              <a:rPr lang="uk-UA" sz="3600" b="1" i="1" dirty="0" smtClean="0">
                <a:solidFill>
                  <a:srgbClr val="003B68"/>
                </a:solidFill>
              </a:rPr>
              <a:t>вбивають</a:t>
            </a:r>
            <a:endParaRPr lang="uk-UA" sz="3600" i="1" dirty="0" smtClean="0">
              <a:solidFill>
                <a:srgbClr val="003B68"/>
              </a:solidFill>
            </a:endParaRPr>
          </a:p>
          <a:p>
            <a:pPr marL="0" indent="0" algn="ctr">
              <a:buNone/>
            </a:pPr>
            <a:r>
              <a:rPr lang="uk-UA" sz="3600" b="1" i="1" dirty="0" smtClean="0">
                <a:solidFill>
                  <a:srgbClr val="003B68"/>
                </a:solidFill>
              </a:rPr>
              <a:t>Спричиняють правець, гангрену, ботулізм</a:t>
            </a:r>
            <a:endParaRPr lang="uk-UA" sz="3600" i="1" dirty="0" smtClean="0">
              <a:solidFill>
                <a:srgbClr val="003B68"/>
              </a:solidFill>
            </a:endParaRPr>
          </a:p>
          <a:p>
            <a:pPr marL="0" indent="0" algn="ctr">
              <a:buNone/>
            </a:pPr>
            <a:r>
              <a:rPr lang="uk-UA" sz="3600" b="1" i="1" dirty="0" smtClean="0">
                <a:solidFill>
                  <a:srgbClr val="003B68"/>
                </a:solidFill>
              </a:rPr>
              <a:t>Патогенні </a:t>
            </a:r>
            <a:r>
              <a:rPr lang="uk-UA" sz="3600" b="1" i="1" dirty="0" err="1">
                <a:solidFill>
                  <a:srgbClr val="003B68"/>
                </a:solidFill>
              </a:rPr>
              <a:t>колостридії</a:t>
            </a:r>
            <a:endParaRPr lang="uk-UA" sz="3600" b="1" i="1" dirty="0">
              <a:solidFill>
                <a:srgbClr val="003B68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933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633412" y="549276"/>
            <a:ext cx="7827963" cy="4511675"/>
            <a:chOff x="106569335" y="107485725"/>
            <a:chExt cx="7828192" cy="4512937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auto">
            <a:xfrm>
              <a:off x="108955753" y="107485725"/>
              <a:ext cx="2062172" cy="868680"/>
            </a:xfrm>
            <a:prstGeom prst="ellipse">
              <a:avLst/>
            </a:prstGeom>
            <a:solidFill>
              <a:srgbClr val="FFCC00"/>
            </a:solidFill>
            <a:ln w="38100" algn="ctr">
              <a:solidFill>
                <a:srgbClr val="F3F3F3"/>
              </a:solidFill>
              <a:round/>
              <a:headEnd/>
              <a:tailEnd/>
            </a:ln>
            <a:effectLst>
              <a:outerShdw dist="28398" dir="3806097" algn="ctr" rotWithShape="0">
                <a:srgbClr val="806600">
                  <a:alpha val="50000"/>
                </a:srgbClr>
              </a:outerShdw>
            </a:effec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24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Анаероби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107527004" y="108080087"/>
              <a:ext cx="2183129" cy="937258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2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Клостридії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109710133" y="108080087"/>
              <a:ext cx="3239461" cy="937258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2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Неклостридіальні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106726905" y="108834465"/>
              <a:ext cx="3695699" cy="1165859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8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Екзогенні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8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інфекції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112003501" y="110096527"/>
              <a:ext cx="1243884" cy="1392556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Апендицит,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плеврит,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абсцес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мозку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110766465" y="108834465"/>
              <a:ext cx="3163244" cy="1335748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Ендогенні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інфекції</a:t>
              </a:r>
              <a:endParaRPr kumimoji="0" lang="uk-UA" alt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110369029" y="109872283"/>
              <a:ext cx="1057274" cy="1007745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Гнійно-запальні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процеси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106659276" y="109908885"/>
              <a:ext cx="1192530" cy="883920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4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Правець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107652674" y="109962224"/>
              <a:ext cx="1183503" cy="830581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4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Ботулізм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108898603" y="109734624"/>
              <a:ext cx="1403985" cy="1043191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4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Анаеробна газова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4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інфекція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111311341" y="110059380"/>
              <a:ext cx="902024" cy="941070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Некротичні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ангіни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Oval 14"/>
            <p:cNvSpPr>
              <a:spLocks noChangeArrowheads="1"/>
            </p:cNvSpPr>
            <p:nvPr/>
          </p:nvSpPr>
          <p:spPr bwMode="auto">
            <a:xfrm>
              <a:off x="113039750" y="109907075"/>
              <a:ext cx="1252846" cy="1424939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Абсцеси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печінки,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запалення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uk-UA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сечових шляхів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106569335" y="110716605"/>
              <a:ext cx="1192530" cy="767714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Clostridium tetani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auto">
            <a:xfrm>
              <a:off x="107577724" y="110792805"/>
              <a:ext cx="1192530" cy="777239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Clostridium botulinum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auto">
            <a:xfrm>
              <a:off x="108868623" y="110619545"/>
              <a:ext cx="1481139" cy="1158239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C. perfingens,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C. novyi,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C. septicum,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C. histolyticum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auto">
            <a:xfrm>
              <a:off x="110302588" y="110792805"/>
              <a:ext cx="1295399" cy="581978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Bacteroides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Oval 19"/>
            <p:cNvSpPr>
              <a:spLocks noChangeArrowheads="1"/>
            </p:cNvSpPr>
            <p:nvPr/>
          </p:nvSpPr>
          <p:spPr bwMode="auto">
            <a:xfrm>
              <a:off x="110822716" y="111273912"/>
              <a:ext cx="1390649" cy="503872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Fusobacterium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auto">
            <a:xfrm>
              <a:off x="111723255" y="111556905"/>
              <a:ext cx="1107034" cy="441757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Veillonella</a:t>
              </a:r>
              <a:endPara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Oval 21"/>
            <p:cNvSpPr>
              <a:spLocks noChangeArrowheads="1"/>
            </p:cNvSpPr>
            <p:nvPr/>
          </p:nvSpPr>
          <p:spPr bwMode="auto">
            <a:xfrm>
              <a:off x="112679475" y="111183329"/>
              <a:ext cx="1718052" cy="773430"/>
            </a:xfrm>
            <a:prstGeom prst="ellipse">
              <a:avLst/>
            </a:prstGeom>
            <a:solidFill>
              <a:srgbClr val="FFFFFF"/>
            </a:solidFill>
            <a:ln w="31750" algn="ctr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1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Peptococcus</a:t>
              </a:r>
              <a:endParaRPr kumimoji="0" lang="en-US" altLang="uk-UA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uk-UA" sz="11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Peptostreptococcus</a:t>
              </a:r>
              <a:endParaRPr kumimoji="0" lang="uk-UA" alt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53784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4577" y="2398425"/>
            <a:ext cx="8319541" cy="144655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800" dirty="0">
                <a:ln w="0">
                  <a:solidFill>
                    <a:srgbClr val="003B68"/>
                  </a:solidFill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Дякую за </a:t>
            </a:r>
            <a:r>
              <a:rPr lang="uk-UA" sz="8800" dirty="0" smtClean="0">
                <a:ln w="0">
                  <a:solidFill>
                    <a:srgbClr val="003B68"/>
                  </a:solidFill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увагу!</a:t>
            </a:r>
            <a:endParaRPr lang="uk-UA" sz="8800" dirty="0">
              <a:ln w="0">
                <a:solidFill>
                  <a:srgbClr val="003B68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925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Другая 1">
      <a:dk1>
        <a:srgbClr val="00B0F0"/>
      </a:dk1>
      <a:lt1>
        <a:sysClr val="window" lastClr="FFFFFF"/>
      </a:lt1>
      <a:dk2>
        <a:srgbClr val="0070C0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TM10001105[[fn=Урожай]]</Template>
  <TotalTime>1008</TotalTime>
  <Words>1353</Words>
  <Application>Microsoft Office PowerPoint</Application>
  <PresentationFormat>Экран (4:3)</PresentationFormat>
  <Paragraphs>215</Paragraphs>
  <Slides>41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8" baseType="lpstr">
      <vt:lpstr>Arial</vt:lpstr>
      <vt:lpstr>Calibri</vt:lpstr>
      <vt:lpstr>Franklin Gothic Book</vt:lpstr>
      <vt:lpstr>Tahoma</vt:lpstr>
      <vt:lpstr>Times New Roman</vt:lpstr>
      <vt:lpstr>Wingdings</vt:lpstr>
      <vt:lpstr>Crop</vt:lpstr>
      <vt:lpstr>Патогенні клостридії (частина II) </vt:lpstr>
      <vt:lpstr>Презентация PowerPoint</vt:lpstr>
      <vt:lpstr>Історична довідка</vt:lpstr>
      <vt:lpstr>Презентация PowerPoint</vt:lpstr>
      <vt:lpstr>Презентация PowerPoint</vt:lpstr>
      <vt:lpstr>Clostridium botulinum.  Морфологія</vt:lpstr>
      <vt:lpstr>Презентация PowerPoint</vt:lpstr>
      <vt:lpstr>Культивування</vt:lpstr>
      <vt:lpstr>Стійкість</vt:lpstr>
      <vt:lpstr>Токсиноутворення</vt:lpstr>
      <vt:lpstr>Патогенез</vt:lpstr>
      <vt:lpstr>Патогенез ботулізма</vt:lpstr>
      <vt:lpstr>Презентация PowerPoint</vt:lpstr>
      <vt:lpstr>Презентация PowerPoint</vt:lpstr>
      <vt:lpstr>Матеріал для дослідження</vt:lpstr>
      <vt:lpstr>Лабораторна діагностика</vt:lpstr>
      <vt:lpstr>Презентация PowerPoint</vt:lpstr>
      <vt:lpstr>Профілактика</vt:lpstr>
      <vt:lpstr>Лікування</vt:lpstr>
      <vt:lpstr>C. novi, C. septicum, C. hystolyticum, C. perfringens, C. sordellii -  збудники анаеробної інфекції </vt:lpstr>
      <vt:lpstr>Історична довідка</vt:lpstr>
      <vt:lpstr>Історична довідка</vt:lpstr>
      <vt:lpstr>Збудники анаеробної інфекції</vt:lpstr>
      <vt:lpstr>Морфологія збудників</vt:lpstr>
      <vt:lpstr>Презентация PowerPoint</vt:lpstr>
      <vt:lpstr>Презентация PowerPoint</vt:lpstr>
      <vt:lpstr>Культивування</vt:lpstr>
      <vt:lpstr>Презентация PowerPoint</vt:lpstr>
      <vt:lpstr>Токсиноутворення</vt:lpstr>
      <vt:lpstr>Джерело інфекції</vt:lpstr>
      <vt:lpstr>Патогенез</vt:lpstr>
      <vt:lpstr>За місцем локалізації патологічного процесу розрізняють: </vt:lpstr>
      <vt:lpstr>Презентация PowerPoint</vt:lpstr>
      <vt:lpstr>Імунітет</vt:lpstr>
      <vt:lpstr>Матеріал для дослідження</vt:lpstr>
      <vt:lpstr>Методи лабораторної діагностики</vt:lpstr>
      <vt:lpstr>Лікування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Збудники  Зоонозних інфекцій.  Патогенні клостридії</dc:title>
  <dc:creator>Himiya</dc:creator>
  <cp:lastModifiedBy>Himiya</cp:lastModifiedBy>
  <cp:revision>260</cp:revision>
  <dcterms:created xsi:type="dcterms:W3CDTF">2019-10-22T05:45:08Z</dcterms:created>
  <dcterms:modified xsi:type="dcterms:W3CDTF">2022-11-03T13:10:42Z</dcterms:modified>
</cp:coreProperties>
</file>