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65" r:id="rId3"/>
    <p:sldId id="259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71" r:id="rId12"/>
    <p:sldId id="272" r:id="rId13"/>
    <p:sldId id="266" r:id="rId14"/>
    <p:sldId id="267" r:id="rId15"/>
    <p:sldId id="273" r:id="rId16"/>
    <p:sldId id="268" r:id="rId17"/>
    <p:sldId id="269" r:id="rId18"/>
    <p:sldId id="274" r:id="rId19"/>
    <p:sldId id="277" r:id="rId20"/>
    <p:sldId id="270" r:id="rId21"/>
    <p:sldId id="275" r:id="rId22"/>
    <p:sldId id="276" r:id="rId23"/>
  </p:sldIdLst>
  <p:sldSz cx="12192000" cy="6858000"/>
  <p:notesSz cx="6667500" cy="9904413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693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985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6870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5525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3209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9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47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3056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8757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1369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4731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4201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10917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7890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1724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49600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153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AB919FD-509B-4E5A-A11D-E9B9E7701491}" type="datetimeFigureOut">
              <a:rPr lang="uk-UA" smtClean="0"/>
              <a:t>17.03.2020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CCA1642-30F1-4926-95F3-7E07E8A0BC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42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CZgLVkk5e0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LuY3AAW8ec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XVh1KE-ZZ0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63800" y="973668"/>
            <a:ext cx="7581900" cy="2616199"/>
          </a:xfrm>
        </p:spPr>
        <p:txBody>
          <a:bodyPr/>
          <a:lstStyle/>
          <a:p>
            <a:r>
              <a:rPr lang="uk-UA" dirty="0" smtClean="0"/>
              <a:t>ВЕРСТАТИ  ТОКАРНОЇ ГРУПИ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41800" y="3881967"/>
            <a:ext cx="7581900" cy="204893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uk-UA" sz="3200" i="1" dirty="0" smtClean="0"/>
              <a:t>Мета: ознайомлення з верстатами токарної групи, їх призначенням та типами, конструкцією; роботами, які на них виконуються. Вивчення основних складових токарно-гвинторізного, токарно-карусельного та токарно-револьверного верстатів. </a:t>
            </a:r>
            <a:endParaRPr lang="uk-UA" sz="3200" i="1" dirty="0"/>
          </a:p>
        </p:txBody>
      </p:sp>
    </p:spTree>
    <p:extLst>
      <p:ext uri="{BB962C8B-B14F-4D97-AF65-F5344CB8AC3E}">
        <p14:creationId xmlns:p14="http://schemas.microsoft.com/office/powerpoint/2010/main" val="226478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278" y="190499"/>
            <a:ext cx="8930747" cy="952501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/>
            <a:r>
              <a:rPr lang="uk-UA" b="1" dirty="0" smtClean="0"/>
              <a:t>ПЛАН</a:t>
            </a:r>
            <a:endParaRPr lang="uk-UA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32200" y="1549401"/>
            <a:ext cx="7870826" cy="3848100"/>
          </a:xfrm>
        </p:spPr>
        <p:txBody>
          <a:bodyPr>
            <a:normAutofit/>
          </a:bodyPr>
          <a:lstStyle/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 Вступ</a:t>
            </a:r>
          </a:p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uk-UA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Історія виникнення токарного верстата</a:t>
            </a:r>
            <a:endParaRPr lang="uk-UA" sz="2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3. Призначення та типи токарних верстатів</a:t>
            </a:r>
          </a:p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4. Конструкція токарно-гвинторізного верстата</a:t>
            </a:r>
          </a:p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5. Токарно-карусельні верстати</a:t>
            </a:r>
          </a:p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6. Токарно-револьверні </a:t>
            </a:r>
            <a:r>
              <a:rPr lang="uk-UA" sz="2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верстати</a:t>
            </a:r>
            <a:endParaRPr lang="uk-UA" sz="2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uk-UA" sz="2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7. Висновки</a:t>
            </a:r>
            <a:endParaRPr lang="uk-UA" sz="2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56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279" y="596901"/>
            <a:ext cx="8930748" cy="749299"/>
          </a:xfrm>
        </p:spPr>
        <p:txBody>
          <a:bodyPr>
            <a:noAutofit/>
          </a:bodyPr>
          <a:lstStyle/>
          <a:p>
            <a:pPr algn="ctr"/>
            <a:r>
              <a:rPr lang="uk-UA" sz="5400" dirty="0" smtClean="0">
                <a:latin typeface="Century" panose="02040604050505020304" pitchFamily="18" charset="0"/>
              </a:rPr>
              <a:t>ВСТУП</a:t>
            </a:r>
            <a:endParaRPr lang="uk-UA" sz="5400" dirty="0">
              <a:latin typeface="Century" panose="020406040505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49400" y="1346200"/>
            <a:ext cx="10414000" cy="5067299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sz="3600" b="1" dirty="0" smtClean="0">
                <a:latin typeface="Batang" panose="02030600000101010101" pitchFamily="18" charset="-127"/>
                <a:ea typeface="Batang" panose="02030600000101010101" pitchFamily="18" charset="-127"/>
                <a:cs typeface="David" panose="020E0502060401010101" pitchFamily="34" charset="-79"/>
              </a:rPr>
              <a:t>    </a:t>
            </a:r>
            <a:r>
              <a:rPr lang="uk-UA" sz="40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Токарні верстати належать до першої групи. Їх застосовують для обробки заготовок, які обертаються, інструментом, що здійснює неперервний рух подачі. </a:t>
            </a:r>
          </a:p>
          <a:p>
            <a:pPr algn="just"/>
            <a:r>
              <a:rPr lang="uk-UA" sz="4000" dirty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uk-UA" sz="4000" dirty="0" smtClean="0"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    На них обробляють такі поверхі: циліндричні, конічні та фасонні, а також площини, перпендикулярні до осі обертання заготовки. </a:t>
            </a:r>
            <a:endParaRPr lang="uk-UA" sz="4000" dirty="0"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94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6000" dirty="0" smtClean="0">
                <a:latin typeface="Gabriola" panose="04040605051002020D02" pitchFamily="82" charset="0"/>
              </a:rPr>
              <a:t>Історія виникнення токарного </a:t>
            </a:r>
            <a:r>
              <a:rPr lang="uk-UA" sz="6000" dirty="0" smtClean="0">
                <a:latin typeface="Gabriola" panose="04040605051002020D02" pitchFamily="82" charset="0"/>
              </a:rPr>
              <a:t>верстата (відео)</a:t>
            </a:r>
            <a:endParaRPr lang="uk-UA" sz="6000" dirty="0">
              <a:latin typeface="Gabriola" panose="04040605051002020D02" pitchFamily="82" charset="0"/>
            </a:endParaRPr>
          </a:p>
        </p:txBody>
      </p:sp>
      <p:pic>
        <p:nvPicPr>
          <p:cNvPr id="4" name="XCZgLVkk5e0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971800" y="2540000"/>
            <a:ext cx="7514074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84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9879" y="596901"/>
            <a:ext cx="8930747" cy="736600"/>
          </a:xfrm>
        </p:spPr>
        <p:txBody>
          <a:bodyPr>
            <a:noAutofit/>
          </a:bodyPr>
          <a:lstStyle/>
          <a:p>
            <a:pPr algn="ctr"/>
            <a:r>
              <a:rPr lang="uk-UA" altLang="uk-UA" sz="4800" b="1" i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Призначення верстата</a:t>
            </a:r>
            <a:endParaRPr lang="uk-UA" sz="4800" b="1" i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73200" y="1333502"/>
            <a:ext cx="10325100" cy="5041898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</a:pPr>
            <a:r>
              <a:rPr lang="uk-UA" altLang="uk-UA" sz="2800" i="1" dirty="0" smtClean="0">
                <a:solidFill>
                  <a:schemeClr val="tx2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Верстати токарної групи призначені для обробки зовнішніх і внутрішніх поверхонь тіл обертання, обробки плоских торцевих поверхонь (підрізання торців), нарізування різьби і деяких інших робіт. Для обробки отворів використовуються свердла, зенкери, розгортки та ін. Для нарізування різьб поряд із різьбонарізними різцями часто використають мітчики і плашки.</a:t>
            </a:r>
          </a:p>
          <a:p>
            <a:pPr algn="just">
              <a:lnSpc>
                <a:spcPct val="80000"/>
              </a:lnSpc>
            </a:pPr>
            <a:endParaRPr lang="uk-UA" altLang="uk-UA" sz="1200" i="1" dirty="0" smtClean="0">
              <a:solidFill>
                <a:schemeClr val="tx2"/>
              </a:solidFill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80000"/>
              </a:lnSpc>
            </a:pPr>
            <a:r>
              <a:rPr lang="uk-UA" altLang="uk-UA" sz="2800" i="1" dirty="0" smtClean="0">
                <a:solidFill>
                  <a:schemeClr val="tx2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Головний рух у всіх верстатів токарної групи — обертання заготовки. Подачею є поступальне переміщення інструментів (поздовжня або поперечна подача).</a:t>
            </a:r>
          </a:p>
          <a:p>
            <a:pPr algn="just">
              <a:lnSpc>
                <a:spcPct val="80000"/>
              </a:lnSpc>
            </a:pPr>
            <a:endParaRPr lang="uk-UA" altLang="uk-UA" sz="1400" i="1" dirty="0" smtClean="0">
              <a:solidFill>
                <a:schemeClr val="tx2"/>
              </a:solidFill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algn="just">
              <a:lnSpc>
                <a:spcPct val="80000"/>
              </a:lnSpc>
            </a:pPr>
            <a:r>
              <a:rPr lang="uk-UA" altLang="uk-UA" sz="2800" i="1" dirty="0" smtClean="0">
                <a:solidFill>
                  <a:schemeClr val="tx2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У машинобудуванні верстати токарної групи складають 30 -40% від загального парку металорізальних верстатів. </a:t>
            </a:r>
            <a:endParaRPr lang="uk-UA" sz="2800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1240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9879" y="355599"/>
            <a:ext cx="8930747" cy="698501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ТИПИ ТОКАРНИХ ВЕРСТАТІВ</a:t>
            </a:r>
            <a:endParaRPr lang="uk-UA" b="1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0700" y="1308100"/>
            <a:ext cx="9712326" cy="4864100"/>
          </a:xfrm>
        </p:spPr>
        <p:txBody>
          <a:bodyPr>
            <a:normAutofit/>
          </a:bodyPr>
          <a:lstStyle/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 –  Автомати та напівавтомати одношпиндельні</a:t>
            </a: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 –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 та напівавтомати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багатошпиндельні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3 –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Револьверні</a:t>
            </a: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4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Свердлильно-відрізні</a:t>
            </a: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5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Карусельні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6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Токарні й лобові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7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Багаторізцеві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8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Спеціалізовані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9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ізні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dirty="0"/>
          </a:p>
          <a:p>
            <a:pPr algn="just"/>
            <a:endParaRPr lang="uk-UA" dirty="0"/>
          </a:p>
          <a:p>
            <a:pPr algn="just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58979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3401" y="723900"/>
            <a:ext cx="9699626" cy="1816100"/>
          </a:xfrm>
        </p:spPr>
        <p:txBody>
          <a:bodyPr>
            <a:normAutofit fontScale="90000"/>
          </a:bodyPr>
          <a:lstStyle/>
          <a:p>
            <a:pPr algn="just"/>
            <a:r>
              <a:rPr lang="uk-UA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Залежно від висоти центрів </a:t>
            </a:r>
            <a:r>
              <a:rPr lang="uk-UA" i="1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Н</a:t>
            </a:r>
            <a:r>
              <a:rPr lang="uk-UA" dirty="0" smtClean="0">
                <a:latin typeface="Batang" panose="02030600000101010101" pitchFamily="18" charset="-127"/>
                <a:ea typeface="Batang" panose="02030600000101010101" pitchFamily="18" charset="-127"/>
              </a:rPr>
              <a:t> над станиною токарні верстати поділяють на</a:t>
            </a:r>
            <a:endParaRPr lang="uk-UA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64100" y="2070100"/>
            <a:ext cx="6638926" cy="3567681"/>
          </a:xfrm>
        </p:spPr>
        <p:txBody>
          <a:bodyPr/>
          <a:lstStyle/>
          <a:p>
            <a:pPr algn="just"/>
            <a:endParaRPr lang="uk-UA" dirty="0" smtClean="0"/>
          </a:p>
          <a:p>
            <a:pPr algn="just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Дрібні – Н ≤ 150 мм</a:t>
            </a:r>
          </a:p>
          <a:p>
            <a:pPr algn="just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150 ….300 мм</a:t>
            </a:r>
          </a:p>
          <a:p>
            <a:pPr algn="just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 300 мм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968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3101" y="406401"/>
            <a:ext cx="9559926" cy="444499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8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Розглянемо конструкцію токарно-гвинторізного верстата</a:t>
            </a:r>
            <a:endParaRPr lang="uk-UA" sz="2800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00" y="850900"/>
            <a:ext cx="8902699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3553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1800" y="342899"/>
            <a:ext cx="10194926" cy="1231901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800" i="1" u="sng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Конструктивною особливістю  токарно-гвинторізного верстата є наявність ходового гвинта (гвинта подачі), який використовують для обробки різцем різних видів різей. </a:t>
            </a:r>
            <a:endParaRPr lang="uk-UA" sz="2800" i="1" u="sng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28800" y="1574800"/>
            <a:ext cx="10067926" cy="46609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uk-UA" sz="2400" b="1" dirty="0" smtClean="0"/>
              <a:t>Станина</a:t>
            </a:r>
            <a:r>
              <a:rPr lang="uk-UA" sz="2400" dirty="0" smtClean="0"/>
              <a:t> - це основа верстата, на якій монтуються основні його вузли. Вона має дві напрямні: передня напрямна слугує для пересу­вання каретки супорта, задня - для пересування задньої бабки. Нижня частина станини має корить для збирання стружки та емульсії.</a:t>
            </a:r>
          </a:p>
          <a:p>
            <a:pPr algn="just"/>
            <a:r>
              <a:rPr lang="uk-UA" sz="2400" b="1" dirty="0" smtClean="0"/>
              <a:t>Передня бабка </a:t>
            </a:r>
            <a:r>
              <a:rPr lang="uk-UA" sz="2400" dirty="0" smtClean="0"/>
              <a:t>– призначена для закріплення оброблюваної заготовки та надання останній різних частот обертання. На ній розташовані коробка швидкостей та шпиндель.</a:t>
            </a:r>
          </a:p>
          <a:p>
            <a:pPr algn="just"/>
            <a:r>
              <a:rPr lang="uk-UA" sz="2400" b="1" dirty="0" smtClean="0"/>
              <a:t>Задня бабка</a:t>
            </a:r>
            <a:r>
              <a:rPr lang="uk-UA" sz="2400" dirty="0" smtClean="0"/>
              <a:t> – призначена для підтримування кінця заготовки, а також для закріплення свердла, зенкера або розвертки.</a:t>
            </a:r>
          </a:p>
          <a:p>
            <a:pPr algn="just"/>
            <a:r>
              <a:rPr lang="uk-UA" sz="2400" b="1" dirty="0" smtClean="0"/>
              <a:t>Коробка подач </a:t>
            </a:r>
            <a:r>
              <a:rPr lang="uk-UA" sz="2400" dirty="0" smtClean="0"/>
              <a:t>– слугує для ступеневого регулювання поздовжніх і поперечних подач.</a:t>
            </a:r>
          </a:p>
        </p:txBody>
      </p:sp>
    </p:spTree>
    <p:extLst>
      <p:ext uri="{BB962C8B-B14F-4D97-AF65-F5344CB8AC3E}">
        <p14:creationId xmlns:p14="http://schemas.microsoft.com/office/powerpoint/2010/main" val="4112942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5000" y="419100"/>
            <a:ext cx="9598026" cy="55118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uk-UA" sz="2400" b="1" dirty="0"/>
              <a:t>Ходовий гвинт</a:t>
            </a:r>
            <a:r>
              <a:rPr lang="uk-UA" sz="2400" dirty="0"/>
              <a:t> – використовується під час нарізування різі за допомогою різня.</a:t>
            </a:r>
          </a:p>
          <a:p>
            <a:pPr algn="just"/>
            <a:r>
              <a:rPr lang="uk-UA" sz="2400" b="1" dirty="0"/>
              <a:t>Ходовий вал </a:t>
            </a:r>
            <a:r>
              <a:rPr lang="uk-UA" sz="2400" dirty="0"/>
              <a:t>– застосовується для звичайних поздовжніх і поперечних подач.</a:t>
            </a:r>
            <a:endParaRPr lang="uk-UA" sz="2400" b="1" dirty="0"/>
          </a:p>
          <a:p>
            <a:pPr algn="just"/>
            <a:r>
              <a:rPr lang="uk-UA" sz="2400" b="1" dirty="0" smtClean="0"/>
              <a:t>Супорт </a:t>
            </a:r>
            <a:r>
              <a:rPr lang="uk-UA" sz="2400" dirty="0" smtClean="0"/>
              <a:t>– призначений для переміщення закріпленого в різцетримачі інструмента.</a:t>
            </a:r>
          </a:p>
          <a:p>
            <a:pPr algn="just"/>
            <a:r>
              <a:rPr lang="uk-UA" sz="2400" b="1" dirty="0" smtClean="0"/>
              <a:t>Фартух</a:t>
            </a:r>
            <a:r>
              <a:rPr lang="uk-UA" sz="2400" dirty="0" smtClean="0"/>
              <a:t> має механізм для перетворення обертального руху маховика, ходового гвинта чи ходового вала в поступальний рух поздовжньої або поперечної </a:t>
            </a:r>
            <a:r>
              <a:rPr lang="uk-UA" sz="2400" dirty="0"/>
              <a:t>подач</a:t>
            </a:r>
            <a:r>
              <a:rPr lang="uk-UA" sz="2400" dirty="0" smtClean="0"/>
              <a:t>.</a:t>
            </a:r>
          </a:p>
          <a:p>
            <a:pPr algn="just"/>
            <a:r>
              <a:rPr lang="uk-UA" sz="2400" b="1" dirty="0" smtClean="0"/>
              <a:t>Гітара </a:t>
            </a:r>
            <a:r>
              <a:rPr lang="uk-UA" sz="2400" dirty="0" smtClean="0"/>
              <a:t>– кінематично з'єднує шпиндель з коробкою подач.</a:t>
            </a:r>
            <a:endParaRPr lang="uk-UA" sz="2400" b="1" dirty="0"/>
          </a:p>
          <a:p>
            <a:pPr algn="just"/>
            <a:endParaRPr lang="uk-UA" dirty="0" smtClean="0"/>
          </a:p>
          <a:p>
            <a:pPr algn="just"/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062859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062" y="337621"/>
            <a:ext cx="7742238" cy="578961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147300" y="2997200"/>
            <a:ext cx="220755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16К20</a:t>
            </a:r>
          </a:p>
        </p:txBody>
      </p:sp>
    </p:spTree>
    <p:extLst>
      <p:ext uri="{BB962C8B-B14F-4D97-AF65-F5344CB8AC3E}">
        <p14:creationId xmlns:p14="http://schemas.microsoft.com/office/powerpoint/2010/main" val="1637289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6731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Основні вузли токарного верстата (відео)</a:t>
            </a:r>
            <a:endParaRPr lang="uk-UA" dirty="0"/>
          </a:p>
        </p:txBody>
      </p:sp>
      <p:pic>
        <p:nvPicPr>
          <p:cNvPr id="4" name="gLuY3AAW8ec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93900" y="1498600"/>
            <a:ext cx="8750300" cy="504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89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9379" y="114299"/>
            <a:ext cx="8930747" cy="736601"/>
          </a:xfrm>
        </p:spPr>
        <p:txBody>
          <a:bodyPr/>
          <a:lstStyle/>
          <a:p>
            <a:r>
              <a:rPr lang="uk-UA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Токарно-карусельні верстати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43100" y="952500"/>
            <a:ext cx="9559926" cy="4685281"/>
          </a:xfrm>
        </p:spPr>
        <p:txBody>
          <a:bodyPr>
            <a:normAutofit/>
          </a:bodyPr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Токарно-карусельні верстати призначені для обробки заготовок великого діаметра з малою довжиною. На цих верстатах обробляють деталі з діаметром до десятків метрів без обмеження маси.</a:t>
            </a: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Розрізняють токарно-карусельні верстати </a:t>
            </a:r>
          </a:p>
          <a:p>
            <a:pPr marL="342900" indent="-342900" algn="just">
              <a:buFontTx/>
              <a:buChar char="-"/>
            </a:pP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дностоякові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Char char="-"/>
            </a:pP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двостоякові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(портального типу). </a:t>
            </a: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 призначені і для обробки заготовок діаметром більше 1000 мм. Верстати використовують в одиничному і серійному виробництвах для обробки великогабаритних литих і зварних заготовок.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8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8500" y="177799"/>
            <a:ext cx="9534525" cy="1206501"/>
          </a:xfrm>
        </p:spPr>
        <p:txBody>
          <a:bodyPr>
            <a:normAutofit/>
          </a:bodyPr>
          <a:lstStyle/>
          <a:p>
            <a:pPr algn="just"/>
            <a:r>
              <a:rPr lang="uk-UA" sz="3600" dirty="0">
                <a:latin typeface="Batang" panose="02030600000101010101" pitchFamily="18" charset="-127"/>
                <a:ea typeface="Batang" panose="02030600000101010101" pitchFamily="18" charset="-127"/>
              </a:rPr>
              <a:t>Розглянемо </a:t>
            </a:r>
            <a:r>
              <a:rPr lang="uk-UA" sz="3600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конструкцію двостоякового карусельного верстата</a:t>
            </a:r>
            <a:endParaRPr lang="uk-UA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1384300"/>
            <a:ext cx="8648700" cy="52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15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925" y="0"/>
            <a:ext cx="71437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9399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3679" y="419099"/>
            <a:ext cx="9159347" cy="571501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Токарно-револьверні верстати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43101" y="990600"/>
            <a:ext cx="9559926" cy="54229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Токарно-револьверні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верстати використовують для виготовлення коротких деталей порівняно невеликого діаметра з окремих заготовок або з прутка в умовах серійного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обробки яких вимагається послідовне застосування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різальних інструментів — різців, свердел, зенкерів, розверток, плашок, мітчиків тощо.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Головною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особливістю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токарно-револьверних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верстатів є можливість обробки без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перезакріплювання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заготовки, завдяки чому підвищується точність оброблених поверхонь. Щоб не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перезакріплювати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заготовки,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мати багатоінструментальні поворотні фіксовані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пристрої -  </a:t>
            </a:r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револьверні головки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 за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формою нагадують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револьверні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барабани, що використовувалися в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зброї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Завдяки тому, що кожен різальний інструмент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виставляють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заданий розмір обробки (діаметр та довжину) і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фіксують у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такому положенні, вдається значно підвищити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продуктивність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праці порівняно з токарно-гвинторізним верстатом.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Розрізняють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револьверні верстати з горизонтальною або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вертикальною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віссю обертання револьверної головки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588686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8301" y="177799"/>
            <a:ext cx="9864726" cy="1079501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Batang" panose="02030600000101010101" pitchFamily="18" charset="-127"/>
                <a:ea typeface="Batang" panose="02030600000101010101" pitchFamily="18" charset="-127"/>
              </a:rPr>
              <a:t>Розглянемо </a:t>
            </a:r>
            <a:r>
              <a:rPr lang="uk-UA" dirty="0" smtClean="0">
                <a:latin typeface="Batang" panose="02030600000101010101" pitchFamily="18" charset="-127"/>
                <a:ea typeface="Batang" panose="02030600000101010101" pitchFamily="18" charset="-127"/>
              </a:rPr>
              <a:t>конструкцію </a:t>
            </a:r>
            <a:br>
              <a:rPr lang="uk-UA" dirty="0" smtClean="0"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uk-UA" dirty="0" smtClean="0">
                <a:latin typeface="Batang" panose="02030600000101010101" pitchFamily="18" charset="-127"/>
                <a:ea typeface="Batang" panose="02030600000101010101" pitchFamily="18" charset="-127"/>
              </a:rPr>
              <a:t>токарно-револьверного верстата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460500"/>
            <a:ext cx="9994900" cy="49402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8042668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7676621" cy="198120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2278" y="4777380"/>
            <a:ext cx="7676622" cy="1217019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7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11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1"/>
            <a:ext cx="10018713" cy="787400"/>
          </a:xfrm>
        </p:spPr>
        <p:txBody>
          <a:bodyPr/>
          <a:lstStyle/>
          <a:p>
            <a:r>
              <a:rPr lang="uk-UA" dirty="0" smtClean="0"/>
              <a:t>Токарно-револьверний верстат (відео)</a:t>
            </a:r>
            <a:endParaRPr lang="uk-UA" dirty="0"/>
          </a:p>
        </p:txBody>
      </p:sp>
      <p:pic>
        <p:nvPicPr>
          <p:cNvPr id="4" name="VXVh1KE-ZZ0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38475" y="1720255"/>
            <a:ext cx="6588125" cy="370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84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2278" y="101599"/>
            <a:ext cx="8930747" cy="914401"/>
          </a:xfrm>
        </p:spPr>
        <p:txBody>
          <a:bodyPr/>
          <a:lstStyle/>
          <a:p>
            <a:pPr algn="ctr"/>
            <a:r>
              <a:rPr lang="uk-UA" dirty="0" smtClean="0"/>
              <a:t>ВИСНОВКИ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78000" y="1016000"/>
            <a:ext cx="9725026" cy="4621781"/>
          </a:xfrm>
        </p:spPr>
        <p:txBody>
          <a:bodyPr>
            <a:normAutofit/>
          </a:bodyPr>
          <a:lstStyle/>
          <a:p>
            <a:pPr algn="just"/>
            <a:r>
              <a:rPr lang="uk-UA" sz="2800" dirty="0" smtClean="0"/>
              <a:t>Ознайомились з історією виникнення токарних верстатів, їх типами та роботами, які на них виконуються. Вивчили призначення і конструкцію токарно-гвинторізного, двостоякового карусельного та токарно-револьверного верстатів.</a:t>
            </a:r>
          </a:p>
          <a:p>
            <a:pPr algn="just"/>
            <a:r>
              <a:rPr lang="uk-UA" sz="2800" b="1" dirty="0" smtClean="0"/>
              <a:t>ЗАВДАННЯ ДЛЯ САМОСТІЙНОГО ОПРАЦЮВАННЯ:</a:t>
            </a:r>
          </a:p>
          <a:p>
            <a:pPr marL="514350" indent="-514350" algn="just">
              <a:buAutoNum type="arabicPeriod"/>
            </a:pPr>
            <a:r>
              <a:rPr lang="uk-UA" sz="2800" b="1" dirty="0" smtClean="0"/>
              <a:t>Основний технологічний час при точінні.</a:t>
            </a:r>
          </a:p>
          <a:p>
            <a:pPr marL="514350" indent="-514350" algn="just">
              <a:buAutoNum type="arabicPeriod"/>
            </a:pPr>
            <a:r>
              <a:rPr lang="uk-UA" sz="2800" b="1" dirty="0" smtClean="0"/>
              <a:t>Пристрої для закріплення заготовки в токарних верстатах.</a:t>
            </a:r>
          </a:p>
          <a:p>
            <a:pPr algn="just"/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795532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7179" y="571499"/>
            <a:ext cx="8930747" cy="812801"/>
          </a:xfrm>
        </p:spPr>
        <p:txBody>
          <a:bodyPr/>
          <a:lstStyle/>
          <a:p>
            <a:pPr algn="ctr"/>
            <a:r>
              <a:rPr lang="uk-UA" b="1" dirty="0" smtClean="0">
                <a:cs typeface="Aharoni" panose="02010803020104030203" pitchFamily="2" charset="-79"/>
              </a:rPr>
              <a:t>РЕФЛЕКСІЯ</a:t>
            </a:r>
            <a:endParaRPr lang="uk-UA" b="1" dirty="0">
              <a:cs typeface="Aharoni" panose="02010803020104030203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15078" y="1475380"/>
            <a:ext cx="9607022" cy="4442820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 таблицю «Класифікація металорізальних верстатів»</a:t>
            </a:r>
          </a:p>
          <a:p>
            <a:pPr marL="457200" indent="-457200" algn="just">
              <a:buAutoNum type="arabicPeriod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 роботи виконують на верстатах токарної групи?</a:t>
            </a:r>
          </a:p>
          <a:p>
            <a:pPr marL="457200" indent="-457200" algn="just">
              <a:buAutoNum type="arabicPeriod"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Порівняйте основні вузли різних типів токарних верстатів</a:t>
            </a:r>
          </a:p>
          <a:p>
            <a:pPr marL="457200" indent="-457200" algn="just">
              <a:buAutoNum type="arabicPeriod"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850304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8279" y="520699"/>
            <a:ext cx="8930747" cy="673101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ДЯКУЮ   ЗА   УВАГУ</a:t>
            </a:r>
            <a:endParaRPr lang="uk-UA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63899" y="1818281"/>
            <a:ext cx="5105401" cy="150219"/>
          </a:xfrm>
        </p:spPr>
        <p:txBody>
          <a:bodyPr>
            <a:normAutofit fontScale="25000" lnSpcReduction="20000"/>
          </a:bodyPr>
          <a:lstStyle/>
          <a:p>
            <a:pPr algn="just"/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225" y="1428750"/>
            <a:ext cx="8191501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23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1034</TotalTime>
  <Words>777</Words>
  <Application>Microsoft Office PowerPoint</Application>
  <PresentationFormat>Широкоэкранный</PresentationFormat>
  <Paragraphs>72</Paragraphs>
  <Slides>22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3" baseType="lpstr">
      <vt:lpstr>Batang</vt:lpstr>
      <vt:lpstr>SimSun</vt:lpstr>
      <vt:lpstr>Aharoni</vt:lpstr>
      <vt:lpstr>Arial</vt:lpstr>
      <vt:lpstr>Century</vt:lpstr>
      <vt:lpstr>Corbel</vt:lpstr>
      <vt:lpstr>David</vt:lpstr>
      <vt:lpstr>Gabriola</vt:lpstr>
      <vt:lpstr>Times New Roman</vt:lpstr>
      <vt:lpstr>Verdana</vt:lpstr>
      <vt:lpstr>Параллакс</vt:lpstr>
      <vt:lpstr>ВЕРСТАТИ  ТОКАРНОЇ ГРУПИ</vt:lpstr>
      <vt:lpstr>ПЛАН</vt:lpstr>
      <vt:lpstr>ВСТУП</vt:lpstr>
      <vt:lpstr>Історія виникнення токарного верстата (відео)</vt:lpstr>
      <vt:lpstr>Призначення верстата</vt:lpstr>
      <vt:lpstr>ТИПИ ТОКАРНИХ ВЕРСТАТІВ</vt:lpstr>
      <vt:lpstr>Залежно від висоти центрів Н над станиною токарні верстати поділяють на</vt:lpstr>
      <vt:lpstr>Розглянемо конструкцію токарно-гвинторізного верстата</vt:lpstr>
      <vt:lpstr>Конструктивною особливістю  токарно-гвинторізного верстата є наявність ходового гвинта (гвинта подачі), який використовують для обробки різцем різних видів різей. </vt:lpstr>
      <vt:lpstr>Презентация PowerPoint</vt:lpstr>
      <vt:lpstr>Презентация PowerPoint</vt:lpstr>
      <vt:lpstr>Основні вузли токарного верстата (відео)</vt:lpstr>
      <vt:lpstr>Токарно-карусельні верстати</vt:lpstr>
      <vt:lpstr>Розглянемо конструкцію двостоякового карусельного верстата</vt:lpstr>
      <vt:lpstr>Презентация PowerPoint</vt:lpstr>
      <vt:lpstr>Токарно-револьверні верстати</vt:lpstr>
      <vt:lpstr>Розглянемо конструкцію  токарно-револьверного верстата</vt:lpstr>
      <vt:lpstr>Презентация PowerPoint</vt:lpstr>
      <vt:lpstr>Токарно-револьверний верстат (відео)</vt:lpstr>
      <vt:lpstr>ВИСНОВКИ</vt:lpstr>
      <vt:lpstr>РЕФЛЕКСІЯ</vt:lpstr>
      <vt:lpstr>ДЯКУЮ   ЗА   УВАГУ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ВЕРСТАТИ  ТОКАРНОЇ ГРУПИ</dc:title>
  <dc:creator>Ирина Андреевна</dc:creator>
  <cp:lastModifiedBy>Ирина Андреевна</cp:lastModifiedBy>
  <cp:revision>45</cp:revision>
  <dcterms:created xsi:type="dcterms:W3CDTF">2020-02-27T11:58:37Z</dcterms:created>
  <dcterms:modified xsi:type="dcterms:W3CDTF">2020-03-17T10:26:53Z</dcterms:modified>
</cp:coreProperties>
</file>