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  <p:sldId id="268" r:id="rId14"/>
    <p:sldId id="285" r:id="rId15"/>
    <p:sldId id="287" r:id="rId16"/>
    <p:sldId id="270" r:id="rId17"/>
    <p:sldId id="271" r:id="rId18"/>
    <p:sldId id="272" r:id="rId19"/>
    <p:sldId id="273" r:id="rId20"/>
    <p:sldId id="274" r:id="rId21"/>
    <p:sldId id="286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9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6600"/>
    <a:srgbClr val="003300"/>
    <a:srgbClr val="009900"/>
    <a:srgbClr val="FFFF00"/>
    <a:srgbClr val="FFCC00"/>
    <a:srgbClr val="CCCC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44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E09D4A-B162-4A2F-8E67-0FF85C84A7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05252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280E0-564F-4C87-BADB-21DEEFBD16B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18051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1F50B3-C5D3-475F-882A-BAEF655289F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2112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49579B-78F7-40FB-9264-3C5D4DCBB1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24647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C38863-31C2-4054-B154-2C6E934E0EE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87095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E2300-F0DA-448A-B694-7808F187892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857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00E78-4915-4B79-8B11-29C18AA1A93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5726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571534-3BA5-4450-865A-5B639EB9F6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76696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9B0AF-7704-49C3-8195-A390FA2199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27127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29CA4-8EFB-4EE8-BEDB-B7693C2F1F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2318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CCE33-0295-46E6-A21E-9FC99E31ABF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2294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F4B7ED-F063-421E-967D-8290FE412F9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djYeZnZm0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251520" y="1341438"/>
            <a:ext cx="7020022" cy="769441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zh-CN" sz="4400" dirty="0">
                <a:solidFill>
                  <a:schemeClr val="bg1"/>
                </a:solidFill>
                <a:ea typeface="黑体" pitchFamily="2" charset="-122"/>
              </a:rPr>
              <a:t>ЕФІРООЛІЙНІ КУЛЬТУРИ</a:t>
            </a:r>
            <a:endParaRPr lang="zh-CN" altLang="en-US" sz="4400" dirty="0">
              <a:solidFill>
                <a:schemeClr val="bg1"/>
              </a:solidFill>
              <a:ea typeface="黑体" pitchFamily="2" charset="-122"/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03238" y="2084388"/>
            <a:ext cx="611212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altLang="zh-CN" sz="1600" b="1" dirty="0">
                <a:solidFill>
                  <a:srgbClr val="FFFF00"/>
                </a:solidFill>
              </a:rPr>
              <a:t>ТЕХНОЛОГІЯ ВИРОБНИЦТВА ПРОДУКЦІЇ РОСЛИННИЦТВА</a:t>
            </a:r>
            <a:endParaRPr lang="en-US" altLang="zh-CN" sz="1600" b="1" dirty="0">
              <a:solidFill>
                <a:srgbClr val="FFFF00"/>
              </a:solidFill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468313" y="2708275"/>
            <a:ext cx="43578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altLang="zh-CN" sz="2000" b="1" dirty="0">
                <a:solidFill>
                  <a:srgbClr val="006600"/>
                </a:solidFill>
                <a:ea typeface="黑体" pitchFamily="2" charset="-122"/>
              </a:rPr>
              <a:t>Викладач Олександр ДАВИГОРА</a:t>
            </a:r>
            <a:endParaRPr lang="zh-CN" altLang="en-US" sz="2000" b="1" dirty="0">
              <a:solidFill>
                <a:srgbClr val="006600"/>
              </a:solidFill>
              <a:ea typeface="黑体" pitchFamily="2" charset="-122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3165892"/>
            <a:ext cx="2876550" cy="15906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1800" y="4825028"/>
            <a:ext cx="3060745" cy="17430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0275" y="4838004"/>
            <a:ext cx="2619375" cy="17430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520" y="4225554"/>
            <a:ext cx="2342550" cy="2342550"/>
          </a:xfrm>
          <a:prstGeom prst="rect">
            <a:avLst/>
          </a:prstGeom>
        </p:spPr>
      </p:pic>
      <p:sp>
        <p:nvSpPr>
          <p:cNvPr id="10" name="Text Box 6">
            <a:extLst>
              <a:ext uri="{FF2B5EF4-FFF2-40B4-BE49-F238E27FC236}">
                <a16:creationId xmlns:a16="http://schemas.microsoft.com/office/drawing/2014/main" id="{23C424EA-42E7-4AAC-9656-B261624402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251" y="355280"/>
            <a:ext cx="825540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uk-UA" altLang="zh-CN" sz="1600" dirty="0">
                <a:solidFill>
                  <a:srgbClr val="006600"/>
                </a:solidFill>
                <a:ea typeface="黑体" pitchFamily="2" charset="-122"/>
              </a:rPr>
              <a:t>ВСП «Бобринецький аграрний фаховий коледж ім. В. Порика Білоцерківського НАУ»</a:t>
            </a:r>
            <a:endParaRPr lang="zh-CN" altLang="en-US" sz="1600" dirty="0">
              <a:solidFill>
                <a:srgbClr val="006600"/>
              </a:solidFill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88727A-FC4E-472C-9B9C-3E3CAA944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uk-UA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F665C1-80C8-432F-AA44-764652DAB8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uk-UA" sz="2400" dirty="0"/>
              <a:t>Загальна характеристика ефіроолійних культур</a:t>
            </a:r>
          </a:p>
          <a:p>
            <a:pPr marL="457200" indent="-457200">
              <a:buAutoNum type="arabicPeriod"/>
            </a:pPr>
            <a:r>
              <a:rPr lang="uk-UA" sz="2400" dirty="0"/>
              <a:t>Коріандр. Господарське значення, морфобіологічні особливості, технологія вирощування.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uk-UA" sz="2400" dirty="0"/>
              <a:t>Аніс. </a:t>
            </a:r>
            <a:r>
              <a:rPr kumimoji="0" lang="uk-U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Господарське значення, морфобіологічні особливості, технологія вирощування.</a:t>
            </a:r>
            <a:endParaRPr lang="uk-UA" sz="2400" dirty="0"/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uk-UA" sz="2400" dirty="0"/>
              <a:t>Кмин. </a:t>
            </a:r>
            <a:r>
              <a:rPr kumimoji="0" lang="uk-U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Господарське значення, морфобіологічні особливості, технологія вирощування.</a:t>
            </a:r>
          </a:p>
          <a:p>
            <a:pPr marL="457200" indent="-457200">
              <a:buAutoNum type="arabicPeriod"/>
            </a:pPr>
            <a:endParaRPr lang="uk-UA" sz="2400" dirty="0"/>
          </a:p>
          <a:p>
            <a:pPr marL="457200" indent="-457200">
              <a:buAutoNum type="arabicPeriod"/>
            </a:pPr>
            <a:endParaRPr lang="uk-UA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E38196-2E68-441E-9741-9AD2C43FA0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734" y="4509120"/>
            <a:ext cx="2762250" cy="18383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8AC2D70-ED36-493E-8D2B-F08D234082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1748" y="4509120"/>
            <a:ext cx="2020503" cy="18383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55F6CC-F315-43B2-A0BD-172902283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168" y="4509120"/>
            <a:ext cx="2503986" cy="1802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546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Загальна</a:t>
            </a:r>
            <a:r>
              <a:rPr lang="ru-RU" dirty="0"/>
              <a:t> характеристика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16624"/>
          </a:xfrm>
        </p:spPr>
        <p:txBody>
          <a:bodyPr/>
          <a:lstStyle/>
          <a:p>
            <a:r>
              <a:rPr lang="ru-RU" sz="2400" dirty="0"/>
              <a:t>До </a:t>
            </a:r>
            <a:r>
              <a:rPr lang="ru-RU" sz="2400" dirty="0" err="1"/>
              <a:t>ефіроолійних</a:t>
            </a:r>
            <a:r>
              <a:rPr lang="ru-RU" sz="2400" dirty="0"/>
              <a:t> культур </a:t>
            </a:r>
            <a:r>
              <a:rPr lang="ru-RU" sz="2400" dirty="0" err="1"/>
              <a:t>належить</a:t>
            </a:r>
            <a:r>
              <a:rPr lang="ru-RU" sz="2400" dirty="0"/>
              <a:t> 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рослин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вирощують</a:t>
            </a:r>
            <a:r>
              <a:rPr lang="ru-RU" sz="2400" dirty="0"/>
              <a:t> для </a:t>
            </a:r>
            <a:r>
              <a:rPr lang="ru-RU" sz="2400" dirty="0" err="1"/>
              <a:t>виробництва</a:t>
            </a:r>
            <a:r>
              <a:rPr lang="ru-RU" sz="2400" dirty="0"/>
              <a:t> легких </a:t>
            </a:r>
            <a:r>
              <a:rPr lang="ru-RU" sz="2400" dirty="0" err="1"/>
              <a:t>ароматичних</a:t>
            </a:r>
            <a:r>
              <a:rPr lang="ru-RU" sz="2400" dirty="0"/>
              <a:t> </a:t>
            </a:r>
            <a:r>
              <a:rPr lang="ru-RU" sz="2400" dirty="0" err="1"/>
              <a:t>речовин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дістали</a:t>
            </a:r>
            <a:r>
              <a:rPr lang="ru-RU" sz="2400" dirty="0"/>
              <a:t> </a:t>
            </a:r>
            <a:r>
              <a:rPr lang="ru-RU" sz="2400" dirty="0" err="1"/>
              <a:t>назву</a:t>
            </a:r>
            <a:r>
              <a:rPr lang="ru-RU" sz="2400" dirty="0"/>
              <a:t> </a:t>
            </a:r>
            <a:r>
              <a:rPr lang="ru-RU" sz="2400" dirty="0" err="1"/>
              <a:t>ефірні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. </a:t>
            </a:r>
          </a:p>
          <a:p>
            <a:r>
              <a:rPr lang="ru-RU" sz="2400" dirty="0"/>
              <a:t>За складом і </a:t>
            </a:r>
            <a:r>
              <a:rPr lang="ru-RU" sz="2400" dirty="0" err="1"/>
              <a:t>хімічною</a:t>
            </a:r>
            <a:r>
              <a:rPr lang="ru-RU" sz="2400" dirty="0"/>
              <a:t> </a:t>
            </a:r>
            <a:r>
              <a:rPr lang="ru-RU" sz="2400" dirty="0" err="1"/>
              <a:t>будовою</a:t>
            </a:r>
            <a:r>
              <a:rPr lang="ru-RU" sz="2400" dirty="0"/>
              <a:t> </a:t>
            </a:r>
            <a:r>
              <a:rPr lang="ru-RU" sz="2400" dirty="0" err="1"/>
              <a:t>ефірні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</a:t>
            </a:r>
            <a:r>
              <a:rPr lang="ru-RU" sz="2400" dirty="0" err="1"/>
              <a:t>являють</a:t>
            </a:r>
            <a:r>
              <a:rPr lang="ru-RU" sz="2400" dirty="0"/>
              <a:t> собою </a:t>
            </a:r>
            <a:r>
              <a:rPr lang="ru-RU" sz="2400" dirty="0" err="1"/>
              <a:t>суміші</a:t>
            </a:r>
            <a:r>
              <a:rPr lang="ru-RU" sz="2400" dirty="0"/>
              <a:t> </a:t>
            </a:r>
            <a:r>
              <a:rPr lang="ru-RU" sz="2400" dirty="0" err="1"/>
              <a:t>різноманітних</a:t>
            </a:r>
            <a:r>
              <a:rPr lang="ru-RU" sz="2400" dirty="0"/>
              <a:t> </a:t>
            </a:r>
            <a:r>
              <a:rPr lang="ru-RU" sz="2400" dirty="0" err="1"/>
              <a:t>органічних</a:t>
            </a:r>
            <a:r>
              <a:rPr lang="ru-RU" sz="2400" dirty="0"/>
              <a:t> </a:t>
            </a:r>
            <a:r>
              <a:rPr lang="ru-RU" sz="2400" dirty="0" err="1"/>
              <a:t>сполук</a:t>
            </a:r>
            <a:r>
              <a:rPr lang="ru-RU" sz="2400" dirty="0"/>
              <a:t>: </a:t>
            </a:r>
            <a:r>
              <a:rPr lang="ru-RU" sz="2400" dirty="0" err="1"/>
              <a:t>вуглеводів</a:t>
            </a:r>
            <a:r>
              <a:rPr lang="ru-RU" sz="2400" dirty="0"/>
              <a:t> </a:t>
            </a:r>
            <a:r>
              <a:rPr lang="ru-RU" sz="2400" dirty="0" err="1"/>
              <a:t>різного</a:t>
            </a:r>
            <a:r>
              <a:rPr lang="ru-RU" sz="2400" dirty="0"/>
              <a:t> </a:t>
            </a:r>
            <a:r>
              <a:rPr lang="ru-RU" sz="2400" dirty="0" err="1"/>
              <a:t>ступеню</a:t>
            </a:r>
            <a:r>
              <a:rPr lang="ru-RU" sz="2400" dirty="0"/>
              <a:t> </a:t>
            </a:r>
            <a:r>
              <a:rPr lang="ru-RU" sz="2400" dirty="0" err="1"/>
              <a:t>насиченості</a:t>
            </a:r>
            <a:r>
              <a:rPr lang="ru-RU" sz="2400" dirty="0"/>
              <a:t>, </a:t>
            </a:r>
            <a:r>
              <a:rPr lang="ru-RU" sz="2400" dirty="0" err="1"/>
              <a:t>спиртів</a:t>
            </a:r>
            <a:r>
              <a:rPr lang="ru-RU" sz="2400" dirty="0"/>
              <a:t>, </a:t>
            </a:r>
            <a:r>
              <a:rPr lang="ru-RU" sz="2400" dirty="0" err="1"/>
              <a:t>фенолів</a:t>
            </a:r>
            <a:r>
              <a:rPr lang="ru-RU" sz="2400" dirty="0"/>
              <a:t>, </a:t>
            </a:r>
            <a:r>
              <a:rPr lang="ru-RU" sz="2400" dirty="0" err="1"/>
              <a:t>ефірів</a:t>
            </a:r>
            <a:r>
              <a:rPr lang="ru-RU" sz="2400" dirty="0"/>
              <a:t>, </a:t>
            </a:r>
            <a:r>
              <a:rPr lang="ru-RU" sz="2400" dirty="0" err="1"/>
              <a:t>альдегідів</a:t>
            </a:r>
            <a:r>
              <a:rPr lang="ru-RU" sz="2400" dirty="0"/>
              <a:t>, </a:t>
            </a:r>
            <a:r>
              <a:rPr lang="ru-RU" sz="2400" dirty="0" err="1"/>
              <a:t>кетонів</a:t>
            </a:r>
            <a:r>
              <a:rPr lang="ru-RU" sz="2400" dirty="0"/>
              <a:t> та </a:t>
            </a:r>
            <a:r>
              <a:rPr lang="ru-RU" sz="2400" dirty="0" err="1"/>
              <a:t>органічних</a:t>
            </a:r>
            <a:r>
              <a:rPr lang="ru-RU" sz="2400" dirty="0"/>
              <a:t> кислот.</a:t>
            </a:r>
          </a:p>
          <a:p>
            <a:r>
              <a:rPr lang="ru-RU" sz="2400" b="1" dirty="0" err="1">
                <a:solidFill>
                  <a:srgbClr val="006600"/>
                </a:solidFill>
              </a:rPr>
              <a:t>Ефірні</a:t>
            </a:r>
            <a:r>
              <a:rPr lang="ru-RU" sz="2400" b="1" dirty="0">
                <a:solidFill>
                  <a:srgbClr val="006600"/>
                </a:solidFill>
              </a:rPr>
              <a:t> </a:t>
            </a:r>
            <a:r>
              <a:rPr lang="ru-RU" sz="2400" b="1" dirty="0" err="1">
                <a:solidFill>
                  <a:srgbClr val="006600"/>
                </a:solidFill>
              </a:rPr>
              <a:t>олії</a:t>
            </a:r>
            <a:r>
              <a:rPr lang="ru-RU" sz="2400" b="1" dirty="0">
                <a:solidFill>
                  <a:srgbClr val="006600"/>
                </a:solidFill>
              </a:rPr>
              <a:t> </a:t>
            </a:r>
            <a:r>
              <a:rPr lang="ru-RU" sz="2400" b="1" dirty="0" err="1">
                <a:solidFill>
                  <a:srgbClr val="006600"/>
                </a:solidFill>
              </a:rPr>
              <a:t>використовують</a:t>
            </a:r>
            <a:r>
              <a:rPr lang="ru-RU" sz="2400" b="1" dirty="0">
                <a:solidFill>
                  <a:srgbClr val="006600"/>
                </a:solidFill>
              </a:rPr>
              <a:t> </a:t>
            </a:r>
            <a:r>
              <a:rPr lang="ru-RU" sz="2400" dirty="0"/>
              <a:t>у </a:t>
            </a:r>
            <a:r>
              <a:rPr lang="ru-RU" sz="2400" dirty="0" err="1"/>
              <a:t>парфумерно-косметичній</a:t>
            </a:r>
            <a:r>
              <a:rPr lang="ru-RU" sz="2400" dirty="0"/>
              <a:t>, </a:t>
            </a:r>
            <a:r>
              <a:rPr lang="ru-RU" sz="2400" dirty="0" err="1"/>
              <a:t>фармацевтичній</a:t>
            </a:r>
            <a:r>
              <a:rPr lang="ru-RU" sz="2400" dirty="0"/>
              <a:t>, </a:t>
            </a:r>
            <a:r>
              <a:rPr lang="ru-RU" sz="2400" dirty="0" err="1"/>
              <a:t>харчовій</a:t>
            </a:r>
            <a:r>
              <a:rPr lang="ru-RU" sz="2400" dirty="0"/>
              <a:t>, </a:t>
            </a:r>
            <a:r>
              <a:rPr lang="ru-RU" sz="2400" dirty="0" err="1"/>
              <a:t>миловарній</a:t>
            </a:r>
            <a:r>
              <a:rPr lang="ru-RU" sz="2400" dirty="0"/>
              <a:t>, </a:t>
            </a:r>
            <a:r>
              <a:rPr lang="ru-RU" sz="2400" dirty="0" err="1"/>
              <a:t>тютюновій</a:t>
            </a:r>
            <a:r>
              <a:rPr lang="ru-RU" sz="2400" dirty="0"/>
              <a:t>, </a:t>
            </a:r>
            <a:r>
              <a:rPr lang="ru-RU" sz="2400" dirty="0" err="1"/>
              <a:t>консервній</a:t>
            </a:r>
            <a:r>
              <a:rPr lang="ru-RU" sz="2400" dirty="0"/>
              <a:t> та </a:t>
            </a:r>
            <a:r>
              <a:rPr lang="ru-RU" sz="2400" dirty="0" err="1"/>
              <a:t>інших</a:t>
            </a:r>
            <a:r>
              <a:rPr lang="ru-RU" sz="2400" dirty="0"/>
              <a:t> </a:t>
            </a:r>
            <a:r>
              <a:rPr lang="ru-RU" sz="2400" dirty="0" err="1"/>
              <a:t>галузях</a:t>
            </a:r>
            <a:r>
              <a:rPr lang="ru-RU" sz="2400" dirty="0"/>
              <a:t> </a:t>
            </a:r>
            <a:r>
              <a:rPr lang="ru-RU" sz="2400" dirty="0" err="1"/>
              <a:t>промисловості</a:t>
            </a:r>
            <a:r>
              <a:rPr lang="ru-RU" sz="2400" dirty="0"/>
              <a:t>. </a:t>
            </a:r>
          </a:p>
          <a:p>
            <a:r>
              <a:rPr lang="ru-RU" sz="24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Рівень</a:t>
            </a:r>
            <a:r>
              <a:rPr lang="ru-RU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споживання</a:t>
            </a:r>
            <a:r>
              <a:rPr lang="ru-RU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їх</a:t>
            </a:r>
            <a:r>
              <a:rPr lang="ru-RU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визначає</a:t>
            </a:r>
            <a:r>
              <a:rPr lang="ru-RU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стан </a:t>
            </a:r>
            <a:r>
              <a:rPr lang="ru-RU" sz="24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добробуту</a:t>
            </a:r>
            <a:r>
              <a:rPr lang="ru-RU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здоров'я</a:t>
            </a:r>
            <a:r>
              <a:rPr lang="ru-RU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працездатності</a:t>
            </a:r>
            <a:r>
              <a:rPr lang="ru-RU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людей.</a:t>
            </a:r>
          </a:p>
        </p:txBody>
      </p:sp>
    </p:spTree>
    <p:extLst>
      <p:ext uri="{BB962C8B-B14F-4D97-AF65-F5344CB8AC3E}">
        <p14:creationId xmlns:p14="http://schemas.microsoft.com/office/powerpoint/2010/main" val="3187655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Загальна</a:t>
            </a:r>
            <a:r>
              <a:rPr lang="ru-RU" dirty="0"/>
              <a:t> характеристика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323730"/>
          </a:xfrm>
        </p:spPr>
        <p:txBody>
          <a:bodyPr/>
          <a:lstStyle/>
          <a:p>
            <a:r>
              <a:rPr lang="ru-RU" sz="2800" dirty="0" err="1"/>
              <a:t>Ефірні</a:t>
            </a:r>
            <a:r>
              <a:rPr lang="ru-RU" sz="2800" dirty="0"/>
              <a:t> масла </a:t>
            </a:r>
            <a:r>
              <a:rPr lang="ru-RU" sz="2800" dirty="0" err="1"/>
              <a:t>накопичуються</a:t>
            </a:r>
            <a:r>
              <a:rPr lang="ru-RU" sz="2800" dirty="0"/>
              <a:t> у плодах, </a:t>
            </a:r>
            <a:r>
              <a:rPr lang="ru-RU" sz="2800" dirty="0" err="1"/>
              <a:t>насінні</a:t>
            </a:r>
            <a:r>
              <a:rPr lang="ru-RU" sz="2800" dirty="0"/>
              <a:t>, </a:t>
            </a:r>
            <a:r>
              <a:rPr lang="ru-RU" sz="2800" dirty="0" err="1"/>
              <a:t>листі</a:t>
            </a:r>
            <a:r>
              <a:rPr lang="ru-RU" sz="2800" dirty="0"/>
              <a:t>, </a:t>
            </a:r>
            <a:r>
              <a:rPr lang="ru-RU" sz="2800" dirty="0" err="1"/>
              <a:t>квітках</a:t>
            </a:r>
            <a:r>
              <a:rPr lang="ru-RU" sz="2800" dirty="0"/>
              <a:t>, </a:t>
            </a:r>
            <a:r>
              <a:rPr lang="ru-RU" sz="2800" dirty="0" err="1"/>
              <a:t>кореневищах</a:t>
            </a:r>
            <a:r>
              <a:rPr lang="ru-RU" sz="2800" dirty="0"/>
              <a:t> та в </a:t>
            </a:r>
            <a:r>
              <a:rPr lang="ru-RU" sz="2800" dirty="0" err="1"/>
              <a:t>інших</a:t>
            </a:r>
            <a:r>
              <a:rPr lang="ru-RU" sz="2800" dirty="0"/>
              <a:t> органах (</a:t>
            </a:r>
            <a:r>
              <a:rPr lang="ru-RU" sz="2800" dirty="0" err="1"/>
              <a:t>частинах</a:t>
            </a:r>
            <a:r>
              <a:rPr lang="ru-RU" sz="2800" dirty="0"/>
              <a:t>) </a:t>
            </a:r>
            <a:r>
              <a:rPr lang="ru-RU" sz="2800" dirty="0" err="1"/>
              <a:t>рослин</a:t>
            </a:r>
            <a:r>
              <a:rPr lang="ru-RU" sz="2800" dirty="0"/>
              <a:t>. </a:t>
            </a:r>
          </a:p>
          <a:p>
            <a:r>
              <a:rPr lang="ru-RU" sz="2800" dirty="0" err="1"/>
              <a:t>Зернові</a:t>
            </a:r>
            <a:r>
              <a:rPr lang="ru-RU" sz="2800" dirty="0"/>
              <a:t> </a:t>
            </a:r>
            <a:r>
              <a:rPr lang="ru-RU" sz="2800" dirty="0" err="1"/>
              <a:t>ефіроолійні</a:t>
            </a:r>
            <a:r>
              <a:rPr lang="ru-RU" sz="2800" dirty="0"/>
              <a:t> </a:t>
            </a:r>
            <a:r>
              <a:rPr lang="ru-RU" sz="2800" dirty="0" err="1"/>
              <a:t>культури</a:t>
            </a:r>
            <a:r>
              <a:rPr lang="ru-RU" sz="2800" dirty="0"/>
              <a:t> </a:t>
            </a:r>
            <a:r>
              <a:rPr lang="ru-RU" sz="2800" dirty="0" err="1"/>
              <a:t>містять</a:t>
            </a:r>
            <a:r>
              <a:rPr lang="ru-RU" sz="2800" dirty="0"/>
              <a:t> </a:t>
            </a:r>
            <a:r>
              <a:rPr lang="ru-RU" sz="2800" dirty="0" err="1"/>
              <a:t>також</a:t>
            </a:r>
            <a:r>
              <a:rPr lang="ru-RU" sz="2800" dirty="0"/>
              <a:t> </a:t>
            </a:r>
            <a:r>
              <a:rPr lang="ru-RU" sz="2800" dirty="0" err="1"/>
              <a:t>значну</a:t>
            </a:r>
            <a:r>
              <a:rPr lang="ru-RU" sz="2800" dirty="0"/>
              <a:t> </a:t>
            </a:r>
            <a:r>
              <a:rPr lang="ru-RU" sz="2800" dirty="0" err="1"/>
              <a:t>кількість</a:t>
            </a:r>
            <a:r>
              <a:rPr lang="ru-RU" sz="2800" dirty="0"/>
              <a:t> </a:t>
            </a:r>
            <a:r>
              <a:rPr lang="ru-RU" sz="2800" dirty="0" err="1"/>
              <a:t>звичайної</a:t>
            </a:r>
            <a:r>
              <a:rPr lang="ru-RU" sz="2800" dirty="0"/>
              <a:t> (</a:t>
            </a:r>
            <a:r>
              <a:rPr lang="ru-RU" sz="2800" dirty="0" err="1"/>
              <a:t>жирної</a:t>
            </a:r>
            <a:r>
              <a:rPr lang="ru-RU" sz="2800" dirty="0"/>
              <a:t>) </a:t>
            </a:r>
            <a:r>
              <a:rPr lang="ru-RU" sz="2800" dirty="0" err="1"/>
              <a:t>олії</a:t>
            </a:r>
            <a:r>
              <a:rPr lang="ru-RU" sz="2800" dirty="0"/>
              <a:t>. </a:t>
            </a:r>
          </a:p>
          <a:p>
            <a:r>
              <a:rPr lang="ru-RU" sz="2800" dirty="0" err="1"/>
              <a:t>Ефірну</a:t>
            </a:r>
            <a:r>
              <a:rPr lang="ru-RU" sz="2800" dirty="0"/>
              <a:t> </a:t>
            </a:r>
            <a:r>
              <a:rPr lang="ru-RU" sz="2800" dirty="0" err="1"/>
              <a:t>олію</a:t>
            </a:r>
            <a:r>
              <a:rPr lang="ru-RU" sz="2800" dirty="0"/>
              <a:t> </a:t>
            </a:r>
            <a:r>
              <a:rPr lang="ru-RU" sz="2800" dirty="0" err="1"/>
              <a:t>добувають</a:t>
            </a:r>
            <a:r>
              <a:rPr lang="ru-RU" sz="2800" dirty="0"/>
              <a:t> </a:t>
            </a:r>
            <a:r>
              <a:rPr lang="ru-RU" sz="2800" dirty="0" err="1"/>
              <a:t>відгонкою</a:t>
            </a:r>
            <a:r>
              <a:rPr lang="ru-RU" sz="2800" dirty="0"/>
              <a:t> </a:t>
            </a:r>
            <a:r>
              <a:rPr lang="ru-RU" sz="2800" dirty="0" err="1"/>
              <a:t>її</a:t>
            </a:r>
            <a:r>
              <a:rPr lang="ru-RU" sz="2800" dirty="0"/>
              <a:t> водяною парою, а </a:t>
            </a:r>
            <a:r>
              <a:rPr lang="ru-RU" sz="2800" dirty="0" err="1"/>
              <a:t>жирну</a:t>
            </a:r>
            <a:r>
              <a:rPr lang="ru-RU" sz="2800" dirty="0"/>
              <a:t> – </a:t>
            </a:r>
            <a:r>
              <a:rPr lang="ru-RU" sz="2800" dirty="0" err="1"/>
              <a:t>екстрагуванням</a:t>
            </a:r>
            <a:r>
              <a:rPr lang="ru-RU" sz="2800" dirty="0"/>
              <a:t> </a:t>
            </a:r>
            <a:r>
              <a:rPr lang="ru-RU" sz="2800" dirty="0" err="1"/>
              <a:t>органічними</a:t>
            </a:r>
            <a:r>
              <a:rPr lang="ru-RU" sz="2800" dirty="0"/>
              <a:t> </a:t>
            </a:r>
            <a:r>
              <a:rPr lang="ru-RU" sz="2800" dirty="0" err="1"/>
              <a:t>розчинниками</a:t>
            </a:r>
            <a:r>
              <a:rPr lang="ru-RU" sz="2800" dirty="0"/>
              <a:t>. </a:t>
            </a:r>
          </a:p>
          <a:p>
            <a:r>
              <a:rPr lang="ru-RU" sz="2800" dirty="0" err="1"/>
              <a:t>Основні</a:t>
            </a:r>
            <a:r>
              <a:rPr lang="ru-RU" sz="2800" dirty="0"/>
              <a:t> </a:t>
            </a:r>
            <a:r>
              <a:rPr lang="ru-RU" sz="2800" dirty="0" err="1"/>
              <a:t>ефіроолійні</a:t>
            </a:r>
            <a:r>
              <a:rPr lang="ru-RU" sz="2800" dirty="0"/>
              <a:t> </a:t>
            </a:r>
            <a:r>
              <a:rPr lang="ru-RU" sz="2800" dirty="0" err="1"/>
              <a:t>культури</a:t>
            </a:r>
            <a:r>
              <a:rPr lang="ru-RU" sz="2800" dirty="0"/>
              <a:t> </a:t>
            </a:r>
            <a:r>
              <a:rPr lang="ru-RU" sz="2800" dirty="0" err="1"/>
              <a:t>містять</a:t>
            </a:r>
            <a:r>
              <a:rPr lang="ru-RU" sz="2800" dirty="0"/>
              <a:t> </a:t>
            </a:r>
            <a:r>
              <a:rPr lang="ru-RU" sz="2800" dirty="0" err="1"/>
              <a:t>різну</a:t>
            </a:r>
            <a:r>
              <a:rPr lang="ru-RU" sz="2800" dirty="0"/>
              <a:t> </a:t>
            </a:r>
            <a:r>
              <a:rPr lang="ru-RU" sz="2800" dirty="0" err="1"/>
              <a:t>кількість</a:t>
            </a:r>
            <a:r>
              <a:rPr lang="ru-RU" sz="2800" dirty="0"/>
              <a:t> </a:t>
            </a:r>
            <a:r>
              <a:rPr lang="ru-RU" sz="2800" dirty="0" err="1"/>
              <a:t>ефірної</a:t>
            </a:r>
            <a:r>
              <a:rPr lang="ru-RU" sz="2800" dirty="0"/>
              <a:t> та </a:t>
            </a:r>
            <a:r>
              <a:rPr lang="ru-RU" sz="2800" dirty="0" err="1"/>
              <a:t>звичайної</a:t>
            </a:r>
            <a:r>
              <a:rPr lang="ru-RU" sz="2800" dirty="0"/>
              <a:t> </a:t>
            </a:r>
            <a:r>
              <a:rPr lang="ru-RU" sz="2800" dirty="0" err="1"/>
              <a:t>олії</a:t>
            </a:r>
            <a:endParaRPr lang="ru-RU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5522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br>
              <a:rPr lang="ru-RU" sz="3200" b="1" dirty="0"/>
            </a:br>
            <a:r>
              <a:rPr lang="ru-RU" sz="3200" b="1" dirty="0" err="1"/>
              <a:t>Вміст</a:t>
            </a:r>
            <a:r>
              <a:rPr lang="ru-RU" sz="3200" b="1" dirty="0"/>
              <a:t> </a:t>
            </a:r>
            <a:r>
              <a:rPr lang="ru-RU" sz="3200" b="1" dirty="0" err="1"/>
              <a:t>ефірної</a:t>
            </a:r>
            <a:r>
              <a:rPr lang="ru-RU" sz="3200" b="1" dirty="0"/>
              <a:t> і </a:t>
            </a:r>
            <a:r>
              <a:rPr lang="ru-RU" sz="3200" b="1" dirty="0" err="1"/>
              <a:t>жирної</a:t>
            </a:r>
            <a:r>
              <a:rPr lang="ru-RU" sz="3200" b="1" dirty="0"/>
              <a:t> </a:t>
            </a:r>
            <a:r>
              <a:rPr lang="ru-RU" sz="3200" b="1" dirty="0" err="1"/>
              <a:t>олії</a:t>
            </a:r>
            <a:r>
              <a:rPr lang="ru-RU" sz="3200" b="1" dirty="0"/>
              <a:t> в </a:t>
            </a:r>
            <a:r>
              <a:rPr lang="ru-RU" sz="3200" b="1" dirty="0" err="1"/>
              <a:t>ефіроолійних</a:t>
            </a:r>
            <a:r>
              <a:rPr lang="ru-RU" sz="3200" b="1" dirty="0"/>
              <a:t> культурах, %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3849864"/>
              </p:ext>
            </p:extLst>
          </p:nvPr>
        </p:nvGraphicFramePr>
        <p:xfrm>
          <a:off x="457200" y="1556792"/>
          <a:ext cx="8435280" cy="4896546"/>
        </p:xfrm>
        <a:graphic>
          <a:graphicData uri="http://schemas.openxmlformats.org/drawingml/2006/table">
            <a:tbl>
              <a:tblPr/>
              <a:tblGrid>
                <a:gridCol w="2108820">
                  <a:extLst>
                    <a:ext uri="{9D8B030D-6E8A-4147-A177-3AD203B41FA5}">
                      <a16:colId xmlns:a16="http://schemas.microsoft.com/office/drawing/2014/main" val="2080700257"/>
                    </a:ext>
                  </a:extLst>
                </a:gridCol>
                <a:gridCol w="2108820">
                  <a:extLst>
                    <a:ext uri="{9D8B030D-6E8A-4147-A177-3AD203B41FA5}">
                      <a16:colId xmlns:a16="http://schemas.microsoft.com/office/drawing/2014/main" val="4210581550"/>
                    </a:ext>
                  </a:extLst>
                </a:gridCol>
                <a:gridCol w="2108820">
                  <a:extLst>
                    <a:ext uri="{9D8B030D-6E8A-4147-A177-3AD203B41FA5}">
                      <a16:colId xmlns:a16="http://schemas.microsoft.com/office/drawing/2014/main" val="3826092238"/>
                    </a:ext>
                  </a:extLst>
                </a:gridCol>
                <a:gridCol w="2108820">
                  <a:extLst>
                    <a:ext uri="{9D8B030D-6E8A-4147-A177-3AD203B41FA5}">
                      <a16:colId xmlns:a16="http://schemas.microsoft.com/office/drawing/2014/main" val="1015450940"/>
                    </a:ext>
                  </a:extLst>
                </a:gridCol>
              </a:tblGrid>
              <a:tr h="489655">
                <a:tc rowSpan="2"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Культура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Орган накопичення олії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Вміст олії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4052213"/>
                  </a:ext>
                </a:extLst>
              </a:tr>
              <a:tr h="7344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ефірної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жирної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062888"/>
                  </a:ext>
                </a:extLst>
              </a:tr>
              <a:tr h="489655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Коріандр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Насіння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1,5-1,8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17-24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1589949"/>
                  </a:ext>
                </a:extLst>
              </a:tr>
              <a:tr h="489655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Кмин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Насіння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4-6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14-22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310182"/>
                  </a:ext>
                </a:extLst>
              </a:tr>
              <a:tr h="489655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Аніс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Насіння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2,5-4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16-22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0785793"/>
                  </a:ext>
                </a:extLst>
              </a:tr>
              <a:tr h="856895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М'ята перцева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Листя і стебло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2,5-3,5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_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807104"/>
                  </a:ext>
                </a:extLst>
              </a:tr>
              <a:tr h="856895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Шавлія мускатна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Суцвіття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0,2-0,35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–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646017"/>
                  </a:ext>
                </a:extLst>
              </a:tr>
              <a:tr h="489655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Лаванда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Суцвіття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1-2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>–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19269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6042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720" y="188640"/>
            <a:ext cx="8229600" cy="925662"/>
          </a:xfrm>
        </p:spPr>
        <p:txBody>
          <a:bodyPr/>
          <a:lstStyle/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Україні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найпоширенішими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ефіроолійними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культурами є: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31640"/>
            <a:ext cx="8229600" cy="5526360"/>
          </a:xfrm>
        </p:spPr>
        <p:txBody>
          <a:bodyPr/>
          <a:lstStyle/>
          <a:p>
            <a:r>
              <a:rPr lang="ru-RU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</a:t>
            </a:r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</a:t>
            </a:r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фенхель </a:t>
            </a:r>
          </a:p>
          <a:p>
            <a:r>
              <a:rPr lang="ru-RU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</a:t>
            </a:r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м'ята</a:t>
            </a:r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перцева</a:t>
            </a:r>
            <a:endParaRPr lang="ru-RU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троянда</a:t>
            </a:r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ефіроолійна</a:t>
            </a:r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лаванда </a:t>
            </a:r>
          </a:p>
          <a:p>
            <a:r>
              <a:rPr lang="ru-RU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шавлія</a:t>
            </a:r>
            <a:r>
              <a:rPr lang="ru-RU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мускатна</a:t>
            </a:r>
            <a:endParaRPr lang="ru-RU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697" y="1426793"/>
            <a:ext cx="2161803" cy="12531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0561" y="1321623"/>
            <a:ext cx="1463452" cy="14634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2074" y="1426793"/>
            <a:ext cx="1970663" cy="13113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3928" y="2897244"/>
            <a:ext cx="1810294" cy="13559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8755" y="2897244"/>
            <a:ext cx="1597188" cy="15971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0477" y="3172609"/>
            <a:ext cx="1287520" cy="128752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0660" y="5007667"/>
            <a:ext cx="1687141" cy="168714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93738" y="4964311"/>
            <a:ext cx="1942728" cy="1730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553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268760"/>
            <a:ext cx="5112568" cy="5328592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Господарське значення</a:t>
            </a:r>
          </a:p>
          <a:p>
            <a:pPr marL="0" indent="0">
              <a:buNone/>
            </a:pPr>
            <a:r>
              <a:rPr lang="ru-RU" dirty="0"/>
              <a:t>В </a:t>
            </a:r>
            <a:r>
              <a:rPr lang="ru-RU" dirty="0" err="1"/>
              <a:t>насінні</a:t>
            </a:r>
            <a:r>
              <a:rPr lang="ru-RU" dirty="0"/>
              <a:t> </a:t>
            </a:r>
            <a:r>
              <a:rPr lang="ru-RU" dirty="0" err="1"/>
              <a:t>коріандру</a:t>
            </a:r>
            <a:r>
              <a:rPr lang="ru-RU" dirty="0"/>
              <a:t> </a:t>
            </a:r>
            <a:r>
              <a:rPr lang="ru-RU" dirty="0" err="1"/>
              <a:t>міститься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0,8 до 1,6 % </a:t>
            </a:r>
            <a:r>
              <a:rPr lang="ru-RU" dirty="0" err="1"/>
              <a:t>ефірної</a:t>
            </a:r>
            <a:r>
              <a:rPr lang="ru-RU" dirty="0"/>
              <a:t> </a:t>
            </a:r>
            <a:r>
              <a:rPr lang="ru-RU" dirty="0" err="1"/>
              <a:t>олії</a:t>
            </a:r>
            <a:r>
              <a:rPr lang="ru-RU" dirty="0"/>
              <a:t>, головною </a:t>
            </a:r>
            <a:r>
              <a:rPr lang="ru-RU" dirty="0" err="1"/>
              <a:t>складовою</a:t>
            </a:r>
            <a:r>
              <a:rPr lang="ru-RU" dirty="0"/>
              <a:t> </a:t>
            </a:r>
            <a:r>
              <a:rPr lang="ru-RU" dirty="0" err="1"/>
              <a:t>частиною</a:t>
            </a:r>
            <a:r>
              <a:rPr lang="ru-RU" dirty="0"/>
              <a:t> </a:t>
            </a:r>
            <a:r>
              <a:rPr lang="ru-RU" dirty="0" err="1"/>
              <a:t>якої</a:t>
            </a:r>
            <a:r>
              <a:rPr lang="ru-RU" dirty="0"/>
              <a:t> є </a:t>
            </a:r>
            <a:r>
              <a:rPr lang="ru-RU" dirty="0" err="1"/>
              <a:t>терпеновий</a:t>
            </a:r>
            <a:r>
              <a:rPr lang="ru-RU" dirty="0"/>
              <a:t> спирт </a:t>
            </a:r>
            <a:r>
              <a:rPr lang="ru-RU" dirty="0" err="1"/>
              <a:t>ліналоол</a:t>
            </a:r>
            <a:r>
              <a:rPr lang="ru-RU" dirty="0"/>
              <a:t> (60 - 80 %), </a:t>
            </a:r>
            <a:r>
              <a:rPr lang="ru-RU" dirty="0" err="1"/>
              <a:t>що</a:t>
            </a:r>
            <a:r>
              <a:rPr lang="ru-RU" dirty="0"/>
              <a:t> є </a:t>
            </a:r>
            <a:r>
              <a:rPr lang="ru-RU" dirty="0" err="1"/>
              <a:t>вихідним</a:t>
            </a:r>
            <a:r>
              <a:rPr lang="ru-RU" dirty="0"/>
              <a:t> продуктом для синтезу ряду пахучих </a:t>
            </a:r>
            <a:r>
              <a:rPr lang="ru-RU" dirty="0" err="1"/>
              <a:t>речовин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використовуються</a:t>
            </a:r>
            <a:r>
              <a:rPr lang="ru-RU" dirty="0"/>
              <a:t> в </a:t>
            </a:r>
            <a:r>
              <a:rPr lang="ru-RU" dirty="0" err="1"/>
              <a:t>парфумерно-косметичній</a:t>
            </a:r>
            <a:r>
              <a:rPr lang="ru-RU" dirty="0"/>
              <a:t> та </a:t>
            </a:r>
            <a:r>
              <a:rPr lang="ru-RU" dirty="0" err="1"/>
              <a:t>харчовій</a:t>
            </a:r>
            <a:r>
              <a:rPr lang="ru-RU" dirty="0"/>
              <a:t> </a:t>
            </a:r>
            <a:r>
              <a:rPr lang="ru-RU" dirty="0" err="1"/>
              <a:t>про­мисловості</a:t>
            </a:r>
            <a:r>
              <a:rPr lang="ru-RU" dirty="0"/>
              <a:t>. </a:t>
            </a:r>
            <a:endParaRPr lang="ru-RU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21819" y="1268761"/>
            <a:ext cx="3234388" cy="5305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256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7" y="1124744"/>
            <a:ext cx="5398291" cy="5472609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Господарське значення</a:t>
            </a:r>
          </a:p>
          <a:p>
            <a:pPr marL="0" indent="0">
              <a:buNone/>
            </a:pPr>
            <a:r>
              <a:rPr lang="ru-RU" sz="2400" dirty="0"/>
              <a:t>У </a:t>
            </a:r>
            <a:r>
              <a:rPr lang="ru-RU" sz="2400" dirty="0" err="1"/>
              <a:t>насінні</a:t>
            </a:r>
            <a:r>
              <a:rPr lang="ru-RU" sz="2400" dirty="0"/>
              <a:t> </a:t>
            </a:r>
            <a:r>
              <a:rPr lang="ru-RU" sz="2400" dirty="0" err="1"/>
              <a:t>коріандру</a:t>
            </a:r>
            <a:r>
              <a:rPr lang="ru-RU" sz="2400" dirty="0"/>
              <a:t> </a:t>
            </a:r>
            <a:r>
              <a:rPr lang="ru-RU" sz="2400" dirty="0" err="1"/>
              <a:t>міститься</a:t>
            </a:r>
            <a:r>
              <a:rPr lang="ru-RU" sz="2400" dirty="0"/>
              <a:t>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18 до 28 % </a:t>
            </a:r>
            <a:r>
              <a:rPr lang="ru-RU" sz="2400" dirty="0" err="1"/>
              <a:t>жир­ної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, яку </a:t>
            </a:r>
            <a:r>
              <a:rPr lang="ru-RU" sz="2400" dirty="0" err="1"/>
              <a:t>використовують</a:t>
            </a:r>
            <a:r>
              <a:rPr lang="ru-RU" sz="2400" dirty="0"/>
              <a:t> у </a:t>
            </a:r>
            <a:r>
              <a:rPr lang="ru-RU" sz="2400" dirty="0" err="1"/>
              <a:t>миловарній</a:t>
            </a:r>
            <a:r>
              <a:rPr lang="ru-RU" sz="2400" dirty="0"/>
              <a:t> і </a:t>
            </a:r>
            <a:r>
              <a:rPr lang="ru-RU" sz="2400" dirty="0" err="1"/>
              <a:t>текстильній</a:t>
            </a:r>
            <a:r>
              <a:rPr lang="ru-RU" sz="2400" dirty="0"/>
              <a:t> </a:t>
            </a:r>
            <a:r>
              <a:rPr lang="ru-RU" sz="2400" dirty="0" err="1"/>
              <a:t>промисло­вості</a:t>
            </a:r>
            <a:r>
              <a:rPr lang="ru-RU" sz="2400" dirty="0"/>
              <a:t>, а </a:t>
            </a:r>
            <a:r>
              <a:rPr lang="ru-RU" sz="2400" dirty="0" err="1"/>
              <a:t>також</a:t>
            </a:r>
            <a:r>
              <a:rPr lang="ru-RU" sz="2400" dirty="0"/>
              <a:t> у </a:t>
            </a:r>
            <a:r>
              <a:rPr lang="ru-RU" sz="2400" dirty="0" err="1"/>
              <a:t>поліграфічному</a:t>
            </a:r>
            <a:r>
              <a:rPr lang="ru-RU" sz="2400" dirty="0"/>
              <a:t> </a:t>
            </a:r>
            <a:r>
              <a:rPr lang="ru-RU" sz="2400" dirty="0" err="1"/>
              <a:t>виробництві</a:t>
            </a:r>
            <a:r>
              <a:rPr lang="ru-RU" sz="2400" dirty="0"/>
              <a:t>.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Насіння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коріандру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застосовують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харчовій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промисловості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як пряну приправу </a:t>
            </a:r>
          </a:p>
          <a:p>
            <a:pPr marL="0" indent="0">
              <a:buNone/>
            </a:pPr>
            <a:r>
              <a:rPr lang="ru-RU" sz="2400" dirty="0"/>
              <a:t>Шрот </a:t>
            </a:r>
            <a:r>
              <a:rPr lang="ru-RU" sz="2400" dirty="0" err="1"/>
              <a:t>коріандру</a:t>
            </a:r>
            <a:r>
              <a:rPr lang="ru-RU" sz="2400" dirty="0"/>
              <a:t> </a:t>
            </a:r>
            <a:r>
              <a:rPr lang="ru-RU" sz="2400" dirty="0" err="1"/>
              <a:t>містить</a:t>
            </a:r>
            <a:r>
              <a:rPr lang="ru-RU" sz="2400" dirty="0"/>
              <a:t> </a:t>
            </a:r>
            <a:r>
              <a:rPr lang="ru-RU" sz="2400" dirty="0" err="1"/>
              <a:t>близь­ко</a:t>
            </a:r>
            <a:r>
              <a:rPr lang="ru-RU" sz="2400" dirty="0"/>
              <a:t> 6 % жиру та до 30 % </a:t>
            </a:r>
            <a:r>
              <a:rPr lang="ru-RU" sz="2400" dirty="0" err="1"/>
              <a:t>білків</a:t>
            </a:r>
            <a:r>
              <a:rPr lang="ru-RU" sz="2400" dirty="0"/>
              <a:t> і </a:t>
            </a:r>
            <a:r>
              <a:rPr lang="ru-RU" sz="2400" dirty="0" err="1"/>
              <a:t>використовується</a:t>
            </a:r>
            <a:r>
              <a:rPr lang="ru-RU" sz="2400" dirty="0"/>
              <a:t> на корм </a:t>
            </a:r>
            <a:r>
              <a:rPr lang="ru-RU" sz="2400" dirty="0" err="1"/>
              <a:t>худоби</a:t>
            </a:r>
            <a:r>
              <a:rPr lang="ru-RU" sz="2400" dirty="0"/>
              <a:t> і </a:t>
            </a:r>
            <a:r>
              <a:rPr lang="ru-RU" sz="2400" dirty="0" err="1"/>
              <a:t>птиці</a:t>
            </a:r>
            <a:r>
              <a:rPr lang="ru-RU" sz="2400" dirty="0"/>
              <a:t>.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— медоносна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рослина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sz="2400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13414" y="1556792"/>
            <a:ext cx="3251074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034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964488" cy="5544616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Морфобіологічні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еко­логічні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ru-RU" sz="2400" dirty="0" err="1"/>
              <a:t>Коріандр</a:t>
            </a:r>
            <a:r>
              <a:rPr lang="ru-RU" sz="2400" dirty="0"/>
              <a:t> (</a:t>
            </a:r>
            <a:r>
              <a:rPr lang="ru-RU" sz="2400" dirty="0" err="1"/>
              <a:t>кишнець</a:t>
            </a:r>
            <a:r>
              <a:rPr lang="ru-RU" sz="2400" dirty="0"/>
              <a:t>, кинза) (</a:t>
            </a:r>
            <a:r>
              <a:rPr lang="en-US" sz="2400" dirty="0" err="1"/>
              <a:t>Coriandrum</a:t>
            </a:r>
            <a:r>
              <a:rPr lang="en-US" sz="2400" dirty="0"/>
              <a:t> </a:t>
            </a:r>
            <a:r>
              <a:rPr lang="en-US" sz="2400" dirty="0" err="1"/>
              <a:t>sativum</a:t>
            </a:r>
            <a:r>
              <a:rPr lang="en-US" sz="2400" dirty="0"/>
              <a:t> L.) —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однорічна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трав'яниста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рослина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родини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селерових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/>
              <a:t>(</a:t>
            </a:r>
            <a:r>
              <a:rPr lang="en-US" sz="2400" dirty="0" err="1"/>
              <a:t>Apiaceae</a:t>
            </a:r>
            <a:r>
              <a:rPr lang="en-US" sz="2400" dirty="0"/>
              <a:t>). </a:t>
            </a:r>
            <a:endParaRPr lang="uk-UA" sz="2400" dirty="0"/>
          </a:p>
          <a:p>
            <a:r>
              <a:rPr lang="ru-RU" sz="2400" dirty="0" err="1"/>
              <a:t>Плід</a:t>
            </a:r>
            <a:r>
              <a:rPr lang="ru-RU" sz="2400" dirty="0"/>
              <a:t> - </a:t>
            </a:r>
            <a:r>
              <a:rPr lang="ru-RU" sz="2400" dirty="0" err="1"/>
              <a:t>двосім'янка</a:t>
            </a:r>
            <a:r>
              <a:rPr lang="ru-RU" sz="2400" dirty="0"/>
              <a:t> </a:t>
            </a:r>
            <a:r>
              <a:rPr lang="ru-RU" sz="2400" dirty="0" err="1"/>
              <a:t>кулястої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яй­цеподібної</a:t>
            </a:r>
            <a:r>
              <a:rPr lang="ru-RU" sz="2400" dirty="0"/>
              <a:t> (2 - 5 мм в </a:t>
            </a:r>
            <a:r>
              <a:rPr lang="ru-RU" sz="2400" dirty="0" err="1"/>
              <a:t>діамет­рі</a:t>
            </a:r>
            <a:r>
              <a:rPr lang="ru-RU" sz="2400" dirty="0"/>
              <a:t>) </a:t>
            </a:r>
            <a:r>
              <a:rPr lang="ru-RU" sz="2400" dirty="0" err="1"/>
              <a:t>форми</a:t>
            </a:r>
            <a:r>
              <a:rPr lang="ru-RU" sz="2400" dirty="0"/>
              <a:t>, </a:t>
            </a:r>
            <a:r>
              <a:rPr lang="ru-RU" sz="2400" dirty="0" err="1"/>
              <a:t>складається</a:t>
            </a:r>
            <a:r>
              <a:rPr lang="ru-RU" sz="2400" dirty="0"/>
              <a:t> з </a:t>
            </a:r>
            <a:r>
              <a:rPr lang="ru-RU" sz="2400" dirty="0" err="1"/>
              <a:t>двох</a:t>
            </a:r>
            <a:r>
              <a:rPr lang="ru-RU" sz="2400" dirty="0"/>
              <a:t> </a:t>
            </a:r>
            <a:r>
              <a:rPr lang="ru-RU" sz="2400" dirty="0" err="1"/>
              <a:t>однонасінних</a:t>
            </a:r>
            <a:r>
              <a:rPr lang="ru-RU" sz="2400" dirty="0"/>
              <a:t> </a:t>
            </a:r>
            <a:r>
              <a:rPr lang="ru-RU" sz="2400" dirty="0" err="1"/>
              <a:t>напівплодиків</a:t>
            </a:r>
            <a:r>
              <a:rPr lang="ru-RU" sz="2400" dirty="0"/>
              <a:t> </a:t>
            </a:r>
          </a:p>
          <a:p>
            <a:r>
              <a:rPr lang="ru-RU" sz="2400" dirty="0" err="1"/>
              <a:t>Кожний</a:t>
            </a:r>
            <a:r>
              <a:rPr lang="ru-RU" sz="2400" dirty="0"/>
              <a:t> </a:t>
            </a:r>
            <a:r>
              <a:rPr lang="ru-RU" sz="2400" dirty="0" err="1"/>
              <a:t>напівплодик</a:t>
            </a:r>
            <a:r>
              <a:rPr lang="ru-RU" sz="2400" dirty="0"/>
              <a:t> </a:t>
            </a:r>
            <a:r>
              <a:rPr lang="ru-RU" sz="2400" dirty="0" err="1"/>
              <a:t>має</a:t>
            </a:r>
            <a:r>
              <a:rPr lang="ru-RU" sz="2400" dirty="0"/>
              <a:t> по два </a:t>
            </a:r>
            <a:r>
              <a:rPr lang="ru-RU" sz="2400" dirty="0" err="1"/>
              <a:t>канальці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містять</a:t>
            </a:r>
            <a:r>
              <a:rPr lang="ru-RU" sz="2400" dirty="0"/>
              <a:t> </a:t>
            </a:r>
            <a:r>
              <a:rPr lang="ru-RU" sz="2400" dirty="0" err="1"/>
              <a:t>ефірну</a:t>
            </a:r>
            <a:r>
              <a:rPr lang="ru-RU" sz="2400" dirty="0"/>
              <a:t> </a:t>
            </a:r>
            <a:r>
              <a:rPr lang="ru-RU" sz="2400" dirty="0" err="1"/>
              <a:t>олію</a:t>
            </a:r>
            <a:r>
              <a:rPr lang="ru-RU" sz="2400" dirty="0"/>
              <a:t>. </a:t>
            </a:r>
            <a:r>
              <a:rPr lang="ru-RU" sz="2400" dirty="0" err="1"/>
              <a:t>Ефірна</a:t>
            </a:r>
            <a:r>
              <a:rPr lang="ru-RU" sz="2400" dirty="0"/>
              <a:t> </a:t>
            </a:r>
            <a:r>
              <a:rPr lang="ru-RU" sz="2400" dirty="0" err="1"/>
              <a:t>олія</a:t>
            </a:r>
            <a:r>
              <a:rPr lang="ru-RU" sz="2400" dirty="0"/>
              <a:t> </a:t>
            </a:r>
            <a:r>
              <a:rPr lang="ru-RU" sz="2400" dirty="0" err="1"/>
              <a:t>міститься</a:t>
            </a:r>
            <a:r>
              <a:rPr lang="ru-RU" sz="2400" dirty="0"/>
              <a:t> </a:t>
            </a:r>
            <a:r>
              <a:rPr lang="ru-RU" sz="2400" dirty="0" err="1"/>
              <a:t>також</a:t>
            </a:r>
            <a:r>
              <a:rPr lang="ru-RU" sz="2400" dirty="0"/>
              <a:t> в </a:t>
            </a:r>
            <a:r>
              <a:rPr lang="ru-RU" sz="2400" dirty="0" err="1"/>
              <a:t>інших</a:t>
            </a:r>
            <a:r>
              <a:rPr lang="ru-RU" sz="2400" dirty="0"/>
              <a:t> </a:t>
            </a:r>
            <a:r>
              <a:rPr lang="ru-RU" sz="2400" dirty="0" err="1"/>
              <a:t>частинах</a:t>
            </a:r>
            <a:r>
              <a:rPr lang="ru-RU" sz="2400" dirty="0"/>
              <a:t> </a:t>
            </a:r>
            <a:r>
              <a:rPr lang="ru-RU" sz="2400" dirty="0" err="1"/>
              <a:t>рослини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Стебла</a:t>
            </a:r>
            <a:r>
              <a:rPr lang="ru-RU" sz="2400" dirty="0"/>
              <a:t>, </a:t>
            </a:r>
            <a:r>
              <a:rPr lang="ru-RU" sz="2400" dirty="0" err="1"/>
              <a:t>листя</a:t>
            </a:r>
            <a:r>
              <a:rPr lang="ru-RU" sz="2400" dirty="0"/>
              <a:t>, </a:t>
            </a:r>
            <a:r>
              <a:rPr lang="ru-RU" sz="2400" dirty="0" err="1"/>
              <a:t>зелені</a:t>
            </a:r>
            <a:r>
              <a:rPr lang="ru-RU" sz="2400" dirty="0"/>
              <a:t> плоди </a:t>
            </a:r>
            <a:r>
              <a:rPr lang="ru-RU" sz="2400" dirty="0" err="1"/>
              <a:t>мають</a:t>
            </a:r>
            <a:r>
              <a:rPr lang="ru-RU" sz="2400" dirty="0"/>
              <a:t> </a:t>
            </a:r>
            <a:r>
              <a:rPr lang="ru-RU" sz="2400" dirty="0" err="1"/>
              <a:t>неприємний</a:t>
            </a:r>
            <a:r>
              <a:rPr lang="ru-RU" sz="2400" dirty="0"/>
              <a:t> запах </a:t>
            </a:r>
            <a:r>
              <a:rPr lang="ru-RU" sz="2400" dirty="0" err="1"/>
              <a:t>клопів</a:t>
            </a:r>
            <a:r>
              <a:rPr lang="ru-RU" sz="2400" dirty="0"/>
              <a:t>. У </a:t>
            </a:r>
            <a:r>
              <a:rPr lang="ru-RU" sz="2400" dirty="0" err="1"/>
              <a:t>міру</a:t>
            </a:r>
            <a:r>
              <a:rPr lang="ru-RU" sz="2400" dirty="0"/>
              <a:t> </a:t>
            </a:r>
            <a:r>
              <a:rPr lang="ru-RU" sz="2400" dirty="0" err="1"/>
              <a:t>достигання</a:t>
            </a:r>
            <a:r>
              <a:rPr lang="ru-RU" sz="2400" dirty="0"/>
              <a:t> плоди легко </a:t>
            </a:r>
            <a:r>
              <a:rPr lang="ru-RU" sz="2400" dirty="0" err="1"/>
              <a:t>обсипаються</a:t>
            </a:r>
            <a:r>
              <a:rPr lang="ru-RU" sz="2400" dirty="0"/>
              <a:t> і </a:t>
            </a:r>
            <a:r>
              <a:rPr lang="ru-RU" sz="2400" dirty="0" err="1"/>
              <a:t>набувають</a:t>
            </a:r>
            <a:r>
              <a:rPr lang="ru-RU" sz="2400" dirty="0"/>
              <a:t> </a:t>
            </a:r>
            <a:r>
              <a:rPr lang="ru-RU" sz="2400" dirty="0" err="1"/>
              <a:t>приємного</a:t>
            </a:r>
            <a:r>
              <a:rPr lang="ru-RU" sz="2400" dirty="0"/>
              <a:t> запаху.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4314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544616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Морфобіологічні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еко­логічні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ru-RU" sz="2400" dirty="0" err="1"/>
              <a:t>Маса</a:t>
            </a:r>
            <a:r>
              <a:rPr lang="ru-RU" sz="2400" dirty="0"/>
              <a:t> 1000 </a:t>
            </a:r>
            <a:r>
              <a:rPr lang="ru-RU" sz="2400" dirty="0" err="1"/>
              <a:t>насінин</a:t>
            </a:r>
            <a:r>
              <a:rPr lang="ru-RU" sz="2400" dirty="0"/>
              <a:t> </a:t>
            </a:r>
            <a:r>
              <a:rPr lang="ru-RU" sz="2400" dirty="0" err="1"/>
              <a:t>коріандру</a:t>
            </a:r>
            <a:r>
              <a:rPr lang="ru-RU" sz="2400" dirty="0"/>
              <a:t> 5,5 - 8 г.</a:t>
            </a:r>
          </a:p>
          <a:p>
            <a:r>
              <a:rPr lang="ru-RU" sz="2400" dirty="0" err="1"/>
              <a:t>Коріандр</a:t>
            </a:r>
            <a:r>
              <a:rPr lang="ru-RU" sz="2400" dirty="0"/>
              <a:t> - </a:t>
            </a:r>
            <a:r>
              <a:rPr lang="ru-RU" sz="2400" dirty="0" err="1"/>
              <a:t>перехреснозапильна</a:t>
            </a:r>
            <a:r>
              <a:rPr lang="ru-RU" sz="2400" dirty="0"/>
              <a:t> </a:t>
            </a:r>
            <a:r>
              <a:rPr lang="ru-RU" sz="2400" dirty="0" err="1"/>
              <a:t>рослина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Протягом</a:t>
            </a:r>
            <a:r>
              <a:rPr lang="ru-RU" sz="2400" dirty="0"/>
              <a:t> </a:t>
            </a:r>
            <a:r>
              <a:rPr lang="ru-RU" sz="2400" dirty="0" err="1"/>
              <a:t>вегетації</a:t>
            </a:r>
            <a:r>
              <a:rPr lang="ru-RU" sz="2400" dirty="0"/>
              <a:t> проходить </a:t>
            </a:r>
            <a:r>
              <a:rPr lang="ru-RU" sz="2400" dirty="0" err="1"/>
              <a:t>такі</a:t>
            </a:r>
            <a:r>
              <a:rPr lang="ru-RU" sz="2400" dirty="0"/>
              <a:t> </a:t>
            </a:r>
            <a:r>
              <a:rPr lang="ru-RU" sz="2400" dirty="0" err="1"/>
              <a:t>фази</a:t>
            </a:r>
            <a:r>
              <a:rPr lang="ru-RU" sz="2400" dirty="0"/>
              <a:t>: сходи, розетки, </a:t>
            </a:r>
            <a:r>
              <a:rPr lang="ru-RU" sz="2400" dirty="0" err="1"/>
              <a:t>стеблування</a:t>
            </a:r>
            <a:r>
              <a:rPr lang="ru-RU" sz="2400" dirty="0"/>
              <a:t>, </a:t>
            </a:r>
            <a:r>
              <a:rPr lang="ru-RU" sz="2400" dirty="0" err="1"/>
              <a:t>цвітіння</a:t>
            </a:r>
            <a:r>
              <a:rPr lang="ru-RU" sz="2400" dirty="0"/>
              <a:t> і </a:t>
            </a:r>
            <a:r>
              <a:rPr lang="ru-RU" sz="2400" dirty="0" err="1"/>
              <a:t>дости­гання</a:t>
            </a:r>
            <a:r>
              <a:rPr lang="ru-RU" sz="2400" dirty="0"/>
              <a:t>. </a:t>
            </a:r>
          </a:p>
          <a:p>
            <a:r>
              <a:rPr lang="ru-RU" sz="2400" b="1" dirty="0" err="1">
                <a:solidFill>
                  <a:srgbClr val="008000"/>
                </a:solidFill>
              </a:rPr>
              <a:t>Вегетаційний</a:t>
            </a:r>
            <a:r>
              <a:rPr lang="ru-RU" sz="2400" b="1" dirty="0">
                <a:solidFill>
                  <a:srgbClr val="008000"/>
                </a:solidFill>
              </a:rPr>
              <a:t> </a:t>
            </a:r>
            <a:r>
              <a:rPr lang="ru-RU" sz="2400" b="1" dirty="0" err="1">
                <a:solidFill>
                  <a:srgbClr val="008000"/>
                </a:solidFill>
              </a:rPr>
              <a:t>період</a:t>
            </a:r>
            <a:r>
              <a:rPr lang="ru-RU" sz="2400" b="1" dirty="0">
                <a:solidFill>
                  <a:srgbClr val="008000"/>
                </a:solidFill>
              </a:rPr>
              <a:t> </a:t>
            </a:r>
            <a:r>
              <a:rPr lang="ru-RU" sz="2400" b="1" dirty="0" err="1">
                <a:solidFill>
                  <a:srgbClr val="008000"/>
                </a:solidFill>
              </a:rPr>
              <a:t>триває</a:t>
            </a:r>
            <a:r>
              <a:rPr lang="ru-RU" sz="2400" b="1" dirty="0">
                <a:solidFill>
                  <a:srgbClr val="008000"/>
                </a:solidFill>
              </a:rPr>
              <a:t> 80 - 120 </a:t>
            </a:r>
            <a:r>
              <a:rPr lang="ru-RU" sz="2400" b="1" dirty="0" err="1">
                <a:solidFill>
                  <a:srgbClr val="008000"/>
                </a:solidFill>
              </a:rPr>
              <a:t>днів</a:t>
            </a:r>
            <a:r>
              <a:rPr lang="ru-RU" sz="2400" b="1" dirty="0">
                <a:solidFill>
                  <a:srgbClr val="008000"/>
                </a:solidFill>
              </a:rPr>
              <a:t>.</a:t>
            </a:r>
          </a:p>
          <a:p>
            <a:r>
              <a:rPr lang="ru-RU" sz="2400" dirty="0" err="1"/>
              <a:t>Коріандр</a:t>
            </a:r>
            <a:r>
              <a:rPr lang="ru-RU" sz="2400" dirty="0"/>
              <a:t> </a:t>
            </a:r>
            <a:r>
              <a:rPr lang="ru-RU" sz="2400" dirty="0" err="1"/>
              <a:t>середньовибагливий</a:t>
            </a:r>
            <a:r>
              <a:rPr lang="ru-RU" sz="2400" dirty="0"/>
              <a:t> до тепла. </a:t>
            </a:r>
            <a:r>
              <a:rPr lang="ru-RU" sz="2400" dirty="0" err="1"/>
              <a:t>Насіння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проростає</a:t>
            </a:r>
            <a:r>
              <a:rPr lang="ru-RU" sz="2400" dirty="0"/>
              <a:t> при 4 - 6 °С, </a:t>
            </a:r>
            <a:r>
              <a:rPr lang="ru-RU" sz="2400" dirty="0" err="1"/>
              <a:t>дружні</a:t>
            </a:r>
            <a:r>
              <a:rPr lang="ru-RU" sz="2400" dirty="0"/>
              <a:t> сходи </a:t>
            </a:r>
            <a:r>
              <a:rPr lang="ru-RU" sz="2400" dirty="0" err="1"/>
              <a:t>з'являються</a:t>
            </a:r>
            <a:r>
              <a:rPr lang="ru-RU" sz="2400" dirty="0"/>
              <a:t> при </a:t>
            </a:r>
            <a:r>
              <a:rPr lang="ru-RU" sz="2400" dirty="0" err="1"/>
              <a:t>температурі</a:t>
            </a:r>
            <a:r>
              <a:rPr lang="ru-RU" sz="2400" dirty="0"/>
              <a:t> не </a:t>
            </a:r>
            <a:r>
              <a:rPr lang="ru-RU" sz="2400" dirty="0" err="1"/>
              <a:t>нижче</a:t>
            </a:r>
            <a:r>
              <a:rPr lang="ru-RU" sz="2400" dirty="0"/>
              <a:t> 10 °С і </a:t>
            </a:r>
            <a:r>
              <a:rPr lang="ru-RU" sz="2400" b="1" dirty="0" err="1">
                <a:solidFill>
                  <a:srgbClr val="008000"/>
                </a:solidFill>
              </a:rPr>
              <a:t>витримують</a:t>
            </a:r>
            <a:r>
              <a:rPr lang="ru-RU" sz="2400" b="1" dirty="0">
                <a:solidFill>
                  <a:srgbClr val="008000"/>
                </a:solidFill>
              </a:rPr>
              <a:t> заморозки до </a:t>
            </a:r>
            <a:r>
              <a:rPr lang="ru-RU" sz="2400" b="1" dirty="0" err="1">
                <a:solidFill>
                  <a:srgbClr val="008000"/>
                </a:solidFill>
              </a:rPr>
              <a:t>мінус</a:t>
            </a:r>
            <a:r>
              <a:rPr lang="ru-RU" sz="2400" b="1" dirty="0">
                <a:solidFill>
                  <a:srgbClr val="008000"/>
                </a:solidFill>
              </a:rPr>
              <a:t> 8-10 °С. </a:t>
            </a:r>
          </a:p>
          <a:p>
            <a:r>
              <a:rPr lang="ru-RU" sz="2400" dirty="0" err="1"/>
              <a:t>Підвищені</a:t>
            </a:r>
            <a:r>
              <a:rPr lang="ru-RU" sz="2400" dirty="0"/>
              <a:t> </a:t>
            </a:r>
            <a:r>
              <a:rPr lang="ru-RU" sz="2400" dirty="0" err="1"/>
              <a:t>темпе­ратури</a:t>
            </a:r>
            <a:r>
              <a:rPr lang="ru-RU" sz="2400" dirty="0"/>
              <a:t> в </a:t>
            </a:r>
            <a:r>
              <a:rPr lang="ru-RU" sz="2400" dirty="0" err="1"/>
              <a:t>період</a:t>
            </a:r>
            <a:r>
              <a:rPr lang="ru-RU" sz="2400" dirty="0"/>
              <a:t> </a:t>
            </a:r>
            <a:r>
              <a:rPr lang="ru-RU" sz="2400" dirty="0" err="1"/>
              <a:t>вегетації</a:t>
            </a:r>
            <a:r>
              <a:rPr lang="ru-RU" sz="2400" dirty="0"/>
              <a:t> </a:t>
            </a:r>
            <a:r>
              <a:rPr lang="ru-RU" sz="2400" dirty="0" err="1"/>
              <a:t>зумовлюють</a:t>
            </a:r>
            <a:r>
              <a:rPr lang="ru-RU" sz="2400" dirty="0"/>
              <a:t> </a:t>
            </a:r>
            <a:r>
              <a:rPr lang="ru-RU" sz="2400" dirty="0" err="1"/>
              <a:t>зниження</a:t>
            </a:r>
            <a:r>
              <a:rPr lang="ru-RU" sz="2400" dirty="0"/>
              <a:t> </a:t>
            </a:r>
            <a:r>
              <a:rPr lang="ru-RU" sz="2400" dirty="0" err="1"/>
              <a:t>врожайності</a:t>
            </a:r>
            <a:r>
              <a:rPr lang="ru-RU" sz="2400" dirty="0"/>
              <a:t> і </a:t>
            </a:r>
            <a:r>
              <a:rPr lang="ru-RU" sz="2400" dirty="0" err="1"/>
              <a:t>вміс­ту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в </a:t>
            </a:r>
            <a:r>
              <a:rPr lang="ru-RU" sz="2400" dirty="0" err="1"/>
              <a:t>сировині</a:t>
            </a:r>
            <a:r>
              <a:rPr lang="ru-RU" sz="2400" dirty="0"/>
              <a:t>.</a:t>
            </a:r>
          </a:p>
          <a:p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304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3592"/>
            <a:ext cx="8229600" cy="778098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805264"/>
          </a:xfrm>
        </p:spPr>
        <p:txBody>
          <a:bodyPr/>
          <a:lstStyle/>
          <a:p>
            <a:r>
              <a:rPr lang="ru-RU" sz="2400" dirty="0" err="1"/>
              <a:t>Коріандр</a:t>
            </a:r>
            <a:r>
              <a:rPr lang="ru-RU" sz="2400" dirty="0"/>
              <a:t> </a:t>
            </a:r>
            <a:r>
              <a:rPr lang="ru-RU" sz="2400" dirty="0" err="1"/>
              <a:t>належить</a:t>
            </a:r>
            <a:r>
              <a:rPr lang="ru-RU" sz="2400" dirty="0"/>
              <a:t> до </a:t>
            </a:r>
            <a:r>
              <a:rPr lang="ru-RU" sz="2400" dirty="0" err="1"/>
              <a:t>світлолюбних</a:t>
            </a:r>
            <a:r>
              <a:rPr lang="ru-RU" sz="2400" dirty="0"/>
              <a:t> </a:t>
            </a:r>
            <a:r>
              <a:rPr lang="ru-RU" sz="2400" dirty="0" err="1"/>
              <a:t>рослин</a:t>
            </a:r>
            <a:r>
              <a:rPr lang="ru-RU" sz="2400" dirty="0"/>
              <a:t> </a:t>
            </a:r>
            <a:r>
              <a:rPr lang="ru-RU" sz="2400" dirty="0" err="1"/>
              <a:t>довгого</a:t>
            </a:r>
            <a:r>
              <a:rPr lang="ru-RU" sz="2400" dirty="0"/>
              <a:t> дня. При </a:t>
            </a:r>
            <a:r>
              <a:rPr lang="ru-RU" sz="2400" dirty="0" err="1"/>
              <a:t>за­тіненні</a:t>
            </a:r>
            <a:r>
              <a:rPr lang="ru-RU" sz="2400" dirty="0"/>
              <a:t> </a:t>
            </a:r>
            <a:r>
              <a:rPr lang="ru-RU" sz="2400" dirty="0" err="1"/>
              <a:t>зменшується</a:t>
            </a:r>
            <a:r>
              <a:rPr lang="ru-RU" sz="2400" dirty="0"/>
              <a:t> </a:t>
            </a:r>
            <a:r>
              <a:rPr lang="ru-RU" sz="2400" dirty="0" err="1"/>
              <a:t>галуження</a:t>
            </a:r>
            <a:r>
              <a:rPr lang="ru-RU" sz="2400" dirty="0"/>
              <a:t> </a:t>
            </a:r>
            <a:r>
              <a:rPr lang="ru-RU" sz="2400" dirty="0" err="1"/>
              <a:t>рослин</a:t>
            </a:r>
            <a:r>
              <a:rPr lang="ru-RU" sz="2400" dirty="0"/>
              <a:t>, </a:t>
            </a:r>
            <a:r>
              <a:rPr lang="ru-RU" sz="2400" dirty="0" err="1"/>
              <a:t>знижується</a:t>
            </a:r>
            <a:r>
              <a:rPr lang="ru-RU" sz="2400" dirty="0"/>
              <a:t> </a:t>
            </a:r>
            <a:r>
              <a:rPr lang="ru-RU" sz="2400" dirty="0" err="1"/>
              <a:t>їх</a:t>
            </a:r>
            <a:r>
              <a:rPr lang="ru-RU" sz="2400" dirty="0"/>
              <a:t> </a:t>
            </a:r>
            <a:r>
              <a:rPr lang="ru-RU" sz="2400" dirty="0" err="1"/>
              <a:t>продуктив­ність</a:t>
            </a:r>
            <a:r>
              <a:rPr lang="ru-RU" sz="2400" dirty="0"/>
              <a:t>.</a:t>
            </a:r>
          </a:p>
          <a:p>
            <a:r>
              <a:rPr lang="ru-RU" sz="2400" dirty="0"/>
              <a:t>До </a:t>
            </a:r>
            <a:r>
              <a:rPr lang="ru-RU" sz="2400" dirty="0" err="1"/>
              <a:t>ґрунтів</a:t>
            </a:r>
            <a:r>
              <a:rPr lang="ru-RU" sz="2400" dirty="0"/>
              <a:t> </a:t>
            </a:r>
            <a:r>
              <a:rPr lang="ru-RU" sz="2400" dirty="0" err="1"/>
              <a:t>коріандр</a:t>
            </a:r>
            <a:r>
              <a:rPr lang="ru-RU" sz="2400" dirty="0"/>
              <a:t> </a:t>
            </a:r>
            <a:r>
              <a:rPr lang="ru-RU" sz="2400" dirty="0" err="1"/>
              <a:t>вибагливий</a:t>
            </a:r>
            <a:r>
              <a:rPr lang="ru-RU" sz="2400" dirty="0"/>
              <a:t>. </a:t>
            </a:r>
            <a:r>
              <a:rPr lang="ru-RU" sz="2400" dirty="0" err="1"/>
              <a:t>Кращими</a:t>
            </a:r>
            <a:r>
              <a:rPr lang="ru-RU" sz="2400" dirty="0"/>
              <a:t> для </a:t>
            </a:r>
            <a:r>
              <a:rPr lang="ru-RU" sz="2400" dirty="0" err="1"/>
              <a:t>нього</a:t>
            </a:r>
            <a:r>
              <a:rPr lang="ru-RU" sz="2400" dirty="0"/>
              <a:t> є </a:t>
            </a:r>
            <a:r>
              <a:rPr lang="ru-RU" sz="2400" dirty="0" err="1"/>
              <a:t>ґрунти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мають</a:t>
            </a:r>
            <a:r>
              <a:rPr lang="ru-RU" sz="2400" dirty="0"/>
              <a:t> </a:t>
            </a:r>
            <a:r>
              <a:rPr lang="ru-RU" sz="2400" dirty="0" err="1"/>
              <a:t>глибокий</a:t>
            </a:r>
            <a:r>
              <a:rPr lang="ru-RU" sz="2400" dirty="0"/>
              <a:t> </a:t>
            </a:r>
            <a:r>
              <a:rPr lang="ru-RU" sz="2400" dirty="0" err="1"/>
              <a:t>гумусовий</a:t>
            </a:r>
            <a:r>
              <a:rPr lang="ru-RU" sz="2400" dirty="0"/>
              <a:t> шар, добру структуру, великий запас </a:t>
            </a:r>
            <a:r>
              <a:rPr lang="ru-RU" sz="2400" dirty="0" err="1"/>
              <a:t>поживних</a:t>
            </a:r>
            <a:r>
              <a:rPr lang="ru-RU" sz="2400" dirty="0"/>
              <a:t> </a:t>
            </a:r>
            <a:r>
              <a:rPr lang="ru-RU" sz="2400" dirty="0" err="1"/>
              <a:t>речовин</a:t>
            </a:r>
            <a:r>
              <a:rPr lang="ru-RU" sz="2400" dirty="0"/>
              <a:t>, </a:t>
            </a:r>
            <a:r>
              <a:rPr lang="ru-RU" sz="2400" dirty="0" err="1"/>
              <a:t>нейтральну</a:t>
            </a:r>
            <a:r>
              <a:rPr lang="ru-RU" sz="2400" dirty="0"/>
              <a:t> </a:t>
            </a:r>
            <a:r>
              <a:rPr lang="ru-RU" sz="2400" dirty="0" err="1"/>
              <a:t>реакцію</a:t>
            </a:r>
            <a:r>
              <a:rPr lang="ru-RU" sz="2400" dirty="0"/>
              <a:t> </a:t>
            </a:r>
            <a:r>
              <a:rPr lang="ru-RU" sz="2400" dirty="0" err="1"/>
              <a:t>ґрунтового</a:t>
            </a:r>
            <a:r>
              <a:rPr lang="ru-RU" sz="2400" dirty="0"/>
              <a:t> </a:t>
            </a:r>
            <a:r>
              <a:rPr lang="ru-RU" sz="2400" dirty="0" err="1"/>
              <a:t>розчину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Най­краще</a:t>
            </a:r>
            <a:r>
              <a:rPr lang="ru-RU" sz="2400" dirty="0"/>
              <a:t> росте на </a:t>
            </a:r>
            <a:r>
              <a:rPr lang="ru-RU" sz="2400" dirty="0" err="1"/>
              <a:t>чорноземах</a:t>
            </a:r>
            <a:r>
              <a:rPr lang="ru-RU" sz="2400" dirty="0"/>
              <a:t>. </a:t>
            </a:r>
            <a:r>
              <a:rPr lang="ru-RU" sz="2400" dirty="0" err="1"/>
              <a:t>Непридатні</a:t>
            </a:r>
            <a:r>
              <a:rPr lang="ru-RU" sz="2400" dirty="0"/>
              <a:t> для </a:t>
            </a:r>
            <a:r>
              <a:rPr lang="ru-RU" sz="2400" dirty="0" err="1"/>
              <a:t>нього</a:t>
            </a:r>
            <a:r>
              <a:rPr lang="ru-RU" sz="2400" dirty="0"/>
              <a:t> </a:t>
            </a:r>
            <a:r>
              <a:rPr lang="ru-RU" sz="2400" dirty="0" err="1"/>
              <a:t>важкі</a:t>
            </a:r>
            <a:r>
              <a:rPr lang="ru-RU" sz="2400" dirty="0"/>
              <a:t> </a:t>
            </a:r>
            <a:r>
              <a:rPr lang="ru-RU" sz="2400" dirty="0" err="1"/>
              <a:t>глинисті</a:t>
            </a:r>
            <a:r>
              <a:rPr lang="ru-RU" sz="2400" dirty="0"/>
              <a:t>, </a:t>
            </a:r>
            <a:r>
              <a:rPr lang="ru-RU" sz="2400" dirty="0" err="1"/>
              <a:t>піщані</a:t>
            </a:r>
            <a:r>
              <a:rPr lang="ru-RU" sz="2400" dirty="0"/>
              <a:t> та </a:t>
            </a:r>
            <a:r>
              <a:rPr lang="ru-RU" sz="2400" dirty="0" err="1"/>
              <a:t>солонцюваті</a:t>
            </a:r>
            <a:r>
              <a:rPr lang="ru-RU" sz="2400" dirty="0"/>
              <a:t> </a:t>
            </a:r>
            <a:r>
              <a:rPr lang="ru-RU" sz="2400" dirty="0" err="1"/>
              <a:t>ґрунти</a:t>
            </a:r>
            <a:r>
              <a:rPr lang="ru-RU" sz="2400" dirty="0"/>
              <a:t>. При </a:t>
            </a:r>
            <a:r>
              <a:rPr lang="ru-RU" sz="2400" dirty="0" err="1"/>
              <a:t>врожаї</a:t>
            </a:r>
            <a:r>
              <a:rPr lang="ru-RU" sz="2400" dirty="0"/>
              <a:t> 12-15 ц/га </a:t>
            </a:r>
            <a:r>
              <a:rPr lang="ru-RU" sz="2400" dirty="0" err="1"/>
              <a:t>коріандр</a:t>
            </a:r>
            <a:r>
              <a:rPr lang="ru-RU" sz="2400" dirty="0"/>
              <a:t> </a:t>
            </a:r>
            <a:r>
              <a:rPr lang="ru-RU" sz="2400" dirty="0" err="1"/>
              <a:t>ви­носить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ґрунту</a:t>
            </a:r>
            <a:r>
              <a:rPr lang="ru-RU" sz="2400" dirty="0"/>
              <a:t> 60 - 70 кг азоту, 16-17 кг фосфору і 40 - 60 кг </a:t>
            </a:r>
            <a:r>
              <a:rPr lang="ru-RU" sz="2400" dirty="0" err="1"/>
              <a:t>ка­лію</a:t>
            </a:r>
            <a:r>
              <a:rPr lang="ru-RU" sz="2400" dirty="0"/>
              <a:t>. </a:t>
            </a:r>
            <a:r>
              <a:rPr lang="ru-RU" sz="2400" dirty="0" err="1"/>
              <a:t>Близько</a:t>
            </a:r>
            <a:r>
              <a:rPr lang="ru-RU" sz="2400" dirty="0"/>
              <a:t> 80 % </a:t>
            </a:r>
            <a:r>
              <a:rPr lang="ru-RU" sz="2400" dirty="0" err="1"/>
              <a:t>цієї</a:t>
            </a:r>
            <a:r>
              <a:rPr lang="ru-RU" sz="2400" dirty="0"/>
              <a:t> </a:t>
            </a:r>
            <a:r>
              <a:rPr lang="ru-RU" sz="2400" dirty="0" err="1"/>
              <a:t>кількості</a:t>
            </a:r>
            <a:r>
              <a:rPr lang="ru-RU" sz="2400" dirty="0"/>
              <a:t> </a:t>
            </a:r>
            <a:r>
              <a:rPr lang="ru-RU" sz="2400" dirty="0" err="1"/>
              <a:t>поживних</a:t>
            </a:r>
            <a:r>
              <a:rPr lang="ru-RU" sz="2400" dirty="0"/>
              <a:t> </a:t>
            </a:r>
            <a:r>
              <a:rPr lang="ru-RU" sz="2400" dirty="0" err="1"/>
              <a:t>речовин</a:t>
            </a:r>
            <a:r>
              <a:rPr lang="ru-RU" sz="2400" dirty="0"/>
              <a:t> </a:t>
            </a:r>
            <a:r>
              <a:rPr lang="ru-RU" sz="2400" dirty="0" err="1"/>
              <a:t>засвоюється</a:t>
            </a:r>
            <a:r>
              <a:rPr lang="ru-RU" sz="2400" dirty="0"/>
              <a:t> в </a:t>
            </a:r>
            <a:r>
              <a:rPr lang="ru-RU" sz="2400" dirty="0" err="1"/>
              <a:t>період</a:t>
            </a:r>
            <a:r>
              <a:rPr lang="ru-RU" sz="2400" dirty="0"/>
              <a:t> </a:t>
            </a:r>
            <a:r>
              <a:rPr lang="ru-RU" sz="2400" dirty="0" err="1"/>
              <a:t>стеблування</a:t>
            </a:r>
            <a:r>
              <a:rPr lang="ru-RU" sz="2400" dirty="0"/>
              <a:t> і </a:t>
            </a:r>
            <a:r>
              <a:rPr lang="ru-RU" sz="2400" dirty="0" err="1"/>
              <a:t>цвітіння</a:t>
            </a:r>
            <a:r>
              <a:rPr lang="ru-RU" sz="2400" dirty="0"/>
              <a:t>.</a:t>
            </a:r>
          </a:p>
          <a:p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Сорти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коріандру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районовані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Кіровоградський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Янтар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Осканит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0485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0"/>
            <a:ext cx="8229600" cy="778098"/>
          </a:xfrm>
        </p:spPr>
        <p:txBody>
          <a:bodyPr/>
          <a:lstStyle/>
          <a:p>
            <a:b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 </a:t>
            </a:r>
            <a:r>
              <a:rPr lang="uk-UA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  <a:br>
              <a:rPr lang="ru-RU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805264"/>
          </a:xfrm>
        </p:spPr>
        <p:txBody>
          <a:bodyPr/>
          <a:lstStyle/>
          <a:p>
            <a:r>
              <a:rPr lang="ru-RU" sz="2400" dirty="0" err="1"/>
              <a:t>Посіви</a:t>
            </a:r>
            <a:r>
              <a:rPr lang="ru-RU" sz="2400" dirty="0"/>
              <a:t> </a:t>
            </a:r>
            <a:r>
              <a:rPr lang="ru-RU" sz="2400" dirty="0" err="1"/>
              <a:t>коріандру</a:t>
            </a:r>
            <a:r>
              <a:rPr lang="ru-RU" sz="2400" dirty="0"/>
              <a:t> </a:t>
            </a:r>
            <a:r>
              <a:rPr lang="ru-RU" sz="2400" dirty="0" err="1"/>
              <a:t>розміщують</a:t>
            </a:r>
            <a:r>
              <a:rPr lang="ru-RU" sz="2400" dirty="0"/>
              <a:t> </a:t>
            </a:r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озимих</a:t>
            </a:r>
            <a:r>
              <a:rPr lang="ru-RU" sz="2400" dirty="0"/>
              <a:t> </a:t>
            </a:r>
            <a:r>
              <a:rPr lang="ru-RU" sz="2400" dirty="0" err="1"/>
              <a:t>хлібів</a:t>
            </a:r>
            <a:r>
              <a:rPr lang="ru-RU" sz="2400" dirty="0"/>
              <a:t>, </a:t>
            </a:r>
            <a:r>
              <a:rPr lang="ru-RU" sz="2400" dirty="0" err="1"/>
              <a:t>зернових</a:t>
            </a:r>
            <a:r>
              <a:rPr lang="ru-RU" sz="2400" dirty="0"/>
              <a:t> </a:t>
            </a:r>
            <a:r>
              <a:rPr lang="ru-RU" sz="2400" dirty="0" err="1"/>
              <a:t>бобових</a:t>
            </a:r>
            <a:r>
              <a:rPr lang="ru-RU" sz="2400" dirty="0"/>
              <a:t> і </a:t>
            </a:r>
            <a:r>
              <a:rPr lang="ru-RU" sz="2400" dirty="0" err="1"/>
              <a:t>удобрених</a:t>
            </a:r>
            <a:r>
              <a:rPr lang="ru-RU" sz="2400" dirty="0"/>
              <a:t> </a:t>
            </a:r>
            <a:r>
              <a:rPr lang="ru-RU" sz="2400" dirty="0" err="1"/>
              <a:t>просапних</a:t>
            </a:r>
            <a:r>
              <a:rPr lang="ru-RU" sz="2400" dirty="0"/>
              <a:t> культур</a:t>
            </a:r>
          </a:p>
          <a:p>
            <a:r>
              <a:rPr lang="ru-RU" sz="2400" dirty="0"/>
              <a:t>Не </a:t>
            </a:r>
            <a:r>
              <a:rPr lang="ru-RU" sz="2400" dirty="0" err="1"/>
              <a:t>слід</a:t>
            </a:r>
            <a:r>
              <a:rPr lang="ru-RU" sz="2400" dirty="0"/>
              <a:t> </a:t>
            </a:r>
            <a:r>
              <a:rPr lang="ru-RU" sz="2400" dirty="0" err="1"/>
              <a:t>розміщувати</a:t>
            </a:r>
            <a:r>
              <a:rPr lang="ru-RU" sz="2400" dirty="0"/>
              <a:t> </a:t>
            </a:r>
            <a:r>
              <a:rPr lang="ru-RU" sz="2400" dirty="0" err="1"/>
              <a:t>коріандр</a:t>
            </a:r>
            <a:r>
              <a:rPr lang="ru-RU" sz="2400" dirty="0"/>
              <a:t> </a:t>
            </a:r>
            <a:r>
              <a:rPr lang="ru-RU" sz="2400" dirty="0" err="1"/>
              <a:t>після</a:t>
            </a:r>
            <a:r>
              <a:rPr lang="ru-RU" sz="2400" dirty="0"/>
              <a:t> культур,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пізно</a:t>
            </a:r>
            <a:r>
              <a:rPr lang="ru-RU" sz="2400" dirty="0"/>
              <a:t> </a:t>
            </a:r>
            <a:r>
              <a:rPr lang="ru-RU" sz="2400" dirty="0" err="1"/>
              <a:t>звільняють</a:t>
            </a:r>
            <a:r>
              <a:rPr lang="ru-RU" sz="2400" dirty="0"/>
              <a:t> поля (</a:t>
            </a:r>
            <a:r>
              <a:rPr lang="ru-RU" sz="2400" dirty="0" err="1"/>
              <a:t>со­няшник</a:t>
            </a:r>
            <a:r>
              <a:rPr lang="ru-RU" sz="2400" dirty="0"/>
              <a:t>, </a:t>
            </a:r>
            <a:r>
              <a:rPr lang="ru-RU" sz="2400" dirty="0" err="1"/>
              <a:t>цукрові</a:t>
            </a:r>
            <a:r>
              <a:rPr lang="ru-RU" sz="2400" dirty="0"/>
              <a:t> </a:t>
            </a:r>
            <a:r>
              <a:rPr lang="ru-RU" sz="2400" dirty="0" err="1"/>
              <a:t>буряки</a:t>
            </a:r>
            <a:r>
              <a:rPr lang="ru-RU" sz="2400" dirty="0"/>
              <a:t>, </a:t>
            </a:r>
            <a:r>
              <a:rPr lang="ru-RU" sz="2400" dirty="0" err="1"/>
              <a:t>суданська</a:t>
            </a:r>
            <a:r>
              <a:rPr lang="ru-RU" sz="2400" dirty="0"/>
              <a:t> трава) і </a:t>
            </a:r>
            <a:r>
              <a:rPr lang="ru-RU" sz="2400" dirty="0" err="1"/>
              <a:t>виносять</a:t>
            </a:r>
            <a:r>
              <a:rPr lang="ru-RU" sz="2400" dirty="0"/>
              <a:t> з </a:t>
            </a:r>
            <a:r>
              <a:rPr lang="ru-RU" sz="2400" dirty="0" err="1"/>
              <a:t>ґрунту</a:t>
            </a:r>
            <a:r>
              <a:rPr lang="ru-RU" sz="2400" dirty="0"/>
              <a:t> </a:t>
            </a:r>
            <a:r>
              <a:rPr lang="ru-RU" sz="2400" dirty="0" err="1"/>
              <a:t>бага­то</a:t>
            </a:r>
            <a:r>
              <a:rPr lang="ru-RU" sz="2400" dirty="0"/>
              <a:t> </a:t>
            </a:r>
            <a:r>
              <a:rPr lang="ru-RU" sz="2400" dirty="0" err="1"/>
              <a:t>поживних</a:t>
            </a:r>
            <a:r>
              <a:rPr lang="ru-RU" sz="2400" dirty="0"/>
              <a:t> </a:t>
            </a:r>
            <a:r>
              <a:rPr lang="ru-RU" sz="2400" dirty="0" err="1"/>
              <a:t>речовин</a:t>
            </a:r>
            <a:r>
              <a:rPr lang="ru-RU" sz="2400" dirty="0"/>
              <a:t> та </a:t>
            </a:r>
            <a:r>
              <a:rPr lang="ru-RU" sz="2400" dirty="0" err="1"/>
              <a:t>вологи</a:t>
            </a:r>
            <a:r>
              <a:rPr lang="ru-RU" sz="2400" dirty="0"/>
              <a:t>. </a:t>
            </a:r>
          </a:p>
          <a:p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метою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запобігання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ураженню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рамуляріозом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можна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повертати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попереднє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поле не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раніше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як через 4-5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років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ru-RU" sz="2400" dirty="0"/>
              <a:t>Система основного </a:t>
            </a:r>
            <a:r>
              <a:rPr lang="ru-RU" sz="2400" dirty="0" err="1"/>
              <a:t>обробітку</a:t>
            </a:r>
            <a:r>
              <a:rPr lang="ru-RU" sz="2400" dirty="0"/>
              <a:t> </a:t>
            </a:r>
            <a:r>
              <a:rPr lang="ru-RU" sz="2400" dirty="0" err="1"/>
              <a:t>ґрунту</a:t>
            </a:r>
            <a:r>
              <a:rPr lang="ru-RU" sz="2400" dirty="0"/>
              <a:t> </a:t>
            </a:r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зернових</a:t>
            </a:r>
            <a:r>
              <a:rPr lang="ru-RU" sz="2400" dirty="0"/>
              <a:t> культур </a:t>
            </a:r>
            <a:r>
              <a:rPr lang="ru-RU" sz="2400" dirty="0" err="1"/>
              <a:t>по­лягає</a:t>
            </a:r>
            <a:r>
              <a:rPr lang="ru-RU" sz="2400" dirty="0"/>
              <a:t> в </a:t>
            </a:r>
            <a:r>
              <a:rPr lang="ru-RU" sz="2400" dirty="0" err="1"/>
              <a:t>лущенні</a:t>
            </a:r>
            <a:r>
              <a:rPr lang="ru-RU" sz="2400" dirty="0"/>
              <a:t> і </a:t>
            </a:r>
            <a:r>
              <a:rPr lang="ru-RU" sz="2400" dirty="0" err="1"/>
              <a:t>ранній</a:t>
            </a:r>
            <a:r>
              <a:rPr lang="ru-RU" sz="2400" dirty="0"/>
              <a:t> </a:t>
            </a:r>
            <a:r>
              <a:rPr lang="ru-RU" sz="2400" dirty="0" err="1"/>
              <a:t>зяблевій</a:t>
            </a:r>
            <a:r>
              <a:rPr lang="ru-RU" sz="2400" dirty="0"/>
              <a:t> </a:t>
            </a:r>
            <a:r>
              <a:rPr lang="ru-RU" sz="2400" dirty="0" err="1"/>
              <a:t>оранці</a:t>
            </a:r>
            <a:r>
              <a:rPr lang="ru-RU" sz="2400" dirty="0"/>
              <a:t> на     25 — 30 см. </a:t>
            </a:r>
          </a:p>
          <a:p>
            <a:r>
              <a:rPr lang="ru-RU" sz="2400" dirty="0" err="1"/>
              <a:t>Сіють</a:t>
            </a:r>
            <a:r>
              <a:rPr lang="ru-RU" sz="2400" dirty="0"/>
              <a:t> </a:t>
            </a:r>
            <a:r>
              <a:rPr lang="ru-RU" sz="2400" dirty="0" err="1"/>
              <a:t>коріандр</a:t>
            </a:r>
            <a:r>
              <a:rPr lang="ru-RU" sz="2400" dirty="0"/>
              <a:t> рано </a:t>
            </a:r>
            <a:r>
              <a:rPr lang="ru-RU" sz="2400" dirty="0" err="1"/>
              <a:t>навесні</a:t>
            </a:r>
            <a:r>
              <a:rPr lang="ru-RU" sz="2400" dirty="0"/>
              <a:t> в </a:t>
            </a:r>
            <a:r>
              <a:rPr lang="ru-RU" sz="2400" dirty="0" err="1"/>
              <a:t>перші</a:t>
            </a:r>
            <a:r>
              <a:rPr lang="ru-RU" sz="2400" dirty="0"/>
              <a:t> </a:t>
            </a:r>
            <a:r>
              <a:rPr lang="ru-RU" sz="2400" dirty="0" err="1"/>
              <a:t>дні</a:t>
            </a:r>
            <a:r>
              <a:rPr lang="ru-RU" sz="2400" dirty="0"/>
              <a:t> </a:t>
            </a:r>
            <a:r>
              <a:rPr lang="ru-RU" sz="2400" dirty="0" err="1"/>
              <a:t>польових</a:t>
            </a:r>
            <a:r>
              <a:rPr lang="ru-RU" sz="2400" dirty="0"/>
              <a:t> </a:t>
            </a:r>
            <a:r>
              <a:rPr lang="ru-RU" sz="2400" dirty="0" err="1"/>
              <a:t>робіт</a:t>
            </a:r>
            <a:r>
              <a:rPr lang="ru-RU" sz="2400" dirty="0"/>
              <a:t>. Перед </a:t>
            </a:r>
            <a:r>
              <a:rPr lang="ru-RU" sz="2400" dirty="0" err="1"/>
              <a:t>сівбою</a:t>
            </a:r>
            <a:r>
              <a:rPr lang="ru-RU" sz="2400" dirty="0"/>
              <a:t> </a:t>
            </a:r>
            <a:r>
              <a:rPr lang="ru-RU" sz="2400" dirty="0" err="1"/>
              <a:t>насіння</a:t>
            </a:r>
            <a:r>
              <a:rPr lang="ru-RU" sz="2400" dirty="0"/>
              <a:t> </a:t>
            </a:r>
            <a:r>
              <a:rPr lang="ru-RU" sz="2400" dirty="0" err="1"/>
              <a:t>протруюють</a:t>
            </a:r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6227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0"/>
            <a:ext cx="8229600" cy="778098"/>
          </a:xfrm>
        </p:spPr>
        <p:txBody>
          <a:bodyPr/>
          <a:lstStyle/>
          <a:p>
            <a:pPr algn="l"/>
            <a:b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 </a:t>
            </a:r>
            <a:r>
              <a:rPr lang="uk-UA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  <a:br>
              <a:rPr lang="ru-RU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400600"/>
          </a:xfrm>
        </p:spPr>
        <p:txBody>
          <a:bodyPr/>
          <a:lstStyle/>
          <a:p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Ефективним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засобом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прискорення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з'явлення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сходів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є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сівба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пророщеним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насінням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r>
              <a:rPr lang="ru-RU" sz="2400" dirty="0" err="1"/>
              <a:t>Сівбу</a:t>
            </a:r>
            <a:r>
              <a:rPr lang="ru-RU" sz="2400" dirty="0"/>
              <a:t> </a:t>
            </a:r>
            <a:r>
              <a:rPr lang="ru-RU" sz="2400" dirty="0" err="1"/>
              <a:t>проводять</a:t>
            </a:r>
            <a:r>
              <a:rPr lang="ru-RU" sz="2400" dirty="0"/>
              <a:t> </a:t>
            </a:r>
            <a:r>
              <a:rPr lang="ru-RU" sz="2400" dirty="0" err="1"/>
              <a:t>звичайним</a:t>
            </a:r>
            <a:r>
              <a:rPr lang="ru-RU" sz="2400" dirty="0"/>
              <a:t> </a:t>
            </a:r>
            <a:r>
              <a:rPr lang="ru-RU" sz="2400" dirty="0" err="1"/>
              <a:t>рядковим</a:t>
            </a:r>
            <a:r>
              <a:rPr lang="ru-RU" sz="2400" dirty="0"/>
              <a:t> спосо­бом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широкорядним</a:t>
            </a:r>
            <a:r>
              <a:rPr lang="ru-RU" sz="2400" dirty="0"/>
              <a:t> з шириною </a:t>
            </a:r>
            <a:r>
              <a:rPr lang="ru-RU" sz="2400" dirty="0" err="1"/>
              <a:t>міжрядь</a:t>
            </a:r>
            <a:r>
              <a:rPr lang="ru-RU" sz="2400" dirty="0"/>
              <a:t> 45 см. На </a:t>
            </a:r>
            <a:r>
              <a:rPr lang="ru-RU" sz="2400" dirty="0" err="1"/>
              <a:t>чистих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бур'янів</a:t>
            </a:r>
            <a:r>
              <a:rPr lang="ru-RU" sz="2400" dirty="0"/>
              <a:t> полях, а </a:t>
            </a:r>
            <a:r>
              <a:rPr lang="ru-RU" sz="2400" dirty="0" err="1"/>
              <a:t>також</a:t>
            </a:r>
            <a:r>
              <a:rPr lang="ru-RU" sz="2400" dirty="0"/>
              <a:t> при </a:t>
            </a:r>
            <a:r>
              <a:rPr lang="ru-RU" sz="2400" dirty="0" err="1"/>
              <a:t>застосуванні</a:t>
            </a:r>
            <a:r>
              <a:rPr lang="ru-RU" sz="2400" dirty="0"/>
              <a:t> </a:t>
            </a:r>
            <a:r>
              <a:rPr lang="ru-RU" sz="2400" dirty="0" err="1"/>
              <a:t>гербіцидів</a:t>
            </a:r>
            <a:endParaRPr lang="ru-RU" sz="2400" dirty="0"/>
          </a:p>
          <a:p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сівби</a:t>
            </a:r>
            <a:r>
              <a:rPr lang="ru-RU" sz="2400" dirty="0"/>
              <a:t> </a:t>
            </a:r>
            <a:r>
              <a:rPr lang="ru-RU" sz="2400" dirty="0" err="1"/>
              <a:t>посіви</a:t>
            </a:r>
            <a:r>
              <a:rPr lang="ru-RU" sz="2400" dirty="0"/>
              <a:t> </a:t>
            </a:r>
            <a:r>
              <a:rPr lang="ru-RU" sz="2400" dirty="0" err="1"/>
              <a:t>коткують</a:t>
            </a:r>
            <a:r>
              <a:rPr lang="ru-RU" sz="2400" dirty="0"/>
              <a:t> </a:t>
            </a:r>
            <a:r>
              <a:rPr lang="ru-RU" sz="2400" dirty="0" err="1"/>
              <a:t>кільчастими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рубчастими</a:t>
            </a:r>
            <a:r>
              <a:rPr lang="ru-RU" sz="2400" dirty="0"/>
              <a:t> </a:t>
            </a:r>
            <a:r>
              <a:rPr lang="ru-RU" sz="2400" dirty="0" err="1"/>
              <a:t>котками</a:t>
            </a:r>
            <a:r>
              <a:rPr lang="ru-RU" sz="2400" dirty="0"/>
              <a:t>. </a:t>
            </a:r>
            <a:r>
              <a:rPr lang="ru-RU" sz="2400" dirty="0" err="1"/>
              <a:t>Подальший</a:t>
            </a:r>
            <a:r>
              <a:rPr lang="ru-RU" sz="2400" dirty="0"/>
              <a:t> догляд за </a:t>
            </a:r>
            <a:r>
              <a:rPr lang="ru-RU" sz="2400" dirty="0" err="1"/>
              <a:t>посівами</a:t>
            </a:r>
            <a:r>
              <a:rPr lang="ru-RU" sz="2400" dirty="0"/>
              <a:t> </a:t>
            </a:r>
            <a:r>
              <a:rPr lang="ru-RU" sz="2400" dirty="0" err="1"/>
              <a:t>зводиться</a:t>
            </a:r>
            <a:r>
              <a:rPr lang="ru-RU" sz="2400" dirty="0"/>
              <a:t> </a:t>
            </a:r>
            <a:r>
              <a:rPr lang="ru-RU" sz="2400" dirty="0" err="1"/>
              <a:t>переважно</a:t>
            </a:r>
            <a:r>
              <a:rPr lang="ru-RU" sz="2400" dirty="0"/>
              <a:t> до </a:t>
            </a:r>
            <a:r>
              <a:rPr lang="ru-RU" sz="2400" dirty="0" err="1"/>
              <a:t>бо­ротьби</a:t>
            </a:r>
            <a:r>
              <a:rPr lang="ru-RU" sz="2400" dirty="0"/>
              <a:t> з </a:t>
            </a:r>
            <a:r>
              <a:rPr lang="ru-RU" sz="2400" dirty="0" err="1"/>
              <a:t>бур'янами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знищують</a:t>
            </a:r>
            <a:r>
              <a:rPr lang="ru-RU" sz="2400" dirty="0"/>
              <a:t> </a:t>
            </a:r>
            <a:r>
              <a:rPr lang="ru-RU" sz="2400" dirty="0" err="1"/>
              <a:t>гербіцидами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агротехнічними</a:t>
            </a:r>
            <a:r>
              <a:rPr lang="ru-RU" sz="2400" dirty="0"/>
              <a:t> заходами.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66E69E-46E7-4CC9-B3DE-0F19947B8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272" y="4714945"/>
            <a:ext cx="1800200" cy="18002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45F55F-04B3-465F-B8D3-25EAB320B4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7113" y="4725144"/>
            <a:ext cx="2700619" cy="180041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ECEB3D6-A876-4D11-8221-129458E1D8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366" y="4725144"/>
            <a:ext cx="3308604" cy="1779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0"/>
            <a:ext cx="8229600" cy="778098"/>
          </a:xfrm>
        </p:spPr>
        <p:txBody>
          <a:bodyPr/>
          <a:lstStyle/>
          <a:p>
            <a:pPr algn="l"/>
            <a:b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 </a:t>
            </a:r>
            <a:r>
              <a:rPr lang="uk-UA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  <a:br>
              <a:rPr lang="ru-RU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24744"/>
            <a:ext cx="8568952" cy="5733256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Збирання</a:t>
            </a:r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Плоди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коріандру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достигають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неодночасно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до того ж вони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обсипаються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Тому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збирати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врожай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потрібно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своєчасно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в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стис­лі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строки. 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402A18"/>
                </a:solidFill>
              </a:rPr>
              <a:t>Для </a:t>
            </a:r>
            <a:r>
              <a:rPr lang="ru-RU" sz="2400" dirty="0" err="1">
                <a:solidFill>
                  <a:srgbClr val="402A18"/>
                </a:solidFill>
              </a:rPr>
              <a:t>прискорення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достигання</a:t>
            </a:r>
            <a:r>
              <a:rPr lang="ru-RU" sz="2400" dirty="0">
                <a:solidFill>
                  <a:srgbClr val="402A18"/>
                </a:solidFill>
              </a:rPr>
              <a:t> в </a:t>
            </a:r>
            <a:r>
              <a:rPr lang="ru-RU" sz="2400" dirty="0" err="1">
                <a:solidFill>
                  <a:srgbClr val="402A18"/>
                </a:solidFill>
              </a:rPr>
              <a:t>період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побуріння</a:t>
            </a:r>
            <a:r>
              <a:rPr lang="ru-RU" sz="2400" dirty="0">
                <a:solidFill>
                  <a:srgbClr val="402A18"/>
                </a:solidFill>
              </a:rPr>
              <a:t> 40 - 50 % </a:t>
            </a:r>
            <a:r>
              <a:rPr lang="ru-RU" sz="2400" dirty="0" err="1">
                <a:solidFill>
                  <a:srgbClr val="402A18"/>
                </a:solidFill>
              </a:rPr>
              <a:t>зонтиків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посіви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обробляють</a:t>
            </a:r>
            <a:r>
              <a:rPr lang="ru-RU" sz="2400" dirty="0">
                <a:solidFill>
                  <a:srgbClr val="402A18"/>
                </a:solidFill>
              </a:rPr>
              <a:t> хлоратом </a:t>
            </a:r>
            <a:r>
              <a:rPr lang="ru-RU" sz="2400" dirty="0" err="1">
                <a:solidFill>
                  <a:srgbClr val="402A18"/>
                </a:solidFill>
              </a:rPr>
              <a:t>магнію</a:t>
            </a:r>
            <a:r>
              <a:rPr lang="ru-RU" sz="2400" dirty="0">
                <a:solidFill>
                  <a:srgbClr val="402A18"/>
                </a:solidFill>
              </a:rPr>
              <a:t> в </a:t>
            </a:r>
            <a:r>
              <a:rPr lang="ru-RU" sz="2400" dirty="0" err="1">
                <a:solidFill>
                  <a:srgbClr val="402A18"/>
                </a:solidFill>
              </a:rPr>
              <a:t>дозі</a:t>
            </a:r>
            <a:r>
              <a:rPr lang="ru-RU" sz="2400" dirty="0">
                <a:solidFill>
                  <a:srgbClr val="402A18"/>
                </a:solidFill>
              </a:rPr>
              <a:t> 5 -10 кг/га д. р. Через 3 - 5 </a:t>
            </a:r>
            <a:r>
              <a:rPr lang="ru-RU" sz="2400" dirty="0" err="1">
                <a:solidFill>
                  <a:srgbClr val="402A18"/>
                </a:solidFill>
              </a:rPr>
              <a:t>днів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збирають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врожай</a:t>
            </a:r>
            <a:r>
              <a:rPr lang="ru-RU" sz="2400" dirty="0">
                <a:solidFill>
                  <a:srgbClr val="402A18"/>
                </a:solidFill>
              </a:rPr>
              <a:t> прямим </a:t>
            </a:r>
            <a:r>
              <a:rPr lang="ru-RU" sz="2400" dirty="0" err="1">
                <a:solidFill>
                  <a:srgbClr val="402A18"/>
                </a:solidFill>
              </a:rPr>
              <a:t>комбайнуванням</a:t>
            </a:r>
            <a:r>
              <a:rPr lang="ru-RU" sz="2400" dirty="0">
                <a:solidFill>
                  <a:srgbClr val="402A18"/>
                </a:solidFill>
              </a:rPr>
              <a:t>.</a:t>
            </a:r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9DD1ED-192D-442A-BDBF-35106C0E90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2044"/>
          <a:stretch/>
        </p:blipFill>
        <p:spPr>
          <a:xfrm>
            <a:off x="683568" y="4365104"/>
            <a:ext cx="3665984" cy="214829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5749BF-41A9-4169-A715-DE35C7FC86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4812" y="4361410"/>
            <a:ext cx="3665984" cy="216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31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778098"/>
          </a:xfrm>
        </p:spPr>
        <p:txBody>
          <a:bodyPr/>
          <a:lstStyle/>
          <a:p>
            <a:b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дві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пряні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ефіроолійні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рослини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широко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використовуються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кулінарії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медицині</a:t>
            </a:r>
            <a:b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5661248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Обидві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рослини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мають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свої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унікальні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властивості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>
              <a:buNone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однорічна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рослина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Характерний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солодко-пряний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смак.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Заспокоює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слизову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оболонку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шлунку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Полегшує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кашель.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Використовується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парфумерії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фармацевтиці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дворічна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рослина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Гострий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пряний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смак.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Поліпшує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травлення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Знімає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спазми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Використовується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кулінарії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ліках</a:t>
            </a:r>
            <a:r>
              <a:rPr lang="ru-RU" sz="2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0139FD0-7DD6-43E3-B611-DA1F097820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9471" y="1700808"/>
            <a:ext cx="2651001" cy="147962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4A0F5C-A0C4-4EDD-90E0-7EE532F97F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483" y="4365104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91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19" y="1268760"/>
            <a:ext cx="6192689" cy="5328592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Господарське значення</a:t>
            </a:r>
          </a:p>
          <a:p>
            <a:pPr marL="0" indent="0">
              <a:buNone/>
            </a:pPr>
            <a:r>
              <a:rPr lang="ru-RU" dirty="0"/>
              <a:t> </a:t>
            </a:r>
            <a:r>
              <a:rPr lang="ru-RU" dirty="0" err="1"/>
              <a:t>Аніс</a:t>
            </a:r>
            <a:r>
              <a:rPr lang="ru-RU" dirty="0"/>
              <a:t> </a:t>
            </a:r>
            <a:r>
              <a:rPr lang="ru-RU" dirty="0" err="1"/>
              <a:t>вирощують</a:t>
            </a:r>
            <a:r>
              <a:rPr lang="ru-RU" dirty="0"/>
              <a:t> на </a:t>
            </a:r>
            <a:r>
              <a:rPr lang="ru-RU" dirty="0" err="1"/>
              <a:t>насіння</a:t>
            </a:r>
            <a:r>
              <a:rPr lang="ru-RU" dirty="0"/>
              <a:t>, яке </a:t>
            </a:r>
            <a:r>
              <a:rPr lang="ru-RU" dirty="0" err="1"/>
              <a:t>містить</a:t>
            </a:r>
            <a:r>
              <a:rPr lang="ru-RU" dirty="0"/>
              <a:t> 2,5 - 4 % </a:t>
            </a:r>
            <a:r>
              <a:rPr lang="ru-RU" dirty="0" err="1"/>
              <a:t>ефірної</a:t>
            </a:r>
            <a:r>
              <a:rPr lang="ru-RU" dirty="0"/>
              <a:t>, 16 - 22 % </a:t>
            </a:r>
            <a:r>
              <a:rPr lang="ru-RU" dirty="0" err="1"/>
              <a:t>жирної</a:t>
            </a:r>
            <a:r>
              <a:rPr lang="ru-RU" dirty="0"/>
              <a:t> </a:t>
            </a:r>
            <a:r>
              <a:rPr lang="ru-RU" dirty="0" err="1"/>
              <a:t>олії</a:t>
            </a:r>
            <a:r>
              <a:rPr lang="ru-RU" dirty="0"/>
              <a:t> і до 20 % </a:t>
            </a:r>
            <a:r>
              <a:rPr lang="ru-RU" dirty="0" err="1"/>
              <a:t>білка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 err="1"/>
              <a:t>Головні</a:t>
            </a:r>
            <a:r>
              <a:rPr lang="ru-RU" dirty="0"/>
              <a:t> </a:t>
            </a:r>
            <a:r>
              <a:rPr lang="ru-RU" dirty="0" err="1"/>
              <a:t>складові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</a:t>
            </a:r>
            <a:r>
              <a:rPr lang="ru-RU" dirty="0" err="1"/>
              <a:t>анісової</a:t>
            </a:r>
            <a:r>
              <a:rPr lang="ru-RU" dirty="0"/>
              <a:t> </a:t>
            </a:r>
            <a:r>
              <a:rPr lang="ru-RU" dirty="0" err="1"/>
              <a:t>олії</a:t>
            </a:r>
            <a:r>
              <a:rPr lang="ru-RU" dirty="0"/>
              <a:t> - анетол (80 - 90 %) і </a:t>
            </a:r>
            <a:r>
              <a:rPr lang="ru-RU" dirty="0" err="1"/>
              <a:t>метилхавікол</a:t>
            </a:r>
            <a:r>
              <a:rPr lang="ru-RU" dirty="0"/>
              <a:t> (10 %). </a:t>
            </a:r>
          </a:p>
          <a:p>
            <a:pPr marL="0" indent="0">
              <a:buNone/>
            </a:pPr>
            <a:r>
              <a:rPr lang="ru-RU" dirty="0" err="1"/>
              <a:t>Анісову</a:t>
            </a:r>
            <a:r>
              <a:rPr lang="ru-RU" dirty="0"/>
              <a:t> </a:t>
            </a:r>
            <a:r>
              <a:rPr lang="ru-RU" dirty="0" err="1"/>
              <a:t>олію</a:t>
            </a:r>
            <a:r>
              <a:rPr lang="ru-RU" dirty="0"/>
              <a:t> і </a:t>
            </a:r>
            <a:r>
              <a:rPr lang="ru-RU" dirty="0" err="1"/>
              <a:t>продукти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переробки</a:t>
            </a:r>
            <a:r>
              <a:rPr lang="ru-RU" dirty="0"/>
              <a:t> </a:t>
            </a:r>
            <a:r>
              <a:rPr lang="ru-RU" dirty="0" err="1"/>
              <a:t>застосовують</a:t>
            </a:r>
            <a:r>
              <a:rPr lang="ru-RU" dirty="0"/>
              <a:t> у </a:t>
            </a:r>
            <a:r>
              <a:rPr lang="ru-RU" dirty="0" err="1"/>
              <a:t>парфу­мерній</a:t>
            </a:r>
            <a:r>
              <a:rPr lang="ru-RU" dirty="0"/>
              <a:t>, </a:t>
            </a:r>
            <a:r>
              <a:rPr lang="ru-RU" dirty="0" err="1"/>
              <a:t>харчовій</a:t>
            </a:r>
            <a:r>
              <a:rPr lang="ru-RU" dirty="0"/>
              <a:t> і </a:t>
            </a:r>
            <a:r>
              <a:rPr lang="ru-RU" dirty="0" err="1"/>
              <a:t>фармацевтичній</a:t>
            </a:r>
            <a:r>
              <a:rPr lang="ru-RU" dirty="0"/>
              <a:t> </a:t>
            </a:r>
            <a:r>
              <a:rPr lang="ru-RU" dirty="0" err="1"/>
              <a:t>промисловості</a:t>
            </a:r>
            <a:r>
              <a:rPr lang="ru-RU" dirty="0"/>
              <a:t> </a:t>
            </a:r>
            <a:endParaRPr lang="ru-RU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789" y="1415517"/>
            <a:ext cx="1963011" cy="521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2116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19" y="1268760"/>
            <a:ext cx="5040561" cy="5328592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Господарське значення</a:t>
            </a:r>
          </a:p>
          <a:p>
            <a:pPr marL="0" indent="0">
              <a:buNone/>
            </a:pPr>
            <a:r>
              <a:rPr lang="ru-RU" dirty="0"/>
              <a:t> </a:t>
            </a:r>
            <a:r>
              <a:rPr lang="ru-RU" dirty="0" err="1"/>
              <a:t>Молоді</a:t>
            </a:r>
            <a:r>
              <a:rPr lang="ru-RU" dirty="0"/>
              <a:t> листки й </a:t>
            </a:r>
            <a:r>
              <a:rPr lang="ru-RU" dirty="0" err="1"/>
              <a:t>суцвіт­тя</a:t>
            </a:r>
            <a:r>
              <a:rPr lang="ru-RU" dirty="0"/>
              <a:t> </a:t>
            </a:r>
            <a:r>
              <a:rPr lang="ru-RU" dirty="0" err="1"/>
              <a:t>анісу</a:t>
            </a:r>
            <a:r>
              <a:rPr lang="ru-RU" dirty="0"/>
              <a:t> </a:t>
            </a:r>
            <a:r>
              <a:rPr lang="ru-RU" dirty="0" err="1"/>
              <a:t>використовують</a:t>
            </a:r>
            <a:r>
              <a:rPr lang="ru-RU" dirty="0"/>
              <a:t> у </a:t>
            </a:r>
            <a:r>
              <a:rPr lang="ru-RU" dirty="0" err="1"/>
              <a:t>солінні</a:t>
            </a:r>
            <a:r>
              <a:rPr lang="ru-RU" dirty="0"/>
              <a:t>, </a:t>
            </a:r>
            <a:r>
              <a:rPr lang="ru-RU" dirty="0" err="1"/>
              <a:t>маринуванні</a:t>
            </a:r>
            <a:r>
              <a:rPr lang="ru-RU" dirty="0"/>
              <a:t> </a:t>
            </a:r>
            <a:r>
              <a:rPr lang="ru-RU" dirty="0" err="1"/>
              <a:t>овочів</a:t>
            </a:r>
            <a:r>
              <a:rPr lang="ru-RU" dirty="0"/>
              <a:t> та </a:t>
            </a:r>
            <a:r>
              <a:rPr lang="ru-RU" dirty="0" err="1"/>
              <a:t>фруктів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/>
              <a:t>Макуха і шрот є </a:t>
            </a:r>
            <a:r>
              <a:rPr lang="ru-RU" dirty="0" err="1"/>
              <a:t>добрим</a:t>
            </a:r>
            <a:r>
              <a:rPr lang="ru-RU" dirty="0"/>
              <a:t> кормом для </a:t>
            </a:r>
            <a:r>
              <a:rPr lang="ru-RU" dirty="0" err="1"/>
              <a:t>молочної</a:t>
            </a:r>
            <a:r>
              <a:rPr lang="ru-RU" dirty="0"/>
              <a:t> </a:t>
            </a:r>
            <a:r>
              <a:rPr lang="ru-RU" dirty="0" err="1"/>
              <a:t>худоби</a:t>
            </a:r>
            <a:r>
              <a:rPr lang="ru-RU" dirty="0"/>
              <a:t>, свиней і </a:t>
            </a:r>
            <a:r>
              <a:rPr lang="ru-RU" dirty="0" err="1"/>
              <a:t>пти­ці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 err="1"/>
              <a:t>Аніс</a:t>
            </a:r>
            <a:r>
              <a:rPr lang="ru-RU" dirty="0"/>
              <a:t> - добра медоносна </a:t>
            </a:r>
            <a:r>
              <a:rPr lang="ru-RU" dirty="0" err="1"/>
              <a:t>рослина</a:t>
            </a:r>
            <a:r>
              <a:rPr lang="ru-RU" dirty="0"/>
              <a:t>. </a:t>
            </a:r>
            <a:endParaRPr lang="ru-RU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80" y="1564849"/>
            <a:ext cx="3394720" cy="221023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2342" y="4221088"/>
            <a:ext cx="3372874" cy="219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555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688632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Морфобіологічні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еко­логічні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ru-RU" sz="2400" dirty="0" err="1"/>
              <a:t>Аніс</a:t>
            </a:r>
            <a:r>
              <a:rPr lang="ru-RU" sz="2400" dirty="0"/>
              <a:t> </a:t>
            </a:r>
            <a:r>
              <a:rPr lang="ru-RU" sz="2400" dirty="0" err="1"/>
              <a:t>звичайний</a:t>
            </a:r>
            <a:r>
              <a:rPr lang="ru-RU" sz="2400" dirty="0"/>
              <a:t> (</a:t>
            </a:r>
            <a:r>
              <a:rPr lang="ru-RU" sz="2400" dirty="0" err="1"/>
              <a:t>ханус</a:t>
            </a:r>
            <a:r>
              <a:rPr lang="ru-RU" sz="2400" dirty="0"/>
              <a:t>, </a:t>
            </a:r>
            <a:r>
              <a:rPr lang="ru-RU" sz="2400" dirty="0" err="1"/>
              <a:t>гануш</a:t>
            </a:r>
            <a:r>
              <a:rPr lang="ru-RU" sz="2400" dirty="0"/>
              <a:t>) (</a:t>
            </a:r>
            <a:r>
              <a:rPr lang="en-US" sz="2400" dirty="0" err="1"/>
              <a:t>Pimpinela</a:t>
            </a:r>
            <a:r>
              <a:rPr lang="en-US" sz="2400" dirty="0"/>
              <a:t> </a:t>
            </a:r>
            <a:r>
              <a:rPr lang="en-US" sz="2400" dirty="0" err="1"/>
              <a:t>anisum</a:t>
            </a:r>
            <a:r>
              <a:rPr lang="en-US" sz="2400" dirty="0"/>
              <a:t> L.)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однорічна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трав'яниста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рослина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/>
              <a:t>родини</a:t>
            </a:r>
            <a:r>
              <a:rPr lang="ru-RU" sz="2400" dirty="0"/>
              <a:t> </a:t>
            </a:r>
            <a:r>
              <a:rPr lang="ru-RU" sz="2400" dirty="0" err="1"/>
              <a:t>селерових</a:t>
            </a:r>
            <a:r>
              <a:rPr lang="ru-RU" sz="2400" dirty="0"/>
              <a:t> (</a:t>
            </a:r>
            <a:r>
              <a:rPr lang="en-US" sz="2400" dirty="0" err="1"/>
              <a:t>Apiaceae</a:t>
            </a:r>
            <a:r>
              <a:rPr lang="en-US" sz="2400" dirty="0"/>
              <a:t>), </a:t>
            </a:r>
            <a:r>
              <a:rPr lang="ru-RU" sz="2400" dirty="0" err="1"/>
              <a:t>заввишки</a:t>
            </a:r>
            <a:r>
              <a:rPr lang="ru-RU" sz="2400" dirty="0"/>
              <a:t> 50-70 см </a:t>
            </a:r>
          </a:p>
          <a:p>
            <a:r>
              <a:rPr lang="ru-RU" sz="2400" dirty="0" err="1"/>
              <a:t>Порівняно</a:t>
            </a:r>
            <a:r>
              <a:rPr lang="ru-RU" sz="2400" dirty="0"/>
              <a:t> </a:t>
            </a:r>
            <a:r>
              <a:rPr lang="ru-RU" sz="2400" dirty="0" err="1"/>
              <a:t>вибагливий</a:t>
            </a:r>
            <a:r>
              <a:rPr lang="ru-RU" sz="2400" dirty="0"/>
              <a:t> до тепла. </a:t>
            </a:r>
            <a:r>
              <a:rPr lang="ru-RU" sz="2400" dirty="0" err="1"/>
              <a:t>Насіння</a:t>
            </a:r>
            <a:r>
              <a:rPr lang="ru-RU" sz="2400" dirty="0"/>
              <a:t> </a:t>
            </a:r>
            <a:r>
              <a:rPr lang="ru-RU" sz="2400" dirty="0" err="1"/>
              <a:t>починає</a:t>
            </a:r>
            <a:r>
              <a:rPr lang="ru-RU" sz="2400" dirty="0"/>
              <a:t> </a:t>
            </a:r>
            <a:r>
              <a:rPr lang="ru-RU" sz="2400" dirty="0" err="1"/>
              <a:t>проростати</a:t>
            </a:r>
            <a:r>
              <a:rPr lang="ru-RU" sz="2400" dirty="0"/>
              <a:t> при </a:t>
            </a:r>
            <a:r>
              <a:rPr lang="ru-RU" sz="2400" dirty="0" err="1"/>
              <a:t>прогріванні</a:t>
            </a:r>
            <a:r>
              <a:rPr lang="ru-RU" sz="2400" dirty="0"/>
              <a:t> </a:t>
            </a:r>
            <a:r>
              <a:rPr lang="ru-RU" sz="2400" dirty="0" err="1"/>
              <a:t>ґрун­ту</a:t>
            </a:r>
            <a:r>
              <a:rPr lang="ru-RU" sz="2400" dirty="0"/>
              <a:t> до 4 - 5 °С, але </a:t>
            </a:r>
            <a:r>
              <a:rPr lang="ru-RU" sz="2400" dirty="0" err="1"/>
              <a:t>дружні</a:t>
            </a:r>
            <a:r>
              <a:rPr lang="ru-RU" sz="2400" dirty="0"/>
              <a:t> сходи </a:t>
            </a:r>
            <a:r>
              <a:rPr lang="ru-RU" sz="2400" dirty="0" err="1"/>
              <a:t>масово</a:t>
            </a:r>
            <a:r>
              <a:rPr lang="ru-RU" sz="2400" dirty="0"/>
              <a:t> </a:t>
            </a:r>
            <a:r>
              <a:rPr lang="ru-RU" sz="2400" dirty="0" err="1"/>
              <a:t>з'являються</a:t>
            </a:r>
            <a:r>
              <a:rPr lang="ru-RU" sz="2400" dirty="0"/>
              <a:t> при </a:t>
            </a:r>
            <a:r>
              <a:rPr lang="ru-RU" sz="2400" dirty="0" err="1"/>
              <a:t>температурі</a:t>
            </a:r>
            <a:r>
              <a:rPr lang="ru-RU" sz="2400" dirty="0"/>
              <a:t>        10-15 °С. </a:t>
            </a:r>
          </a:p>
          <a:p>
            <a:r>
              <a:rPr lang="ru-RU" sz="2400" dirty="0">
                <a:solidFill>
                  <a:srgbClr val="009900"/>
                </a:solidFill>
              </a:rPr>
              <a:t>Сходи </a:t>
            </a:r>
            <a:r>
              <a:rPr lang="ru-RU" sz="2400" dirty="0" err="1">
                <a:solidFill>
                  <a:srgbClr val="009900"/>
                </a:solidFill>
              </a:rPr>
              <a:t>витримують</a:t>
            </a:r>
            <a:r>
              <a:rPr lang="ru-RU" sz="2400" dirty="0">
                <a:solidFill>
                  <a:srgbClr val="009900"/>
                </a:solidFill>
              </a:rPr>
              <a:t> заморозки до </a:t>
            </a:r>
            <a:r>
              <a:rPr lang="ru-RU" sz="2400" dirty="0" err="1">
                <a:solidFill>
                  <a:srgbClr val="009900"/>
                </a:solidFill>
              </a:rPr>
              <a:t>мінус</a:t>
            </a:r>
            <a:r>
              <a:rPr lang="ru-RU" sz="2400" dirty="0">
                <a:solidFill>
                  <a:srgbClr val="009900"/>
                </a:solidFill>
              </a:rPr>
              <a:t> 7 °С. </a:t>
            </a:r>
            <a:r>
              <a:rPr lang="ru-RU" sz="2400" dirty="0"/>
              <a:t>Оптимальна температура для росту і </a:t>
            </a:r>
            <a:r>
              <a:rPr lang="ru-RU" sz="2400" dirty="0" err="1"/>
              <a:t>розвитку</a:t>
            </a:r>
            <a:r>
              <a:rPr lang="ru-RU" sz="2400" dirty="0"/>
              <a:t> </a:t>
            </a:r>
            <a:r>
              <a:rPr lang="ru-RU" sz="2400" dirty="0" err="1"/>
              <a:t>рослин</a:t>
            </a:r>
            <a:r>
              <a:rPr lang="ru-RU" sz="2400" dirty="0"/>
              <a:t>  24 - 25 °С.</a:t>
            </a:r>
          </a:p>
          <a:p>
            <a:r>
              <a:rPr lang="ru-RU" sz="2400" dirty="0" err="1"/>
              <a:t>Аніс</a:t>
            </a:r>
            <a:r>
              <a:rPr lang="ru-RU" sz="2400" dirty="0"/>
              <a:t> — </a:t>
            </a:r>
            <a:r>
              <a:rPr lang="ru-RU" sz="2400" dirty="0" err="1"/>
              <a:t>світлолюбна</a:t>
            </a:r>
            <a:r>
              <a:rPr lang="ru-RU" sz="2400" dirty="0"/>
              <a:t> й </a:t>
            </a:r>
            <a:r>
              <a:rPr lang="ru-RU" sz="2400" dirty="0" err="1"/>
              <a:t>вологолюбна</a:t>
            </a:r>
            <a:r>
              <a:rPr lang="ru-RU" sz="2400" dirty="0"/>
              <a:t> </a:t>
            </a:r>
            <a:r>
              <a:rPr lang="ru-RU" sz="2400" dirty="0" err="1"/>
              <a:t>рос­лина</a:t>
            </a:r>
            <a:r>
              <a:rPr lang="ru-RU" sz="2400" dirty="0"/>
              <a:t>. Для </a:t>
            </a:r>
            <a:r>
              <a:rPr lang="ru-RU" sz="2400" dirty="0" err="1"/>
              <a:t>бубнявіння</a:t>
            </a:r>
            <a:r>
              <a:rPr lang="ru-RU" sz="2400" dirty="0"/>
              <a:t> й </a:t>
            </a:r>
            <a:r>
              <a:rPr lang="ru-RU" sz="2400" dirty="0" err="1"/>
              <a:t>проростання</a:t>
            </a:r>
            <a:r>
              <a:rPr lang="ru-RU" sz="2400" dirty="0"/>
              <a:t> </a:t>
            </a:r>
            <a:r>
              <a:rPr lang="ru-RU" sz="2400" dirty="0" err="1"/>
              <a:t>на­сіння</a:t>
            </a:r>
            <a:r>
              <a:rPr lang="ru-RU" sz="2400" dirty="0"/>
              <a:t> </a:t>
            </a:r>
            <a:r>
              <a:rPr lang="ru-RU" sz="2400" dirty="0" err="1"/>
              <a:t>потребує</a:t>
            </a:r>
            <a:r>
              <a:rPr lang="ru-RU" sz="2400" dirty="0"/>
              <a:t> </a:t>
            </a:r>
            <a:r>
              <a:rPr lang="ru-RU" sz="2400" dirty="0" err="1"/>
              <a:t>вологи</a:t>
            </a:r>
            <a:r>
              <a:rPr lang="ru-RU" sz="2400" dirty="0"/>
              <a:t> </a:t>
            </a:r>
            <a:r>
              <a:rPr lang="ru-RU" sz="2400" dirty="0" err="1"/>
              <a:t>близько</a:t>
            </a:r>
            <a:r>
              <a:rPr lang="ru-RU" sz="2400" dirty="0"/>
              <a:t> 150 %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своєї</a:t>
            </a:r>
            <a:r>
              <a:rPr lang="ru-RU" sz="2400" dirty="0"/>
              <a:t> </a:t>
            </a:r>
            <a:r>
              <a:rPr lang="ru-RU" sz="2400" dirty="0" err="1"/>
              <a:t>маси</a:t>
            </a:r>
            <a:r>
              <a:rPr lang="ru-RU" sz="2400" dirty="0"/>
              <a:t>. </a:t>
            </a:r>
            <a:br>
              <a:rPr lang="ru-RU" sz="2400" dirty="0"/>
            </a:br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49361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8356" y="1268760"/>
            <a:ext cx="8646132" cy="5256584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Морфобіологічні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еко­логічні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ru-RU" sz="2400" dirty="0" err="1"/>
              <a:t>Аніс</a:t>
            </a:r>
            <a:r>
              <a:rPr lang="ru-RU" sz="2400" dirty="0"/>
              <a:t> </a:t>
            </a:r>
            <a:r>
              <a:rPr lang="ru-RU" sz="2400" dirty="0" err="1"/>
              <a:t>найбільш</a:t>
            </a:r>
            <a:r>
              <a:rPr lang="ru-RU" sz="2400" dirty="0"/>
              <a:t> </a:t>
            </a:r>
            <a:r>
              <a:rPr lang="ru-RU" sz="2400" dirty="0" err="1"/>
              <a:t>вибагливий</a:t>
            </a:r>
            <a:r>
              <a:rPr lang="ru-RU" sz="2400" dirty="0"/>
              <a:t> до </a:t>
            </a:r>
            <a:r>
              <a:rPr lang="ru-RU" sz="2400" dirty="0" err="1"/>
              <a:t>во­логи</a:t>
            </a:r>
            <a:r>
              <a:rPr lang="ru-RU" sz="2400" dirty="0"/>
              <a:t> у </a:t>
            </a:r>
            <a:r>
              <a:rPr lang="ru-RU" sz="2400" dirty="0" err="1"/>
              <a:t>період</a:t>
            </a:r>
            <a:r>
              <a:rPr lang="ru-RU" sz="2400" dirty="0"/>
              <a:t> </a:t>
            </a:r>
            <a:r>
              <a:rPr lang="ru-RU" sz="2400" dirty="0" err="1"/>
              <a:t>цвітіння</a:t>
            </a:r>
            <a:r>
              <a:rPr lang="ru-RU" sz="2400" dirty="0"/>
              <a:t> і </a:t>
            </a:r>
            <a:r>
              <a:rPr lang="ru-RU" sz="2400" dirty="0" err="1"/>
              <a:t>плодоутворення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Вибагливий</a:t>
            </a:r>
            <a:r>
              <a:rPr lang="ru-RU" sz="2400" dirty="0"/>
              <a:t> </a:t>
            </a:r>
            <a:r>
              <a:rPr lang="ru-RU" sz="2400" dirty="0" err="1"/>
              <a:t>аніс</a:t>
            </a:r>
            <a:r>
              <a:rPr lang="ru-RU" sz="2400" dirty="0"/>
              <a:t> і до </a:t>
            </a:r>
            <a:r>
              <a:rPr lang="ru-RU" sz="2400" dirty="0" err="1"/>
              <a:t>ґрунтів</a:t>
            </a:r>
            <a:r>
              <a:rPr lang="ru-RU" sz="2400" dirty="0"/>
              <a:t>. </a:t>
            </a:r>
            <a:r>
              <a:rPr lang="ru-RU" sz="2400" dirty="0" err="1"/>
              <a:t>Кращи­ми</a:t>
            </a:r>
            <a:r>
              <a:rPr lang="ru-RU" sz="2400" dirty="0"/>
              <a:t> для  </a:t>
            </a:r>
            <a:r>
              <a:rPr lang="ru-RU" sz="2400" dirty="0" err="1"/>
              <a:t>нього</a:t>
            </a:r>
            <a:r>
              <a:rPr lang="ru-RU" sz="2400" dirty="0"/>
              <a:t>  є  легко-  і </a:t>
            </a:r>
            <a:r>
              <a:rPr lang="ru-RU" sz="2400" dirty="0" err="1"/>
              <a:t>середньосуглинкові</a:t>
            </a:r>
            <a:r>
              <a:rPr lang="ru-RU" sz="2400" dirty="0"/>
              <a:t> за </a:t>
            </a:r>
            <a:r>
              <a:rPr lang="ru-RU" sz="2400" dirty="0" err="1"/>
              <a:t>механічним</a:t>
            </a:r>
            <a:r>
              <a:rPr lang="ru-RU" sz="2400" dirty="0"/>
              <a:t> складом </a:t>
            </a:r>
            <a:r>
              <a:rPr lang="ru-RU" sz="2400" dirty="0" err="1"/>
              <a:t>чорноземні</a:t>
            </a:r>
            <a:r>
              <a:rPr lang="ru-RU" sz="2400" dirty="0"/>
              <a:t> </a:t>
            </a:r>
            <a:r>
              <a:rPr lang="ru-RU" sz="2400" dirty="0" err="1"/>
              <a:t>ґрунти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Непридатні</a:t>
            </a:r>
            <a:r>
              <a:rPr lang="ru-RU" sz="2400" dirty="0"/>
              <a:t> </a:t>
            </a:r>
            <a:r>
              <a:rPr lang="ru-RU" sz="2400" dirty="0" err="1"/>
              <a:t>глинисті</a:t>
            </a:r>
            <a:r>
              <a:rPr lang="ru-RU" sz="2400" dirty="0"/>
              <a:t> й </a:t>
            </a:r>
            <a:r>
              <a:rPr lang="ru-RU" sz="2400" dirty="0" err="1"/>
              <a:t>піщані</a:t>
            </a:r>
            <a:r>
              <a:rPr lang="ru-RU" sz="2400" dirty="0"/>
              <a:t> </a:t>
            </a:r>
            <a:r>
              <a:rPr lang="ru-RU" sz="2400" dirty="0" err="1"/>
              <a:t>ґрунти</a:t>
            </a:r>
            <a:r>
              <a:rPr lang="ru-RU" sz="2400" dirty="0"/>
              <a:t>, а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ділянки</a:t>
            </a:r>
            <a:r>
              <a:rPr lang="ru-RU" sz="2400" dirty="0"/>
              <a:t> з </a:t>
            </a:r>
            <a:r>
              <a:rPr lang="ru-RU" sz="2400" dirty="0" err="1"/>
              <a:t>високим</a:t>
            </a:r>
            <a:r>
              <a:rPr lang="ru-RU" sz="2400" dirty="0"/>
              <a:t> </a:t>
            </a:r>
            <a:r>
              <a:rPr lang="ru-RU" sz="2400" dirty="0" err="1"/>
              <a:t>стоянням</a:t>
            </a:r>
            <a:r>
              <a:rPr lang="ru-RU" sz="2400" dirty="0"/>
              <a:t> </a:t>
            </a:r>
            <a:r>
              <a:rPr lang="ru-RU" sz="2400" dirty="0" err="1"/>
              <a:t>ґрунтових</a:t>
            </a:r>
            <a:r>
              <a:rPr lang="ru-RU" sz="2400" dirty="0"/>
              <a:t> вод. </a:t>
            </a:r>
          </a:p>
          <a:p>
            <a:r>
              <a:rPr lang="ru-RU" sz="2400" dirty="0" err="1"/>
              <a:t>Аніс</a:t>
            </a:r>
            <a:r>
              <a:rPr lang="ru-RU" sz="2400" dirty="0"/>
              <a:t> особливо </a:t>
            </a:r>
            <a:r>
              <a:rPr lang="ru-RU" sz="2400" dirty="0" err="1"/>
              <a:t>чутливий</a:t>
            </a:r>
            <a:r>
              <a:rPr lang="ru-RU" sz="2400" dirty="0"/>
              <a:t> до </a:t>
            </a:r>
            <a:r>
              <a:rPr lang="ru-RU" sz="2400" dirty="0" err="1"/>
              <a:t>нестачі</a:t>
            </a:r>
            <a:r>
              <a:rPr lang="ru-RU" sz="2400" dirty="0"/>
              <a:t> в </a:t>
            </a:r>
            <a:r>
              <a:rPr lang="ru-RU" sz="2400" dirty="0" err="1"/>
              <a:t>ґрунті</a:t>
            </a:r>
            <a:r>
              <a:rPr lang="ru-RU" sz="2400" dirty="0"/>
              <a:t> азоту й </a:t>
            </a:r>
            <a:r>
              <a:rPr lang="ru-RU" sz="2400" dirty="0" err="1"/>
              <a:t>калію</a:t>
            </a:r>
            <a:r>
              <a:rPr lang="ru-RU" sz="2400" dirty="0"/>
              <a:t>.</a:t>
            </a:r>
          </a:p>
          <a:p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Вегетаційний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період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анісу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120 — 150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днів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ru-RU" sz="2400" dirty="0"/>
              <a:t>У </a:t>
            </a:r>
            <a:r>
              <a:rPr lang="ru-RU" sz="2400" dirty="0" err="1"/>
              <a:t>виробництві</a:t>
            </a:r>
            <a:r>
              <a:rPr lang="ru-RU" sz="2400" dirty="0"/>
              <a:t> </a:t>
            </a:r>
            <a:r>
              <a:rPr lang="ru-RU" sz="2400" dirty="0" err="1"/>
              <a:t>поширений</a:t>
            </a:r>
            <a:r>
              <a:rPr lang="ru-RU" sz="2400" dirty="0"/>
              <a:t> сорт Артек</a:t>
            </a:r>
          </a:p>
          <a:p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4250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 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507288" cy="5616624"/>
          </a:xfrm>
        </p:spPr>
        <p:txBody>
          <a:bodyPr/>
          <a:lstStyle/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Посіви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анісу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розміщують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після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озимих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зернових</a:t>
            </a:r>
            <a:r>
              <a:rPr lang="ru-RU" sz="2400" dirty="0">
                <a:solidFill>
                  <a:srgbClr val="402A18"/>
                </a:solidFill>
              </a:rPr>
              <a:t>, </a:t>
            </a:r>
            <a:r>
              <a:rPr lang="ru-RU" sz="2400" dirty="0" err="1">
                <a:solidFill>
                  <a:srgbClr val="402A18"/>
                </a:solidFill>
              </a:rPr>
              <a:t>просапних</a:t>
            </a:r>
            <a:r>
              <a:rPr lang="ru-RU" sz="2400" dirty="0">
                <a:solidFill>
                  <a:srgbClr val="402A18"/>
                </a:solidFill>
              </a:rPr>
              <a:t> культур, </a:t>
            </a:r>
            <a:r>
              <a:rPr lang="ru-RU" sz="2400" dirty="0" err="1">
                <a:solidFill>
                  <a:srgbClr val="402A18"/>
                </a:solidFill>
              </a:rPr>
              <a:t>однорічних</a:t>
            </a:r>
            <a:r>
              <a:rPr lang="ru-RU" sz="2400" dirty="0">
                <a:solidFill>
                  <a:srgbClr val="402A18"/>
                </a:solidFill>
              </a:rPr>
              <a:t> трав і </a:t>
            </a:r>
            <a:r>
              <a:rPr lang="ru-RU" sz="2400" dirty="0" err="1">
                <a:solidFill>
                  <a:srgbClr val="402A18"/>
                </a:solidFill>
              </a:rPr>
              <a:t>цукрових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буряків</a:t>
            </a:r>
            <a:r>
              <a:rPr lang="ru-RU" sz="2400" dirty="0">
                <a:solidFill>
                  <a:srgbClr val="402A18"/>
                </a:solidFill>
              </a:rPr>
              <a:t>.</a:t>
            </a:r>
          </a:p>
          <a:p>
            <a:pPr algn="just"/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Обробіток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ґрунту</a:t>
            </a:r>
            <a:r>
              <a:rPr lang="ru-RU" sz="2400" dirty="0">
                <a:solidFill>
                  <a:srgbClr val="402A18"/>
                </a:solidFill>
              </a:rPr>
              <a:t>: Система зяблевого </a:t>
            </a:r>
            <a:r>
              <a:rPr lang="ru-RU" sz="2400" dirty="0" err="1">
                <a:solidFill>
                  <a:srgbClr val="402A18"/>
                </a:solidFill>
              </a:rPr>
              <a:t>обробітку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така</a:t>
            </a:r>
            <a:r>
              <a:rPr lang="ru-RU" sz="2400" dirty="0">
                <a:solidFill>
                  <a:srgbClr val="402A18"/>
                </a:solidFill>
              </a:rPr>
              <a:t> сама, як і </a:t>
            </a:r>
            <a:r>
              <a:rPr lang="ru-RU" sz="2400" dirty="0" err="1">
                <a:solidFill>
                  <a:srgbClr val="402A18"/>
                </a:solidFill>
              </a:rPr>
              <a:t>під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інші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технічні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культури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  <a:r>
              <a:rPr lang="ru-RU" sz="2400" dirty="0" err="1">
                <a:solidFill>
                  <a:srgbClr val="402A18"/>
                </a:solidFill>
              </a:rPr>
              <a:t>Під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зяблеву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оранку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вносять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повне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мінера­льне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добриво</a:t>
            </a:r>
            <a:r>
              <a:rPr lang="ru-RU" sz="2400" dirty="0">
                <a:solidFill>
                  <a:srgbClr val="402A18"/>
                </a:solidFill>
              </a:rPr>
              <a:t> з </a:t>
            </a:r>
            <a:r>
              <a:rPr lang="ru-RU" sz="2400" dirty="0" err="1">
                <a:solidFill>
                  <a:srgbClr val="402A18"/>
                </a:solidFill>
              </a:rPr>
              <a:t>розрахунку</a:t>
            </a:r>
            <a:r>
              <a:rPr lang="ru-RU" sz="2400" dirty="0">
                <a:solidFill>
                  <a:srgbClr val="402A18"/>
                </a:solidFill>
              </a:rPr>
              <a:t> 45 - 60 кг/га </a:t>
            </a:r>
            <a:r>
              <a:rPr lang="en-US" sz="2400" dirty="0">
                <a:solidFill>
                  <a:srgbClr val="402A18"/>
                </a:solidFill>
              </a:rPr>
              <a:t>N</a:t>
            </a:r>
            <a:r>
              <a:rPr lang="ru-RU" sz="2400" dirty="0">
                <a:solidFill>
                  <a:srgbClr val="402A18"/>
                </a:solidFill>
              </a:rPr>
              <a:t>РК.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Оранка</a:t>
            </a:r>
            <a:r>
              <a:rPr lang="ru-RU" sz="2400" dirty="0">
                <a:solidFill>
                  <a:srgbClr val="402A18"/>
                </a:solidFill>
              </a:rPr>
              <a:t> проводиться на </a:t>
            </a:r>
            <a:r>
              <a:rPr lang="ru-RU" sz="2400" dirty="0" err="1">
                <a:solidFill>
                  <a:srgbClr val="402A18"/>
                </a:solidFill>
              </a:rPr>
              <a:t>глибину</a:t>
            </a:r>
            <a:r>
              <a:rPr lang="ru-RU" sz="2400" dirty="0">
                <a:solidFill>
                  <a:srgbClr val="402A18"/>
                </a:solidFill>
              </a:rPr>
              <a:t> 25 - 27 см з </a:t>
            </a:r>
            <a:r>
              <a:rPr lang="ru-RU" sz="2400" dirty="0" err="1">
                <a:solidFill>
                  <a:srgbClr val="402A18"/>
                </a:solidFill>
              </a:rPr>
              <a:t>одночасним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боронуванням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</a:p>
          <a:p>
            <a:pPr marL="0" indent="0">
              <a:buNone/>
            </a:pPr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48661F-0F14-4F41-B115-9F7E4FD98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208" y="4449762"/>
            <a:ext cx="2143125" cy="21336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402F60C-30F5-4C2A-BF07-FD8E5AA7A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547" y="4067369"/>
            <a:ext cx="2238028" cy="25428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D5FB7EF-FDF3-42D3-8EA6-DBDBC00B72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7897" y="4449762"/>
            <a:ext cx="284772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1627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 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0"/>
            <a:ext cx="8507288" cy="5472608"/>
          </a:xfrm>
        </p:spPr>
        <p:txBody>
          <a:bodyPr/>
          <a:lstStyle/>
          <a:p>
            <a:pPr algn="just"/>
            <a:r>
              <a:rPr lang="ru-RU" sz="2400" dirty="0">
                <a:solidFill>
                  <a:srgbClr val="402A18"/>
                </a:solidFill>
              </a:rPr>
              <a:t>Рано </a:t>
            </a:r>
            <a:r>
              <a:rPr lang="ru-RU" sz="2400" dirty="0" err="1">
                <a:solidFill>
                  <a:srgbClr val="402A18"/>
                </a:solidFill>
              </a:rPr>
              <a:t>навесні</a:t>
            </a:r>
            <a:r>
              <a:rPr lang="ru-RU" sz="2400" dirty="0">
                <a:solidFill>
                  <a:srgbClr val="402A18"/>
                </a:solidFill>
              </a:rPr>
              <a:t> зяб </a:t>
            </a:r>
            <a:r>
              <a:rPr lang="ru-RU" sz="2400" dirty="0" err="1">
                <a:solidFill>
                  <a:srgbClr val="402A18"/>
                </a:solidFill>
              </a:rPr>
              <a:t>боронують</a:t>
            </a:r>
            <a:r>
              <a:rPr lang="ru-RU" sz="2400" dirty="0">
                <a:solidFill>
                  <a:srgbClr val="402A18"/>
                </a:solidFill>
              </a:rPr>
              <a:t> у два </a:t>
            </a:r>
            <a:r>
              <a:rPr lang="ru-RU" sz="2400" dirty="0" err="1">
                <a:solidFill>
                  <a:srgbClr val="402A18"/>
                </a:solidFill>
              </a:rPr>
              <a:t>сліди</a:t>
            </a:r>
            <a:r>
              <a:rPr lang="ru-RU" sz="2400" dirty="0">
                <a:solidFill>
                  <a:srgbClr val="402A18"/>
                </a:solidFill>
              </a:rPr>
              <a:t>, </a:t>
            </a:r>
            <a:r>
              <a:rPr lang="ru-RU" sz="2400" dirty="0" err="1">
                <a:solidFill>
                  <a:srgbClr val="402A18"/>
                </a:solidFill>
              </a:rPr>
              <a:t>проводять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передпосівну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культивацію</a:t>
            </a:r>
            <a:r>
              <a:rPr lang="ru-RU" sz="2400" dirty="0">
                <a:solidFill>
                  <a:srgbClr val="402A18"/>
                </a:solidFill>
              </a:rPr>
              <a:t> на </a:t>
            </a:r>
            <a:r>
              <a:rPr lang="ru-RU" sz="2400" dirty="0" err="1">
                <a:solidFill>
                  <a:srgbClr val="402A18"/>
                </a:solidFill>
              </a:rPr>
              <a:t>глибину</a:t>
            </a:r>
            <a:r>
              <a:rPr lang="ru-RU" sz="2400" dirty="0">
                <a:solidFill>
                  <a:srgbClr val="402A18"/>
                </a:solidFill>
              </a:rPr>
              <a:t> 5 - 6 см і в </a:t>
            </a:r>
            <a:r>
              <a:rPr lang="ru-RU" sz="2400" dirty="0" err="1">
                <a:solidFill>
                  <a:srgbClr val="402A18"/>
                </a:solidFill>
              </a:rPr>
              <a:t>суху</a:t>
            </a:r>
            <a:r>
              <a:rPr lang="ru-RU" sz="2400" dirty="0">
                <a:solidFill>
                  <a:srgbClr val="402A18"/>
                </a:solidFill>
              </a:rPr>
              <a:t> весну </a:t>
            </a:r>
            <a:r>
              <a:rPr lang="ru-RU" sz="2400" dirty="0" err="1">
                <a:solidFill>
                  <a:srgbClr val="402A18"/>
                </a:solidFill>
              </a:rPr>
              <a:t>передпосівне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котку­вання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ґрунту</a:t>
            </a:r>
            <a:r>
              <a:rPr lang="ru-RU" sz="2400" dirty="0">
                <a:solidFill>
                  <a:srgbClr val="402A18"/>
                </a:solidFill>
              </a:rPr>
              <a:t>.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Сіють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аніс</a:t>
            </a:r>
            <a:r>
              <a:rPr lang="ru-RU" sz="2400" dirty="0">
                <a:solidFill>
                  <a:srgbClr val="402A18"/>
                </a:solidFill>
              </a:rPr>
              <a:t> у </a:t>
            </a:r>
            <a:r>
              <a:rPr lang="ru-RU" sz="2400" dirty="0" err="1">
                <a:solidFill>
                  <a:srgbClr val="402A18"/>
                </a:solidFill>
              </a:rPr>
              <a:t>найраніші</a:t>
            </a:r>
            <a:r>
              <a:rPr lang="ru-RU" sz="2400" dirty="0">
                <a:solidFill>
                  <a:srgbClr val="402A18"/>
                </a:solidFill>
              </a:rPr>
              <a:t> строки. </a:t>
            </a:r>
            <a:r>
              <a:rPr lang="ru-RU" sz="2400" dirty="0" err="1">
                <a:solidFill>
                  <a:srgbClr val="402A18"/>
                </a:solidFill>
              </a:rPr>
              <a:t>Кращий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спосіб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сівби</a:t>
            </a:r>
            <a:r>
              <a:rPr lang="ru-RU" sz="2400" dirty="0">
                <a:solidFill>
                  <a:srgbClr val="402A18"/>
                </a:solidFill>
              </a:rPr>
              <a:t> на </a:t>
            </a:r>
            <a:r>
              <a:rPr lang="ru-RU" sz="2400" dirty="0" err="1">
                <a:solidFill>
                  <a:srgbClr val="402A18"/>
                </a:solidFill>
              </a:rPr>
              <a:t>чистих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від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бур'янів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ділянках</a:t>
            </a:r>
            <a:r>
              <a:rPr lang="ru-RU" sz="2400" dirty="0">
                <a:solidFill>
                  <a:srgbClr val="402A18"/>
                </a:solidFill>
              </a:rPr>
              <a:t> — </a:t>
            </a:r>
            <a:r>
              <a:rPr lang="ru-RU" sz="2400" dirty="0" err="1">
                <a:solidFill>
                  <a:srgbClr val="402A18"/>
                </a:solidFill>
              </a:rPr>
              <a:t>суцільний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рядковий</a:t>
            </a:r>
            <a:r>
              <a:rPr lang="ru-RU" sz="2400" dirty="0">
                <a:solidFill>
                  <a:srgbClr val="402A18"/>
                </a:solidFill>
              </a:rPr>
              <a:t>, на </a:t>
            </a:r>
            <a:r>
              <a:rPr lang="ru-RU" sz="2400" dirty="0" err="1">
                <a:solidFill>
                  <a:srgbClr val="402A18"/>
                </a:solidFill>
              </a:rPr>
              <a:t>засмічених</a:t>
            </a:r>
            <a:r>
              <a:rPr lang="ru-RU" sz="2400" dirty="0">
                <a:solidFill>
                  <a:srgbClr val="402A18"/>
                </a:solidFill>
              </a:rPr>
              <a:t> — </a:t>
            </a:r>
            <a:r>
              <a:rPr lang="ru-RU" sz="2400" dirty="0" err="1">
                <a:solidFill>
                  <a:srgbClr val="402A18"/>
                </a:solidFill>
              </a:rPr>
              <a:t>широкоря­дний</a:t>
            </a:r>
            <a:r>
              <a:rPr lang="ru-RU" sz="2400" dirty="0">
                <a:solidFill>
                  <a:srgbClr val="402A18"/>
                </a:solidFill>
              </a:rPr>
              <a:t> з шириною </a:t>
            </a:r>
            <a:r>
              <a:rPr lang="ru-RU" sz="2400" dirty="0" err="1">
                <a:solidFill>
                  <a:srgbClr val="402A18"/>
                </a:solidFill>
              </a:rPr>
              <a:t>міжрядь</a:t>
            </a:r>
            <a:r>
              <a:rPr lang="ru-RU" sz="2400" dirty="0">
                <a:solidFill>
                  <a:srgbClr val="402A18"/>
                </a:solidFill>
              </a:rPr>
              <a:t> 45 см.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Норма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висіву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насіння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за широкоряд­ного способу          10 - 12,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суцільного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18 - 22 кг/га.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Глибина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загортання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насіння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від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2 - 3 см у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вологий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ґрунт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до 3 - 4 у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підсохлий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.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Використо­вують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зернові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,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бурякові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або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овочеві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сівалки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.</a:t>
            </a:r>
          </a:p>
          <a:p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49191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 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88632"/>
          </a:xfrm>
        </p:spPr>
        <p:txBody>
          <a:bodyPr/>
          <a:lstStyle/>
          <a:p>
            <a:r>
              <a:rPr lang="ru-RU" sz="2400" dirty="0"/>
              <a:t>Система догляду за </a:t>
            </a:r>
            <a:r>
              <a:rPr lang="ru-RU" sz="2400" dirty="0" err="1"/>
              <a:t>посівами</a:t>
            </a:r>
            <a:r>
              <a:rPr lang="ru-RU" sz="2400" dirty="0"/>
              <a:t> </a:t>
            </a:r>
            <a:r>
              <a:rPr lang="ru-RU" sz="2400" dirty="0" err="1"/>
              <a:t>включає</a:t>
            </a:r>
            <a:r>
              <a:rPr lang="ru-RU" sz="2400" dirty="0"/>
              <a:t>: </a:t>
            </a:r>
            <a:r>
              <a:rPr lang="ru-RU" sz="2400" dirty="0" err="1"/>
              <a:t>одне</a:t>
            </a:r>
            <a:r>
              <a:rPr lang="ru-RU" sz="2400" dirty="0"/>
              <a:t>-два </a:t>
            </a:r>
            <a:r>
              <a:rPr lang="ru-RU" sz="2400" dirty="0" err="1"/>
              <a:t>досходових</a:t>
            </a:r>
            <a:r>
              <a:rPr lang="ru-RU" sz="2400" dirty="0"/>
              <a:t> </a:t>
            </a:r>
            <a:r>
              <a:rPr lang="ru-RU" sz="2400" dirty="0" err="1"/>
              <a:t>бо­ронування</a:t>
            </a:r>
            <a:r>
              <a:rPr lang="ru-RU" sz="2400" dirty="0"/>
              <a:t> легкими боронами </a:t>
            </a:r>
            <a:r>
              <a:rPr lang="ru-RU" sz="2400" dirty="0" err="1"/>
              <a:t>впоперек</a:t>
            </a:r>
            <a:r>
              <a:rPr lang="ru-RU" sz="2400" dirty="0"/>
              <a:t> </a:t>
            </a:r>
            <a:r>
              <a:rPr lang="ru-RU" sz="2400" dirty="0" err="1"/>
              <a:t>напрямку</a:t>
            </a:r>
            <a:r>
              <a:rPr lang="ru-RU" sz="2400" dirty="0"/>
              <a:t> </a:t>
            </a:r>
            <a:r>
              <a:rPr lang="ru-RU" sz="2400" dirty="0" err="1"/>
              <a:t>сівби</a:t>
            </a:r>
            <a:r>
              <a:rPr lang="ru-RU" sz="2400" dirty="0"/>
              <a:t>, </a:t>
            </a:r>
            <a:r>
              <a:rPr lang="ru-RU" sz="2400" dirty="0" err="1"/>
              <a:t>післясходове</a:t>
            </a:r>
            <a:r>
              <a:rPr lang="ru-RU" sz="2400" dirty="0"/>
              <a:t> </a:t>
            </a:r>
            <a:r>
              <a:rPr lang="ru-RU" sz="2400" dirty="0" err="1"/>
              <a:t>боронування</a:t>
            </a:r>
            <a:r>
              <a:rPr lang="ru-RU" sz="2400" dirty="0"/>
              <a:t> не </a:t>
            </a:r>
            <a:r>
              <a:rPr lang="ru-RU" sz="2400" dirty="0" err="1"/>
              <a:t>пізніше</a:t>
            </a:r>
            <a:r>
              <a:rPr lang="ru-RU" sz="2400" dirty="0"/>
              <a:t> як у </a:t>
            </a:r>
            <a:r>
              <a:rPr lang="ru-RU" sz="2400" dirty="0" err="1"/>
              <a:t>фазі</a:t>
            </a:r>
            <a:r>
              <a:rPr lang="ru-RU" sz="2400" dirty="0"/>
              <a:t> </a:t>
            </a:r>
            <a:r>
              <a:rPr lang="ru-RU" sz="2400" dirty="0" err="1"/>
              <a:t>двох</a:t>
            </a:r>
            <a:r>
              <a:rPr lang="ru-RU" sz="2400" dirty="0"/>
              <a:t> пар </a:t>
            </a:r>
            <a:r>
              <a:rPr lang="ru-RU" sz="2400" dirty="0" err="1"/>
              <a:t>справжніх</a:t>
            </a:r>
            <a:r>
              <a:rPr lang="ru-RU" sz="2400" dirty="0"/>
              <a:t> </a:t>
            </a:r>
            <a:r>
              <a:rPr lang="ru-RU" sz="2400" dirty="0" err="1"/>
              <a:t>листків</a:t>
            </a:r>
            <a:r>
              <a:rPr lang="ru-RU" sz="2400" dirty="0"/>
              <a:t>, а на </a:t>
            </a:r>
            <a:r>
              <a:rPr lang="ru-RU" sz="2400" dirty="0" err="1"/>
              <a:t>широкорядних</a:t>
            </a:r>
            <a:r>
              <a:rPr lang="ru-RU" sz="2400" dirty="0"/>
              <a:t> </a:t>
            </a:r>
            <a:r>
              <a:rPr lang="ru-RU" sz="2400" dirty="0" err="1"/>
              <a:t>посівах</a:t>
            </a:r>
            <a:r>
              <a:rPr lang="ru-RU" sz="2400" dirty="0"/>
              <a:t> -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міжрядні</a:t>
            </a:r>
            <a:r>
              <a:rPr lang="ru-RU" sz="2400" dirty="0"/>
              <a:t> </a:t>
            </a:r>
            <a:r>
              <a:rPr lang="ru-RU" sz="2400" dirty="0" err="1"/>
              <a:t>обробітки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Значно</a:t>
            </a:r>
            <a:r>
              <a:rPr lang="ru-RU" sz="2400" dirty="0"/>
              <a:t> </a:t>
            </a:r>
            <a:r>
              <a:rPr lang="ru-RU" sz="2400" dirty="0" err="1"/>
              <a:t>за­бур'янені</a:t>
            </a:r>
            <a:r>
              <a:rPr lang="ru-RU" sz="2400" dirty="0"/>
              <a:t> </a:t>
            </a:r>
            <a:r>
              <a:rPr lang="ru-RU" sz="2400" dirty="0" err="1"/>
              <a:t>посіви</a:t>
            </a:r>
            <a:r>
              <a:rPr lang="ru-RU" sz="2400" dirty="0"/>
              <a:t> </a:t>
            </a:r>
            <a:r>
              <a:rPr lang="ru-RU" sz="2400" dirty="0" err="1"/>
              <a:t>обробляють</a:t>
            </a:r>
            <a:r>
              <a:rPr lang="ru-RU" sz="2400" dirty="0"/>
              <a:t> у </a:t>
            </a:r>
            <a:r>
              <a:rPr lang="ru-RU" sz="2400" dirty="0" err="1"/>
              <a:t>фазі</a:t>
            </a:r>
            <a:r>
              <a:rPr lang="ru-RU" sz="2400" dirty="0"/>
              <a:t> 2 - 3 пар </a:t>
            </a:r>
            <a:r>
              <a:rPr lang="ru-RU" sz="2400" dirty="0" err="1"/>
              <a:t>справжніх</a:t>
            </a:r>
            <a:r>
              <a:rPr lang="ru-RU" sz="2400" dirty="0"/>
              <a:t> </a:t>
            </a:r>
            <a:r>
              <a:rPr lang="ru-RU" sz="2400" dirty="0" err="1"/>
              <a:t>листків</a:t>
            </a:r>
            <a:r>
              <a:rPr lang="ru-RU" sz="2400" dirty="0"/>
              <a:t> </a:t>
            </a:r>
            <a:r>
              <a:rPr lang="ru-RU" sz="2400" dirty="0" err="1"/>
              <a:t>гер­біцидом</a:t>
            </a:r>
            <a:endParaRPr lang="ru-RU" sz="2400" dirty="0"/>
          </a:p>
          <a:p>
            <a:r>
              <a:rPr lang="ru-RU" sz="2400" dirty="0">
                <a:solidFill>
                  <a:srgbClr val="402A18"/>
                </a:solidFill>
              </a:rPr>
              <a:t>У </a:t>
            </a:r>
            <a:r>
              <a:rPr lang="ru-RU" sz="2400" dirty="0" err="1">
                <a:solidFill>
                  <a:srgbClr val="402A18"/>
                </a:solidFill>
              </a:rPr>
              <a:t>фазі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бутонізації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рослини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підживлю­ють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мінеральним</a:t>
            </a:r>
            <a:r>
              <a:rPr lang="ru-RU" sz="2400" dirty="0">
                <a:solidFill>
                  <a:srgbClr val="402A18"/>
                </a:solidFill>
              </a:rPr>
              <a:t> азотом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Збирати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аніс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починають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у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період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достигання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плодів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на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середніх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зонтиках.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Більшість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плодів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у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цей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час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досягає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воскової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стиглості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і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набуває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зеленувато-сірого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забарвлення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402A18"/>
                </a:solidFill>
                <a:effectLst/>
                <a:uLnTx/>
                <a:uFillTx/>
                <a:ea typeface="宋体"/>
                <a:cs typeface="+mn-cs"/>
              </a:rPr>
              <a:t>.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Запізнення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із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збиранням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призводить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 до сильного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обсипання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плодів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宋体"/>
                <a:cs typeface="+mn-cs"/>
              </a:rPr>
              <a:t>. </a:t>
            </a:r>
          </a:p>
          <a:p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079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АНІС 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507288" cy="5544616"/>
          </a:xfrm>
        </p:spPr>
        <p:txBody>
          <a:bodyPr/>
          <a:lstStyle/>
          <a:p>
            <a:r>
              <a:rPr lang="ru-RU" sz="2400" dirty="0" err="1">
                <a:solidFill>
                  <a:srgbClr val="402A18"/>
                </a:solidFill>
              </a:rPr>
              <a:t>Збирають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аніс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розділь­ним</a:t>
            </a:r>
            <a:r>
              <a:rPr lang="ru-RU" sz="2400" dirty="0">
                <a:solidFill>
                  <a:srgbClr val="402A18"/>
                </a:solidFill>
              </a:rPr>
              <a:t> способом </a:t>
            </a:r>
            <a:r>
              <a:rPr lang="ru-RU" sz="2400" dirty="0" err="1">
                <a:solidFill>
                  <a:srgbClr val="402A18"/>
                </a:solidFill>
              </a:rPr>
              <a:t>або</a:t>
            </a:r>
            <a:r>
              <a:rPr lang="ru-RU" sz="2400" dirty="0">
                <a:solidFill>
                  <a:srgbClr val="402A18"/>
                </a:solidFill>
              </a:rPr>
              <a:t> прямим </a:t>
            </a:r>
            <a:r>
              <a:rPr lang="ru-RU" sz="2400" dirty="0" err="1">
                <a:solidFill>
                  <a:srgbClr val="402A18"/>
                </a:solidFill>
              </a:rPr>
              <a:t>комбайнуванням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</a:p>
          <a:p>
            <a:r>
              <a:rPr lang="ru-RU" sz="2400" dirty="0" err="1">
                <a:solidFill>
                  <a:srgbClr val="402A18"/>
                </a:solidFill>
              </a:rPr>
              <a:t>Роздільно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збирати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ре­комендується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посіви</a:t>
            </a:r>
            <a:r>
              <a:rPr lang="ru-RU" sz="2400" dirty="0">
                <a:solidFill>
                  <a:srgbClr val="402A18"/>
                </a:solidFill>
              </a:rPr>
              <a:t> з нормальною </a:t>
            </a:r>
            <a:r>
              <a:rPr lang="ru-RU" sz="2400" dirty="0" err="1">
                <a:solidFill>
                  <a:srgbClr val="402A18"/>
                </a:solidFill>
              </a:rPr>
              <a:t>густотою</a:t>
            </a:r>
            <a:r>
              <a:rPr lang="ru-RU" sz="2400" dirty="0">
                <a:solidFill>
                  <a:srgbClr val="402A18"/>
                </a:solidFill>
              </a:rPr>
              <a:t> травостою і при </a:t>
            </a:r>
            <a:r>
              <a:rPr lang="ru-RU" sz="2400" dirty="0" err="1">
                <a:solidFill>
                  <a:srgbClr val="402A18"/>
                </a:solidFill>
              </a:rPr>
              <a:t>висоті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рослин</a:t>
            </a:r>
            <a:r>
              <a:rPr lang="ru-RU" sz="2400" dirty="0">
                <a:solidFill>
                  <a:srgbClr val="402A18"/>
                </a:solidFill>
              </a:rPr>
              <a:t> не </a:t>
            </a:r>
            <a:r>
              <a:rPr lang="ru-RU" sz="2400" dirty="0" err="1">
                <a:solidFill>
                  <a:srgbClr val="402A18"/>
                </a:solidFill>
              </a:rPr>
              <a:t>менше</a:t>
            </a:r>
            <a:r>
              <a:rPr lang="ru-RU" sz="2400" dirty="0">
                <a:solidFill>
                  <a:srgbClr val="402A18"/>
                </a:solidFill>
              </a:rPr>
              <a:t> 45 см. Прямим </a:t>
            </a:r>
            <a:r>
              <a:rPr lang="ru-RU" sz="2400" dirty="0" err="1">
                <a:solidFill>
                  <a:srgbClr val="402A18"/>
                </a:solidFill>
              </a:rPr>
              <a:t>комбайнуванням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збирають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зрідже­ні</a:t>
            </a:r>
            <a:r>
              <a:rPr lang="ru-RU" sz="2400" dirty="0">
                <a:solidFill>
                  <a:srgbClr val="402A18"/>
                </a:solidFill>
              </a:rPr>
              <a:t>, </a:t>
            </a:r>
            <a:r>
              <a:rPr lang="ru-RU" sz="2400" dirty="0" err="1">
                <a:solidFill>
                  <a:srgbClr val="402A18"/>
                </a:solidFill>
              </a:rPr>
              <a:t>полеглі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або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низькорослі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посіви</a:t>
            </a:r>
            <a:r>
              <a:rPr lang="ru-RU" sz="2400" dirty="0">
                <a:solidFill>
                  <a:srgbClr val="402A18"/>
                </a:solidFill>
              </a:rPr>
              <a:t> при </a:t>
            </a:r>
            <a:r>
              <a:rPr lang="ru-RU" sz="2400" dirty="0" err="1">
                <a:solidFill>
                  <a:srgbClr val="402A18"/>
                </a:solidFill>
              </a:rPr>
              <a:t>достиганні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плодів</a:t>
            </a:r>
            <a:r>
              <a:rPr lang="ru-RU" sz="2400" dirty="0">
                <a:solidFill>
                  <a:srgbClr val="402A18"/>
                </a:solidFill>
              </a:rPr>
              <a:t> у 50 — 60 % </a:t>
            </a:r>
            <a:r>
              <a:rPr lang="ru-RU" sz="2400" dirty="0" err="1">
                <a:solidFill>
                  <a:srgbClr val="402A18"/>
                </a:solidFill>
              </a:rPr>
              <a:t>зонтиків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  <a:r>
              <a:rPr lang="ru-RU" sz="2400" dirty="0" err="1">
                <a:solidFill>
                  <a:srgbClr val="402A18"/>
                </a:solidFill>
              </a:rPr>
              <a:t>Після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збирання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насіння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очищають</a:t>
            </a:r>
            <a:r>
              <a:rPr lang="ru-RU" sz="2400" dirty="0">
                <a:solidFill>
                  <a:srgbClr val="402A18"/>
                </a:solidFill>
              </a:rPr>
              <a:t> і </a:t>
            </a:r>
            <a:r>
              <a:rPr lang="ru-RU" sz="2400" dirty="0" err="1">
                <a:solidFill>
                  <a:srgbClr val="402A18"/>
                </a:solidFill>
              </a:rPr>
              <a:t>підсушують</a:t>
            </a:r>
            <a:r>
              <a:rPr lang="ru-RU" sz="2400" dirty="0">
                <a:solidFill>
                  <a:srgbClr val="402A18"/>
                </a:solidFill>
              </a:rPr>
              <a:t> до </a:t>
            </a:r>
            <a:r>
              <a:rPr lang="ru-RU" sz="2400" dirty="0" err="1">
                <a:solidFill>
                  <a:srgbClr val="402A18"/>
                </a:solidFill>
              </a:rPr>
              <a:t>воло­гості</a:t>
            </a:r>
            <a:r>
              <a:rPr lang="ru-RU" sz="2400" dirty="0">
                <a:solidFill>
                  <a:srgbClr val="402A18"/>
                </a:solidFill>
              </a:rPr>
              <a:t> не </a:t>
            </a:r>
            <a:r>
              <a:rPr lang="ru-RU" sz="2400" dirty="0" err="1">
                <a:solidFill>
                  <a:srgbClr val="402A18"/>
                </a:solidFill>
              </a:rPr>
              <a:t>більше</a:t>
            </a:r>
            <a:r>
              <a:rPr lang="ru-RU" sz="2400" dirty="0">
                <a:solidFill>
                  <a:srgbClr val="402A18"/>
                </a:solidFill>
              </a:rPr>
              <a:t> 12 %.</a:t>
            </a:r>
          </a:p>
          <a:p>
            <a:r>
              <a:rPr lang="ru-RU" sz="2400" dirty="0" err="1">
                <a:solidFill>
                  <a:srgbClr val="003300"/>
                </a:solidFill>
              </a:rPr>
              <a:t>Урожайність</a:t>
            </a:r>
            <a:r>
              <a:rPr lang="ru-RU" sz="2400" dirty="0">
                <a:solidFill>
                  <a:srgbClr val="003300"/>
                </a:solidFill>
              </a:rPr>
              <a:t> </a:t>
            </a:r>
            <a:r>
              <a:rPr lang="ru-RU" sz="2400" dirty="0" err="1">
                <a:solidFill>
                  <a:srgbClr val="003300"/>
                </a:solidFill>
              </a:rPr>
              <a:t>анісу</a:t>
            </a:r>
            <a:r>
              <a:rPr lang="ru-RU" sz="2400" dirty="0">
                <a:solidFill>
                  <a:srgbClr val="003300"/>
                </a:solidFill>
              </a:rPr>
              <a:t> </a:t>
            </a:r>
            <a:r>
              <a:rPr lang="ru-RU" sz="2400" dirty="0" err="1">
                <a:solidFill>
                  <a:srgbClr val="003300"/>
                </a:solidFill>
              </a:rPr>
              <a:t>залежить</a:t>
            </a:r>
            <a:r>
              <a:rPr lang="ru-RU" sz="2400" dirty="0">
                <a:solidFill>
                  <a:srgbClr val="003300"/>
                </a:solidFill>
              </a:rPr>
              <a:t> </a:t>
            </a:r>
            <a:r>
              <a:rPr lang="ru-RU" sz="2400" dirty="0" err="1">
                <a:solidFill>
                  <a:srgbClr val="003300"/>
                </a:solidFill>
              </a:rPr>
              <a:t>від</a:t>
            </a:r>
            <a:r>
              <a:rPr lang="ru-RU" sz="2400" dirty="0">
                <a:solidFill>
                  <a:srgbClr val="003300"/>
                </a:solidFill>
              </a:rPr>
              <a:t> типу </a:t>
            </a:r>
            <a:r>
              <a:rPr lang="ru-RU" sz="2400" dirty="0" err="1">
                <a:solidFill>
                  <a:srgbClr val="003300"/>
                </a:solidFill>
              </a:rPr>
              <a:t>ґрунту</a:t>
            </a:r>
            <a:r>
              <a:rPr lang="ru-RU" sz="2400" dirty="0">
                <a:solidFill>
                  <a:srgbClr val="003300"/>
                </a:solidFill>
              </a:rPr>
              <a:t> та </a:t>
            </a:r>
            <a:r>
              <a:rPr lang="ru-RU" sz="2400" dirty="0" err="1">
                <a:solidFill>
                  <a:srgbClr val="003300"/>
                </a:solidFill>
              </a:rPr>
              <a:t>кліматичних</a:t>
            </a:r>
            <a:r>
              <a:rPr lang="ru-RU" sz="2400" dirty="0">
                <a:solidFill>
                  <a:srgbClr val="003300"/>
                </a:solidFill>
              </a:rPr>
              <a:t> умов й </a:t>
            </a:r>
            <a:r>
              <a:rPr lang="ru-RU" sz="2400" dirty="0" err="1">
                <a:solidFill>
                  <a:srgbClr val="003300"/>
                </a:solidFill>
              </a:rPr>
              <a:t>підживлення</a:t>
            </a:r>
            <a:r>
              <a:rPr lang="ru-RU" sz="2400" dirty="0">
                <a:solidFill>
                  <a:srgbClr val="003300"/>
                </a:solidFill>
              </a:rPr>
              <a:t>. У </a:t>
            </a:r>
            <a:r>
              <a:rPr lang="ru-RU" sz="2400" dirty="0" err="1">
                <a:solidFill>
                  <a:srgbClr val="003300"/>
                </a:solidFill>
              </a:rPr>
              <a:t>нашому</a:t>
            </a:r>
            <a:r>
              <a:rPr lang="ru-RU" sz="2400" dirty="0">
                <a:solidFill>
                  <a:srgbClr val="003300"/>
                </a:solidFill>
              </a:rPr>
              <a:t> </a:t>
            </a:r>
            <a:r>
              <a:rPr lang="ru-RU" sz="2400" dirty="0" err="1">
                <a:solidFill>
                  <a:srgbClr val="003300"/>
                </a:solidFill>
              </a:rPr>
              <a:t>регіоні</a:t>
            </a:r>
            <a:r>
              <a:rPr lang="ru-RU" sz="2400" dirty="0">
                <a:solidFill>
                  <a:srgbClr val="003300"/>
                </a:solidFill>
              </a:rPr>
              <a:t> </a:t>
            </a:r>
            <a:r>
              <a:rPr lang="ru-RU" sz="2400" dirty="0" err="1">
                <a:solidFill>
                  <a:srgbClr val="003300"/>
                </a:solidFill>
              </a:rPr>
              <a:t>врожайність</a:t>
            </a:r>
            <a:r>
              <a:rPr lang="ru-RU" sz="2400" dirty="0">
                <a:solidFill>
                  <a:srgbClr val="003300"/>
                </a:solidFill>
              </a:rPr>
              <a:t> становить 700-1200 кг/га. </a:t>
            </a:r>
            <a:r>
              <a:rPr lang="ru-RU" sz="2400" dirty="0" err="1">
                <a:solidFill>
                  <a:srgbClr val="003300"/>
                </a:solidFill>
              </a:rPr>
              <a:t>Оскільки</a:t>
            </a:r>
            <a:r>
              <a:rPr lang="ru-RU" sz="2400" dirty="0">
                <a:solidFill>
                  <a:srgbClr val="003300"/>
                </a:solidFill>
              </a:rPr>
              <a:t> в плодах </a:t>
            </a:r>
            <a:r>
              <a:rPr lang="ru-RU" sz="2400" dirty="0" err="1">
                <a:solidFill>
                  <a:srgbClr val="003300"/>
                </a:solidFill>
              </a:rPr>
              <a:t>міститься</a:t>
            </a:r>
            <a:r>
              <a:rPr lang="ru-RU" sz="2400" dirty="0">
                <a:solidFill>
                  <a:srgbClr val="003300"/>
                </a:solidFill>
              </a:rPr>
              <a:t> 2,50-3,75% </a:t>
            </a:r>
            <a:r>
              <a:rPr lang="ru-RU" sz="2400" dirty="0" err="1">
                <a:solidFill>
                  <a:srgbClr val="003300"/>
                </a:solidFill>
              </a:rPr>
              <a:t>ефірної</a:t>
            </a:r>
            <a:r>
              <a:rPr lang="ru-RU" sz="2400" dirty="0">
                <a:solidFill>
                  <a:srgbClr val="003300"/>
                </a:solidFill>
              </a:rPr>
              <a:t> </a:t>
            </a:r>
            <a:r>
              <a:rPr lang="ru-RU" sz="2400" dirty="0" err="1">
                <a:solidFill>
                  <a:srgbClr val="003300"/>
                </a:solidFill>
              </a:rPr>
              <a:t>олії</a:t>
            </a:r>
            <a:r>
              <a:rPr lang="ru-RU" sz="2400" dirty="0">
                <a:solidFill>
                  <a:srgbClr val="003300"/>
                </a:solidFill>
              </a:rPr>
              <a:t>, з </a:t>
            </a:r>
            <a:r>
              <a:rPr lang="ru-RU" sz="2400" dirty="0" err="1">
                <a:solidFill>
                  <a:srgbClr val="003300"/>
                </a:solidFill>
              </a:rPr>
              <a:t>площі</a:t>
            </a:r>
            <a:r>
              <a:rPr lang="ru-RU" sz="2400" dirty="0">
                <a:solidFill>
                  <a:srgbClr val="003300"/>
                </a:solidFill>
              </a:rPr>
              <a:t> 1 га </a:t>
            </a:r>
            <a:r>
              <a:rPr lang="ru-RU" sz="2400" dirty="0" err="1">
                <a:solidFill>
                  <a:srgbClr val="003300"/>
                </a:solidFill>
              </a:rPr>
              <a:t>можна</a:t>
            </a:r>
            <a:r>
              <a:rPr lang="ru-RU" sz="2400" dirty="0">
                <a:solidFill>
                  <a:srgbClr val="003300"/>
                </a:solidFill>
              </a:rPr>
              <a:t> </a:t>
            </a:r>
            <a:r>
              <a:rPr lang="ru-RU" sz="2400" dirty="0" err="1">
                <a:solidFill>
                  <a:srgbClr val="003300"/>
                </a:solidFill>
              </a:rPr>
              <a:t>отримати</a:t>
            </a:r>
            <a:r>
              <a:rPr lang="ru-RU" sz="2400" dirty="0">
                <a:solidFill>
                  <a:srgbClr val="003300"/>
                </a:solidFill>
              </a:rPr>
              <a:t> 15-30 кг </a:t>
            </a:r>
            <a:r>
              <a:rPr lang="ru-RU" sz="2400" dirty="0" err="1">
                <a:solidFill>
                  <a:srgbClr val="003300"/>
                </a:solidFill>
              </a:rPr>
              <a:t>олії</a:t>
            </a:r>
            <a:r>
              <a:rPr lang="ru-RU" sz="2400" dirty="0">
                <a:solidFill>
                  <a:srgbClr val="0033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828777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268760"/>
            <a:ext cx="5256584" cy="5328592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Господарське значення</a:t>
            </a:r>
          </a:p>
          <a:p>
            <a:pPr marL="0" indent="0">
              <a:buNone/>
            </a:pPr>
            <a:r>
              <a:rPr lang="ru-RU" dirty="0"/>
              <a:t> </a:t>
            </a:r>
            <a:r>
              <a:rPr lang="ru-RU" dirty="0" err="1"/>
              <a:t>Кмин</a:t>
            </a:r>
            <a:r>
              <a:rPr lang="ru-RU" dirty="0"/>
              <a:t> </a:t>
            </a:r>
            <a:r>
              <a:rPr lang="ru-RU" dirty="0" err="1"/>
              <a:t>вирощують</a:t>
            </a:r>
            <a:r>
              <a:rPr lang="ru-RU" dirty="0"/>
              <a:t> на </a:t>
            </a:r>
            <a:r>
              <a:rPr lang="ru-RU" dirty="0" err="1"/>
              <a:t>насіння</a:t>
            </a:r>
            <a:r>
              <a:rPr lang="ru-RU" dirty="0"/>
              <a:t>, яке </a:t>
            </a:r>
            <a:r>
              <a:rPr lang="ru-RU" dirty="0" err="1"/>
              <a:t>міс­тить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3 до 7 % </a:t>
            </a:r>
            <a:r>
              <a:rPr lang="ru-RU" dirty="0" err="1"/>
              <a:t>ефірної</a:t>
            </a:r>
            <a:r>
              <a:rPr lang="ru-RU" dirty="0"/>
              <a:t> і 14 - 22 % </a:t>
            </a:r>
            <a:r>
              <a:rPr lang="ru-RU" dirty="0" err="1"/>
              <a:t>жирної</a:t>
            </a:r>
            <a:r>
              <a:rPr lang="ru-RU" dirty="0"/>
              <a:t> </a:t>
            </a:r>
            <a:r>
              <a:rPr lang="ru-RU" dirty="0" err="1"/>
              <a:t>олії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 err="1"/>
              <a:t>Ефірну</a:t>
            </a:r>
            <a:r>
              <a:rPr lang="ru-RU" dirty="0"/>
              <a:t> </a:t>
            </a:r>
            <a:r>
              <a:rPr lang="ru-RU" dirty="0" err="1"/>
              <a:t>олію</a:t>
            </a:r>
            <a:r>
              <a:rPr lang="ru-RU" dirty="0"/>
              <a:t> широ­ко </a:t>
            </a:r>
            <a:r>
              <a:rPr lang="ru-RU" dirty="0" err="1"/>
              <a:t>використовують</a:t>
            </a:r>
            <a:r>
              <a:rPr lang="ru-RU" dirty="0"/>
              <a:t> у </a:t>
            </a:r>
            <a:r>
              <a:rPr lang="ru-RU" dirty="0" err="1"/>
              <a:t>харчовій</a:t>
            </a:r>
            <a:r>
              <a:rPr lang="ru-RU" dirty="0"/>
              <a:t>, </a:t>
            </a:r>
            <a:r>
              <a:rPr lang="ru-RU" dirty="0" err="1"/>
              <a:t>лікеро-горілчаній</a:t>
            </a:r>
            <a:r>
              <a:rPr lang="ru-RU" dirty="0"/>
              <a:t>, </a:t>
            </a:r>
            <a:r>
              <a:rPr lang="ru-RU" dirty="0" err="1"/>
              <a:t>кондитерській</a:t>
            </a:r>
            <a:r>
              <a:rPr lang="ru-RU" dirty="0"/>
              <a:t>, </a:t>
            </a:r>
            <a:r>
              <a:rPr lang="ru-RU" dirty="0" err="1"/>
              <a:t>фармацевтичній</a:t>
            </a:r>
            <a:r>
              <a:rPr lang="ru-RU" dirty="0"/>
              <a:t>, </a:t>
            </a:r>
            <a:r>
              <a:rPr lang="ru-RU" dirty="0" err="1"/>
              <a:t>парфумерній</a:t>
            </a:r>
            <a:r>
              <a:rPr lang="ru-RU" dirty="0"/>
              <a:t>, </a:t>
            </a:r>
            <a:r>
              <a:rPr lang="ru-RU" dirty="0" err="1"/>
              <a:t>тютюновій</a:t>
            </a:r>
            <a:r>
              <a:rPr lang="ru-RU" dirty="0"/>
              <a:t> </a:t>
            </a:r>
            <a:r>
              <a:rPr lang="ru-RU" dirty="0" err="1"/>
              <a:t>промисловості</a:t>
            </a:r>
            <a:r>
              <a:rPr lang="ru-RU" dirty="0"/>
              <a:t>.</a:t>
            </a:r>
            <a:endParaRPr lang="ru-RU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652120" y="1520788"/>
            <a:ext cx="3236523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473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268760"/>
            <a:ext cx="5400600" cy="5328592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Господарське значення</a:t>
            </a:r>
          </a:p>
          <a:p>
            <a:pPr marL="0" indent="0">
              <a:buNone/>
            </a:pPr>
            <a:r>
              <a:rPr lang="ru-RU" dirty="0"/>
              <a:t> Плоди </a:t>
            </a:r>
            <a:r>
              <a:rPr lang="ru-RU" dirty="0" err="1"/>
              <a:t>кмину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приємний</a:t>
            </a:r>
            <a:r>
              <a:rPr lang="ru-RU" dirty="0"/>
              <a:t> </a:t>
            </a:r>
            <a:r>
              <a:rPr lang="ru-RU" dirty="0" err="1"/>
              <a:t>пряний</a:t>
            </a:r>
            <a:r>
              <a:rPr lang="ru-RU" dirty="0"/>
              <a:t> смак, </a:t>
            </a:r>
            <a:r>
              <a:rPr lang="ru-RU" dirty="0" err="1"/>
              <a:t>завдяки</a:t>
            </a:r>
            <a:r>
              <a:rPr lang="ru-RU" dirty="0"/>
              <a:t> </a:t>
            </a:r>
            <a:r>
              <a:rPr lang="ru-RU" dirty="0" err="1"/>
              <a:t>чому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використову­ють</a:t>
            </a:r>
            <a:r>
              <a:rPr lang="ru-RU" dirty="0"/>
              <a:t> в </a:t>
            </a:r>
            <a:r>
              <a:rPr lang="ru-RU" dirty="0" err="1"/>
              <a:t>кулінарії</a:t>
            </a:r>
            <a:r>
              <a:rPr lang="ru-RU" dirty="0"/>
              <a:t>, </a:t>
            </a:r>
            <a:r>
              <a:rPr lang="ru-RU" dirty="0" err="1"/>
              <a:t>консервній</a:t>
            </a:r>
            <a:r>
              <a:rPr lang="ru-RU" dirty="0"/>
              <a:t> </a:t>
            </a:r>
            <a:r>
              <a:rPr lang="ru-RU" dirty="0" err="1"/>
              <a:t>промисловості</a:t>
            </a:r>
            <a:r>
              <a:rPr lang="ru-RU" dirty="0"/>
              <a:t>, при </a:t>
            </a:r>
            <a:r>
              <a:rPr lang="ru-RU" dirty="0" err="1"/>
              <a:t>виготовленні</a:t>
            </a:r>
            <a:r>
              <a:rPr lang="ru-RU" dirty="0"/>
              <a:t> </a:t>
            </a:r>
            <a:r>
              <a:rPr lang="ru-RU" dirty="0" err="1"/>
              <a:t>спеці­альних</a:t>
            </a:r>
            <a:r>
              <a:rPr lang="ru-RU" dirty="0"/>
              <a:t> </a:t>
            </a:r>
            <a:r>
              <a:rPr lang="ru-RU" dirty="0" err="1"/>
              <a:t>сортів</a:t>
            </a:r>
            <a:r>
              <a:rPr lang="ru-RU" dirty="0"/>
              <a:t> </a:t>
            </a:r>
            <a:r>
              <a:rPr lang="ru-RU" dirty="0" err="1"/>
              <a:t>хліба</a:t>
            </a:r>
            <a:r>
              <a:rPr lang="ru-RU" dirty="0"/>
              <a:t>, в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соліннях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 Жирна </a:t>
            </a:r>
            <a:r>
              <a:rPr lang="ru-RU" dirty="0" err="1"/>
              <a:t>олія</a:t>
            </a:r>
            <a:r>
              <a:rPr lang="ru-RU" dirty="0"/>
              <a:t> </a:t>
            </a:r>
            <a:r>
              <a:rPr lang="ru-RU" dirty="0" err="1"/>
              <a:t>використо­вується</a:t>
            </a:r>
            <a:r>
              <a:rPr lang="ru-RU" dirty="0"/>
              <a:t> як </a:t>
            </a:r>
            <a:r>
              <a:rPr lang="ru-RU" dirty="0" err="1"/>
              <a:t>технічна</a:t>
            </a:r>
            <a:r>
              <a:rPr lang="ru-RU" dirty="0"/>
              <a:t> </a:t>
            </a:r>
            <a:r>
              <a:rPr lang="ru-RU" dirty="0" err="1"/>
              <a:t>сировина</a:t>
            </a:r>
            <a:r>
              <a:rPr lang="ru-RU" dirty="0"/>
              <a:t>. Шрот є </a:t>
            </a:r>
            <a:r>
              <a:rPr lang="ru-RU" dirty="0" err="1"/>
              <a:t>цінним</a:t>
            </a:r>
            <a:r>
              <a:rPr lang="ru-RU" dirty="0"/>
              <a:t> </a:t>
            </a:r>
            <a:r>
              <a:rPr lang="ru-RU" dirty="0" err="1"/>
              <a:t>концентрованим</a:t>
            </a:r>
            <a:r>
              <a:rPr lang="ru-RU" dirty="0"/>
              <a:t> кор­мом для </a:t>
            </a:r>
            <a:r>
              <a:rPr lang="ru-RU" dirty="0" err="1"/>
              <a:t>худоби</a:t>
            </a:r>
            <a:r>
              <a:rPr lang="ru-RU" dirty="0"/>
              <a:t>.</a:t>
            </a:r>
            <a:endParaRPr lang="ru-RU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0187" y="1484784"/>
            <a:ext cx="2888402" cy="24482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6824" y="4299664"/>
            <a:ext cx="2911766" cy="193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2748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688632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Морфобіологічні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еко­логічні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Кмин</a:t>
            </a:r>
            <a:r>
              <a:rPr lang="ru-RU" sz="2400" dirty="0">
                <a:solidFill>
                  <a:srgbClr val="402A18"/>
                </a:solidFill>
              </a:rPr>
              <a:t> (</a:t>
            </a:r>
            <a:r>
              <a:rPr lang="en-US" sz="2400" dirty="0" err="1">
                <a:solidFill>
                  <a:srgbClr val="402A18"/>
                </a:solidFill>
              </a:rPr>
              <a:t>Carum</a:t>
            </a:r>
            <a:r>
              <a:rPr lang="en-US" sz="2400" dirty="0">
                <a:solidFill>
                  <a:srgbClr val="402A18"/>
                </a:solidFill>
              </a:rPr>
              <a:t> </a:t>
            </a:r>
            <a:r>
              <a:rPr lang="en-US" sz="2400" dirty="0" err="1">
                <a:solidFill>
                  <a:srgbClr val="402A18"/>
                </a:solidFill>
              </a:rPr>
              <a:t>carvi</a:t>
            </a:r>
            <a:r>
              <a:rPr lang="en-US" sz="2400" dirty="0">
                <a:solidFill>
                  <a:srgbClr val="402A18"/>
                </a:solidFill>
              </a:rPr>
              <a:t> L.) </a:t>
            </a:r>
            <a:r>
              <a:rPr lang="uk-UA" sz="2400" dirty="0">
                <a:solidFill>
                  <a:srgbClr val="402A18"/>
                </a:solidFill>
              </a:rPr>
              <a:t>-</a:t>
            </a:r>
            <a:r>
              <a:rPr lang="en-US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дворічна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трав'яниста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рослина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родини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селерових</a:t>
            </a:r>
            <a:r>
              <a:rPr lang="ru-RU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>
                <a:solidFill>
                  <a:srgbClr val="402A18"/>
                </a:solidFill>
              </a:rPr>
              <a:t>(</a:t>
            </a:r>
            <a:r>
              <a:rPr lang="en-US" sz="2400" dirty="0" err="1">
                <a:solidFill>
                  <a:srgbClr val="402A18"/>
                </a:solidFill>
              </a:rPr>
              <a:t>Apiaceae</a:t>
            </a:r>
            <a:r>
              <a:rPr lang="en-US" sz="2400" dirty="0">
                <a:solidFill>
                  <a:srgbClr val="402A18"/>
                </a:solidFill>
              </a:rPr>
              <a:t>). </a:t>
            </a:r>
            <a:endParaRPr lang="ru-RU" sz="2400" dirty="0">
              <a:solidFill>
                <a:srgbClr val="402A18"/>
              </a:solidFill>
            </a:endParaRPr>
          </a:p>
          <a:p>
            <a:pPr algn="just"/>
            <a:r>
              <a:rPr lang="ru-RU" sz="2400" dirty="0">
                <a:solidFill>
                  <a:srgbClr val="402A18"/>
                </a:solidFill>
              </a:rPr>
              <a:t> пе­рший </a:t>
            </a:r>
            <a:r>
              <a:rPr lang="ru-RU" sz="2400" dirty="0" err="1">
                <a:solidFill>
                  <a:srgbClr val="402A18"/>
                </a:solidFill>
              </a:rPr>
              <a:t>рік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життя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утворює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м'ясистий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слабогіллястий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корінь</a:t>
            </a:r>
            <a:r>
              <a:rPr lang="ru-RU" sz="2400" dirty="0">
                <a:solidFill>
                  <a:srgbClr val="402A18"/>
                </a:solidFill>
              </a:rPr>
              <a:t> з великою </a:t>
            </a:r>
            <a:r>
              <a:rPr lang="ru-RU" sz="2400" dirty="0" err="1">
                <a:solidFill>
                  <a:srgbClr val="402A18"/>
                </a:solidFill>
              </a:rPr>
              <a:t>розеткою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прикореневих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листків</a:t>
            </a:r>
            <a:r>
              <a:rPr lang="ru-RU" sz="2400" dirty="0">
                <a:solidFill>
                  <a:srgbClr val="402A18"/>
                </a:solidFill>
              </a:rPr>
              <a:t>, на </a:t>
            </a:r>
            <a:r>
              <a:rPr lang="ru-RU" sz="2400" dirty="0" err="1">
                <a:solidFill>
                  <a:srgbClr val="402A18"/>
                </a:solidFill>
              </a:rPr>
              <a:t>другий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рік</a:t>
            </a:r>
            <a:r>
              <a:rPr lang="ru-RU" sz="2400" dirty="0">
                <a:solidFill>
                  <a:srgbClr val="402A18"/>
                </a:solidFill>
              </a:rPr>
              <a:t> - </a:t>
            </a:r>
            <a:r>
              <a:rPr lang="ru-RU" sz="2400" dirty="0" err="1">
                <a:solidFill>
                  <a:srgbClr val="402A18"/>
                </a:solidFill>
              </a:rPr>
              <a:t>прямостояче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розга­лужене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стебло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заввишки</a:t>
            </a:r>
            <a:r>
              <a:rPr lang="ru-RU" sz="2400" dirty="0">
                <a:solidFill>
                  <a:srgbClr val="402A18"/>
                </a:solidFill>
              </a:rPr>
              <a:t> до 1 м, </a:t>
            </a:r>
            <a:r>
              <a:rPr lang="ru-RU" sz="2400" dirty="0" err="1">
                <a:solidFill>
                  <a:srgbClr val="402A18"/>
                </a:solidFill>
              </a:rPr>
              <a:t>квітконоси</a:t>
            </a:r>
            <a:r>
              <a:rPr lang="ru-RU" sz="2400" dirty="0">
                <a:solidFill>
                  <a:srgbClr val="402A18"/>
                </a:solidFill>
              </a:rPr>
              <a:t> і плоди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Плід</a:t>
            </a:r>
            <a:r>
              <a:rPr lang="ru-RU" sz="2400" dirty="0">
                <a:solidFill>
                  <a:srgbClr val="402A18"/>
                </a:solidFill>
              </a:rPr>
              <a:t> - </a:t>
            </a:r>
            <a:r>
              <a:rPr lang="ru-RU" sz="2400" dirty="0" err="1">
                <a:solidFill>
                  <a:srgbClr val="402A18"/>
                </a:solidFill>
              </a:rPr>
              <a:t>видовжена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двосім'янка</a:t>
            </a:r>
            <a:r>
              <a:rPr lang="ru-RU" sz="2400" dirty="0">
                <a:solidFill>
                  <a:srgbClr val="402A18"/>
                </a:solidFill>
              </a:rPr>
              <a:t>, яка при </a:t>
            </a:r>
            <a:r>
              <a:rPr lang="ru-RU" sz="2400" dirty="0" err="1">
                <a:solidFill>
                  <a:srgbClr val="402A18"/>
                </a:solidFill>
              </a:rPr>
              <a:t>достиганні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розпадається</a:t>
            </a:r>
            <a:r>
              <a:rPr lang="ru-RU" sz="2400" dirty="0">
                <a:solidFill>
                  <a:srgbClr val="402A18"/>
                </a:solidFill>
              </a:rPr>
              <a:t> на </a:t>
            </a:r>
            <a:r>
              <a:rPr lang="ru-RU" sz="2400" dirty="0" err="1">
                <a:solidFill>
                  <a:srgbClr val="402A18"/>
                </a:solidFill>
              </a:rPr>
              <a:t>напівплодики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Маса</a:t>
            </a:r>
            <a:r>
              <a:rPr lang="ru-RU" sz="2400" dirty="0">
                <a:solidFill>
                  <a:srgbClr val="402A18"/>
                </a:solidFill>
              </a:rPr>
              <a:t> 1000 </a:t>
            </a:r>
            <a:r>
              <a:rPr lang="ru-RU" sz="2400" dirty="0" err="1">
                <a:solidFill>
                  <a:srgbClr val="402A18"/>
                </a:solidFill>
              </a:rPr>
              <a:t>насінин</a:t>
            </a:r>
            <a:r>
              <a:rPr lang="ru-RU" sz="2400" dirty="0">
                <a:solidFill>
                  <a:srgbClr val="402A18"/>
                </a:solidFill>
              </a:rPr>
              <a:t> 2 - 4 г.</a:t>
            </a:r>
          </a:p>
          <a:p>
            <a:pPr algn="just"/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кмину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відмічають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такі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фази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вегетації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в перший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рік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сходи і розетка; на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другий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рік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—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відростання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розетка,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стеблування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цвітіння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дости­гання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насіння</a:t>
            </a:r>
            <a:r>
              <a:rPr lang="ru-RU" sz="24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br>
              <a:rPr lang="ru-RU" sz="2400" dirty="0"/>
            </a:br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62595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712968" cy="5616624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Морфобіологічні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еко­логічні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just"/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Вегетаційний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період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сівби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достигання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насіння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становить 430 — 453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дні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Кмин-рослина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перехресно­запильна</a:t>
            </a:r>
            <a:r>
              <a:rPr lang="ru-RU" sz="2400" dirty="0">
                <a:solidFill>
                  <a:srgbClr val="402A18"/>
                </a:solidFill>
              </a:rPr>
              <a:t>. Пилок переноситься </a:t>
            </a:r>
            <a:r>
              <a:rPr lang="ru-RU" sz="2400" dirty="0" err="1">
                <a:solidFill>
                  <a:srgbClr val="402A18"/>
                </a:solidFill>
              </a:rPr>
              <a:t>бджолами</a:t>
            </a:r>
            <a:r>
              <a:rPr lang="ru-RU" sz="2400" dirty="0">
                <a:solidFill>
                  <a:srgbClr val="402A18"/>
                </a:solidFill>
              </a:rPr>
              <a:t> та </a:t>
            </a:r>
            <a:r>
              <a:rPr lang="ru-RU" sz="2400" dirty="0" err="1">
                <a:solidFill>
                  <a:srgbClr val="402A18"/>
                </a:solidFill>
              </a:rPr>
              <a:t>іншими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комаха­ми</a:t>
            </a:r>
            <a:r>
              <a:rPr lang="ru-RU" sz="2400" dirty="0">
                <a:solidFill>
                  <a:srgbClr val="402A18"/>
                </a:solidFill>
              </a:rPr>
              <a:t>.</a:t>
            </a:r>
          </a:p>
          <a:p>
            <a:pPr algn="just"/>
            <a:r>
              <a:rPr lang="ru-RU" sz="2400" dirty="0">
                <a:solidFill>
                  <a:srgbClr val="402A18"/>
                </a:solidFill>
              </a:rPr>
              <a:t>До тепла </a:t>
            </a:r>
            <a:r>
              <a:rPr lang="ru-RU" sz="2400" dirty="0" err="1">
                <a:solidFill>
                  <a:srgbClr val="402A18"/>
                </a:solidFill>
              </a:rPr>
              <a:t>кмин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маловибагливий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  <a:r>
              <a:rPr lang="ru-RU" sz="2400" dirty="0" err="1">
                <a:solidFill>
                  <a:srgbClr val="402A18"/>
                </a:solidFill>
              </a:rPr>
              <a:t>Насіння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його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починає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про­ростати</a:t>
            </a:r>
            <a:r>
              <a:rPr lang="ru-RU" sz="2400" dirty="0">
                <a:solidFill>
                  <a:srgbClr val="402A18"/>
                </a:solidFill>
              </a:rPr>
              <a:t> при </a:t>
            </a:r>
            <a:r>
              <a:rPr lang="ru-RU" sz="2400" dirty="0" err="1">
                <a:solidFill>
                  <a:srgbClr val="402A18"/>
                </a:solidFill>
              </a:rPr>
              <a:t>температурі</a:t>
            </a:r>
            <a:r>
              <a:rPr lang="ru-RU" sz="2400" dirty="0">
                <a:solidFill>
                  <a:srgbClr val="402A18"/>
                </a:solidFill>
              </a:rPr>
              <a:t> 6 °С тепла, у </a:t>
            </a:r>
            <a:r>
              <a:rPr lang="ru-RU" sz="2400" dirty="0" err="1">
                <a:solidFill>
                  <a:srgbClr val="402A18"/>
                </a:solidFill>
              </a:rPr>
              <a:t>фазі</a:t>
            </a:r>
            <a:r>
              <a:rPr lang="ru-RU" sz="2400" dirty="0">
                <a:solidFill>
                  <a:srgbClr val="402A18"/>
                </a:solidFill>
              </a:rPr>
              <a:t> розетки </a:t>
            </a:r>
            <a:r>
              <a:rPr lang="ru-RU" sz="2400" dirty="0" err="1">
                <a:solidFill>
                  <a:srgbClr val="402A18"/>
                </a:solidFill>
              </a:rPr>
              <a:t>може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ви­тримувати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значні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морози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  <a:r>
              <a:rPr lang="ru-RU" sz="2400" dirty="0" err="1">
                <a:solidFill>
                  <a:srgbClr val="402A18"/>
                </a:solidFill>
              </a:rPr>
              <a:t>Це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світлолюбна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рослина</a:t>
            </a:r>
            <a:r>
              <a:rPr lang="ru-RU" sz="2400" dirty="0">
                <a:solidFill>
                  <a:srgbClr val="402A18"/>
                </a:solidFill>
              </a:rPr>
              <a:t>, особливо в перший </a:t>
            </a:r>
            <a:r>
              <a:rPr lang="ru-RU" sz="2400" dirty="0" err="1">
                <a:solidFill>
                  <a:srgbClr val="402A18"/>
                </a:solidFill>
              </a:rPr>
              <a:t>рік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вегетації</a:t>
            </a:r>
            <a:r>
              <a:rPr lang="ru-RU" sz="2400" dirty="0">
                <a:solidFill>
                  <a:srgbClr val="402A18"/>
                </a:solidFill>
              </a:rPr>
              <a:t>. При </a:t>
            </a:r>
            <a:r>
              <a:rPr lang="ru-RU" sz="2400" dirty="0" err="1">
                <a:solidFill>
                  <a:srgbClr val="402A18"/>
                </a:solidFill>
              </a:rPr>
              <a:t>заті­ненні</a:t>
            </a:r>
            <a:r>
              <a:rPr lang="ru-RU" sz="2400" dirty="0">
                <a:solidFill>
                  <a:srgbClr val="402A18"/>
                </a:solidFill>
              </a:rPr>
              <a:t> у </a:t>
            </a:r>
            <a:r>
              <a:rPr lang="ru-RU" sz="2400" dirty="0" err="1">
                <a:solidFill>
                  <a:srgbClr val="402A18"/>
                </a:solidFill>
              </a:rPr>
              <a:t>фазі</a:t>
            </a:r>
            <a:r>
              <a:rPr lang="ru-RU" sz="2400" dirty="0">
                <a:solidFill>
                  <a:srgbClr val="402A18"/>
                </a:solidFill>
              </a:rPr>
              <a:t> розетки на </a:t>
            </a:r>
            <a:r>
              <a:rPr lang="ru-RU" sz="2400" dirty="0" err="1">
                <a:solidFill>
                  <a:srgbClr val="402A18"/>
                </a:solidFill>
              </a:rPr>
              <a:t>другий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рік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кмин</a:t>
            </a:r>
            <a:r>
              <a:rPr lang="ru-RU" sz="2400" dirty="0">
                <a:solidFill>
                  <a:srgbClr val="402A18"/>
                </a:solidFill>
              </a:rPr>
              <a:t> не </a:t>
            </a:r>
            <a:r>
              <a:rPr lang="ru-RU" sz="2400" dirty="0" err="1">
                <a:solidFill>
                  <a:srgbClr val="402A18"/>
                </a:solidFill>
              </a:rPr>
              <a:t>утворює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квітконос­них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пагонів</a:t>
            </a:r>
            <a:r>
              <a:rPr lang="ru-RU" sz="2400" dirty="0">
                <a:solidFill>
                  <a:srgbClr val="402A18"/>
                </a:solidFill>
              </a:rPr>
              <a:t>.</a:t>
            </a:r>
          </a:p>
          <a:p>
            <a:pPr algn="just"/>
            <a:r>
              <a:rPr lang="ru-RU" sz="2400" dirty="0">
                <a:solidFill>
                  <a:srgbClr val="402A18"/>
                </a:solidFill>
              </a:rPr>
              <a:t>До </a:t>
            </a:r>
            <a:r>
              <a:rPr lang="ru-RU" sz="2400" dirty="0" err="1">
                <a:solidFill>
                  <a:srgbClr val="402A18"/>
                </a:solidFill>
              </a:rPr>
              <a:t>вологи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кмин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вибагливий</a:t>
            </a:r>
            <a:r>
              <a:rPr lang="ru-RU" sz="2400" dirty="0">
                <a:solidFill>
                  <a:srgbClr val="402A18"/>
                </a:solidFill>
              </a:rPr>
              <a:t>, </a:t>
            </a:r>
            <a:r>
              <a:rPr lang="ru-RU" sz="2400" dirty="0" err="1">
                <a:solidFill>
                  <a:srgbClr val="402A18"/>
                </a:solidFill>
              </a:rPr>
              <a:t>добрі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врожаї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формує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тільки</a:t>
            </a:r>
            <a:r>
              <a:rPr lang="ru-RU" sz="2400" dirty="0">
                <a:solidFill>
                  <a:srgbClr val="402A18"/>
                </a:solidFill>
              </a:rPr>
              <a:t> в </a:t>
            </a:r>
            <a:r>
              <a:rPr lang="ru-RU" sz="2400" dirty="0" err="1">
                <a:solidFill>
                  <a:srgbClr val="402A18"/>
                </a:solidFill>
              </a:rPr>
              <a:t>зоні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достатнього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зволоження</a:t>
            </a:r>
            <a:r>
              <a:rPr lang="ru-RU" sz="2400" dirty="0">
                <a:solidFill>
                  <a:srgbClr val="402A18"/>
                </a:solidFill>
              </a:rPr>
              <a:t>.</a:t>
            </a:r>
          </a:p>
          <a:p>
            <a:pPr marL="0" indent="0">
              <a:buNone/>
            </a:pPr>
            <a:br>
              <a:rPr lang="ru-RU" sz="2400" dirty="0"/>
            </a:br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80311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688632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Морфобіологічні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еко­логічні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</a:t>
            </a: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just"/>
            <a:r>
              <a:rPr lang="ru-RU" sz="2400" dirty="0">
                <a:solidFill>
                  <a:srgbClr val="402A18"/>
                </a:solidFill>
              </a:rPr>
              <a:t>Для </a:t>
            </a:r>
            <a:r>
              <a:rPr lang="ru-RU" sz="2400" dirty="0" err="1">
                <a:solidFill>
                  <a:srgbClr val="402A18"/>
                </a:solidFill>
              </a:rPr>
              <a:t>кмину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найбільш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придатними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ґрунтами</a:t>
            </a:r>
            <a:r>
              <a:rPr lang="ru-RU" sz="2400" dirty="0">
                <a:solidFill>
                  <a:srgbClr val="402A18"/>
                </a:solidFill>
              </a:rPr>
              <a:t> є </a:t>
            </a:r>
            <a:r>
              <a:rPr lang="ru-RU" sz="2400" dirty="0" err="1">
                <a:solidFill>
                  <a:srgbClr val="402A18"/>
                </a:solidFill>
              </a:rPr>
              <a:t>чорноземи</a:t>
            </a:r>
            <a:r>
              <a:rPr lang="ru-RU" sz="2400" dirty="0">
                <a:solidFill>
                  <a:srgbClr val="402A18"/>
                </a:solidFill>
              </a:rPr>
              <a:t> та </a:t>
            </a:r>
            <a:r>
              <a:rPr lang="ru-RU" sz="2400" dirty="0" err="1">
                <a:solidFill>
                  <a:srgbClr val="402A18"/>
                </a:solidFill>
              </a:rPr>
              <a:t>сірі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опідзолені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грунти</a:t>
            </a:r>
            <a:r>
              <a:rPr lang="ru-RU" sz="2400" dirty="0">
                <a:solidFill>
                  <a:srgbClr val="402A18"/>
                </a:solidFill>
              </a:rPr>
              <a:t>, </a:t>
            </a:r>
            <a:r>
              <a:rPr lang="ru-RU" sz="2400" dirty="0" err="1">
                <a:solidFill>
                  <a:srgbClr val="402A18"/>
                </a:solidFill>
              </a:rPr>
              <a:t>легкі</a:t>
            </a:r>
            <a:r>
              <a:rPr lang="ru-RU" sz="2400" dirty="0">
                <a:solidFill>
                  <a:srgbClr val="402A18"/>
                </a:solidFill>
              </a:rPr>
              <a:t> за </a:t>
            </a:r>
            <a:r>
              <a:rPr lang="ru-RU" sz="2400" dirty="0" err="1">
                <a:solidFill>
                  <a:srgbClr val="402A18"/>
                </a:solidFill>
              </a:rPr>
              <a:t>механічним</a:t>
            </a:r>
            <a:r>
              <a:rPr lang="ru-RU" sz="2400" dirty="0">
                <a:solidFill>
                  <a:srgbClr val="402A18"/>
                </a:solidFill>
              </a:rPr>
              <a:t> складом, з </a:t>
            </a:r>
            <a:r>
              <a:rPr lang="ru-RU" sz="2400" dirty="0" err="1">
                <a:solidFill>
                  <a:srgbClr val="402A18"/>
                </a:solidFill>
              </a:rPr>
              <a:t>неглибоким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заляганням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ґрунтових</a:t>
            </a:r>
            <a:r>
              <a:rPr lang="ru-RU" sz="2400" dirty="0">
                <a:solidFill>
                  <a:srgbClr val="402A18"/>
                </a:solidFill>
              </a:rPr>
              <a:t> вод.</a:t>
            </a:r>
          </a:p>
          <a:p>
            <a:pPr algn="just"/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Біологічною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особливістю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кмину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є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тривалий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період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проростання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насіння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400" dirty="0">
                <a:solidFill>
                  <a:srgbClr val="402A18"/>
                </a:solidFill>
              </a:rPr>
              <a:t>Для </a:t>
            </a:r>
            <a:r>
              <a:rPr lang="ru-RU" sz="2400" dirty="0" err="1">
                <a:solidFill>
                  <a:srgbClr val="402A18"/>
                </a:solidFill>
              </a:rPr>
              <a:t>його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бубнявіння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потрібно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багато</a:t>
            </a:r>
            <a:r>
              <a:rPr lang="ru-RU" sz="2400" dirty="0">
                <a:solidFill>
                  <a:srgbClr val="402A18"/>
                </a:solidFill>
              </a:rPr>
              <a:t> води — 110-116 % </a:t>
            </a:r>
            <a:r>
              <a:rPr lang="ru-RU" sz="2400" dirty="0" err="1">
                <a:solidFill>
                  <a:srgbClr val="402A18"/>
                </a:solidFill>
              </a:rPr>
              <a:t>від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власної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маси</a:t>
            </a:r>
            <a:r>
              <a:rPr lang="ru-RU" sz="2400" dirty="0">
                <a:solidFill>
                  <a:srgbClr val="402A18"/>
                </a:solidFill>
              </a:rPr>
              <a:t>.</a:t>
            </a:r>
          </a:p>
          <a:p>
            <a:pPr algn="just"/>
            <a:r>
              <a:rPr lang="ru-RU" sz="2400" dirty="0">
                <a:solidFill>
                  <a:srgbClr val="402A18"/>
                </a:solidFill>
              </a:rPr>
              <a:t>На початку </a:t>
            </a:r>
            <a:r>
              <a:rPr lang="ru-RU" sz="2400" dirty="0" err="1">
                <a:solidFill>
                  <a:srgbClr val="402A18"/>
                </a:solidFill>
              </a:rPr>
              <a:t>вегетації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кмин</a:t>
            </a:r>
            <a:r>
              <a:rPr lang="ru-RU" sz="2400" dirty="0">
                <a:solidFill>
                  <a:srgbClr val="402A18"/>
                </a:solidFill>
              </a:rPr>
              <a:t> росте </a:t>
            </a:r>
            <a:r>
              <a:rPr lang="ru-RU" sz="2400" dirty="0" err="1">
                <a:solidFill>
                  <a:srgbClr val="402A18"/>
                </a:solidFill>
              </a:rPr>
              <a:t>дуже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повільно</a:t>
            </a:r>
            <a:r>
              <a:rPr lang="ru-RU" sz="2400" dirty="0">
                <a:solidFill>
                  <a:srgbClr val="402A18"/>
                </a:solidFill>
              </a:rPr>
              <a:t>: </a:t>
            </a:r>
            <a:r>
              <a:rPr lang="ru-RU" sz="2400" dirty="0" err="1">
                <a:solidFill>
                  <a:srgbClr val="402A18"/>
                </a:solidFill>
              </a:rPr>
              <a:t>від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з'явлення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сходів</a:t>
            </a:r>
            <a:r>
              <a:rPr lang="ru-RU" sz="2400" dirty="0">
                <a:solidFill>
                  <a:srgbClr val="402A18"/>
                </a:solidFill>
              </a:rPr>
              <a:t> до </a:t>
            </a:r>
            <a:r>
              <a:rPr lang="ru-RU" sz="2400" dirty="0" err="1">
                <a:solidFill>
                  <a:srgbClr val="402A18"/>
                </a:solidFill>
              </a:rPr>
              <a:t>утворення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першого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справжнього</a:t>
            </a:r>
            <a:r>
              <a:rPr lang="ru-RU" sz="2400" dirty="0">
                <a:solidFill>
                  <a:srgbClr val="402A18"/>
                </a:solidFill>
              </a:rPr>
              <a:t> листка </a:t>
            </a:r>
            <a:r>
              <a:rPr lang="ru-RU" sz="2400" dirty="0" err="1">
                <a:solidFill>
                  <a:srgbClr val="402A18"/>
                </a:solidFill>
              </a:rPr>
              <a:t>ми­нає</a:t>
            </a:r>
            <a:r>
              <a:rPr lang="ru-RU" sz="2400" dirty="0">
                <a:solidFill>
                  <a:srgbClr val="402A18"/>
                </a:solidFill>
              </a:rPr>
              <a:t> 11 - 13 </a:t>
            </a:r>
            <a:r>
              <a:rPr lang="ru-RU" sz="2400" dirty="0" err="1">
                <a:solidFill>
                  <a:srgbClr val="402A18"/>
                </a:solidFill>
              </a:rPr>
              <a:t>днів</a:t>
            </a:r>
            <a:r>
              <a:rPr lang="ru-RU" sz="2400" dirty="0">
                <a:solidFill>
                  <a:srgbClr val="402A18"/>
                </a:solidFill>
              </a:rPr>
              <a:t>. За умов </a:t>
            </a:r>
            <a:r>
              <a:rPr lang="ru-RU" sz="2400" dirty="0" err="1">
                <a:solidFill>
                  <a:srgbClr val="402A18"/>
                </a:solidFill>
              </a:rPr>
              <a:t>високої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агротехніки</a:t>
            </a:r>
            <a:r>
              <a:rPr lang="ru-RU" sz="2400" dirty="0">
                <a:solidFill>
                  <a:srgbClr val="402A18"/>
                </a:solidFill>
              </a:rPr>
              <a:t> на </a:t>
            </a:r>
            <a:r>
              <a:rPr lang="ru-RU" sz="2400" dirty="0" err="1">
                <a:solidFill>
                  <a:srgbClr val="402A18"/>
                </a:solidFill>
              </a:rPr>
              <a:t>другий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рік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життя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всі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рослини</a:t>
            </a:r>
            <a:r>
              <a:rPr lang="ru-RU" sz="2400" dirty="0">
                <a:solidFill>
                  <a:srgbClr val="402A18"/>
                </a:solidFill>
              </a:rPr>
              <a:t>, як правило, </a:t>
            </a:r>
            <a:r>
              <a:rPr lang="ru-RU" sz="2400" dirty="0" err="1">
                <a:solidFill>
                  <a:srgbClr val="402A18"/>
                </a:solidFill>
              </a:rPr>
              <a:t>переходять</a:t>
            </a:r>
            <a:r>
              <a:rPr lang="ru-RU" sz="2400" dirty="0">
                <a:solidFill>
                  <a:srgbClr val="402A18"/>
                </a:solidFill>
              </a:rPr>
              <a:t> у </a:t>
            </a:r>
            <a:r>
              <a:rPr lang="ru-RU" sz="2400" dirty="0" err="1">
                <a:solidFill>
                  <a:srgbClr val="402A18"/>
                </a:solidFill>
              </a:rPr>
              <a:t>генеративну</a:t>
            </a:r>
            <a:r>
              <a:rPr lang="ru-RU" sz="2400" dirty="0">
                <a:solidFill>
                  <a:srgbClr val="402A18"/>
                </a:solidFill>
              </a:rPr>
              <a:t> фазу.</a:t>
            </a:r>
          </a:p>
          <a:p>
            <a:pPr algn="just"/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Сорти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кмину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районовані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Україні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Подільський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9,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Случ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Пултівський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>
              <a:buNone/>
            </a:pPr>
            <a:br>
              <a:rPr lang="ru-RU" sz="2400" dirty="0"/>
            </a:br>
            <a:endParaRPr lang="ru-RU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99500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778098"/>
          </a:xfrm>
        </p:spPr>
        <p:txBody>
          <a:bodyPr/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 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507288" cy="5688632"/>
          </a:xfrm>
        </p:spPr>
        <p:txBody>
          <a:bodyPr/>
          <a:lstStyle/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Посіви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кмину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розміщують</a:t>
            </a:r>
            <a:r>
              <a:rPr lang="ru-RU" sz="2400" dirty="0">
                <a:solidFill>
                  <a:srgbClr val="402A18"/>
                </a:solidFill>
              </a:rPr>
              <a:t> на </a:t>
            </a:r>
            <a:r>
              <a:rPr lang="ru-RU" sz="2400" dirty="0" err="1">
                <a:solidFill>
                  <a:srgbClr val="402A18"/>
                </a:solidFill>
              </a:rPr>
              <a:t>чистих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від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бур'янів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ділянках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після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озимих</a:t>
            </a:r>
            <a:r>
              <a:rPr lang="ru-RU" sz="2400" dirty="0">
                <a:solidFill>
                  <a:srgbClr val="402A18"/>
                </a:solidFill>
              </a:rPr>
              <a:t>, а </a:t>
            </a:r>
            <a:r>
              <a:rPr lang="ru-RU" sz="2400" dirty="0" err="1">
                <a:solidFill>
                  <a:srgbClr val="402A18"/>
                </a:solidFill>
              </a:rPr>
              <a:t>також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після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зернобобових</a:t>
            </a:r>
            <a:r>
              <a:rPr lang="ru-RU" sz="2400" dirty="0">
                <a:solidFill>
                  <a:srgbClr val="402A18"/>
                </a:solidFill>
              </a:rPr>
              <a:t>, </a:t>
            </a:r>
            <a:r>
              <a:rPr lang="ru-RU" sz="2400" dirty="0" err="1">
                <a:solidFill>
                  <a:srgbClr val="402A18"/>
                </a:solidFill>
              </a:rPr>
              <a:t>ярих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зернових</a:t>
            </a:r>
            <a:r>
              <a:rPr lang="ru-RU" sz="2400" dirty="0">
                <a:solidFill>
                  <a:srgbClr val="402A18"/>
                </a:solidFill>
              </a:rPr>
              <a:t> та </a:t>
            </a:r>
            <a:r>
              <a:rPr lang="ru-RU" sz="2400" dirty="0" err="1">
                <a:solidFill>
                  <a:srgbClr val="402A18"/>
                </a:solidFill>
              </a:rPr>
              <a:t>інших</a:t>
            </a:r>
            <a:r>
              <a:rPr lang="ru-RU" sz="2400" dirty="0">
                <a:solidFill>
                  <a:srgbClr val="402A18"/>
                </a:solidFill>
              </a:rPr>
              <a:t> культур, </a:t>
            </a:r>
            <a:r>
              <a:rPr lang="ru-RU" sz="2400" dirty="0" err="1">
                <a:solidFill>
                  <a:srgbClr val="402A18"/>
                </a:solidFill>
              </a:rPr>
              <a:t>які</a:t>
            </a:r>
            <a:r>
              <a:rPr lang="ru-RU" sz="2400" dirty="0">
                <a:solidFill>
                  <a:srgbClr val="402A18"/>
                </a:solidFill>
              </a:rPr>
              <a:t> рано </a:t>
            </a:r>
            <a:r>
              <a:rPr lang="ru-RU" sz="2400" dirty="0" err="1">
                <a:solidFill>
                  <a:srgbClr val="402A18"/>
                </a:solidFill>
              </a:rPr>
              <a:t>звільняють</a:t>
            </a:r>
            <a:r>
              <a:rPr lang="ru-RU" sz="2400" dirty="0">
                <a:solidFill>
                  <a:srgbClr val="402A18"/>
                </a:solidFill>
              </a:rPr>
              <a:t> поля.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Основний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обробіток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ґрунту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складається</a:t>
            </a:r>
            <a:r>
              <a:rPr lang="ru-RU" sz="2400" dirty="0">
                <a:solidFill>
                  <a:srgbClr val="402A18"/>
                </a:solidFill>
              </a:rPr>
              <a:t> з </a:t>
            </a:r>
            <a:r>
              <a:rPr lang="ru-RU" sz="2400" dirty="0" err="1">
                <a:solidFill>
                  <a:srgbClr val="402A18"/>
                </a:solidFill>
              </a:rPr>
              <a:t>лущення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стерні</a:t>
            </a:r>
            <a:r>
              <a:rPr lang="ru-RU" sz="2400" dirty="0">
                <a:solidFill>
                  <a:srgbClr val="402A18"/>
                </a:solidFill>
              </a:rPr>
              <a:t> й </a:t>
            </a:r>
            <a:r>
              <a:rPr lang="ru-RU" sz="2400" dirty="0" err="1">
                <a:solidFill>
                  <a:srgbClr val="402A18"/>
                </a:solidFill>
              </a:rPr>
              <a:t>оран­ки</a:t>
            </a:r>
            <a:r>
              <a:rPr lang="ru-RU" sz="2400" dirty="0">
                <a:solidFill>
                  <a:srgbClr val="402A18"/>
                </a:solidFill>
              </a:rPr>
              <a:t> на </a:t>
            </a:r>
            <a:r>
              <a:rPr lang="ru-RU" sz="2400" dirty="0" err="1">
                <a:solidFill>
                  <a:srgbClr val="402A18"/>
                </a:solidFill>
              </a:rPr>
              <a:t>глибину</a:t>
            </a:r>
            <a:r>
              <a:rPr lang="ru-RU" sz="2400" dirty="0">
                <a:solidFill>
                  <a:srgbClr val="402A18"/>
                </a:solidFill>
              </a:rPr>
              <a:t> 25 - 27 см. </a:t>
            </a:r>
            <a:r>
              <a:rPr lang="ru-RU" sz="2400" dirty="0" err="1">
                <a:solidFill>
                  <a:srgbClr val="402A18"/>
                </a:solidFill>
              </a:rPr>
              <a:t>Весняний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обробіток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ґрунту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включає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ран­ньовесняне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боронування</a:t>
            </a:r>
            <a:r>
              <a:rPr lang="ru-RU" sz="2400" dirty="0">
                <a:solidFill>
                  <a:srgbClr val="402A18"/>
                </a:solidFill>
              </a:rPr>
              <a:t> і </a:t>
            </a:r>
            <a:r>
              <a:rPr lang="ru-RU" sz="2400" dirty="0" err="1">
                <a:solidFill>
                  <a:srgbClr val="402A18"/>
                </a:solidFill>
              </a:rPr>
              <a:t>передпосівну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культивацію</a:t>
            </a:r>
            <a:r>
              <a:rPr lang="ru-RU" sz="2400" dirty="0">
                <a:solidFill>
                  <a:srgbClr val="402A18"/>
                </a:solidFill>
              </a:rPr>
              <a:t> на </a:t>
            </a:r>
            <a:r>
              <a:rPr lang="ru-RU" sz="2400" dirty="0" err="1">
                <a:solidFill>
                  <a:srgbClr val="402A18"/>
                </a:solidFill>
              </a:rPr>
              <a:t>глибину</a:t>
            </a:r>
            <a:r>
              <a:rPr lang="ru-RU" sz="2400" dirty="0">
                <a:solidFill>
                  <a:srgbClr val="402A18"/>
                </a:solidFill>
              </a:rPr>
              <a:t> 4 — 5 см.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Кращим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строком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сівби</a:t>
            </a:r>
            <a:r>
              <a:rPr lang="ru-RU" sz="2400" dirty="0">
                <a:solidFill>
                  <a:srgbClr val="402A18"/>
                </a:solidFill>
              </a:rPr>
              <a:t> є </a:t>
            </a:r>
            <a:r>
              <a:rPr lang="ru-RU" sz="2400" dirty="0" err="1">
                <a:solidFill>
                  <a:srgbClr val="402A18"/>
                </a:solidFill>
              </a:rPr>
              <a:t>ранній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весняний</a:t>
            </a:r>
            <a:r>
              <a:rPr lang="ru-RU" sz="2400" dirty="0">
                <a:solidFill>
                  <a:srgbClr val="402A18"/>
                </a:solidFill>
              </a:rPr>
              <a:t> на початку </a:t>
            </a:r>
            <a:r>
              <a:rPr lang="ru-RU" sz="2400" dirty="0" err="1">
                <a:solidFill>
                  <a:srgbClr val="402A18"/>
                </a:solidFill>
              </a:rPr>
              <a:t>польових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робіт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  <a:r>
              <a:rPr lang="ru-RU" sz="2400" dirty="0" err="1">
                <a:solidFill>
                  <a:srgbClr val="402A18"/>
                </a:solidFill>
              </a:rPr>
              <a:t>Проте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ефективна</a:t>
            </a:r>
            <a:r>
              <a:rPr lang="ru-RU" sz="2400" dirty="0">
                <a:solidFill>
                  <a:srgbClr val="402A18"/>
                </a:solidFill>
              </a:rPr>
              <a:t> й </a:t>
            </a:r>
            <a:r>
              <a:rPr lang="ru-RU" sz="2400" dirty="0" err="1">
                <a:solidFill>
                  <a:srgbClr val="402A18"/>
                </a:solidFill>
              </a:rPr>
              <a:t>літня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сівба</a:t>
            </a:r>
            <a:r>
              <a:rPr lang="ru-RU" sz="2400" dirty="0">
                <a:solidFill>
                  <a:srgbClr val="402A18"/>
                </a:solidFill>
              </a:rPr>
              <a:t> в </a:t>
            </a:r>
            <a:r>
              <a:rPr lang="ru-RU" sz="2400" dirty="0" err="1">
                <a:solidFill>
                  <a:srgbClr val="402A18"/>
                </a:solidFill>
              </a:rPr>
              <a:t>липні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після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ранніх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зайнятих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парів</a:t>
            </a:r>
            <a:r>
              <a:rPr lang="ru-RU" sz="2400" dirty="0">
                <a:solidFill>
                  <a:srgbClr val="402A18"/>
                </a:solidFill>
              </a:rPr>
              <a:t>. Для </a:t>
            </a:r>
            <a:r>
              <a:rPr lang="ru-RU" sz="2400" dirty="0" err="1">
                <a:solidFill>
                  <a:srgbClr val="402A18"/>
                </a:solidFill>
              </a:rPr>
              <a:t>весняної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сівби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можна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використовувати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пророщене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насін­ня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Висівають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кмин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широкорядним</a:t>
            </a:r>
            <a:r>
              <a:rPr lang="ru-RU" sz="2400" dirty="0">
                <a:solidFill>
                  <a:srgbClr val="402A18"/>
                </a:solidFill>
              </a:rPr>
              <a:t> способом з шириною </a:t>
            </a:r>
            <a:r>
              <a:rPr lang="ru-RU" sz="2400" dirty="0" err="1">
                <a:solidFill>
                  <a:srgbClr val="402A18"/>
                </a:solidFill>
              </a:rPr>
              <a:t>міжрядь</a:t>
            </a:r>
            <a:r>
              <a:rPr lang="ru-RU" sz="2400" dirty="0">
                <a:solidFill>
                  <a:srgbClr val="402A18"/>
                </a:solidFill>
              </a:rPr>
              <a:t> 45 </a:t>
            </a:r>
            <a:r>
              <a:rPr lang="ru-RU" sz="2400" dirty="0" err="1">
                <a:solidFill>
                  <a:srgbClr val="402A18"/>
                </a:solidFill>
              </a:rPr>
              <a:t>або</a:t>
            </a:r>
            <a:r>
              <a:rPr lang="ru-RU" sz="2400" dirty="0">
                <a:solidFill>
                  <a:srgbClr val="402A18"/>
                </a:solidFill>
              </a:rPr>
              <a:t> 60 см. </a:t>
            </a:r>
            <a:endParaRPr lang="ru-RU" sz="2400" b="0" i="0" dirty="0">
              <a:solidFill>
                <a:srgbClr val="402A18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165501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778098"/>
          </a:xfrm>
        </p:spPr>
        <p:txBody>
          <a:bodyPr/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 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7240"/>
            <a:ext cx="8507288" cy="5688632"/>
          </a:xfrm>
        </p:spPr>
        <p:txBody>
          <a:bodyPr/>
          <a:lstStyle/>
          <a:p>
            <a:pPr algn="just"/>
            <a:r>
              <a:rPr lang="ru-RU" sz="2400" dirty="0">
                <a:solidFill>
                  <a:srgbClr val="402A18"/>
                </a:solidFill>
              </a:rPr>
              <a:t>Норма </a:t>
            </a:r>
            <a:r>
              <a:rPr lang="ru-RU" sz="2400" dirty="0" err="1">
                <a:solidFill>
                  <a:srgbClr val="402A18"/>
                </a:solidFill>
              </a:rPr>
              <a:t>висіву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насіння</a:t>
            </a:r>
            <a:r>
              <a:rPr lang="ru-RU" sz="2400" dirty="0">
                <a:solidFill>
                  <a:srgbClr val="402A18"/>
                </a:solidFill>
              </a:rPr>
              <a:t> 8 кг/га, </a:t>
            </a:r>
            <a:r>
              <a:rPr lang="ru-RU" sz="2400" dirty="0" err="1">
                <a:solidFill>
                  <a:srgbClr val="402A18"/>
                </a:solidFill>
              </a:rPr>
              <a:t>глибина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загортання</a:t>
            </a:r>
            <a:r>
              <a:rPr lang="ru-RU" sz="2400" dirty="0">
                <a:solidFill>
                  <a:srgbClr val="402A18"/>
                </a:solidFill>
              </a:rPr>
              <a:t> 2 - 3 см, на легких </a:t>
            </a:r>
            <a:r>
              <a:rPr lang="ru-RU" sz="2400" dirty="0" err="1">
                <a:solidFill>
                  <a:srgbClr val="402A18"/>
                </a:solidFill>
              </a:rPr>
              <a:t>ґрунтах</a:t>
            </a:r>
            <a:r>
              <a:rPr lang="ru-RU" sz="2400" dirty="0">
                <a:solidFill>
                  <a:srgbClr val="402A18"/>
                </a:solidFill>
              </a:rPr>
              <a:t> 3 - 5 см.</a:t>
            </a:r>
          </a:p>
          <a:p>
            <a:pPr algn="just"/>
            <a:r>
              <a:rPr lang="ru-RU" sz="2400" dirty="0">
                <a:solidFill>
                  <a:srgbClr val="402A18"/>
                </a:solidFill>
              </a:rPr>
              <a:t>Догляд за </a:t>
            </a:r>
            <a:r>
              <a:rPr lang="ru-RU" sz="2400" dirty="0" err="1">
                <a:solidFill>
                  <a:srgbClr val="402A18"/>
                </a:solidFill>
              </a:rPr>
              <a:t>посівами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кмину</a:t>
            </a:r>
            <a:r>
              <a:rPr lang="ru-RU" sz="2400" dirty="0">
                <a:solidFill>
                  <a:srgbClr val="402A18"/>
                </a:solidFill>
              </a:rPr>
              <a:t> до </a:t>
            </a:r>
            <a:r>
              <a:rPr lang="ru-RU" sz="2400" dirty="0" err="1">
                <a:solidFill>
                  <a:srgbClr val="402A18"/>
                </a:solidFill>
              </a:rPr>
              <a:t>появи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сходів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полягає</a:t>
            </a:r>
            <a:r>
              <a:rPr lang="ru-RU" sz="2400" dirty="0">
                <a:solidFill>
                  <a:srgbClr val="402A18"/>
                </a:solidFill>
              </a:rPr>
              <a:t> в </a:t>
            </a:r>
            <a:r>
              <a:rPr lang="ru-RU" sz="2400" dirty="0" err="1">
                <a:solidFill>
                  <a:srgbClr val="402A18"/>
                </a:solidFill>
              </a:rPr>
              <a:t>знищенні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бур'янів</a:t>
            </a:r>
            <a:r>
              <a:rPr lang="ru-RU" sz="2400" dirty="0">
                <a:solidFill>
                  <a:srgbClr val="402A18"/>
                </a:solidFill>
              </a:rPr>
              <a:t> та </a:t>
            </a:r>
            <a:r>
              <a:rPr lang="ru-RU" sz="2400" dirty="0" err="1">
                <a:solidFill>
                  <a:srgbClr val="402A18"/>
                </a:solidFill>
              </a:rPr>
              <a:t>ґрунтової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кірки</a:t>
            </a:r>
            <a:r>
              <a:rPr lang="ru-RU" sz="2400" dirty="0">
                <a:solidFill>
                  <a:srgbClr val="402A18"/>
                </a:solidFill>
              </a:rPr>
              <a:t> легкими боронами </a:t>
            </a:r>
            <a:r>
              <a:rPr lang="ru-RU" sz="2400" dirty="0" err="1">
                <a:solidFill>
                  <a:srgbClr val="402A18"/>
                </a:solidFill>
              </a:rPr>
              <a:t>або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ротаційними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моти­ками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Після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з'явлення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сходів</a:t>
            </a:r>
            <a:r>
              <a:rPr lang="ru-RU" sz="2400" dirty="0">
                <a:solidFill>
                  <a:srgbClr val="402A18"/>
                </a:solidFill>
              </a:rPr>
              <a:t> і до початку </a:t>
            </a:r>
            <a:r>
              <a:rPr lang="ru-RU" sz="2400" dirty="0" err="1">
                <a:solidFill>
                  <a:srgbClr val="402A18"/>
                </a:solidFill>
              </a:rPr>
              <a:t>зимування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рослин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застосо­вують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міжрядний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обробіток</a:t>
            </a:r>
            <a:r>
              <a:rPr lang="ru-RU" sz="2400" dirty="0">
                <a:solidFill>
                  <a:srgbClr val="402A18"/>
                </a:solidFill>
              </a:rPr>
              <a:t> і </a:t>
            </a:r>
            <a:r>
              <a:rPr lang="ru-RU" sz="2400" dirty="0" err="1">
                <a:solidFill>
                  <a:srgbClr val="402A18"/>
                </a:solidFill>
              </a:rPr>
              <a:t>прополюють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бур'яни</a:t>
            </a:r>
            <a:r>
              <a:rPr lang="ru-RU" sz="2400" dirty="0">
                <a:solidFill>
                  <a:srgbClr val="402A18"/>
                </a:solidFill>
              </a:rPr>
              <a:t> не </a:t>
            </a:r>
            <a:r>
              <a:rPr lang="ru-RU" sz="2400" dirty="0" err="1">
                <a:solidFill>
                  <a:srgbClr val="402A18"/>
                </a:solidFill>
              </a:rPr>
              <a:t>менше</a:t>
            </a:r>
            <a:r>
              <a:rPr lang="ru-RU" sz="2400" dirty="0">
                <a:solidFill>
                  <a:srgbClr val="402A18"/>
                </a:solidFill>
              </a:rPr>
              <a:t> 4 - 5 </a:t>
            </a:r>
            <a:r>
              <a:rPr lang="ru-RU" sz="2400" dirty="0" err="1">
                <a:solidFill>
                  <a:srgbClr val="402A18"/>
                </a:solidFill>
              </a:rPr>
              <a:t>разів</a:t>
            </a:r>
            <a:r>
              <a:rPr lang="ru-RU" sz="2400" dirty="0">
                <a:solidFill>
                  <a:srgbClr val="402A18"/>
                </a:solidFill>
              </a:rPr>
              <a:t>.</a:t>
            </a:r>
          </a:p>
          <a:p>
            <a:pPr algn="just"/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перший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рік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вегетації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посіви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підживлюють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повним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мінераль­ним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добривом</a:t>
            </a:r>
            <a:r>
              <a:rPr lang="ru-RU" sz="2400" dirty="0">
                <a:solidFill>
                  <a:srgbClr val="402A18"/>
                </a:solidFill>
              </a:rPr>
              <a:t> з </a:t>
            </a:r>
            <a:r>
              <a:rPr lang="ru-RU" sz="2400" dirty="0" err="1">
                <a:solidFill>
                  <a:srgbClr val="402A18"/>
                </a:solidFill>
              </a:rPr>
              <a:t>розрахунку</a:t>
            </a:r>
            <a:r>
              <a:rPr lang="ru-RU" sz="2400" dirty="0">
                <a:solidFill>
                  <a:srgbClr val="402A18"/>
                </a:solidFill>
              </a:rPr>
              <a:t> 20-30 кг/га д. р.: </a:t>
            </a:r>
            <a:r>
              <a:rPr lang="ru-RU" sz="2400" dirty="0" err="1">
                <a:solidFill>
                  <a:srgbClr val="402A18"/>
                </a:solidFill>
              </a:rPr>
              <a:t>вперше</a:t>
            </a:r>
            <a:r>
              <a:rPr lang="ru-RU" sz="2400" dirty="0">
                <a:solidFill>
                  <a:srgbClr val="402A18"/>
                </a:solidFill>
              </a:rPr>
              <a:t> — </a:t>
            </a:r>
            <a:r>
              <a:rPr lang="ru-RU" sz="2400" dirty="0" err="1">
                <a:solidFill>
                  <a:srgbClr val="402A18"/>
                </a:solidFill>
              </a:rPr>
              <a:t>навесні</a:t>
            </a:r>
            <a:r>
              <a:rPr lang="ru-RU" sz="2400" dirty="0">
                <a:solidFill>
                  <a:srgbClr val="402A18"/>
                </a:solidFill>
              </a:rPr>
              <a:t> і </a:t>
            </a:r>
            <a:r>
              <a:rPr lang="ru-RU" sz="2400" dirty="0" err="1">
                <a:solidFill>
                  <a:srgbClr val="402A18"/>
                </a:solidFill>
              </a:rPr>
              <a:t>вдруге</a:t>
            </a:r>
            <a:r>
              <a:rPr lang="ru-RU" sz="2400" dirty="0">
                <a:solidFill>
                  <a:srgbClr val="402A18"/>
                </a:solidFill>
              </a:rPr>
              <a:t> — </a:t>
            </a:r>
            <a:r>
              <a:rPr lang="ru-RU" sz="2400" dirty="0" err="1">
                <a:solidFill>
                  <a:srgbClr val="402A18"/>
                </a:solidFill>
              </a:rPr>
              <a:t>восени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  <a:r>
              <a:rPr lang="ru-RU" sz="2400" dirty="0" err="1">
                <a:solidFill>
                  <a:srgbClr val="402A18"/>
                </a:solidFill>
              </a:rPr>
              <a:t>Загущені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посіви</a:t>
            </a:r>
            <a:r>
              <a:rPr lang="ru-RU" sz="2400" dirty="0">
                <a:solidFill>
                  <a:srgbClr val="402A18"/>
                </a:solidFill>
              </a:rPr>
              <a:t> у </a:t>
            </a:r>
            <a:r>
              <a:rPr lang="ru-RU" sz="2400" dirty="0" err="1">
                <a:solidFill>
                  <a:srgbClr val="402A18"/>
                </a:solidFill>
              </a:rPr>
              <a:t>період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утворення</a:t>
            </a:r>
            <a:r>
              <a:rPr lang="ru-RU" sz="2400" dirty="0">
                <a:solidFill>
                  <a:srgbClr val="402A18"/>
                </a:solidFill>
              </a:rPr>
              <a:t> 3 - 4 </a:t>
            </a:r>
            <a:r>
              <a:rPr lang="ru-RU" sz="2400" dirty="0" err="1">
                <a:solidFill>
                  <a:srgbClr val="402A18"/>
                </a:solidFill>
              </a:rPr>
              <a:t>справж­ніх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листків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проріджують</a:t>
            </a:r>
            <a:r>
              <a:rPr lang="ru-RU" sz="2400" dirty="0">
                <a:solidFill>
                  <a:srgbClr val="402A18"/>
                </a:solidFill>
              </a:rPr>
              <a:t>, </a:t>
            </a:r>
            <a:r>
              <a:rPr lang="ru-RU" sz="2400" dirty="0" err="1">
                <a:solidFill>
                  <a:srgbClr val="402A18"/>
                </a:solidFill>
              </a:rPr>
              <a:t>залишаючи</a:t>
            </a:r>
            <a:r>
              <a:rPr lang="ru-RU" sz="2400" dirty="0">
                <a:solidFill>
                  <a:srgbClr val="402A18"/>
                </a:solidFill>
              </a:rPr>
              <a:t> по 8-10 шт. на 1 м рядка. </a:t>
            </a:r>
            <a:endParaRPr lang="ru-RU" sz="2400" b="0" i="0" dirty="0">
              <a:solidFill>
                <a:srgbClr val="402A18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713369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778098"/>
          </a:xfrm>
        </p:spPr>
        <p:txBody>
          <a:bodyPr/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 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ВИРОЩУВАННЯ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7240"/>
            <a:ext cx="8784976" cy="5688632"/>
          </a:xfrm>
        </p:spPr>
        <p:txBody>
          <a:bodyPr/>
          <a:lstStyle/>
          <a:p>
            <a:pPr algn="just"/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Навесні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посіви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кмину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другого року </a:t>
            </a:r>
            <a:r>
              <a:rPr lang="ru-RU" sz="2400" dirty="0" err="1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вегетації</a:t>
            </a:r>
            <a:r>
              <a:rPr lang="ru-RU" sz="24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боронують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упоперек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рядків</a:t>
            </a:r>
            <a:r>
              <a:rPr lang="ru-RU" sz="2400" dirty="0">
                <a:solidFill>
                  <a:srgbClr val="402A18"/>
                </a:solidFill>
              </a:rPr>
              <a:t>, а </a:t>
            </a:r>
            <a:r>
              <a:rPr lang="ru-RU" sz="2400" dirty="0" err="1">
                <a:solidFill>
                  <a:srgbClr val="402A18"/>
                </a:solidFill>
              </a:rPr>
              <a:t>після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відростання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рослин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застосовують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міжрядний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обробі­ток</a:t>
            </a:r>
            <a:r>
              <a:rPr lang="ru-RU" sz="2400" dirty="0">
                <a:solidFill>
                  <a:srgbClr val="402A18"/>
                </a:solidFill>
              </a:rPr>
              <a:t>, </a:t>
            </a:r>
            <a:r>
              <a:rPr lang="ru-RU" sz="2400" dirty="0" err="1">
                <a:solidFill>
                  <a:srgbClr val="402A18"/>
                </a:solidFill>
              </a:rPr>
              <a:t>який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припиняють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після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змикання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міжрядь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Під</a:t>
            </a:r>
            <a:r>
              <a:rPr lang="ru-RU" sz="2400" dirty="0">
                <a:solidFill>
                  <a:srgbClr val="402A18"/>
                </a:solidFill>
              </a:rPr>
              <a:t> час </a:t>
            </a:r>
            <a:r>
              <a:rPr lang="ru-RU" sz="2400" dirty="0" err="1">
                <a:solidFill>
                  <a:srgbClr val="402A18"/>
                </a:solidFill>
              </a:rPr>
              <a:t>першого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весняного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розпушування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ґрунту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рослини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підживлюють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повним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мі­неральним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добривом</a:t>
            </a:r>
            <a:r>
              <a:rPr lang="ru-RU" sz="2400" dirty="0">
                <a:solidFill>
                  <a:srgbClr val="402A18"/>
                </a:solidFill>
              </a:rPr>
              <a:t> з </a:t>
            </a:r>
            <a:r>
              <a:rPr lang="ru-RU" sz="2400" dirty="0" err="1">
                <a:solidFill>
                  <a:srgbClr val="402A18"/>
                </a:solidFill>
              </a:rPr>
              <a:t>розрахунку</a:t>
            </a:r>
            <a:r>
              <a:rPr lang="ru-RU" sz="2400" dirty="0">
                <a:solidFill>
                  <a:srgbClr val="402A18"/>
                </a:solidFill>
              </a:rPr>
              <a:t> 20 - 25 кг/га д. р., </a:t>
            </a:r>
            <a:r>
              <a:rPr lang="ru-RU" sz="2400" dirty="0" err="1">
                <a:solidFill>
                  <a:srgbClr val="402A18"/>
                </a:solidFill>
              </a:rPr>
              <a:t>загортаючи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добрива</a:t>
            </a:r>
            <a:r>
              <a:rPr lang="ru-RU" sz="2400" dirty="0">
                <a:solidFill>
                  <a:srgbClr val="402A18"/>
                </a:solidFill>
              </a:rPr>
              <a:t> на </a:t>
            </a:r>
            <a:r>
              <a:rPr lang="ru-RU" sz="2400" dirty="0" err="1">
                <a:solidFill>
                  <a:srgbClr val="402A18"/>
                </a:solidFill>
              </a:rPr>
              <a:t>глибину</a:t>
            </a:r>
            <a:r>
              <a:rPr lang="ru-RU" sz="2400" dirty="0">
                <a:solidFill>
                  <a:srgbClr val="402A18"/>
                </a:solidFill>
              </a:rPr>
              <a:t> 10 - 12 см.</a:t>
            </a:r>
          </a:p>
          <a:p>
            <a:pPr algn="just"/>
            <a:r>
              <a:rPr lang="ru-RU" sz="2400" dirty="0" err="1">
                <a:solidFill>
                  <a:srgbClr val="402A18"/>
                </a:solidFill>
              </a:rPr>
              <a:t>Збирання</a:t>
            </a:r>
            <a:r>
              <a:rPr lang="ru-RU" sz="2400" dirty="0">
                <a:solidFill>
                  <a:srgbClr val="402A18"/>
                </a:solidFill>
              </a:rPr>
              <a:t>. Плоди </a:t>
            </a:r>
            <a:r>
              <a:rPr lang="ru-RU" sz="2400" dirty="0" err="1">
                <a:solidFill>
                  <a:srgbClr val="402A18"/>
                </a:solidFill>
              </a:rPr>
              <a:t>кмину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достигають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неодночасно</a:t>
            </a:r>
            <a:r>
              <a:rPr lang="ru-RU" sz="2400" dirty="0">
                <a:solidFill>
                  <a:srgbClr val="402A18"/>
                </a:solidFill>
              </a:rPr>
              <a:t>, а </a:t>
            </a:r>
            <a:r>
              <a:rPr lang="ru-RU" sz="2400" dirty="0" err="1">
                <a:solidFill>
                  <a:srgbClr val="402A18"/>
                </a:solidFill>
              </a:rPr>
              <a:t>дозрілі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обси­паються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  <a:r>
              <a:rPr lang="ru-RU" sz="2400" dirty="0" err="1">
                <a:solidFill>
                  <a:srgbClr val="402A18"/>
                </a:solidFill>
              </a:rPr>
              <a:t>Збирання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врожаю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роздільним</a:t>
            </a:r>
            <a:r>
              <a:rPr lang="ru-RU" sz="2400" dirty="0">
                <a:solidFill>
                  <a:srgbClr val="402A18"/>
                </a:solidFill>
              </a:rPr>
              <a:t> способом </a:t>
            </a:r>
            <a:r>
              <a:rPr lang="ru-RU" sz="2400" dirty="0" err="1">
                <a:solidFill>
                  <a:srgbClr val="402A18"/>
                </a:solidFill>
              </a:rPr>
              <a:t>починають</a:t>
            </a:r>
            <a:r>
              <a:rPr lang="ru-RU" sz="2400" dirty="0">
                <a:solidFill>
                  <a:srgbClr val="402A18"/>
                </a:solidFill>
              </a:rPr>
              <a:t> у </a:t>
            </a:r>
            <a:r>
              <a:rPr lang="ru-RU" sz="2400" dirty="0" err="1">
                <a:solidFill>
                  <a:srgbClr val="402A18"/>
                </a:solidFill>
              </a:rPr>
              <a:t>пері­од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побуріння</a:t>
            </a:r>
            <a:r>
              <a:rPr lang="ru-RU" sz="2400" dirty="0">
                <a:solidFill>
                  <a:srgbClr val="402A18"/>
                </a:solidFill>
              </a:rPr>
              <a:t> 35 - 40 %, прямим </a:t>
            </a:r>
            <a:r>
              <a:rPr lang="ru-RU" sz="2400" dirty="0" err="1">
                <a:solidFill>
                  <a:srgbClr val="402A18"/>
                </a:solidFill>
              </a:rPr>
              <a:t>комбайнуванням</a:t>
            </a:r>
            <a:r>
              <a:rPr lang="ru-RU" sz="2400" dirty="0">
                <a:solidFill>
                  <a:srgbClr val="402A18"/>
                </a:solidFill>
              </a:rPr>
              <a:t> - 50 - 60 % </a:t>
            </a:r>
            <a:r>
              <a:rPr lang="ru-RU" sz="2400" dirty="0" err="1">
                <a:solidFill>
                  <a:srgbClr val="402A18"/>
                </a:solidFill>
              </a:rPr>
              <a:t>пло­дів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  <a:r>
              <a:rPr lang="ru-RU" sz="2400" dirty="0" err="1">
                <a:solidFill>
                  <a:srgbClr val="402A18"/>
                </a:solidFill>
              </a:rPr>
              <a:t>Просушені</a:t>
            </a:r>
            <a:r>
              <a:rPr lang="ru-RU" sz="2400" dirty="0">
                <a:solidFill>
                  <a:srgbClr val="402A18"/>
                </a:solidFill>
              </a:rPr>
              <a:t> валки </a:t>
            </a:r>
            <a:r>
              <a:rPr lang="ru-RU" sz="2400" dirty="0" err="1">
                <a:solidFill>
                  <a:srgbClr val="402A18"/>
                </a:solidFill>
              </a:rPr>
              <a:t>відразу</a:t>
            </a:r>
            <a:r>
              <a:rPr lang="ru-RU" sz="2400" dirty="0">
                <a:solidFill>
                  <a:srgbClr val="402A18"/>
                </a:solidFill>
              </a:rPr>
              <a:t> </a:t>
            </a:r>
            <a:r>
              <a:rPr lang="ru-RU" sz="2400" dirty="0" err="1">
                <a:solidFill>
                  <a:srgbClr val="402A18"/>
                </a:solidFill>
              </a:rPr>
              <a:t>обмолочують</a:t>
            </a:r>
            <a:r>
              <a:rPr lang="ru-RU" sz="2400" dirty="0">
                <a:solidFill>
                  <a:srgbClr val="402A18"/>
                </a:solidFill>
              </a:rPr>
              <a:t>. </a:t>
            </a:r>
            <a:r>
              <a:rPr lang="ru-RU" sz="2400" b="1" dirty="0" err="1">
                <a:solidFill>
                  <a:srgbClr val="008000"/>
                </a:solidFill>
              </a:rPr>
              <a:t>Вологість</a:t>
            </a:r>
            <a:r>
              <a:rPr lang="ru-RU" sz="2400" b="1" dirty="0">
                <a:solidFill>
                  <a:srgbClr val="008000"/>
                </a:solidFill>
              </a:rPr>
              <a:t> </a:t>
            </a:r>
            <a:r>
              <a:rPr lang="ru-RU" sz="2400" b="1" dirty="0" err="1">
                <a:solidFill>
                  <a:srgbClr val="008000"/>
                </a:solidFill>
              </a:rPr>
              <a:t>насіння</a:t>
            </a:r>
            <a:r>
              <a:rPr lang="ru-RU" sz="2400" b="1" dirty="0">
                <a:solidFill>
                  <a:srgbClr val="008000"/>
                </a:solidFill>
              </a:rPr>
              <a:t> </a:t>
            </a:r>
            <a:r>
              <a:rPr lang="ru-RU" sz="2400" b="1" dirty="0" err="1">
                <a:solidFill>
                  <a:srgbClr val="008000"/>
                </a:solidFill>
              </a:rPr>
              <a:t>під</a:t>
            </a:r>
            <a:r>
              <a:rPr lang="ru-RU" sz="2400" b="1" dirty="0">
                <a:solidFill>
                  <a:srgbClr val="008000"/>
                </a:solidFill>
              </a:rPr>
              <a:t> час </a:t>
            </a:r>
            <a:r>
              <a:rPr lang="ru-RU" sz="2400" b="1" dirty="0" err="1">
                <a:solidFill>
                  <a:srgbClr val="008000"/>
                </a:solidFill>
              </a:rPr>
              <a:t>зберігання</a:t>
            </a:r>
            <a:r>
              <a:rPr lang="ru-RU" sz="2400" b="1" dirty="0">
                <a:solidFill>
                  <a:srgbClr val="008000"/>
                </a:solidFill>
              </a:rPr>
              <a:t> не повинна </a:t>
            </a:r>
            <a:r>
              <a:rPr lang="ru-RU" sz="2400" b="1" dirty="0" err="1">
                <a:solidFill>
                  <a:srgbClr val="008000"/>
                </a:solidFill>
              </a:rPr>
              <a:t>перевищувати</a:t>
            </a:r>
            <a:r>
              <a:rPr lang="ru-RU" sz="2400" b="1" dirty="0">
                <a:solidFill>
                  <a:srgbClr val="008000"/>
                </a:solidFill>
              </a:rPr>
              <a:t> 10 - 11 %.</a:t>
            </a:r>
            <a:endParaRPr lang="ru-RU" sz="2400" b="1" i="0" dirty="0">
              <a:solidFill>
                <a:srgbClr val="008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776915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7F3353D-0BB1-4E6B-A7E1-A9449D12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ru-RU" sz="2400" dirty="0">
                <a:solidFill>
                  <a:srgbClr val="0F0F0F"/>
                </a:solidFill>
              </a:rPr>
              <a:t>Для </a:t>
            </a:r>
            <a:r>
              <a:rPr lang="ru-RU" sz="2400" dirty="0" err="1">
                <a:solidFill>
                  <a:srgbClr val="0F0F0F"/>
                </a:solidFill>
              </a:rPr>
              <a:t>кращого</a:t>
            </a:r>
            <a:r>
              <a:rPr lang="ru-RU" sz="2400" dirty="0">
                <a:solidFill>
                  <a:srgbClr val="0F0F0F"/>
                </a:solidFill>
              </a:rPr>
              <a:t> </a:t>
            </a:r>
            <a:r>
              <a:rPr lang="ru-RU" sz="2400" dirty="0" err="1">
                <a:solidFill>
                  <a:srgbClr val="0F0F0F"/>
                </a:solidFill>
              </a:rPr>
              <a:t>засвоєння</a:t>
            </a:r>
            <a:r>
              <a:rPr lang="ru-RU" sz="2400" dirty="0">
                <a:solidFill>
                  <a:srgbClr val="0F0F0F"/>
                </a:solidFill>
              </a:rPr>
              <a:t> </a:t>
            </a:r>
            <a:r>
              <a:rPr lang="ru-RU" sz="2400" dirty="0" err="1">
                <a:solidFill>
                  <a:srgbClr val="0F0F0F"/>
                </a:solidFill>
              </a:rPr>
              <a:t>матеріалу</a:t>
            </a:r>
            <a:r>
              <a:rPr lang="ru-RU" sz="2400" dirty="0">
                <a:solidFill>
                  <a:srgbClr val="0F0F0F"/>
                </a:solidFill>
              </a:rPr>
              <a:t> </a:t>
            </a:r>
            <a:r>
              <a:rPr lang="ru-RU" sz="2400" dirty="0" err="1">
                <a:solidFill>
                  <a:srgbClr val="0F0F0F"/>
                </a:solidFill>
              </a:rPr>
              <a:t>п</a:t>
            </a:r>
            <a:r>
              <a:rPr lang="ru-RU" sz="2400" i="0" dirty="0" err="1">
                <a:solidFill>
                  <a:srgbClr val="0F0F0F"/>
                </a:solidFill>
                <a:effectLst/>
              </a:rPr>
              <a:t>ереглянути</a:t>
            </a:r>
            <a:r>
              <a:rPr lang="ru-RU" sz="2400" i="0" dirty="0">
                <a:solidFill>
                  <a:srgbClr val="0F0F0F"/>
                </a:solidFill>
                <a:effectLst/>
              </a:rPr>
              <a:t> </a:t>
            </a:r>
            <a:r>
              <a:rPr lang="ru-RU" sz="2400" i="0" dirty="0" err="1">
                <a:solidFill>
                  <a:srgbClr val="0F0F0F"/>
                </a:solidFill>
                <a:effectLst/>
              </a:rPr>
              <a:t>відео</a:t>
            </a:r>
            <a:r>
              <a:rPr lang="ru-RU" sz="2400" i="0" dirty="0">
                <a:solidFill>
                  <a:srgbClr val="0F0F0F"/>
                </a:solidFill>
                <a:effectLst/>
              </a:rPr>
              <a:t>: </a:t>
            </a:r>
            <a:r>
              <a:rPr lang="ru-RU" sz="2400" i="0" dirty="0" err="1">
                <a:solidFill>
                  <a:srgbClr val="008000"/>
                </a:solidFill>
                <a:effectLst/>
              </a:rPr>
              <a:t>Технологія</a:t>
            </a:r>
            <a:r>
              <a:rPr lang="ru-RU" sz="2400" i="0" dirty="0">
                <a:solidFill>
                  <a:srgbClr val="008000"/>
                </a:solidFill>
                <a:effectLst/>
              </a:rPr>
              <a:t> </a:t>
            </a:r>
            <a:r>
              <a:rPr lang="ru-RU" sz="2400" i="0" dirty="0" err="1">
                <a:solidFill>
                  <a:srgbClr val="008000"/>
                </a:solidFill>
                <a:effectLst/>
              </a:rPr>
              <a:t>вирощування</a:t>
            </a:r>
            <a:r>
              <a:rPr lang="ru-RU" sz="2400" i="0" dirty="0">
                <a:solidFill>
                  <a:srgbClr val="008000"/>
                </a:solidFill>
                <a:effectLst/>
              </a:rPr>
              <a:t> </a:t>
            </a:r>
            <a:r>
              <a:rPr lang="ru-RU" sz="2400" i="0" dirty="0" err="1">
                <a:solidFill>
                  <a:srgbClr val="008000"/>
                </a:solidFill>
                <a:effectLst/>
              </a:rPr>
              <a:t>коріандру</a:t>
            </a:r>
            <a:r>
              <a:rPr lang="ru-RU" sz="2400" i="0" dirty="0">
                <a:solidFill>
                  <a:srgbClr val="008000"/>
                </a:solidFill>
                <a:effectLst/>
              </a:rPr>
              <a:t>: </a:t>
            </a:r>
            <a:r>
              <a:rPr lang="ru-RU" sz="2400" i="0" dirty="0" err="1">
                <a:solidFill>
                  <a:srgbClr val="008000"/>
                </a:solidFill>
                <a:effectLst/>
              </a:rPr>
              <a:t>особливості</a:t>
            </a:r>
            <a:r>
              <a:rPr lang="ru-RU" sz="2400" i="0" dirty="0">
                <a:solidFill>
                  <a:srgbClr val="008000"/>
                </a:solidFill>
                <a:effectLst/>
              </a:rPr>
              <a:t> та перспектива / СуперАгроном </a:t>
            </a:r>
            <a:r>
              <a:rPr lang="en-US" sz="2400" i="0" dirty="0">
                <a:solidFill>
                  <a:srgbClr val="0F0F0F"/>
                </a:solidFill>
                <a:effectLst/>
                <a:hlinkClick r:id="rId2"/>
              </a:rPr>
              <a:t>https://www.youtube.com/watch?v=cdjYeZnZm0s</a:t>
            </a:r>
            <a:r>
              <a:rPr lang="uk-UA" sz="2400" i="0" dirty="0">
                <a:solidFill>
                  <a:srgbClr val="0F0F0F"/>
                </a:solidFill>
                <a:effectLst/>
              </a:rPr>
              <a:t> </a:t>
            </a:r>
            <a:endParaRPr lang="ru-RU" sz="2400" i="0" dirty="0">
              <a:solidFill>
                <a:srgbClr val="0F0F0F"/>
              </a:solidFill>
              <a:effectLst/>
            </a:endParaRP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58161323"/>
      </p:ext>
    </p:extLst>
  </p:cSld>
  <p:clrMapOvr>
    <a:masterClrMapping/>
  </p:clrMapOvr>
</p:sld>
</file>

<file path=ppt/theme/theme1.xml><?xml version="1.0" encoding="utf-8"?>
<a:theme xmlns:a="http://schemas.openxmlformats.org/drawingml/2006/main" name="漂亮的绿色花朵底纹PPT模板">
  <a:themeElements>
    <a:clrScheme name="Office 主题​​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​​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​​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漂亮的绿色花朵底纹PPT模板</Template>
  <TotalTime>1428</TotalTime>
  <Words>2528</Words>
  <Application>Microsoft Office PowerPoint</Application>
  <PresentationFormat>Экран (4:3)</PresentationFormat>
  <Paragraphs>197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5" baseType="lpstr">
      <vt:lpstr>Arial</vt:lpstr>
      <vt:lpstr>Wingdings</vt:lpstr>
      <vt:lpstr>漂亮的绿色花朵底纹PPT模板</vt:lpstr>
      <vt:lpstr>Презентация PowerPoint</vt:lpstr>
      <vt:lpstr>План:</vt:lpstr>
      <vt:lpstr>Загальна характеристика </vt:lpstr>
      <vt:lpstr>Загальна характеристика </vt:lpstr>
      <vt:lpstr> Вміст ефірної і жирної олії в ефіроолійних культурах, % </vt:lpstr>
      <vt:lpstr>В Україні найпоширенішими ефіроолійними культурами є:</vt:lpstr>
      <vt:lpstr>КОРІАНДР</vt:lpstr>
      <vt:lpstr>КОРІАНДР</vt:lpstr>
      <vt:lpstr>КОРІАНДР</vt:lpstr>
      <vt:lpstr>КОРІАНДР</vt:lpstr>
      <vt:lpstr>КОРІАНДР</vt:lpstr>
      <vt:lpstr> КОРІАНДР ТЕХНОЛОГІЯ ВИРОЩУВАННЯ </vt:lpstr>
      <vt:lpstr> КОРІАНДР ТЕХНОЛОГІЯ ВИРОЩУВАННЯ </vt:lpstr>
      <vt:lpstr> КОРІАНДР ТЕХНОЛОГІЯ ВИРОЩУВАННЯ </vt:lpstr>
      <vt:lpstr> Аніс та кмин - це дві пряні ефіроолійні рослини, які широко використовуються в кулінарії та медицині </vt:lpstr>
      <vt:lpstr>АНІС</vt:lpstr>
      <vt:lpstr>АНІС</vt:lpstr>
      <vt:lpstr>АНІС</vt:lpstr>
      <vt:lpstr>АНІС</vt:lpstr>
      <vt:lpstr>АНІС ТЕХНОЛОГІЯ ВИРОЩУВАННЯ</vt:lpstr>
      <vt:lpstr>АНІС ТЕХНОЛОГІЯ ВИРОЩУВАННЯ</vt:lpstr>
      <vt:lpstr>АНІС ТЕХНОЛОГІЯ ВИРОЩУВАННЯ</vt:lpstr>
      <vt:lpstr>АНІС ТЕХНОЛОГІЯ ВИРОЩУВАННЯ</vt:lpstr>
      <vt:lpstr>КМИН</vt:lpstr>
      <vt:lpstr>КМИН</vt:lpstr>
      <vt:lpstr>КМИН</vt:lpstr>
      <vt:lpstr>КМИН</vt:lpstr>
      <vt:lpstr>КМИН</vt:lpstr>
      <vt:lpstr>КМИН ТЕХНОЛОГІЯ ВИРОЩУВАННЯ</vt:lpstr>
      <vt:lpstr>КМИН ТЕХНОЛОГІЯ ВИРОЩУВАННЯ</vt:lpstr>
      <vt:lpstr>КМИН ТЕХНОЛОГІЯ ВИРОЩУВАННЯ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jccook</dc:creator>
  <cp:lastModifiedBy>user</cp:lastModifiedBy>
  <cp:revision>30</cp:revision>
  <dcterms:created xsi:type="dcterms:W3CDTF">2012-07-25T09:14:39Z</dcterms:created>
  <dcterms:modified xsi:type="dcterms:W3CDTF">2025-06-06T13:16:50Z</dcterms:modified>
</cp:coreProperties>
</file>