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2" r:id="rId6"/>
    <p:sldId id="263" r:id="rId7"/>
    <p:sldId id="304" r:id="rId8"/>
    <p:sldId id="305" r:id="rId9"/>
    <p:sldId id="306" r:id="rId10"/>
    <p:sldId id="307" r:id="rId11"/>
    <p:sldId id="308" r:id="rId12"/>
    <p:sldId id="265" r:id="rId13"/>
    <p:sldId id="309" r:id="rId14"/>
    <p:sldId id="271" r:id="rId15"/>
    <p:sldId id="273" r:id="rId16"/>
    <p:sldId id="278" r:id="rId17"/>
    <p:sldId id="280" r:id="rId18"/>
    <p:sldId id="289" r:id="rId19"/>
    <p:sldId id="294" r:id="rId20"/>
    <p:sldId id="296" r:id="rId21"/>
    <p:sldId id="298" r:id="rId22"/>
    <p:sldId id="302" r:id="rId23"/>
    <p:sldId id="310" r:id="rId24"/>
    <p:sldId id="311" r:id="rId25"/>
    <p:sldId id="312" r:id="rId26"/>
    <p:sldId id="313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>
        <p:scale>
          <a:sx n="73" d="100"/>
          <a:sy n="73" d="100"/>
        </p:scale>
        <p:origin x="-1284" y="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0A6E96-D1A7-49EE-9488-BBE607FAB68E}" type="datetimeFigureOut">
              <a:rPr lang="ru-RU" smtClean="0"/>
              <a:t>24.09.2022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71F072-4C80-4355-8AF7-38197DCD89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31972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71F072-4C80-4355-8AF7-38197DCD8936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16737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71F072-4C80-4355-8AF7-38197DCD8936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16737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24.09.2022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24.09.2022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24.09.2022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7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9.png"/><Relationship Id="rId9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7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9.png"/><Relationship Id="rId9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0" y="785794"/>
            <a:ext cx="6172200" cy="2214578"/>
          </a:xfrm>
        </p:spPr>
        <p:txBody>
          <a:bodyPr>
            <a:noAutofit/>
          </a:bodyPr>
          <a:lstStyle/>
          <a:p>
            <a:pPr algn="ctr"/>
            <a:r>
              <a:rPr lang="uk-UA" sz="6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600" dirty="0" smtClean="0">
                <a:latin typeface="Times New Roman" pitchFamily="18" charset="0"/>
                <a:cs typeface="Times New Roman" pitchFamily="18" charset="0"/>
              </a:rPr>
            </a:br>
            <a:endParaRPr lang="ru-RU" sz="6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449" y="260648"/>
            <a:ext cx="8424936" cy="5184575"/>
          </a:xfrm>
        </p:spPr>
        <p:txBody>
          <a:bodyPr>
            <a:noAutofit/>
          </a:bodyPr>
          <a:lstStyle/>
          <a:p>
            <a:r>
              <a:rPr lang="uk-UA" sz="4400" b="1" dirty="0" smtClean="0">
                <a:solidFill>
                  <a:srgbClr val="FFFF00"/>
                </a:solidFill>
                <a:latin typeface="Arial Black" pitchFamily="34" charset="0"/>
              </a:rPr>
              <a:t>«Персонал підприємства, </a:t>
            </a:r>
            <a:r>
              <a:rPr lang="uk-UA" sz="4400" b="1" dirty="0" smtClean="0">
                <a:solidFill>
                  <a:srgbClr val="FFFF00"/>
                </a:solidFill>
                <a:latin typeface="Arial Black" pitchFamily="34" charset="0"/>
              </a:rPr>
              <a:t>продуктивність </a:t>
            </a:r>
            <a:r>
              <a:rPr lang="uk-UA" sz="4400" b="1" dirty="0" smtClean="0">
                <a:solidFill>
                  <a:srgbClr val="FFFF00"/>
                </a:solidFill>
                <a:latin typeface="Arial Black" pitchFamily="34" charset="0"/>
              </a:rPr>
              <a:t>та оплата праці на підприємстві»</a:t>
            </a:r>
            <a:endParaRPr lang="ru-RU" sz="4400" b="1" dirty="0" smtClean="0">
              <a:solidFill>
                <a:srgbClr val="FFFF00"/>
              </a:solidFill>
              <a:latin typeface="Arial Black" pitchFamily="34" charset="0"/>
            </a:endParaRPr>
          </a:p>
          <a:p>
            <a:endParaRPr lang="ru-RU" sz="4800" i="1" dirty="0">
              <a:solidFill>
                <a:srgbClr val="7030A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26525" y="501317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Bef>
                <a:spcPct val="50000"/>
              </a:spcBef>
            </a:pPr>
            <a:r>
              <a:rPr lang="uk-UA" altLang="uk-UA" b="1" dirty="0" smtClean="0">
                <a:solidFill>
                  <a:schemeClr val="tx2"/>
                </a:solidFill>
              </a:rPr>
              <a:t>Роботу виконала</a:t>
            </a:r>
          </a:p>
          <a:p>
            <a:pPr algn="ctr">
              <a:lnSpc>
                <a:spcPct val="150000"/>
              </a:lnSpc>
              <a:spcBef>
                <a:spcPct val="50000"/>
              </a:spcBef>
            </a:pPr>
            <a:r>
              <a:rPr lang="uk-UA" altLang="uk-UA" b="1" dirty="0" smtClean="0">
                <a:solidFill>
                  <a:schemeClr val="tx2"/>
                </a:solidFill>
              </a:rPr>
              <a:t>Викладач ІІ кваліфікаційної категорії СЕБФК Горбатова Н.В</a:t>
            </a:r>
            <a:r>
              <a:rPr lang="ru-RU" altLang="uk-UA" b="1" dirty="0" smtClean="0">
                <a:solidFill>
                  <a:schemeClr val="tx2"/>
                </a:solidFill>
              </a:rPr>
              <a:t>.</a:t>
            </a:r>
            <a:endParaRPr lang="ru-RU" altLang="uk-UA" b="1" dirty="0">
              <a:solidFill>
                <a:schemeClr val="tx2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2960538"/>
            <a:ext cx="6840934" cy="205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4005064"/>
            <a:ext cx="7408333" cy="34506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3600" b="1" dirty="0" smtClean="0"/>
              <a:t>1. Персонал </a:t>
            </a:r>
            <a:r>
              <a:rPr lang="uk-UA" sz="3600" b="1" dirty="0" smtClean="0"/>
              <a:t> </a:t>
            </a:r>
            <a:r>
              <a:rPr lang="uk-UA" sz="3600" b="1" dirty="0" smtClean="0"/>
              <a:t>підприємства.</a:t>
            </a:r>
          </a:p>
          <a:p>
            <a:pPr>
              <a:buNone/>
            </a:pPr>
            <a:r>
              <a:rPr lang="uk-UA" sz="3600" b="1" dirty="0" smtClean="0"/>
              <a:t>2. Продуктивність праці, </a:t>
            </a:r>
            <a:r>
              <a:rPr lang="uk-UA" sz="3600" b="1" dirty="0" smtClean="0"/>
              <a:t>виробіток. </a:t>
            </a:r>
            <a:endParaRPr lang="ru-RU" sz="3600" dirty="0" smtClean="0"/>
          </a:p>
          <a:p>
            <a:pPr>
              <a:buNone/>
            </a:pPr>
            <a:r>
              <a:rPr lang="uk-UA" sz="3600" b="1" dirty="0" smtClean="0"/>
              <a:t>3. Форми й системи оплати праці.</a:t>
            </a:r>
            <a:endParaRPr lang="ru-RU" sz="3600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708920"/>
            <a:ext cx="8229600" cy="1252728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 smtClean="0">
                <a:solidFill>
                  <a:srgbClr val="FFFF00"/>
                </a:solidFill>
                <a:latin typeface="Arial Black" pitchFamily="34" charset="0"/>
                <a:cs typeface="Times New Roman" pitchFamily="18" charset="0"/>
              </a:rPr>
              <a:t>ПЛАН ЛЕКЦІЇ</a:t>
            </a:r>
            <a:endParaRPr lang="ru-RU" sz="4000" b="1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63" y="2867025"/>
            <a:ext cx="7888287" cy="117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gray">
          <a:xfrm>
            <a:off x="627834" y="908720"/>
            <a:ext cx="7643813" cy="868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uk-UA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Мета: </a:t>
            </a:r>
            <a:r>
              <a:rPr kumimoji="0" lang="uk-UA" altLang="uk-UA" sz="2800" b="1" i="0" u="none" strike="noStrike" kern="0" cap="none" spc="0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вміти аналізувати структуру персоналу підприємства, визначати фактори та резерви продуктивності праці, форми та системи оплати праці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80728"/>
            <a:ext cx="8686800" cy="483090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uk-UA" sz="3200" b="1" i="1" u="sng" dirty="0" smtClean="0"/>
              <a:t>	</a:t>
            </a:r>
            <a:r>
              <a:rPr lang="uk-UA" u="sng" dirty="0" smtClean="0">
                <a:latin typeface="Arial Black" pitchFamily="34" charset="0"/>
              </a:rPr>
              <a:t>Трудові ресурси</a:t>
            </a:r>
            <a:r>
              <a:rPr lang="uk-UA" dirty="0" smtClean="0">
                <a:latin typeface="Arial Black" pitchFamily="34" charset="0"/>
              </a:rPr>
              <a:t> – це частина працездатного населення, яка за віковими, фізичними та освітніми даними відповідає тій чи іншій сфері діяльності. </a:t>
            </a:r>
          </a:p>
          <a:p>
            <a:pPr algn="ctr">
              <a:buNone/>
            </a:pPr>
            <a:r>
              <a:rPr lang="uk-UA" dirty="0" smtClean="0">
                <a:latin typeface="Arial Black" pitchFamily="34" charset="0"/>
              </a:rPr>
              <a:t>Серед трудових ресурсів виокремлюють </a:t>
            </a:r>
            <a:r>
              <a:rPr lang="uk-UA" b="1" dirty="0" smtClean="0">
                <a:latin typeface="Arial Black" pitchFamily="34" charset="0"/>
              </a:rPr>
              <a:t>реальні </a:t>
            </a:r>
            <a:r>
              <a:rPr lang="uk-UA" dirty="0" smtClean="0">
                <a:latin typeface="Arial Black" pitchFamily="34" charset="0"/>
              </a:rPr>
              <a:t>(люди, які працюють) і </a:t>
            </a:r>
            <a:r>
              <a:rPr lang="uk-UA" b="1" dirty="0" smtClean="0">
                <a:latin typeface="Arial Black" pitchFamily="34" charset="0"/>
              </a:rPr>
              <a:t>потенційні</a:t>
            </a:r>
            <a:r>
              <a:rPr lang="uk-UA" dirty="0" smtClean="0">
                <a:latin typeface="Arial Black" pitchFamily="34" charset="0"/>
              </a:rPr>
              <a:t> (особи, які мають бути залучені до певної праці в майбутньому</a:t>
            </a:r>
            <a:r>
              <a:rPr lang="uk-UA" sz="3200" dirty="0" smtClean="0">
                <a:latin typeface="Arial Black" pitchFamily="34" charset="0"/>
              </a:rPr>
              <a:t>).</a:t>
            </a:r>
            <a:endParaRPr lang="ru-RU" sz="3200" dirty="0">
              <a:latin typeface="Arial Black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9217024" cy="696710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sz="4000" b="1" dirty="0" smtClean="0">
                <a:solidFill>
                  <a:srgbClr val="FFFF00"/>
                </a:solidFill>
                <a:latin typeface="Arial Black" pitchFamily="34" charset="0"/>
              </a:rPr>
              <a:t>1. Персонал (кадри) підприємства.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uk-UA" sz="4000" b="1" dirty="0" smtClean="0"/>
              <a:t>	</a:t>
            </a:r>
            <a:r>
              <a:rPr lang="ru-RU" sz="4000" dirty="0" smtClean="0"/>
              <a:t/>
            </a:r>
            <a:br>
              <a:rPr lang="ru-RU" sz="4000" dirty="0" smtClean="0"/>
            </a:br>
            <a:endParaRPr lang="ru-RU" sz="4000" b="1" dirty="0"/>
          </a:p>
        </p:txBody>
      </p:sp>
      <p:pic>
        <p:nvPicPr>
          <p:cNvPr id="2050" name="Picture 2" descr="C:\Users\Nata\Desktop\chelovecheskie-resursi-eto-osnovnie-nematerialnie-aktivi-biznesa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365104"/>
            <a:ext cx="5400600" cy="235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472518" cy="5759596"/>
          </a:xfrm>
        </p:spPr>
        <p:txBody>
          <a:bodyPr>
            <a:normAutofit fontScale="85000" lnSpcReduction="10000"/>
          </a:bodyPr>
          <a:lstStyle/>
          <a:p>
            <a:r>
              <a:rPr lang="uk-UA" b="1" i="1" dirty="0" smtClean="0"/>
              <a:t>        				</a:t>
            </a:r>
            <a:r>
              <a:rPr lang="uk-UA" sz="3200" b="1" dirty="0" smtClean="0">
                <a:solidFill>
                  <a:srgbClr val="FFFF00"/>
                </a:solidFill>
                <a:latin typeface="Arial Black" pitchFamily="34" charset="0"/>
              </a:rPr>
              <a:t>Персонал</a:t>
            </a:r>
            <a:r>
              <a:rPr lang="uk-UA" sz="3200" b="1" dirty="0" smtClean="0"/>
              <a:t> – це сукупність 					постійних або 							тимчасових працівників, 					що отримали необхідну 					професійну підготовку або 					мають досвід практичної 					роботи.</a:t>
            </a:r>
            <a:endParaRPr lang="ru-RU" sz="3200" b="1" dirty="0" smtClean="0"/>
          </a:p>
          <a:p>
            <a:r>
              <a:rPr lang="uk-UA" sz="3200" dirty="0" smtClean="0"/>
              <a:t>	</a:t>
            </a:r>
          </a:p>
          <a:p>
            <a:r>
              <a:rPr lang="uk-UA" sz="3200" b="1" dirty="0" smtClean="0"/>
              <a:t>Під поняттям </a:t>
            </a:r>
            <a:r>
              <a:rPr lang="uk-UA" sz="3200" b="1" dirty="0" smtClean="0">
                <a:solidFill>
                  <a:srgbClr val="FFFF00"/>
                </a:solidFill>
                <a:latin typeface="Arial Black" pitchFamily="34" charset="0"/>
              </a:rPr>
              <a:t>«кадри» </a:t>
            </a:r>
          </a:p>
          <a:p>
            <a:r>
              <a:rPr lang="uk-UA" sz="3200" b="1" dirty="0" smtClean="0"/>
              <a:t>розуміється постійний </a:t>
            </a:r>
          </a:p>
          <a:p>
            <a:r>
              <a:rPr lang="uk-UA" sz="3200" b="1" dirty="0" smtClean="0"/>
              <a:t>кваліфікований склад </a:t>
            </a:r>
          </a:p>
          <a:p>
            <a:r>
              <a:rPr lang="uk-UA" sz="3200" b="1" dirty="0" smtClean="0"/>
              <a:t>працівників підприємства.</a:t>
            </a:r>
            <a:endParaRPr lang="ru-RU" sz="3200" b="1" dirty="0" smtClean="0"/>
          </a:p>
          <a:p>
            <a:r>
              <a:rPr lang="uk-UA" sz="3200" b="1" dirty="0" smtClean="0"/>
              <a:t>	</a:t>
            </a:r>
            <a:endParaRPr lang="ru-RU" b="1" dirty="0"/>
          </a:p>
        </p:txBody>
      </p:sp>
      <p:pic>
        <p:nvPicPr>
          <p:cNvPr id="3074" name="Picture 2" descr="C:\Users\Nata\Desktop\kak-pravilno-upravlyat-personal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646730"/>
            <a:ext cx="3502299" cy="2374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Nata\Desktop\pre-7-shagov-k-sozdaniyu-strategicheskogo-upravleniya-personalom-upravlenie-chelovecheskimi-resursami-e160362007224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328" y="579101"/>
            <a:ext cx="2880320" cy="3014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929190" y="3643315"/>
            <a:ext cx="4000528" cy="27860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2500" lnSpcReduction="10000"/>
          </a:bodyPr>
          <a:lstStyle/>
          <a:p>
            <a:pPr lvl="0" algn="ctr"/>
            <a:endParaRPr lang="uk-UA" sz="2800" b="1" dirty="0" smtClean="0">
              <a:solidFill>
                <a:srgbClr val="002060"/>
              </a:solidFill>
            </a:endParaRPr>
          </a:p>
          <a:p>
            <a:pPr lvl="0" algn="ctr"/>
            <a:r>
              <a:rPr lang="uk-UA" sz="2800" b="1" dirty="0" smtClean="0">
                <a:solidFill>
                  <a:srgbClr val="002060"/>
                </a:solidFill>
              </a:rPr>
              <a:t>непромисловий</a:t>
            </a:r>
            <a:r>
              <a:rPr lang="uk-UA" sz="2800" dirty="0" smtClean="0">
                <a:solidFill>
                  <a:srgbClr val="002060"/>
                </a:solidFill>
              </a:rPr>
              <a:t> (працівники житлово-комунального господарства, лікувально-санітарних, дитячих закладів тощо).</a:t>
            </a:r>
            <a:endParaRPr lang="ru-RU" sz="2800" dirty="0" smtClean="0">
              <a:solidFill>
                <a:srgbClr val="002060"/>
              </a:solidFill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80528" y="338328"/>
            <a:ext cx="9793088" cy="1252728"/>
          </a:xfrm>
        </p:spPr>
        <p:txBody>
          <a:bodyPr>
            <a:normAutofit/>
          </a:bodyPr>
          <a:lstStyle/>
          <a:p>
            <a:r>
              <a:rPr lang="ru-RU" sz="2700" dirty="0">
                <a:solidFill>
                  <a:srgbClr val="FFFF00"/>
                </a:solidFill>
                <a:latin typeface="Arial Black" pitchFamily="34" charset="0"/>
              </a:rPr>
              <a:t>КЛАСИФІКАЦІЯ ПЕРСОНАЛУ ПІДПРИЄМСТВА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1964512" y="980728"/>
            <a:ext cx="5775840" cy="1876768"/>
          </a:xfrm>
          <a:prstGeom prst="ellips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002060"/>
                </a:solidFill>
              </a:rPr>
              <a:t>За принципом участі у виробничій діяльності персонал поділяється </a:t>
            </a:r>
          </a:p>
          <a:p>
            <a:pPr algn="ctr"/>
            <a:r>
              <a:rPr lang="uk-UA" sz="2800" b="1" dirty="0" smtClean="0">
                <a:solidFill>
                  <a:srgbClr val="002060"/>
                </a:solidFill>
              </a:rPr>
              <a:t>на категорії:</a:t>
            </a:r>
            <a:endParaRPr lang="ru-RU" sz="2800" b="1" dirty="0" smtClean="0">
              <a:solidFill>
                <a:srgbClr val="002060"/>
              </a:solidFill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1178695" y="2143116"/>
            <a:ext cx="785818" cy="14287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7812360" y="2071678"/>
            <a:ext cx="785818" cy="14287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571472" y="3643314"/>
            <a:ext cx="3929090" cy="27860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sz="2800" b="1" dirty="0" smtClean="0">
                <a:solidFill>
                  <a:srgbClr val="002060"/>
                </a:solidFill>
              </a:rPr>
              <a:t>промислово-виробничий </a:t>
            </a:r>
          </a:p>
          <a:p>
            <a:pPr lvl="0" algn="ctr"/>
            <a:r>
              <a:rPr lang="uk-UA" sz="2800" dirty="0" smtClean="0">
                <a:solidFill>
                  <a:srgbClr val="002060"/>
                </a:solidFill>
              </a:rPr>
              <a:t>(ПВП), який займається виробництвом та його обслуговування;</a:t>
            </a:r>
            <a:endParaRPr lang="ru-RU" sz="2800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611560" y="2132856"/>
            <a:ext cx="8352928" cy="28083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 smtClean="0">
                <a:solidFill>
                  <a:srgbClr val="FFFF00"/>
                </a:solidFill>
                <a:latin typeface="Arial Black" pitchFamily="34" charset="0"/>
              </a:rPr>
              <a:t>персонал підприємства поділяється на категорії: </a:t>
            </a:r>
            <a:endParaRPr lang="ru-RU" sz="32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1187624" y="3573016"/>
            <a:ext cx="6777148" cy="185339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solidFill>
                  <a:srgbClr val="FFFF00"/>
                </a:solidFill>
                <a:latin typeface="Arial Black" pitchFamily="34" charset="0"/>
              </a:rPr>
              <a:t>персонал підприємства поділяється на категорії: </a:t>
            </a:r>
            <a:endParaRPr lang="ru-RU" sz="28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635896" y="965918"/>
            <a:ext cx="518457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Керівники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 – </a:t>
            </a:r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це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працівники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, </a:t>
            </a:r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що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обіймають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керівні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 посади на </a:t>
            </a:r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підприємстві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 та в </a:t>
            </a:r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його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структурних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підрозділах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: директор, </a:t>
            </a:r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головний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інженер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, </a:t>
            </a:r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головний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 бухгалтер, начальники </a:t>
            </a:r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цехів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, </a:t>
            </a:r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завідувачі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, </a:t>
            </a:r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виконроби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 та </a:t>
            </a:r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ін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.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77535">
            <a:off x="2407524" y="2658724"/>
            <a:ext cx="337109" cy="1143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535" y="480485"/>
            <a:ext cx="2638788" cy="2278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6184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1187624" y="3573016"/>
            <a:ext cx="6777148" cy="185339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solidFill>
                  <a:srgbClr val="FFFF00"/>
                </a:solidFill>
                <a:latin typeface="Arial Black" pitchFamily="34" charset="0"/>
              </a:rPr>
              <a:t>персонал підприємства поділяється на категорії: </a:t>
            </a:r>
            <a:endParaRPr lang="ru-RU" sz="2800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41" y="544865"/>
            <a:ext cx="2089610" cy="1804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77535">
            <a:off x="2407524" y="2658724"/>
            <a:ext cx="337109" cy="1143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543893"/>
            <a:ext cx="2090737" cy="180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65728">
            <a:off x="3506142" y="2484627"/>
            <a:ext cx="1054100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078561" y="545870"/>
            <a:ext cx="381391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Спеціалісти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 – </a:t>
            </a:r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це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працівники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, </a:t>
            </a:r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які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виконують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інженерно-технічні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, </a:t>
            </a:r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економічні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 та </a:t>
            </a:r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деякі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інші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роботи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: </a:t>
            </a:r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економісти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, </a:t>
            </a:r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бухгалтери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, </a:t>
            </a:r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адміністратори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, </a:t>
            </a:r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юристи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, </a:t>
            </a:r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соціологи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 та </a:t>
            </a:r>
            <a:r>
              <a:rPr lang="ru-RU" b="1" dirty="0" err="1">
                <a:solidFill>
                  <a:schemeClr val="tx2"/>
                </a:solidFill>
                <a:latin typeface="Arial Black" pitchFamily="34" charset="0"/>
              </a:rPr>
              <a:t>ін</a:t>
            </a:r>
            <a:r>
              <a:rPr lang="ru-RU" b="1" dirty="0">
                <a:solidFill>
                  <a:schemeClr val="tx2"/>
                </a:solidFill>
                <a:latin typeface="Arial Black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28005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1403648" y="2667025"/>
            <a:ext cx="6048672" cy="17933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solidFill>
                  <a:srgbClr val="FFFF00"/>
                </a:solidFill>
                <a:latin typeface="Arial Black" pitchFamily="34" charset="0"/>
              </a:rPr>
              <a:t>персонал підприємства поділяється на категорії: </a:t>
            </a:r>
            <a:endParaRPr lang="ru-RU" sz="2800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19" y="412281"/>
            <a:ext cx="2089610" cy="1804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77535">
            <a:off x="2372119" y="1954305"/>
            <a:ext cx="219697" cy="745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544865"/>
            <a:ext cx="2090737" cy="180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119106">
            <a:off x="6284547" y="2106594"/>
            <a:ext cx="533436" cy="531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968337">
            <a:off x="1884767" y="4246671"/>
            <a:ext cx="695325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279" y="4972506"/>
            <a:ext cx="2090737" cy="180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880357" y="4951669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err="1">
                <a:solidFill>
                  <a:schemeClr val="tx2"/>
                </a:solidFill>
                <a:latin typeface="Arial Black" pitchFamily="34" charset="0"/>
              </a:rPr>
              <a:t>Робітники</a:t>
            </a:r>
            <a:r>
              <a:rPr lang="ru-RU" dirty="0">
                <a:solidFill>
                  <a:schemeClr val="tx2"/>
                </a:solidFill>
                <a:latin typeface="Arial Black" pitchFamily="34" charset="0"/>
              </a:rPr>
              <a:t> – </a:t>
            </a:r>
            <a:r>
              <a:rPr lang="ru-RU" dirty="0" err="1">
                <a:solidFill>
                  <a:schemeClr val="tx2"/>
                </a:solidFill>
                <a:latin typeface="Arial Black" pitchFamily="34" charset="0"/>
              </a:rPr>
              <a:t>це</a:t>
            </a:r>
            <a:r>
              <a:rPr lang="ru-RU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dirty="0" err="1">
                <a:solidFill>
                  <a:schemeClr val="tx2"/>
                </a:solidFill>
                <a:latin typeface="Arial Black" pitchFamily="34" charset="0"/>
              </a:rPr>
              <a:t>працівники</a:t>
            </a:r>
            <a:r>
              <a:rPr lang="ru-RU" dirty="0">
                <a:solidFill>
                  <a:schemeClr val="tx2"/>
                </a:solidFill>
                <a:latin typeface="Arial Black" pitchFamily="34" charset="0"/>
              </a:rPr>
              <a:t>, </a:t>
            </a:r>
            <a:r>
              <a:rPr lang="ru-RU" dirty="0" err="1">
                <a:solidFill>
                  <a:schemeClr val="tx2"/>
                </a:solidFill>
                <a:latin typeface="Arial Black" pitchFamily="34" charset="0"/>
              </a:rPr>
              <a:t>які</a:t>
            </a:r>
            <a:r>
              <a:rPr lang="ru-RU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dirty="0" err="1">
                <a:solidFill>
                  <a:schemeClr val="tx2"/>
                </a:solidFill>
                <a:latin typeface="Arial Black" pitchFamily="34" charset="0"/>
              </a:rPr>
              <a:t>безпосередньо</a:t>
            </a:r>
            <a:r>
              <a:rPr lang="ru-RU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dirty="0" err="1">
                <a:solidFill>
                  <a:schemeClr val="tx2"/>
                </a:solidFill>
                <a:latin typeface="Arial Black" pitchFamily="34" charset="0"/>
              </a:rPr>
              <a:t>зайняті</a:t>
            </a:r>
            <a:r>
              <a:rPr lang="ru-RU" dirty="0">
                <a:solidFill>
                  <a:schemeClr val="tx2"/>
                </a:solidFill>
                <a:latin typeface="Arial Black" pitchFamily="34" charset="0"/>
              </a:rPr>
              <a:t> у </a:t>
            </a:r>
            <a:r>
              <a:rPr lang="ru-RU" dirty="0" err="1">
                <a:solidFill>
                  <a:schemeClr val="tx2"/>
                </a:solidFill>
                <a:latin typeface="Arial Black" pitchFamily="34" charset="0"/>
              </a:rPr>
              <a:t>процесі</a:t>
            </a:r>
            <a:r>
              <a:rPr lang="ru-RU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dirty="0" err="1">
                <a:solidFill>
                  <a:schemeClr val="tx2"/>
                </a:solidFill>
                <a:latin typeface="Arial Black" pitchFamily="34" charset="0"/>
              </a:rPr>
              <a:t>створення</a:t>
            </a:r>
            <a:r>
              <a:rPr lang="ru-RU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dirty="0" err="1">
                <a:solidFill>
                  <a:schemeClr val="tx2"/>
                </a:solidFill>
                <a:latin typeface="Arial Black" pitchFamily="34" charset="0"/>
              </a:rPr>
              <a:t>матеріальних</a:t>
            </a:r>
            <a:r>
              <a:rPr lang="ru-RU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dirty="0" err="1">
                <a:solidFill>
                  <a:schemeClr val="tx2"/>
                </a:solidFill>
                <a:latin typeface="Arial Black" pitchFamily="34" charset="0"/>
              </a:rPr>
              <a:t>цінностей</a:t>
            </a:r>
            <a:r>
              <a:rPr lang="ru-RU" dirty="0">
                <a:solidFill>
                  <a:schemeClr val="tx2"/>
                </a:solidFill>
                <a:latin typeface="Arial Black" pitchFamily="34" charset="0"/>
              </a:rPr>
              <a:t>. </a:t>
            </a:r>
            <a:r>
              <a:rPr lang="ru-RU" dirty="0" err="1">
                <a:solidFill>
                  <a:schemeClr val="tx2"/>
                </a:solidFill>
                <a:latin typeface="Arial Black" pitchFamily="34" charset="0"/>
              </a:rPr>
              <a:t>гардеробники</a:t>
            </a:r>
            <a:r>
              <a:rPr lang="ru-RU" dirty="0">
                <a:solidFill>
                  <a:schemeClr val="tx2"/>
                </a:solidFill>
                <a:latin typeface="Arial Black" pitchFamily="34" charset="0"/>
              </a:rPr>
              <a:t>, </a:t>
            </a:r>
            <a:r>
              <a:rPr lang="ru-RU" dirty="0" err="1">
                <a:solidFill>
                  <a:schemeClr val="tx2"/>
                </a:solidFill>
                <a:latin typeface="Arial Black" pitchFamily="34" charset="0"/>
              </a:rPr>
              <a:t>кур’єри</a:t>
            </a:r>
            <a:r>
              <a:rPr lang="ru-RU" dirty="0">
                <a:solidFill>
                  <a:schemeClr val="tx2"/>
                </a:solidFill>
                <a:latin typeface="Arial Black" pitchFamily="34" charset="0"/>
              </a:rPr>
              <a:t>, </a:t>
            </a:r>
            <a:r>
              <a:rPr lang="ru-RU" dirty="0" err="1">
                <a:solidFill>
                  <a:schemeClr val="tx2"/>
                </a:solidFill>
                <a:latin typeface="Arial Black" pitchFamily="34" charset="0"/>
              </a:rPr>
              <a:t>чергові</a:t>
            </a:r>
            <a:r>
              <a:rPr lang="ru-RU" dirty="0">
                <a:solidFill>
                  <a:schemeClr val="tx2"/>
                </a:solidFill>
                <a:latin typeface="Arial Black" pitchFamily="34" charset="0"/>
              </a:rPr>
              <a:t>, </a:t>
            </a:r>
            <a:r>
              <a:rPr lang="ru-RU" dirty="0" err="1">
                <a:solidFill>
                  <a:schemeClr val="tx2"/>
                </a:solidFill>
                <a:latin typeface="Arial Black" pitchFamily="34" charset="0"/>
              </a:rPr>
              <a:t>сторожі</a:t>
            </a:r>
            <a:r>
              <a:rPr lang="ru-RU" dirty="0">
                <a:solidFill>
                  <a:schemeClr val="tx2"/>
                </a:solidFill>
                <a:latin typeface="Arial Black" pitchFamily="34" charset="0"/>
              </a:rPr>
              <a:t>, </a:t>
            </a:r>
            <a:r>
              <a:rPr lang="ru-RU" dirty="0" err="1">
                <a:solidFill>
                  <a:schemeClr val="tx2"/>
                </a:solidFill>
                <a:latin typeface="Arial Black" pitchFamily="34" charset="0"/>
              </a:rPr>
              <a:t>телефоністи</a:t>
            </a:r>
            <a:r>
              <a:rPr lang="ru-RU" dirty="0">
                <a:solidFill>
                  <a:schemeClr val="tx2"/>
                </a:solidFill>
                <a:latin typeface="Arial Black" pitchFamily="34" charset="0"/>
              </a:rPr>
              <a:t>, </a:t>
            </a:r>
            <a:r>
              <a:rPr lang="ru-RU" dirty="0" err="1">
                <a:solidFill>
                  <a:schemeClr val="tx2"/>
                </a:solidFill>
                <a:latin typeface="Arial Black" pitchFamily="34" charset="0"/>
              </a:rPr>
              <a:t>оператори</a:t>
            </a:r>
            <a:r>
              <a:rPr lang="ru-RU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dirty="0" err="1">
                <a:solidFill>
                  <a:schemeClr val="tx2"/>
                </a:solidFill>
                <a:latin typeface="Arial Black" pitchFamily="34" charset="0"/>
              </a:rPr>
              <a:t>зв’язку</a:t>
            </a:r>
            <a:endParaRPr lang="ru-RU" dirty="0">
              <a:solidFill>
                <a:schemeClr val="tx2"/>
              </a:solidFill>
              <a:latin typeface="Arial Black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1725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1403648" y="2667025"/>
            <a:ext cx="6048672" cy="17933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solidFill>
                  <a:srgbClr val="FFFF00"/>
                </a:solidFill>
                <a:latin typeface="Arial Black" pitchFamily="34" charset="0"/>
              </a:rPr>
              <a:t>персонал підприємства поділяється на категорії: </a:t>
            </a:r>
            <a:endParaRPr lang="ru-RU" sz="2800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19" y="412281"/>
            <a:ext cx="2089610" cy="1804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77535">
            <a:off x="2372119" y="1954305"/>
            <a:ext cx="219697" cy="745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544865"/>
            <a:ext cx="2090737" cy="180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119106">
            <a:off x="6284547" y="2106594"/>
            <a:ext cx="533436" cy="531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968337">
            <a:off x="1884767" y="4246671"/>
            <a:ext cx="695325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279" y="4972506"/>
            <a:ext cx="2090737" cy="180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646504">
            <a:off x="5251534" y="4392469"/>
            <a:ext cx="451965" cy="451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8799" y="4850705"/>
            <a:ext cx="2090737" cy="180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206875" y="4547065"/>
            <a:ext cx="282962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err="1">
                <a:solidFill>
                  <a:schemeClr val="tx2"/>
                </a:solidFill>
                <a:latin typeface="Arial Black" pitchFamily="34" charset="0"/>
              </a:rPr>
              <a:t>це</a:t>
            </a:r>
            <a:r>
              <a:rPr lang="ru-RU" sz="16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Arial Black" pitchFamily="34" charset="0"/>
              </a:rPr>
              <a:t>працівники</a:t>
            </a:r>
            <a:r>
              <a:rPr lang="ru-RU" sz="1600" dirty="0">
                <a:solidFill>
                  <a:schemeClr val="tx2"/>
                </a:solidFill>
                <a:latin typeface="Arial Black" pitchFamily="34" charset="0"/>
              </a:rPr>
              <a:t>, </a:t>
            </a:r>
            <a:r>
              <a:rPr lang="ru-RU" sz="1600" dirty="0" err="1">
                <a:solidFill>
                  <a:schemeClr val="tx2"/>
                </a:solidFill>
                <a:latin typeface="Arial Black" pitchFamily="34" charset="0"/>
              </a:rPr>
              <a:t>які</a:t>
            </a:r>
            <a:r>
              <a:rPr lang="ru-RU" sz="16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Arial Black" pitchFamily="34" charset="0"/>
              </a:rPr>
              <a:t>готують</a:t>
            </a:r>
            <a:r>
              <a:rPr lang="ru-RU" sz="1600" dirty="0">
                <a:solidFill>
                  <a:schemeClr val="tx2"/>
                </a:solidFill>
                <a:latin typeface="Arial Black" pitchFamily="34" charset="0"/>
              </a:rPr>
              <a:t> і </a:t>
            </a:r>
            <a:r>
              <a:rPr lang="ru-RU" sz="1600" dirty="0" err="1">
                <a:solidFill>
                  <a:schemeClr val="tx2"/>
                </a:solidFill>
                <a:latin typeface="Arial Black" pitchFamily="34" charset="0"/>
              </a:rPr>
              <a:t>оформлюють</a:t>
            </a:r>
            <a:r>
              <a:rPr lang="ru-RU" sz="16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Arial Black" pitchFamily="34" charset="0"/>
              </a:rPr>
              <a:t>документацію</a:t>
            </a:r>
            <a:r>
              <a:rPr lang="ru-RU" sz="1600" dirty="0">
                <a:solidFill>
                  <a:schemeClr val="tx2"/>
                </a:solidFill>
                <a:latin typeface="Arial Black" pitchFamily="34" charset="0"/>
              </a:rPr>
              <a:t>, </a:t>
            </a:r>
            <a:r>
              <a:rPr lang="ru-RU" sz="1600" dirty="0" err="1">
                <a:solidFill>
                  <a:schemeClr val="tx2"/>
                </a:solidFill>
                <a:latin typeface="Arial Black" pitchFamily="34" charset="0"/>
              </a:rPr>
              <a:t>здійснюють</a:t>
            </a:r>
            <a:r>
              <a:rPr lang="ru-RU" sz="16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Arial Black" pitchFamily="34" charset="0"/>
              </a:rPr>
              <a:t>господарське</a:t>
            </a:r>
            <a:r>
              <a:rPr lang="ru-RU" sz="16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Arial Black" pitchFamily="34" charset="0"/>
              </a:rPr>
              <a:t>обслуговування</a:t>
            </a:r>
            <a:r>
              <a:rPr lang="ru-RU" sz="1600" dirty="0">
                <a:solidFill>
                  <a:schemeClr val="tx2"/>
                </a:solidFill>
                <a:latin typeface="Arial Black" pitchFamily="34" charset="0"/>
              </a:rPr>
              <a:t>: </a:t>
            </a:r>
            <a:r>
              <a:rPr lang="ru-RU" sz="1600" dirty="0" err="1">
                <a:solidFill>
                  <a:schemeClr val="tx2"/>
                </a:solidFill>
                <a:latin typeface="Arial Black" pitchFamily="34" charset="0"/>
              </a:rPr>
              <a:t>працівники</a:t>
            </a:r>
            <a:r>
              <a:rPr lang="ru-RU" sz="16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Arial Black" pitchFamily="34" charset="0"/>
              </a:rPr>
              <a:t>архівів</a:t>
            </a:r>
            <a:r>
              <a:rPr lang="ru-RU" sz="1600" dirty="0">
                <a:solidFill>
                  <a:schemeClr val="tx2"/>
                </a:solidFill>
                <a:latin typeface="Arial Black" pitchFamily="34" charset="0"/>
              </a:rPr>
              <a:t>, </a:t>
            </a:r>
            <a:r>
              <a:rPr lang="ru-RU" sz="1600" dirty="0" err="1">
                <a:solidFill>
                  <a:schemeClr val="tx2"/>
                </a:solidFill>
                <a:latin typeface="Arial Black" pitchFamily="34" charset="0"/>
              </a:rPr>
              <a:t>секретарі</a:t>
            </a:r>
            <a:r>
              <a:rPr lang="ru-RU" sz="1600" dirty="0">
                <a:solidFill>
                  <a:schemeClr val="tx2"/>
                </a:solidFill>
                <a:latin typeface="Arial Black" pitchFamily="34" charset="0"/>
              </a:rPr>
              <a:t>, </a:t>
            </a:r>
            <a:r>
              <a:rPr lang="ru-RU" sz="1600" dirty="0" err="1">
                <a:solidFill>
                  <a:schemeClr val="tx2"/>
                </a:solidFill>
                <a:latin typeface="Arial Black" pitchFamily="34" charset="0"/>
              </a:rPr>
              <a:t>діловоди</a:t>
            </a:r>
            <a:endParaRPr lang="ru-RU" sz="1600" dirty="0">
              <a:solidFill>
                <a:schemeClr val="tx2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8662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1403648" y="2667025"/>
            <a:ext cx="6048672" cy="17933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solidFill>
                  <a:srgbClr val="FFFF00"/>
                </a:solidFill>
                <a:latin typeface="Arial Black" pitchFamily="34" charset="0"/>
              </a:rPr>
              <a:t>персонал підприємства поділяється на категорії</a:t>
            </a:r>
            <a:r>
              <a:rPr lang="uk-UA" sz="3200" dirty="0" smtClean="0">
                <a:solidFill>
                  <a:schemeClr val="tx1"/>
                </a:solidFill>
              </a:rPr>
              <a:t>: 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19" y="412281"/>
            <a:ext cx="2089610" cy="1804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77535">
            <a:off x="2372119" y="1954305"/>
            <a:ext cx="219697" cy="745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544865"/>
            <a:ext cx="2090737" cy="180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119106">
            <a:off x="6284547" y="2106594"/>
            <a:ext cx="533436" cy="531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968337">
            <a:off x="1884767" y="4246671"/>
            <a:ext cx="695325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279" y="4972506"/>
            <a:ext cx="2090737" cy="180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646504">
            <a:off x="5805885" y="4269646"/>
            <a:ext cx="801979" cy="801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6951" y="4972506"/>
            <a:ext cx="2090737" cy="180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7971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одержимое 11"/>
          <p:cNvSpPr>
            <a:spLocks noGrp="1"/>
          </p:cNvSpPr>
          <p:nvPr>
            <p:ph idx="1"/>
          </p:nvPr>
        </p:nvSpPr>
        <p:spPr>
          <a:xfrm>
            <a:off x="6143636" y="3643315"/>
            <a:ext cx="2857520" cy="164307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2500" lnSpcReduction="20000"/>
          </a:bodyPr>
          <a:lstStyle/>
          <a:p>
            <a:pPr lvl="1" algn="ctr">
              <a:buNone/>
            </a:pPr>
            <a:r>
              <a:rPr lang="uk-UA" sz="2800" b="1" dirty="0" smtClean="0">
                <a:solidFill>
                  <a:srgbClr val="FFFF00"/>
                </a:solidFill>
              </a:rPr>
              <a:t>Кваліфікація</a:t>
            </a:r>
          </a:p>
          <a:p>
            <a:pPr lvl="1" algn="ctr">
              <a:buNone/>
            </a:pPr>
            <a:r>
              <a:rPr lang="ru-RU" sz="1500" dirty="0" err="1">
                <a:solidFill>
                  <a:schemeClr val="tx2">
                    <a:lumMod val="75000"/>
                  </a:schemeClr>
                </a:solidFill>
              </a:rPr>
              <a:t>ступінь</a:t>
            </a:r>
            <a:r>
              <a:rPr lang="ru-RU" sz="1500" dirty="0">
                <a:solidFill>
                  <a:schemeClr val="tx2">
                    <a:lumMod val="75000"/>
                  </a:schemeClr>
                </a:solidFill>
              </a:rPr>
              <a:t> і </a:t>
            </a:r>
            <a:r>
              <a:rPr lang="ru-RU" sz="1500" dirty="0" err="1">
                <a:solidFill>
                  <a:schemeClr val="tx2">
                    <a:lumMod val="75000"/>
                  </a:schemeClr>
                </a:solidFill>
              </a:rPr>
              <a:t>рівень</a:t>
            </a:r>
            <a:r>
              <a:rPr lang="ru-RU" sz="15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tx2">
                    <a:lumMod val="75000"/>
                  </a:schemeClr>
                </a:solidFill>
              </a:rPr>
              <a:t>підготовки</a:t>
            </a:r>
            <a:r>
              <a:rPr lang="ru-RU" sz="15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tx2">
                    <a:lumMod val="75000"/>
                  </a:schemeClr>
                </a:solidFill>
              </a:rPr>
              <a:t>працівника</a:t>
            </a:r>
            <a:r>
              <a:rPr lang="ru-RU" sz="1500" dirty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ru-RU" sz="1500" dirty="0" err="1">
                <a:solidFill>
                  <a:schemeClr val="tx2">
                    <a:lumMod val="75000"/>
                  </a:schemeClr>
                </a:solidFill>
              </a:rPr>
              <a:t>що</a:t>
            </a:r>
            <a:r>
              <a:rPr lang="ru-RU" sz="15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tx2">
                    <a:lumMod val="75000"/>
                  </a:schemeClr>
                </a:solidFill>
              </a:rPr>
              <a:t>характеризує</a:t>
            </a:r>
            <a:r>
              <a:rPr lang="ru-RU" sz="15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tx2">
                    <a:lumMod val="75000"/>
                  </a:schemeClr>
                </a:solidFill>
              </a:rPr>
              <a:t>його</a:t>
            </a:r>
            <a:r>
              <a:rPr lang="ru-RU" sz="15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tx2">
                    <a:lumMod val="75000"/>
                  </a:schemeClr>
                </a:solidFill>
              </a:rPr>
              <a:t>здатність</a:t>
            </a:r>
            <a:r>
              <a:rPr lang="ru-RU" sz="1500" dirty="0">
                <a:solidFill>
                  <a:schemeClr val="tx2">
                    <a:lumMod val="75000"/>
                  </a:schemeClr>
                </a:solidFill>
              </a:rPr>
              <a:t> до </a:t>
            </a:r>
            <a:r>
              <a:rPr lang="ru-RU" sz="1500" dirty="0" err="1">
                <a:solidFill>
                  <a:schemeClr val="tx2">
                    <a:lumMod val="75000"/>
                  </a:schemeClr>
                </a:solidFill>
              </a:rPr>
              <a:t>виконання</a:t>
            </a:r>
            <a:r>
              <a:rPr lang="ru-RU" sz="15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tx2">
                    <a:lumMod val="75000"/>
                  </a:schemeClr>
                </a:solidFill>
              </a:rPr>
              <a:t>роботи</a:t>
            </a:r>
            <a:r>
              <a:rPr lang="ru-RU" sz="15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tx2">
                    <a:lumMod val="75000"/>
                  </a:schemeClr>
                </a:solidFill>
              </a:rPr>
              <a:t>певного</a:t>
            </a:r>
            <a:r>
              <a:rPr lang="ru-RU" sz="15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tx2">
                    <a:lumMod val="75000"/>
                  </a:schemeClr>
                </a:solidFill>
              </a:rPr>
              <a:t>рівня</a:t>
            </a:r>
            <a:r>
              <a:rPr lang="ru-RU" sz="15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500" dirty="0" err="1">
                <a:solidFill>
                  <a:schemeClr val="tx2">
                    <a:lumMod val="75000"/>
                  </a:schemeClr>
                </a:solidFill>
              </a:rPr>
              <a:t>складності</a:t>
            </a:r>
            <a:r>
              <a:rPr lang="ru-RU" sz="1500" dirty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pPr lvl="1">
              <a:buNone/>
            </a:pP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214414" y="285728"/>
            <a:ext cx="7286676" cy="18573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rgbClr val="FFFF00"/>
                </a:solidFill>
                <a:latin typeface="Arial Black" pitchFamily="34" charset="0"/>
              </a:rPr>
              <a:t>За </a:t>
            </a:r>
            <a:r>
              <a:rPr lang="uk-UA" sz="2400" b="1" dirty="0" smtClean="0">
                <a:solidFill>
                  <a:srgbClr val="FFFF00"/>
                </a:solidFill>
                <a:latin typeface="Arial Black" pitchFamily="34" charset="0"/>
              </a:rPr>
              <a:t>специфікою і складністю</a:t>
            </a:r>
            <a:r>
              <a:rPr lang="uk-UA" sz="2400" dirty="0" smtClean="0">
                <a:solidFill>
                  <a:srgbClr val="FFFF00"/>
                </a:solidFill>
                <a:latin typeface="Arial Black" pitchFamily="34" charset="0"/>
              </a:rPr>
              <a:t> виконуваних робіт персонал підприємства групується:</a:t>
            </a:r>
            <a:endParaRPr lang="ru-RU" sz="24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1500166" y="1714488"/>
            <a:ext cx="642942" cy="18573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7429520" y="1785926"/>
            <a:ext cx="571504" cy="17859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4357686" y="2143116"/>
            <a:ext cx="642942" cy="17145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28596" y="3643314"/>
            <a:ext cx="2714644" cy="15716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FFFF00"/>
                </a:solidFill>
              </a:rPr>
              <a:t>Професія</a:t>
            </a:r>
            <a:r>
              <a:rPr lang="uk-UA" sz="2800" b="1" i="1" dirty="0" smtClean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uk-UA" sz="1400" dirty="0" smtClean="0">
                <a:solidFill>
                  <a:schemeClr val="tx2">
                    <a:lumMod val="75000"/>
                  </a:schemeClr>
                </a:solidFill>
              </a:rPr>
              <a:t>це </a:t>
            </a:r>
            <a:r>
              <a:rPr lang="uk-UA" sz="1400" dirty="0">
                <a:solidFill>
                  <a:schemeClr val="tx2">
                    <a:lumMod val="75000"/>
                  </a:schemeClr>
                </a:solidFill>
              </a:rPr>
              <a:t>вид трудової діяльності, здійснення якої потребує відповідного комплексу спеціальних знань і практичних навичок.</a:t>
            </a:r>
            <a:endParaRPr lang="ru-RU" sz="1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286116" y="3857628"/>
            <a:ext cx="2714644" cy="15001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FFFF00"/>
                </a:solidFill>
              </a:rPr>
              <a:t>Спеціальність</a:t>
            </a:r>
          </a:p>
          <a:p>
            <a:pPr algn="ctr"/>
            <a:r>
              <a:rPr lang="ru-RU" sz="1400" b="1" i="1" dirty="0" err="1" smtClean="0">
                <a:solidFill>
                  <a:schemeClr val="tx2">
                    <a:lumMod val="75000"/>
                  </a:schemeClr>
                </a:solidFill>
              </a:rPr>
              <a:t>це</a:t>
            </a:r>
            <a:r>
              <a:rPr lang="ru-RU" sz="1400" b="1" i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400" b="1" i="1" dirty="0">
                <a:solidFill>
                  <a:schemeClr val="tx2">
                    <a:lumMod val="75000"/>
                  </a:schemeClr>
                </a:solidFill>
              </a:rPr>
              <a:t>комплекс </a:t>
            </a:r>
            <a:r>
              <a:rPr lang="ru-RU" sz="1400" b="1" i="1" dirty="0" err="1">
                <a:solidFill>
                  <a:schemeClr val="tx2">
                    <a:lumMod val="75000"/>
                  </a:schemeClr>
                </a:solidFill>
              </a:rPr>
              <a:t>знань</a:t>
            </a:r>
            <a:r>
              <a:rPr lang="ru-RU" sz="1400" b="1" i="1" dirty="0">
                <a:solidFill>
                  <a:schemeClr val="tx2">
                    <a:lumMod val="75000"/>
                  </a:schemeClr>
                </a:solidFill>
              </a:rPr>
              <a:t> у межах </a:t>
            </a:r>
            <a:r>
              <a:rPr lang="ru-RU" sz="1400" b="1" i="1" dirty="0" err="1">
                <a:solidFill>
                  <a:schemeClr val="tx2">
                    <a:lumMod val="75000"/>
                  </a:schemeClr>
                </a:solidFill>
              </a:rPr>
              <a:t>професії</a:t>
            </a:r>
            <a:r>
              <a:rPr lang="ru-RU" sz="1400" b="1" i="1" dirty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pPr algn="ctr"/>
            <a:r>
              <a:rPr lang="uk-UA" sz="2800" dirty="0" smtClean="0">
                <a:solidFill>
                  <a:schemeClr val="tx1"/>
                </a:solidFill>
              </a:rPr>
              <a:t> 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428596" y="285728"/>
            <a:ext cx="8895932" cy="18573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err="1">
                <a:solidFill>
                  <a:srgbClr val="FFFF00"/>
                </a:solidFill>
                <a:latin typeface="Arial Black" pitchFamily="34" charset="0"/>
              </a:rPr>
              <a:t>Чисельність</a:t>
            </a:r>
            <a:r>
              <a:rPr lang="ru-RU" sz="2000" dirty="0">
                <a:solidFill>
                  <a:srgbClr val="FFFF00"/>
                </a:solidFill>
                <a:latin typeface="Arial Black" pitchFamily="34" charset="0"/>
              </a:rPr>
              <a:t> персоналу </a:t>
            </a:r>
            <a:r>
              <a:rPr lang="ru-RU" sz="2000" dirty="0" err="1">
                <a:solidFill>
                  <a:srgbClr val="FFFF00"/>
                </a:solidFill>
                <a:latin typeface="Arial Black" pitchFamily="34" charset="0"/>
              </a:rPr>
              <a:t>протягом</a:t>
            </a:r>
            <a:r>
              <a:rPr lang="ru-RU" sz="2000" dirty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ru-RU" sz="2400" dirty="0">
                <a:solidFill>
                  <a:srgbClr val="FFFF00"/>
                </a:solidFill>
                <a:latin typeface="Arial Black" pitchFamily="34" charset="0"/>
              </a:rPr>
              <a:t>часу не </a:t>
            </a:r>
            <a:r>
              <a:rPr lang="ru-RU" sz="2400" dirty="0" err="1">
                <a:solidFill>
                  <a:srgbClr val="FFFF00"/>
                </a:solidFill>
                <a:latin typeface="Arial Black" pitchFamily="34" charset="0"/>
              </a:rPr>
              <a:t>залишається</a:t>
            </a:r>
            <a:r>
              <a:rPr lang="ru-RU" sz="2400" dirty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ru-RU" sz="2400" dirty="0" err="1">
                <a:solidFill>
                  <a:srgbClr val="FFFF00"/>
                </a:solidFill>
                <a:latin typeface="Arial Black" pitchFamily="34" charset="0"/>
              </a:rPr>
              <a:t>постійною</a:t>
            </a:r>
            <a:r>
              <a:rPr lang="ru-RU" sz="2400" dirty="0">
                <a:solidFill>
                  <a:srgbClr val="FFFF00"/>
                </a:solidFill>
                <a:latin typeface="Arial Black" pitchFamily="34" charset="0"/>
              </a:rPr>
              <a:t> за </a:t>
            </a:r>
            <a:r>
              <a:rPr lang="ru-RU" sz="2400" dirty="0" err="1">
                <a:solidFill>
                  <a:srgbClr val="FFFF00"/>
                </a:solidFill>
                <a:latin typeface="Arial Black" pitchFamily="34" charset="0"/>
              </a:rPr>
              <a:t>рахунок</a:t>
            </a:r>
            <a:r>
              <a:rPr lang="ru-RU" sz="2400" dirty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ru-RU" sz="2400" dirty="0" err="1">
                <a:solidFill>
                  <a:srgbClr val="FFFF00"/>
                </a:solidFill>
                <a:latin typeface="Arial Black" pitchFamily="34" charset="0"/>
              </a:rPr>
              <a:t>її</a:t>
            </a:r>
            <a:r>
              <a:rPr lang="ru-RU" sz="2400" dirty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ru-RU" sz="2400" dirty="0" err="1">
                <a:solidFill>
                  <a:srgbClr val="FFFF00"/>
                </a:solidFill>
                <a:latin typeface="Arial Black" pitchFamily="34" charset="0"/>
              </a:rPr>
              <a:t>зміни</a:t>
            </a:r>
            <a:r>
              <a:rPr lang="ru-RU" sz="2400" dirty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ru-RU" sz="2400" dirty="0" err="1">
                <a:solidFill>
                  <a:srgbClr val="FFFF00"/>
                </a:solidFill>
                <a:latin typeface="Arial Black" pitchFamily="34" charset="0"/>
              </a:rPr>
              <a:t>внаслідок</a:t>
            </a:r>
            <a:r>
              <a:rPr lang="ru-RU" sz="2400" dirty="0">
                <a:solidFill>
                  <a:srgbClr val="FFFF00"/>
                </a:solidFill>
                <a:latin typeface="Arial Black" pitchFamily="34" charset="0"/>
              </a:rPr>
              <a:t> найму та </a:t>
            </a:r>
            <a:r>
              <a:rPr lang="ru-RU" sz="2400" dirty="0" err="1">
                <a:solidFill>
                  <a:srgbClr val="FFFF00"/>
                </a:solidFill>
                <a:latin typeface="Arial Black" pitchFamily="34" charset="0"/>
              </a:rPr>
              <a:t>звільнення</a:t>
            </a:r>
            <a:r>
              <a:rPr lang="ru-RU" sz="2400" dirty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ru-RU" sz="2400" dirty="0" err="1">
                <a:solidFill>
                  <a:srgbClr val="FFFF00"/>
                </a:solidFill>
                <a:latin typeface="Arial Black" pitchFamily="34" charset="0"/>
              </a:rPr>
              <a:t>працівників</a:t>
            </a:r>
            <a:endParaRPr lang="ru-RU" sz="24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1500166" y="1714488"/>
            <a:ext cx="321471" cy="706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7429520" y="1785926"/>
            <a:ext cx="285752" cy="80367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3838810" y="2165898"/>
            <a:ext cx="373150" cy="147912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331640" y="3861048"/>
            <a:ext cx="3154915" cy="244675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Спискова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чисельність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працівників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підприємства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-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це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чисельність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працівників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спискового складу на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певну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дату з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урахуванням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прийнятих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та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звільнених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на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цей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день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працівників</a:t>
            </a:r>
            <a:endParaRPr lang="ru-RU" sz="16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486555" y="3861048"/>
            <a:ext cx="3228717" cy="244675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Облікова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чисельність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охоплює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всіх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постійних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тимчасових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і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сезонних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працівників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прийнятих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на роботу на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термін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понад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один день,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незалежно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від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того,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знаходяться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вони на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роботі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, у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відпустці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відрядженні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звільнені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від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праці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через хворобу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чи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інші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обставини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13" name="Стрелка вниз 12"/>
          <p:cNvSpPr/>
          <p:nvPr/>
        </p:nvSpPr>
        <p:spPr>
          <a:xfrm>
            <a:off x="5292080" y="2165898"/>
            <a:ext cx="285752" cy="14333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232" y="2589603"/>
            <a:ext cx="2610256" cy="1354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2420888"/>
            <a:ext cx="2756201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04562" y="2613593"/>
            <a:ext cx="288023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err="1">
                <a:solidFill>
                  <a:schemeClr val="tx2">
                    <a:lumMod val="50000"/>
                  </a:schemeClr>
                </a:solidFill>
              </a:rPr>
              <a:t>Середньооблікова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1400" b="1" dirty="0" err="1">
                <a:solidFill>
                  <a:schemeClr val="tx2">
                    <a:lumMod val="50000"/>
                  </a:schemeClr>
                </a:solidFill>
              </a:rPr>
              <a:t>чисельність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</a:rPr>
              <a:t> за </a:t>
            </a:r>
            <a:r>
              <a:rPr lang="ru-RU" sz="1400" b="1" dirty="0" err="1">
                <a:solidFill>
                  <a:schemeClr val="tx2">
                    <a:lumMod val="50000"/>
                  </a:schemeClr>
                </a:solidFill>
              </a:rPr>
              <a:t>певний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1400" b="1" dirty="0" err="1">
                <a:solidFill>
                  <a:schemeClr val="tx2">
                    <a:lumMod val="50000"/>
                  </a:schemeClr>
                </a:solidFill>
              </a:rPr>
              <a:t>період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1400" b="1" dirty="0" err="1">
                <a:solidFill>
                  <a:schemeClr val="tx2">
                    <a:lumMod val="50000"/>
                  </a:schemeClr>
                </a:solidFill>
              </a:rPr>
              <a:t>визначається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</a:rPr>
              <a:t> як сума </a:t>
            </a:r>
            <a:r>
              <a:rPr lang="ru-RU" sz="1400" b="1" dirty="0" err="1">
                <a:solidFill>
                  <a:schemeClr val="tx2">
                    <a:lumMod val="50000"/>
                  </a:schemeClr>
                </a:solidFill>
              </a:rPr>
              <a:t>щоденної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1400" b="1" dirty="0" err="1">
                <a:solidFill>
                  <a:schemeClr val="tx2">
                    <a:lumMod val="50000"/>
                  </a:schemeClr>
                </a:solidFill>
              </a:rPr>
              <a:t>облікової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1400" b="1" dirty="0" err="1">
                <a:solidFill>
                  <a:schemeClr val="tx2">
                    <a:lumMod val="50000"/>
                  </a:schemeClr>
                </a:solidFill>
              </a:rPr>
              <a:t>чисельності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</a:rPr>
              <a:t>, </a:t>
            </a:r>
            <a:r>
              <a:rPr lang="ru-RU" sz="1400" b="1" dirty="0" err="1">
                <a:solidFill>
                  <a:schemeClr val="tx2">
                    <a:lumMod val="50000"/>
                  </a:schemeClr>
                </a:solidFill>
              </a:rPr>
              <a:t>віднесена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</a:rPr>
              <a:t> до </a:t>
            </a:r>
            <a:r>
              <a:rPr lang="ru-RU" sz="1400" b="1" dirty="0" err="1">
                <a:solidFill>
                  <a:schemeClr val="tx2">
                    <a:lumMod val="50000"/>
                  </a:schemeClr>
                </a:solidFill>
              </a:rPr>
              <a:t>кількості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1400" b="1" dirty="0" err="1">
                <a:solidFill>
                  <a:schemeClr val="tx2">
                    <a:lumMod val="50000"/>
                  </a:schemeClr>
                </a:solidFill>
              </a:rPr>
              <a:t>днів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1400" b="1" dirty="0" err="1">
                <a:solidFill>
                  <a:schemeClr val="tx2">
                    <a:lumMod val="50000"/>
                  </a:schemeClr>
                </a:solidFill>
              </a:rPr>
              <a:t>розрахункового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1400" b="1" dirty="0" err="1">
                <a:solidFill>
                  <a:schemeClr val="tx2">
                    <a:lumMod val="50000"/>
                  </a:schemeClr>
                </a:solidFill>
              </a:rPr>
              <a:t>періоду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609416" y="2629361"/>
            <a:ext cx="22830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err="1" smtClean="0">
                <a:solidFill>
                  <a:schemeClr val="tx2">
                    <a:lumMod val="50000"/>
                  </a:schemeClr>
                </a:solidFill>
              </a:rPr>
              <a:t>Явочна</a:t>
            </a: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1600" b="1" dirty="0" err="1" smtClean="0">
                <a:solidFill>
                  <a:schemeClr val="tx2">
                    <a:lumMod val="50000"/>
                  </a:schemeClr>
                </a:solidFill>
              </a:rPr>
              <a:t>чисельність</a:t>
            </a: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1600" b="1" dirty="0" err="1" smtClean="0">
                <a:solidFill>
                  <a:schemeClr val="tx2">
                    <a:lumMod val="50000"/>
                  </a:schemeClr>
                </a:solidFill>
              </a:rPr>
              <a:t>свідчить</a:t>
            </a: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</a:rPr>
              <a:t> про те, яка </a:t>
            </a:r>
            <a:r>
              <a:rPr lang="ru-RU" sz="1600" b="1" dirty="0" err="1" smtClean="0">
                <a:solidFill>
                  <a:schemeClr val="tx2">
                    <a:lumMod val="50000"/>
                  </a:schemeClr>
                </a:solidFill>
              </a:rPr>
              <a:t>кількість</a:t>
            </a: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1600" b="1" dirty="0" err="1" smtClean="0">
                <a:solidFill>
                  <a:schemeClr val="tx2">
                    <a:lumMod val="50000"/>
                  </a:schemeClr>
                </a:solidFill>
              </a:rPr>
              <a:t>працюючих</a:t>
            </a: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1600" b="1" dirty="0" err="1" smtClean="0">
                <a:solidFill>
                  <a:schemeClr val="tx2">
                    <a:lumMod val="50000"/>
                  </a:schemeClr>
                </a:solidFill>
              </a:rPr>
              <a:t>фактично</a:t>
            </a: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</a:rPr>
              <a:t> стала до </a:t>
            </a:r>
            <a:r>
              <a:rPr lang="ru-RU" sz="1600" b="1" dirty="0" err="1" smtClean="0">
                <a:solidFill>
                  <a:schemeClr val="tx2">
                    <a:lumMod val="50000"/>
                  </a:schemeClr>
                </a:solidFill>
              </a:rPr>
              <a:t>роботи</a:t>
            </a: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  <a:endParaRPr lang="ru-RU" sz="16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138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Users\Nata\Desktop\produktivnos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996952"/>
            <a:ext cx="7416824" cy="3599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686800" cy="6188224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 smtClean="0">
                <a:solidFill>
                  <a:srgbClr val="FFFF00"/>
                </a:solidFill>
                <a:latin typeface="Arial Black" pitchFamily="34" charset="0"/>
              </a:rPr>
              <a:t>2. </a:t>
            </a:r>
            <a:r>
              <a:rPr lang="uk-UA" sz="2800" b="1" cap="all" dirty="0" smtClean="0">
                <a:solidFill>
                  <a:srgbClr val="FFFF00"/>
                </a:solidFill>
                <a:latin typeface="Arial Black" pitchFamily="34" charset="0"/>
              </a:rPr>
              <a:t>Продуктивність праці </a:t>
            </a:r>
            <a:endParaRPr lang="uk-UA" sz="2800" b="1" i="1" dirty="0" smtClean="0"/>
          </a:p>
          <a:p>
            <a:pPr algn="ctr"/>
            <a:r>
              <a:rPr lang="uk-UA" sz="3200" b="1" i="1" dirty="0" smtClean="0"/>
              <a:t> </a:t>
            </a:r>
            <a:r>
              <a:rPr lang="uk-UA" sz="30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Продуктивність праці </a:t>
            </a:r>
          </a:p>
          <a:p>
            <a:pPr algn="ctr"/>
            <a:r>
              <a:rPr lang="uk-UA" sz="2800" b="1" dirty="0" smtClean="0"/>
              <a:t>характеризує ефективність, результативність витрат праці й визначається кількістю продукції, виробленої в одиницю робочого часу або витратами праці на одиницю виробленої продукції, або виконаних робіт</a:t>
            </a:r>
            <a:r>
              <a:rPr lang="uk-UA" sz="2800" b="1" dirty="0"/>
              <a:t>. </a:t>
            </a:r>
            <a:endParaRPr lang="ru-RU" sz="2800" b="1" cap="all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357290" y="428604"/>
            <a:ext cx="7000924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uk-UA" sz="2800" b="1" dirty="0" smtClean="0">
              <a:solidFill>
                <a:schemeClr val="tx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algn="ctr"/>
            <a:r>
              <a:rPr lang="uk-UA" sz="28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Методи вимірювання</a:t>
            </a:r>
            <a:endParaRPr lang="uk-UA" sz="28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sz="2800" dirty="0"/>
          </a:p>
        </p:txBody>
      </p:sp>
      <p:sp>
        <p:nvSpPr>
          <p:cNvPr id="6" name="Стрелка вниз 5"/>
          <p:cNvSpPr/>
          <p:nvPr/>
        </p:nvSpPr>
        <p:spPr>
          <a:xfrm>
            <a:off x="2285984" y="1142984"/>
            <a:ext cx="1000132" cy="10001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142976" y="2214554"/>
            <a:ext cx="3286148" cy="500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FFFF00"/>
                </a:solidFill>
              </a:rPr>
              <a:t>прямий</a:t>
            </a:r>
            <a:endParaRPr lang="ru-RU" sz="2800" b="1" dirty="0">
              <a:solidFill>
                <a:srgbClr val="FFFF0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143504" y="2214554"/>
            <a:ext cx="3286148" cy="500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FFFF00"/>
                </a:solidFill>
              </a:rPr>
              <a:t>обернений</a:t>
            </a:r>
            <a:endParaRPr lang="ru-RU" sz="2800" b="1" dirty="0">
              <a:solidFill>
                <a:srgbClr val="FFFF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357422" y="2714620"/>
            <a:ext cx="857256" cy="285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357950" y="2714620"/>
            <a:ext cx="857256" cy="285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0" y="3000372"/>
            <a:ext cx="4572000" cy="16430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000628" y="3000372"/>
            <a:ext cx="4143372" cy="16430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455233" y="3536157"/>
            <a:ext cx="2714644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85918" y="3500438"/>
            <a:ext cx="2500330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3504" y="3619830"/>
            <a:ext cx="1515588" cy="404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42464" y="3316114"/>
            <a:ext cx="2520280" cy="819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Стрелка вниз 21"/>
          <p:cNvSpPr/>
          <p:nvPr/>
        </p:nvSpPr>
        <p:spPr>
          <a:xfrm>
            <a:off x="2143108" y="4643446"/>
            <a:ext cx="1357322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28596" y="5072074"/>
            <a:ext cx="5000660" cy="500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uk-UA" b="1" dirty="0" smtClean="0">
              <a:solidFill>
                <a:schemeClr val="tx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algn="ctr"/>
            <a:r>
              <a:rPr lang="uk-UA" sz="2400" b="1" dirty="0" smtClean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Показники рівня виробітку</a:t>
            </a:r>
            <a:endParaRPr lang="uk-UA" sz="24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dirty="0"/>
          </a:p>
        </p:txBody>
      </p:sp>
      <p:sp>
        <p:nvSpPr>
          <p:cNvPr id="25" name="Стрелка вниз 24"/>
          <p:cNvSpPr/>
          <p:nvPr/>
        </p:nvSpPr>
        <p:spPr>
          <a:xfrm>
            <a:off x="642910" y="5572140"/>
            <a:ext cx="642942" cy="3571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вниз 25"/>
          <p:cNvSpPr/>
          <p:nvPr/>
        </p:nvSpPr>
        <p:spPr>
          <a:xfrm>
            <a:off x="2500298" y="5572140"/>
            <a:ext cx="642942" cy="3571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трелка вниз 26"/>
          <p:cNvSpPr/>
          <p:nvPr/>
        </p:nvSpPr>
        <p:spPr>
          <a:xfrm>
            <a:off x="4500562" y="5572140"/>
            <a:ext cx="642942" cy="3571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0" y="6000768"/>
            <a:ext cx="1857356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tx1"/>
                </a:solidFill>
              </a:rPr>
              <a:t>вартісні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1928794" y="6000768"/>
            <a:ext cx="1928826" cy="642942"/>
          </a:xfrm>
          <a:prstGeom prst="roundRect">
            <a:avLst>
              <a:gd name="adj" fmla="val 274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2400" b="1" dirty="0" smtClean="0">
              <a:solidFill>
                <a:schemeClr val="tx1"/>
              </a:solidFill>
            </a:endParaRPr>
          </a:p>
          <a:p>
            <a:pPr algn="ctr"/>
            <a:r>
              <a:rPr lang="uk-UA" sz="2100" b="1" dirty="0" smtClean="0">
                <a:solidFill>
                  <a:schemeClr val="tx1"/>
                </a:solidFill>
              </a:rPr>
              <a:t>натуральні</a:t>
            </a:r>
            <a:endParaRPr lang="ru-RU" sz="2100" b="1" dirty="0" smtClean="0">
              <a:solidFill>
                <a:schemeClr val="tx1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3929058" y="6000768"/>
            <a:ext cx="1857356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tx1"/>
                </a:solidFill>
              </a:rPr>
              <a:t>трудові</a:t>
            </a:r>
            <a:endParaRPr lang="ru-RU" sz="2800" b="1" dirty="0">
              <a:solidFill>
                <a:schemeClr val="tx1"/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1106" y="1184267"/>
            <a:ext cx="1054100" cy="1030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102560" y="30777"/>
            <a:ext cx="823334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0" u="none" strike="noStrike" cap="all" normalizeH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all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3. Форми й системи оплати праці</a:t>
            </a:r>
            <a:endParaRPr kumimoji="0" lang="uk-UA" sz="2800" b="0" i="0" u="none" strike="noStrike" cap="all" normalizeH="0" dirty="0" smtClean="0">
              <a:ln>
                <a:noFill/>
              </a:ln>
              <a:solidFill>
                <a:srgbClr val="FFFF00"/>
              </a:solidFill>
              <a:effectLst/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725602"/>
          </a:xfrm>
        </p:spPr>
        <p:txBody>
          <a:bodyPr/>
          <a:lstStyle/>
          <a:p>
            <a:pPr algn="ctr"/>
            <a:r>
              <a:rPr lang="uk-UA" dirty="0" smtClean="0"/>
              <a:t/>
            </a:r>
            <a:br>
              <a:rPr lang="uk-UA" dirty="0" smtClean="0"/>
            </a:b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908720"/>
            <a:ext cx="8892480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dirty="0" smtClean="0">
                <a:solidFill>
                  <a:srgbClr val="FFFF00"/>
                </a:solidFill>
                <a:latin typeface="Arial Black" pitchFamily="34" charset="0"/>
              </a:rPr>
              <a:t>Оплата </a:t>
            </a:r>
            <a:r>
              <a:rPr lang="ru-RU" sz="2400" dirty="0" err="1" smtClean="0">
                <a:solidFill>
                  <a:srgbClr val="FFFF00"/>
                </a:solidFill>
                <a:latin typeface="Arial Black" pitchFamily="34" charset="0"/>
              </a:rPr>
              <a:t>праці</a:t>
            </a:r>
            <a:r>
              <a:rPr lang="ru-RU" sz="2400" dirty="0" smtClean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ru-RU" sz="2000" dirty="0" smtClean="0">
                <a:solidFill>
                  <a:schemeClr val="tx2"/>
                </a:solidFill>
                <a:latin typeface="Arial Black" pitchFamily="34" charset="0"/>
              </a:rPr>
              <a:t>– </a:t>
            </a:r>
            <a:r>
              <a:rPr lang="ru-RU" sz="2000" dirty="0" err="1" smtClean="0">
                <a:solidFill>
                  <a:schemeClr val="tx2"/>
                </a:solidFill>
                <a:latin typeface="Arial Black" pitchFamily="34" charset="0"/>
              </a:rPr>
              <a:t>основний</a:t>
            </a:r>
            <a:r>
              <a:rPr lang="ru-RU" sz="2000" dirty="0" smtClean="0">
                <a:solidFill>
                  <a:schemeClr val="tx2"/>
                </a:solidFill>
                <a:latin typeface="Arial Black" pitchFamily="34" charset="0"/>
              </a:rPr>
              <a:t> мотив </a:t>
            </a:r>
            <a:r>
              <a:rPr lang="ru-RU" sz="2000" dirty="0" err="1" smtClean="0">
                <a:solidFill>
                  <a:schemeClr val="tx2"/>
                </a:solidFill>
                <a:latin typeface="Arial Black" pitchFamily="34" charset="0"/>
              </a:rPr>
              <a:t>трудової</a:t>
            </a:r>
            <a:r>
              <a:rPr lang="ru-RU" sz="2000" dirty="0" smtClean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 smtClean="0">
                <a:solidFill>
                  <a:schemeClr val="tx2"/>
                </a:solidFill>
                <a:latin typeface="Arial Black" pitchFamily="34" charset="0"/>
              </a:rPr>
              <a:t>діяльності</a:t>
            </a:r>
            <a:r>
              <a:rPr lang="ru-RU" sz="2000" dirty="0" smtClean="0">
                <a:solidFill>
                  <a:schemeClr val="tx2"/>
                </a:solidFill>
                <a:latin typeface="Arial Black" pitchFamily="34" charset="0"/>
              </a:rPr>
              <a:t> і </a:t>
            </a:r>
            <a:r>
              <a:rPr lang="ru-RU" sz="2000" dirty="0" err="1" smtClean="0">
                <a:solidFill>
                  <a:schemeClr val="tx2"/>
                </a:solidFill>
                <a:latin typeface="Arial Black" pitchFamily="34" charset="0"/>
              </a:rPr>
              <a:t>грошовий</a:t>
            </a:r>
            <a:r>
              <a:rPr lang="ru-RU" sz="2000" dirty="0" smtClean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 smtClean="0">
                <a:solidFill>
                  <a:schemeClr val="tx2"/>
                </a:solidFill>
                <a:latin typeface="Arial Black" pitchFamily="34" charset="0"/>
              </a:rPr>
              <a:t>вимірник</a:t>
            </a:r>
            <a:r>
              <a:rPr lang="ru-RU" sz="2000" dirty="0" smtClean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 smtClean="0">
                <a:solidFill>
                  <a:schemeClr val="tx2"/>
                </a:solidFill>
                <a:latin typeface="Arial Black" pitchFamily="34" charset="0"/>
              </a:rPr>
              <a:t>вартості</a:t>
            </a:r>
            <a:r>
              <a:rPr lang="ru-RU" sz="2000" dirty="0" smtClean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 smtClean="0">
                <a:solidFill>
                  <a:schemeClr val="tx2"/>
                </a:solidFill>
                <a:latin typeface="Arial Black" pitchFamily="34" charset="0"/>
              </a:rPr>
              <a:t>робочої</a:t>
            </a:r>
            <a:r>
              <a:rPr lang="ru-RU" sz="2000" dirty="0" smtClean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 smtClean="0">
                <a:solidFill>
                  <a:schemeClr val="tx2"/>
                </a:solidFill>
                <a:latin typeface="Arial Black" pitchFamily="34" charset="0"/>
              </a:rPr>
              <a:t>сили</a:t>
            </a:r>
            <a:r>
              <a:rPr lang="ru-RU" sz="2000" dirty="0" smtClean="0">
                <a:solidFill>
                  <a:schemeClr val="tx2"/>
                </a:solidFill>
                <a:latin typeface="Arial Black" pitchFamily="34" charset="0"/>
              </a:rPr>
              <a:t>. </a:t>
            </a:r>
          </a:p>
          <a:p>
            <a:pPr algn="ctr">
              <a:lnSpc>
                <a:spcPct val="150000"/>
              </a:lnSpc>
            </a:pPr>
            <a:r>
              <a:rPr lang="ru-RU" sz="2000" dirty="0" smtClean="0">
                <a:solidFill>
                  <a:schemeClr val="tx2"/>
                </a:solidFill>
                <a:latin typeface="Arial Black" pitchFamily="34" charset="0"/>
              </a:rPr>
              <a:t>Оплата </a:t>
            </a:r>
            <a:r>
              <a:rPr lang="ru-RU" sz="2000" dirty="0" err="1" smtClean="0">
                <a:solidFill>
                  <a:schemeClr val="tx2"/>
                </a:solidFill>
                <a:latin typeface="Arial Black" pitchFamily="34" charset="0"/>
              </a:rPr>
              <a:t>праці</a:t>
            </a:r>
            <a:r>
              <a:rPr lang="ru-RU" sz="2000" dirty="0" smtClean="0">
                <a:solidFill>
                  <a:schemeClr val="tx2"/>
                </a:solidFill>
                <a:latin typeface="Arial Black" pitchFamily="34" charset="0"/>
              </a:rPr>
              <a:t> – </a:t>
            </a:r>
            <a:r>
              <a:rPr lang="ru-RU" sz="2000" dirty="0" err="1" smtClean="0">
                <a:solidFill>
                  <a:schemeClr val="tx2"/>
                </a:solidFill>
                <a:latin typeface="Arial Black" pitchFamily="34" charset="0"/>
              </a:rPr>
              <a:t>це</a:t>
            </a:r>
            <a:r>
              <a:rPr lang="ru-RU" sz="2000" dirty="0" smtClean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 smtClean="0">
                <a:solidFill>
                  <a:schemeClr val="tx2"/>
                </a:solidFill>
                <a:latin typeface="Arial Black" pitchFamily="34" charset="0"/>
              </a:rPr>
              <a:t>грошовий</a:t>
            </a:r>
            <a:r>
              <a:rPr lang="ru-RU" sz="2000" dirty="0" smtClean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 smtClean="0">
                <a:solidFill>
                  <a:schemeClr val="tx2"/>
                </a:solidFill>
                <a:latin typeface="Arial Black" pitchFamily="34" charset="0"/>
              </a:rPr>
              <a:t>вираз</a:t>
            </a:r>
            <a:r>
              <a:rPr lang="ru-RU" sz="2000" dirty="0" smtClean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 smtClean="0">
                <a:solidFill>
                  <a:schemeClr val="tx2"/>
                </a:solidFill>
                <a:latin typeface="Arial Black" pitchFamily="34" charset="0"/>
              </a:rPr>
              <a:t>вартості</a:t>
            </a:r>
            <a:r>
              <a:rPr lang="ru-RU" sz="2000" dirty="0" smtClean="0">
                <a:solidFill>
                  <a:schemeClr val="tx2"/>
                </a:solidFill>
                <a:latin typeface="Arial Black" pitchFamily="34" charset="0"/>
              </a:rPr>
              <a:t> та </a:t>
            </a:r>
            <a:r>
              <a:rPr lang="ru-RU" sz="2000" dirty="0" err="1" smtClean="0">
                <a:solidFill>
                  <a:schemeClr val="tx2"/>
                </a:solidFill>
                <a:latin typeface="Arial Black" pitchFamily="34" charset="0"/>
              </a:rPr>
              <a:t>ціни</a:t>
            </a:r>
            <a:r>
              <a:rPr lang="ru-RU" sz="2000" dirty="0" smtClean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 smtClean="0">
                <a:solidFill>
                  <a:schemeClr val="tx2"/>
                </a:solidFill>
                <a:latin typeface="Arial Black" pitchFamily="34" charset="0"/>
              </a:rPr>
              <a:t>робочої</a:t>
            </a:r>
            <a:r>
              <a:rPr lang="ru-RU" sz="2000" dirty="0" smtClean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 smtClean="0">
                <a:solidFill>
                  <a:schemeClr val="tx2"/>
                </a:solidFill>
                <a:latin typeface="Arial Black" pitchFamily="34" charset="0"/>
              </a:rPr>
              <a:t>сили</a:t>
            </a:r>
            <a:r>
              <a:rPr lang="ru-RU" sz="2000" dirty="0" smtClean="0">
                <a:solidFill>
                  <a:schemeClr val="tx2"/>
                </a:solidFill>
                <a:latin typeface="Arial Black" pitchFamily="34" charset="0"/>
              </a:rPr>
              <a:t>, яка </a:t>
            </a:r>
            <a:r>
              <a:rPr lang="ru-RU" sz="2000" dirty="0" err="1" smtClean="0">
                <a:solidFill>
                  <a:schemeClr val="tx2"/>
                </a:solidFill>
                <a:latin typeface="Arial Black" pitchFamily="34" charset="0"/>
              </a:rPr>
              <a:t>виступає</a:t>
            </a:r>
            <a:r>
              <a:rPr lang="ru-RU" sz="2000" dirty="0" smtClean="0">
                <a:solidFill>
                  <a:schemeClr val="tx2"/>
                </a:solidFill>
                <a:latin typeface="Arial Black" pitchFamily="34" charset="0"/>
              </a:rPr>
              <a:t> в </a:t>
            </a:r>
            <a:r>
              <a:rPr lang="ru-RU" sz="2000" dirty="0" err="1" smtClean="0">
                <a:solidFill>
                  <a:schemeClr val="tx2"/>
                </a:solidFill>
                <a:latin typeface="Arial Black" pitchFamily="34" charset="0"/>
              </a:rPr>
              <a:t>формі</a:t>
            </a:r>
            <a:r>
              <a:rPr lang="ru-RU" sz="2000" dirty="0" smtClean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 smtClean="0">
                <a:solidFill>
                  <a:schemeClr val="tx2"/>
                </a:solidFill>
                <a:latin typeface="Arial Black" pitchFamily="34" charset="0"/>
              </a:rPr>
              <a:t>заробітку</a:t>
            </a:r>
            <a:r>
              <a:rPr lang="ru-RU" sz="2000" dirty="0" smtClean="0">
                <a:solidFill>
                  <a:schemeClr val="tx2"/>
                </a:solidFill>
                <a:latin typeface="Arial Black" pitchFamily="34" charset="0"/>
              </a:rPr>
              <a:t>, </a:t>
            </a:r>
            <a:r>
              <a:rPr lang="ru-RU" sz="2000" dirty="0" err="1" smtClean="0">
                <a:solidFill>
                  <a:schemeClr val="tx2"/>
                </a:solidFill>
                <a:latin typeface="Arial Black" pitchFamily="34" charset="0"/>
              </a:rPr>
              <a:t>виплаченого</a:t>
            </a:r>
            <a:r>
              <a:rPr lang="ru-RU" sz="2000" dirty="0" smtClean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 smtClean="0">
                <a:solidFill>
                  <a:schemeClr val="tx2"/>
                </a:solidFill>
                <a:latin typeface="Arial Black" pitchFamily="34" charset="0"/>
              </a:rPr>
              <a:t>власником</a:t>
            </a:r>
            <a:r>
              <a:rPr lang="ru-RU" sz="2000" dirty="0" smtClean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 smtClean="0">
                <a:solidFill>
                  <a:schemeClr val="tx2"/>
                </a:solidFill>
                <a:latin typeface="Arial Black" pitchFamily="34" charset="0"/>
              </a:rPr>
              <a:t>підприємства</a:t>
            </a:r>
            <a:r>
              <a:rPr lang="ru-RU" sz="2000" dirty="0" smtClean="0">
                <a:solidFill>
                  <a:schemeClr val="tx2"/>
                </a:solidFill>
                <a:latin typeface="Arial Black" pitchFamily="34" charset="0"/>
              </a:rPr>
              <a:t> за </a:t>
            </a:r>
            <a:r>
              <a:rPr lang="ru-RU" sz="2000" dirty="0" err="1" smtClean="0">
                <a:solidFill>
                  <a:schemeClr val="tx2"/>
                </a:solidFill>
                <a:latin typeface="Arial Black" pitchFamily="34" charset="0"/>
              </a:rPr>
              <a:t>виконану</a:t>
            </a:r>
            <a:r>
              <a:rPr lang="ru-RU" sz="2000" dirty="0" smtClean="0">
                <a:solidFill>
                  <a:schemeClr val="tx2"/>
                </a:solidFill>
                <a:latin typeface="Arial Black" pitchFamily="34" charset="0"/>
              </a:rPr>
              <a:t> роботу. </a:t>
            </a:r>
          </a:p>
          <a:p>
            <a:endParaRPr lang="ru-RU" sz="2000" dirty="0" smtClean="0">
              <a:solidFill>
                <a:schemeClr val="tx2"/>
              </a:solidFill>
              <a:latin typeface="Arial Black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2400" dirty="0" err="1" smtClean="0">
                <a:solidFill>
                  <a:srgbClr val="FFFF00"/>
                </a:solidFill>
                <a:latin typeface="Arial Black" pitchFamily="34" charset="0"/>
              </a:rPr>
              <a:t>Заробітна</a:t>
            </a:r>
            <a:r>
              <a:rPr lang="ru-RU" sz="2400" dirty="0" smtClean="0">
                <a:solidFill>
                  <a:srgbClr val="FFFF00"/>
                </a:solidFill>
                <a:latin typeface="Arial Black" pitchFamily="34" charset="0"/>
              </a:rPr>
              <a:t> плата </a:t>
            </a:r>
            <a:r>
              <a:rPr lang="ru-RU" sz="2000" dirty="0" smtClean="0">
                <a:solidFill>
                  <a:schemeClr val="tx2"/>
                </a:solidFill>
                <a:latin typeface="Arial Black" pitchFamily="34" charset="0"/>
              </a:rPr>
              <a:t>–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це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винагорода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, </a:t>
            </a:r>
            <a:endParaRPr lang="ru-RU" sz="2000" dirty="0" smtClean="0">
              <a:solidFill>
                <a:schemeClr val="tx2"/>
              </a:solidFill>
              <a:latin typeface="Arial Black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2000" dirty="0" err="1" smtClean="0">
                <a:solidFill>
                  <a:schemeClr val="tx2"/>
                </a:solidFill>
                <a:latin typeface="Arial Black" pitchFamily="34" charset="0"/>
              </a:rPr>
              <a:t>обчислена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, як правило, у грошовому </a:t>
            </a:r>
            <a:endParaRPr lang="ru-RU" sz="2000" dirty="0" smtClean="0">
              <a:solidFill>
                <a:schemeClr val="tx2"/>
              </a:solidFill>
              <a:latin typeface="Arial Black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2000" dirty="0" err="1" smtClean="0">
                <a:solidFill>
                  <a:schemeClr val="tx2"/>
                </a:solidFill>
                <a:latin typeface="Arial Black" pitchFamily="34" charset="0"/>
              </a:rPr>
              <a:t>виразі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, яку за </a:t>
            </a:r>
            <a:r>
              <a:rPr lang="ru-RU" sz="2000" dirty="0" err="1" smtClean="0">
                <a:solidFill>
                  <a:schemeClr val="tx2"/>
                </a:solidFill>
                <a:latin typeface="Arial Black" pitchFamily="34" charset="0"/>
              </a:rPr>
              <a:t>трудовим</a:t>
            </a:r>
            <a:r>
              <a:rPr lang="ru-RU" sz="2000" dirty="0" smtClean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договором </a:t>
            </a:r>
            <a:endParaRPr lang="ru-RU" sz="2000" dirty="0" smtClean="0">
              <a:solidFill>
                <a:schemeClr val="tx2"/>
              </a:solidFill>
              <a:latin typeface="Arial Black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2000" dirty="0" err="1" smtClean="0">
                <a:solidFill>
                  <a:schemeClr val="tx2"/>
                </a:solidFill>
                <a:latin typeface="Arial Black" pitchFamily="34" charset="0"/>
              </a:rPr>
              <a:t>власник</a:t>
            </a:r>
            <a:r>
              <a:rPr lang="ru-RU" sz="2000" dirty="0" smtClean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або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уповноважений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ним </a:t>
            </a:r>
            <a:endParaRPr lang="ru-RU" sz="2000" dirty="0" smtClean="0">
              <a:solidFill>
                <a:schemeClr val="tx2"/>
              </a:solidFill>
              <a:latin typeface="Arial Black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2000" dirty="0" smtClean="0">
                <a:solidFill>
                  <a:schemeClr val="tx2"/>
                </a:solidFill>
                <a:latin typeface="Arial Black" pitchFamily="34" charset="0"/>
              </a:rPr>
              <a:t>орган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виплачує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працівникові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smtClean="0">
                <a:solidFill>
                  <a:schemeClr val="tx2"/>
                </a:solidFill>
                <a:latin typeface="Arial Black" pitchFamily="34" charset="0"/>
              </a:rPr>
              <a:t>за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виконану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ним роботу</a:t>
            </a:r>
          </a:p>
        </p:txBody>
      </p:sp>
      <p:pic>
        <p:nvPicPr>
          <p:cNvPr id="12290" name="Picture 2" descr="C:\Users\Nata\Desktop\pho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9301" y="3547473"/>
            <a:ext cx="3024336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571604" y="428604"/>
            <a:ext cx="6960836" cy="9841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rgbClr val="FFFF00"/>
                </a:solidFill>
                <a:latin typeface="Arial Black" pitchFamily="34" charset="0"/>
              </a:rPr>
              <a:t>Заробітна плата робітників </a:t>
            </a:r>
          </a:p>
          <a:p>
            <a:pPr algn="ctr"/>
            <a:r>
              <a:rPr lang="uk-UA" sz="3200" b="1" dirty="0" smtClean="0">
                <a:solidFill>
                  <a:srgbClr val="FFFF00"/>
                </a:solidFill>
                <a:latin typeface="Arial Black" pitchFamily="34" charset="0"/>
              </a:rPr>
              <a:t>і службовців складається з </a:t>
            </a:r>
            <a:endParaRPr lang="ru-RU" sz="3200" b="1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1571604" y="5332238"/>
            <a:ext cx="714380" cy="7858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/>
          <p:cNvSpPr/>
          <p:nvPr/>
        </p:nvSpPr>
        <p:spPr>
          <a:xfrm>
            <a:off x="1560314" y="3717032"/>
            <a:ext cx="714380" cy="7858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>
            <a:off x="1562542" y="1999308"/>
            <a:ext cx="714380" cy="7858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1562542" y="1930953"/>
            <a:ext cx="0" cy="37941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Скругленный прямоугольник 11"/>
          <p:cNvSpPr/>
          <p:nvPr/>
        </p:nvSpPr>
        <p:spPr>
          <a:xfrm>
            <a:off x="2276922" y="1484784"/>
            <a:ext cx="6196202" cy="18148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FFFF00"/>
                </a:solidFill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основної (постійної)</a:t>
            </a:r>
            <a:r>
              <a:rPr lang="uk-UA" sz="2800" b="1" dirty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uk-UA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це винагорода за виконану роботу відповідно до встановлених норм праці (норми часу, виробітку, обслуговування, посадові обов’язки). Вона встановлюється у вигляді тарифних ставок (окладів) і відрядних розцінок для робітників та посадових окладів службовців. 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336238" y="3299650"/>
            <a:ext cx="6196202" cy="174940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4320" lvl="0" indent="-274320">
              <a:spcBef>
                <a:spcPct val="20000"/>
              </a:spcBef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uk-UA" sz="2800" dirty="0" smtClean="0">
                <a:solidFill>
                  <a:srgbClr val="FFFF00"/>
                </a:solidFill>
                <a:latin typeface="Arial Black" pitchFamily="34" charset="0"/>
              </a:rPr>
              <a:t>додаткової </a:t>
            </a:r>
            <a:r>
              <a:rPr lang="uk-UA" sz="1600" b="1" dirty="0" smtClean="0">
                <a:solidFill>
                  <a:srgbClr val="073E87"/>
                </a:solidFill>
              </a:rPr>
              <a:t>- </a:t>
            </a:r>
            <a:r>
              <a:rPr lang="uk-UA" sz="1600" b="1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це </a:t>
            </a:r>
            <a:r>
              <a:rPr lang="uk-UA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винагорода за працю понад установлені норми, за трудові успіхи та винахідливість і за особливі умови праці. </a:t>
            </a:r>
            <a:r>
              <a:rPr lang="uk-UA" sz="1600" b="1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uk-UA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Вона включає доплати, надбавки, гарантії і компенсаційні виплати, передбачені чинним законодавством; премії, пов’язані з виконанням виробничих завдань і функцій.</a:t>
            </a:r>
            <a:endParaRPr lang="ru-RU" sz="1600" b="1" dirty="0">
              <a:solidFill>
                <a:srgbClr val="073E8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278669" y="5093619"/>
            <a:ext cx="6311340" cy="17299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FFFF00"/>
                </a:solidFill>
                <a:latin typeface="Arial Black" pitchFamily="34" charset="0"/>
                <a:cs typeface="Times New Roman" pitchFamily="18" charset="0"/>
              </a:rPr>
              <a:t>заохочувальної</a:t>
            </a:r>
            <a:r>
              <a:rPr lang="uk-UA" b="1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uk-UA" sz="1600" b="1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це </a:t>
            </a:r>
            <a:r>
              <a:rPr lang="uk-UA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винагорода за підсумками роботи за рік, премії за спеціальними системами і положеннями, компенсаційні та інші грошові й матеріальні виплати, які не передбачені актами чинного законодавства або які здійснюються понад установлені зазначеними актами норми. 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58204" cy="6188224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err="1" smtClean="0">
                <a:solidFill>
                  <a:srgbClr val="FFFF00"/>
                </a:solidFill>
                <a:latin typeface="Arial Black" pitchFamily="34" charset="0"/>
              </a:rPr>
              <a:t>Мінімальна</a:t>
            </a:r>
            <a:r>
              <a:rPr lang="ru-RU" sz="3200" b="1" dirty="0" smtClean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ru-RU" sz="3200" b="1" dirty="0" err="1" smtClean="0">
                <a:solidFill>
                  <a:srgbClr val="FFFF00"/>
                </a:solidFill>
                <a:latin typeface="Arial Black" pitchFamily="34" charset="0"/>
              </a:rPr>
              <a:t>заробітна</a:t>
            </a:r>
            <a:r>
              <a:rPr lang="ru-RU" sz="3200" b="1" dirty="0" smtClean="0">
                <a:solidFill>
                  <a:srgbClr val="FFFF00"/>
                </a:solidFill>
                <a:latin typeface="Arial Black" pitchFamily="34" charset="0"/>
              </a:rPr>
              <a:t> плата </a:t>
            </a:r>
          </a:p>
          <a:p>
            <a:pPr algn="ctr"/>
            <a:r>
              <a:rPr lang="ru-RU" b="1" dirty="0" err="1" smtClean="0">
                <a:latin typeface="Arial Black" pitchFamily="34" charset="0"/>
              </a:rPr>
              <a:t>являє</a:t>
            </a:r>
            <a:r>
              <a:rPr lang="ru-RU" b="1" dirty="0" smtClean="0">
                <a:latin typeface="Arial Black" pitchFamily="34" charset="0"/>
              </a:rPr>
              <a:t> собою </a:t>
            </a:r>
            <a:r>
              <a:rPr lang="ru-RU" b="1" dirty="0" err="1" smtClean="0">
                <a:latin typeface="Arial Black" pitchFamily="34" charset="0"/>
              </a:rPr>
              <a:t>гранично</a:t>
            </a:r>
            <a:r>
              <a:rPr lang="ru-RU" b="1" dirty="0" smtClean="0">
                <a:latin typeface="Arial Black" pitchFamily="34" charset="0"/>
              </a:rPr>
              <a:t> </a:t>
            </a:r>
            <a:r>
              <a:rPr lang="ru-RU" b="1" dirty="0" err="1" smtClean="0">
                <a:latin typeface="Arial Black" pitchFamily="34" charset="0"/>
              </a:rPr>
              <a:t>допустиму</a:t>
            </a:r>
            <a:r>
              <a:rPr lang="ru-RU" b="1" dirty="0" smtClean="0">
                <a:latin typeface="Arial Black" pitchFamily="34" charset="0"/>
              </a:rPr>
              <a:t> величину оплати </a:t>
            </a:r>
            <a:r>
              <a:rPr lang="ru-RU" b="1" dirty="0" err="1" smtClean="0">
                <a:latin typeface="Arial Black" pitchFamily="34" charset="0"/>
              </a:rPr>
              <a:t>праці</a:t>
            </a:r>
            <a:r>
              <a:rPr lang="ru-RU" b="1" dirty="0" smtClean="0">
                <a:latin typeface="Arial Black" pitchFamily="34" charset="0"/>
              </a:rPr>
              <a:t> </a:t>
            </a:r>
            <a:r>
              <a:rPr lang="ru-RU" b="1" dirty="0" err="1" smtClean="0">
                <a:latin typeface="Arial Black" pitchFamily="34" charset="0"/>
              </a:rPr>
              <a:t>нижче</a:t>
            </a:r>
            <a:r>
              <a:rPr lang="ru-RU" b="1" dirty="0" smtClean="0">
                <a:latin typeface="Arial Black" pitchFamily="34" charset="0"/>
              </a:rPr>
              <a:t> </a:t>
            </a:r>
            <a:r>
              <a:rPr lang="ru-RU" b="1" dirty="0" err="1" smtClean="0">
                <a:latin typeface="Arial Black" pitchFamily="34" charset="0"/>
              </a:rPr>
              <a:t>якої</a:t>
            </a:r>
            <a:r>
              <a:rPr lang="ru-RU" b="1" dirty="0" smtClean="0">
                <a:latin typeface="Arial Black" pitchFamily="34" charset="0"/>
              </a:rPr>
              <a:t> не </a:t>
            </a:r>
            <a:r>
              <a:rPr lang="ru-RU" b="1" dirty="0" err="1" smtClean="0">
                <a:latin typeface="Arial Black" pitchFamily="34" charset="0"/>
              </a:rPr>
              <a:t>можна</a:t>
            </a:r>
            <a:r>
              <a:rPr lang="ru-RU" b="1" dirty="0" smtClean="0">
                <a:latin typeface="Arial Black" pitchFamily="34" charset="0"/>
              </a:rPr>
              <a:t> </a:t>
            </a:r>
            <a:r>
              <a:rPr lang="ru-RU" b="1" dirty="0" err="1" smtClean="0">
                <a:latin typeface="Arial Black" pitchFamily="34" charset="0"/>
              </a:rPr>
              <a:t>платити</a:t>
            </a:r>
            <a:r>
              <a:rPr lang="ru-RU" b="1" dirty="0" smtClean="0">
                <a:latin typeface="Arial Black" pitchFamily="34" charset="0"/>
              </a:rPr>
              <a:t> </a:t>
            </a:r>
            <a:r>
              <a:rPr lang="ru-RU" b="1" dirty="0" err="1" smtClean="0">
                <a:latin typeface="Arial Black" pitchFamily="34" charset="0"/>
              </a:rPr>
              <a:t>працівникові</a:t>
            </a:r>
            <a:r>
              <a:rPr lang="ru-RU" b="1" dirty="0" smtClean="0">
                <a:latin typeface="Arial Black" pitchFamily="34" charset="0"/>
              </a:rPr>
              <a:t> за </a:t>
            </a:r>
            <a:r>
              <a:rPr lang="ru-RU" b="1" dirty="0" err="1" smtClean="0">
                <a:latin typeface="Arial Black" pitchFamily="34" charset="0"/>
              </a:rPr>
              <a:t>виконану</a:t>
            </a:r>
            <a:r>
              <a:rPr lang="ru-RU" b="1" dirty="0" smtClean="0">
                <a:latin typeface="Arial Black" pitchFamily="34" charset="0"/>
              </a:rPr>
              <a:t> ним норму </a:t>
            </a:r>
            <a:r>
              <a:rPr lang="ru-RU" b="1" dirty="0" err="1" smtClean="0">
                <a:latin typeface="Arial Black" pitchFamily="34" charset="0"/>
              </a:rPr>
              <a:t>робочого</a:t>
            </a:r>
            <a:r>
              <a:rPr lang="ru-RU" b="1" dirty="0" smtClean="0">
                <a:latin typeface="Arial Black" pitchFamily="34" charset="0"/>
              </a:rPr>
              <a:t> часу. </a:t>
            </a:r>
          </a:p>
        </p:txBody>
      </p:sp>
      <p:pic>
        <p:nvPicPr>
          <p:cNvPr id="14338" name="Picture 2" descr="C:\Users\Nata\Desktop\fo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7460" y="4005064"/>
            <a:ext cx="3712414" cy="208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2852936"/>
            <a:ext cx="856895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b="1" dirty="0" err="1" smtClean="0">
                <a:solidFill>
                  <a:srgbClr val="FFFF00"/>
                </a:solidFill>
                <a:latin typeface="Arial Black" pitchFamily="34" charset="0"/>
              </a:rPr>
              <a:t>Згідно</a:t>
            </a:r>
            <a:r>
              <a:rPr lang="uk-UA" b="1" dirty="0" smtClean="0">
                <a:solidFill>
                  <a:srgbClr val="FFFF00"/>
                </a:solidFill>
                <a:latin typeface="Arial Black" pitchFamily="34" charset="0"/>
              </a:rPr>
              <a:t> із Законом України «Про Державний бюджет України на 2022 рік" мінімальна заробітна плата у </a:t>
            </a:r>
            <a:r>
              <a:rPr lang="uk-UA" b="1" dirty="0">
                <a:solidFill>
                  <a:srgbClr val="FFFF00"/>
                </a:solidFill>
                <a:latin typeface="Arial Black" pitchFamily="34" charset="0"/>
              </a:rPr>
              <a:t>2022 році </a:t>
            </a:r>
            <a:r>
              <a:rPr lang="uk-UA" b="1" dirty="0" smtClean="0">
                <a:solidFill>
                  <a:srgbClr val="FFFF00"/>
                </a:solidFill>
                <a:latin typeface="Arial Black" pitchFamily="34" charset="0"/>
              </a:rPr>
              <a:t>становить: </a:t>
            </a:r>
          </a:p>
          <a:p>
            <a:pPr>
              <a:lnSpc>
                <a:spcPct val="150000"/>
              </a:lnSpc>
            </a:pPr>
            <a:r>
              <a:rPr lang="uk-UA" sz="1600" dirty="0" smtClean="0">
                <a:solidFill>
                  <a:schemeClr val="tx2"/>
                </a:solidFill>
                <a:latin typeface="Arial Black" pitchFamily="34" charset="0"/>
              </a:rPr>
              <a:t>з 01.01.2022 року:</a:t>
            </a:r>
            <a:endParaRPr lang="ru-RU" sz="1600" dirty="0" smtClean="0">
              <a:solidFill>
                <a:schemeClr val="tx2"/>
              </a:solidFill>
              <a:latin typeface="Arial Black" pitchFamily="34" charset="0"/>
            </a:endParaRPr>
          </a:p>
          <a:p>
            <a:pPr>
              <a:lnSpc>
                <a:spcPct val="150000"/>
              </a:lnSpc>
            </a:pPr>
            <a:r>
              <a:rPr lang="uk-UA" sz="1600" dirty="0" smtClean="0">
                <a:solidFill>
                  <a:schemeClr val="tx2"/>
                </a:solidFill>
                <a:latin typeface="Arial Black" pitchFamily="34" charset="0"/>
              </a:rPr>
              <a:t>-у місячному розмірі — 6500 гривень;</a:t>
            </a:r>
            <a:endParaRPr lang="ru-RU" sz="1600" dirty="0" smtClean="0">
              <a:solidFill>
                <a:schemeClr val="tx2"/>
              </a:solidFill>
              <a:latin typeface="Arial Black" pitchFamily="34" charset="0"/>
            </a:endParaRPr>
          </a:p>
          <a:p>
            <a:pPr>
              <a:lnSpc>
                <a:spcPct val="150000"/>
              </a:lnSpc>
            </a:pPr>
            <a:r>
              <a:rPr lang="uk-UA" sz="1600" dirty="0" smtClean="0">
                <a:solidFill>
                  <a:schemeClr val="tx2"/>
                </a:solidFill>
                <a:latin typeface="Arial Black" pitchFamily="34" charset="0"/>
              </a:rPr>
              <a:t>-у погодинному розмірі — 39,26 гривні.</a:t>
            </a:r>
            <a:endParaRPr lang="ru-RU" sz="1600" dirty="0" smtClean="0">
              <a:solidFill>
                <a:schemeClr val="tx2"/>
              </a:solidFill>
              <a:latin typeface="Arial Black" pitchFamily="34" charset="0"/>
            </a:endParaRPr>
          </a:p>
          <a:p>
            <a:pPr>
              <a:lnSpc>
                <a:spcPct val="150000"/>
              </a:lnSpc>
            </a:pPr>
            <a:r>
              <a:rPr lang="uk-UA" sz="1600" dirty="0" smtClean="0">
                <a:solidFill>
                  <a:schemeClr val="tx2"/>
                </a:solidFill>
                <a:latin typeface="Arial Black" pitchFamily="34" charset="0"/>
              </a:rPr>
              <a:t>з 01.10.2022 року:</a:t>
            </a:r>
            <a:endParaRPr lang="ru-RU" sz="1600" dirty="0" smtClean="0">
              <a:solidFill>
                <a:schemeClr val="tx2"/>
              </a:solidFill>
              <a:latin typeface="Arial Black" pitchFamily="34" charset="0"/>
            </a:endParaRPr>
          </a:p>
          <a:p>
            <a:pPr>
              <a:lnSpc>
                <a:spcPct val="150000"/>
              </a:lnSpc>
            </a:pPr>
            <a:r>
              <a:rPr lang="uk-UA" sz="1600" dirty="0" smtClean="0">
                <a:solidFill>
                  <a:schemeClr val="tx2"/>
                </a:solidFill>
                <a:latin typeface="Arial Black" pitchFamily="34" charset="0"/>
              </a:rPr>
              <a:t>-у місячному розмірі — 6700 гривень;</a:t>
            </a:r>
            <a:endParaRPr lang="ru-RU" sz="1600" dirty="0" smtClean="0">
              <a:solidFill>
                <a:schemeClr val="tx2"/>
              </a:solidFill>
              <a:latin typeface="Arial Black" pitchFamily="34" charset="0"/>
            </a:endParaRPr>
          </a:p>
          <a:p>
            <a:pPr>
              <a:lnSpc>
                <a:spcPct val="150000"/>
              </a:lnSpc>
            </a:pPr>
            <a:r>
              <a:rPr lang="uk-UA" sz="1600" dirty="0" smtClean="0">
                <a:solidFill>
                  <a:schemeClr val="tx2"/>
                </a:solidFill>
                <a:latin typeface="Arial Black" pitchFamily="34" charset="0"/>
              </a:rPr>
              <a:t>-у погодинному розмірі — 40,46 гривні.</a:t>
            </a:r>
            <a:endParaRPr lang="ru-RU" sz="1600" dirty="0">
              <a:solidFill>
                <a:schemeClr val="tx2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472518" cy="635798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200" b="1" cap="all" dirty="0" err="1" smtClean="0">
                <a:solidFill>
                  <a:srgbClr val="FFFF00"/>
                </a:solidFill>
                <a:latin typeface="Arial Black" pitchFamily="34" charset="0"/>
              </a:rPr>
              <a:t>Форми</a:t>
            </a:r>
            <a:r>
              <a:rPr lang="ru-RU" sz="3200" b="1" cap="all" dirty="0" smtClean="0">
                <a:solidFill>
                  <a:srgbClr val="FFFF00"/>
                </a:solidFill>
                <a:latin typeface="Arial Black" pitchFamily="34" charset="0"/>
              </a:rPr>
              <a:t> та </a:t>
            </a:r>
            <a:r>
              <a:rPr lang="ru-RU" sz="3200" b="1" cap="all" dirty="0" err="1" smtClean="0">
                <a:solidFill>
                  <a:srgbClr val="FFFF00"/>
                </a:solidFill>
                <a:latin typeface="Arial Black" pitchFamily="34" charset="0"/>
              </a:rPr>
              <a:t>системи</a:t>
            </a:r>
            <a:r>
              <a:rPr lang="ru-RU" sz="3200" b="1" cap="all" dirty="0" smtClean="0">
                <a:solidFill>
                  <a:srgbClr val="FFFF00"/>
                </a:solidFill>
                <a:latin typeface="Arial Black" pitchFamily="34" charset="0"/>
              </a:rPr>
              <a:t> </a:t>
            </a:r>
          </a:p>
          <a:p>
            <a:pPr algn="ctr">
              <a:buNone/>
            </a:pPr>
            <a:r>
              <a:rPr lang="ru-RU" sz="3200" b="1" cap="all" dirty="0" smtClean="0">
                <a:solidFill>
                  <a:srgbClr val="FFFF00"/>
                </a:solidFill>
                <a:latin typeface="Arial Black" pitchFamily="34" charset="0"/>
              </a:rPr>
              <a:t>оплати </a:t>
            </a:r>
            <a:r>
              <a:rPr lang="ru-RU" sz="3200" b="1" cap="all" dirty="0" err="1" smtClean="0">
                <a:solidFill>
                  <a:srgbClr val="FFFF00"/>
                </a:solidFill>
                <a:latin typeface="Arial Black" pitchFamily="34" charset="0"/>
              </a:rPr>
              <a:t>праці</a:t>
            </a:r>
            <a:r>
              <a:rPr lang="ru-RU" sz="3200" b="1" cap="all" dirty="0" smtClean="0">
                <a:solidFill>
                  <a:srgbClr val="FFFF00"/>
                </a:solidFill>
                <a:latin typeface="Arial Black" pitchFamily="34" charset="0"/>
              </a:rPr>
              <a:t> </a:t>
            </a:r>
          </a:p>
          <a:p>
            <a:pPr algn="ctr">
              <a:buNone/>
            </a:pPr>
            <a:endParaRPr lang="ru-RU" sz="3200" b="1" cap="all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>
              <a:buNone/>
            </a:pPr>
            <a:endParaRPr lang="uk-UA" sz="3200" b="1" i="1" cap="all" dirty="0" smtClean="0"/>
          </a:p>
          <a:p>
            <a:pPr>
              <a:buNone/>
            </a:pPr>
            <a:endParaRPr lang="uk-UA" sz="3200" b="1" i="1" cap="all" dirty="0"/>
          </a:p>
          <a:p>
            <a:pPr>
              <a:buNone/>
            </a:pPr>
            <a:r>
              <a:rPr lang="ru-RU" sz="3200" dirty="0" smtClean="0"/>
              <a:t>1)</a:t>
            </a:r>
          </a:p>
          <a:p>
            <a:pPr>
              <a:buNone/>
            </a:pPr>
            <a:r>
              <a:rPr lang="ru-RU" sz="3200" dirty="0" smtClean="0"/>
              <a:t>2)</a:t>
            </a:r>
            <a:endParaRPr lang="ru-RU" sz="3200" b="1" i="1" cap="all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338778" y="1398423"/>
            <a:ext cx="7000924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uk-UA" sz="2800" b="1" dirty="0" smtClean="0">
              <a:solidFill>
                <a:schemeClr val="tx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algn="ctr"/>
            <a:r>
              <a:rPr lang="uk-UA" sz="2800" b="1" cap="all" dirty="0">
                <a:solidFill>
                  <a:schemeClr val="tx2"/>
                </a:solidFill>
                <a:latin typeface="Arial Black" pitchFamily="34" charset="0"/>
              </a:rPr>
              <a:t>Ф</a:t>
            </a:r>
            <a:r>
              <a:rPr lang="uk-UA" sz="2800" b="1" dirty="0">
                <a:solidFill>
                  <a:schemeClr val="tx2"/>
                </a:solidFill>
                <a:latin typeface="Arial Black" pitchFamily="34" charset="0"/>
              </a:rPr>
              <a:t>орми</a:t>
            </a:r>
            <a:r>
              <a:rPr lang="uk-UA" sz="2800" b="1" cap="small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uk-UA" sz="2800" b="1" dirty="0">
                <a:solidFill>
                  <a:schemeClr val="tx2"/>
                </a:solidFill>
                <a:latin typeface="Arial Black" pitchFamily="34" charset="0"/>
              </a:rPr>
              <a:t>оплати праці:</a:t>
            </a:r>
          </a:p>
          <a:p>
            <a:pPr algn="ctr"/>
            <a:endParaRPr lang="ru-RU" sz="2800" dirty="0"/>
          </a:p>
        </p:txBody>
      </p:sp>
      <p:sp>
        <p:nvSpPr>
          <p:cNvPr id="5" name="Стрелка вниз 4"/>
          <p:cNvSpPr/>
          <p:nvPr/>
        </p:nvSpPr>
        <p:spPr>
          <a:xfrm>
            <a:off x="2051720" y="2097266"/>
            <a:ext cx="1000132" cy="10001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92020" y="3068960"/>
            <a:ext cx="4387928" cy="35907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 smtClean="0">
                <a:solidFill>
                  <a:srgbClr val="FFFF00"/>
                </a:solidFill>
                <a:latin typeface="Arial Black" pitchFamily="34" charset="0"/>
              </a:rPr>
              <a:t>погодинна</a:t>
            </a:r>
            <a:r>
              <a:rPr lang="ru-RU" sz="2800" b="1" dirty="0" smtClean="0">
                <a:solidFill>
                  <a:srgbClr val="FFFF00"/>
                </a:solidFill>
                <a:latin typeface="Arial Black" pitchFamily="34" charset="0"/>
              </a:rPr>
              <a:t> форма </a:t>
            </a:r>
            <a:r>
              <a:rPr lang="ru-RU" sz="2400" dirty="0" err="1" smtClean="0">
                <a:solidFill>
                  <a:schemeClr val="tx2"/>
                </a:solidFill>
                <a:latin typeface="Arial Black" pitchFamily="34" charset="0"/>
              </a:rPr>
              <a:t>передбачає</a:t>
            </a:r>
            <a:r>
              <a:rPr lang="ru-RU" sz="2400" dirty="0" smtClean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оплату </a:t>
            </a:r>
            <a:r>
              <a:rPr lang="ru-RU" sz="2400" dirty="0" err="1">
                <a:solidFill>
                  <a:schemeClr val="tx2"/>
                </a:solidFill>
                <a:latin typeface="Arial Black" pitchFamily="34" charset="0"/>
              </a:rPr>
              <a:t>праці</a:t>
            </a:r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 в </a:t>
            </a:r>
            <a:r>
              <a:rPr lang="ru-RU" sz="2400" dirty="0" err="1">
                <a:solidFill>
                  <a:schemeClr val="tx2"/>
                </a:solidFill>
                <a:latin typeface="Arial Black" pitchFamily="34" charset="0"/>
              </a:rPr>
              <a:t>залежності</a:t>
            </a:r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latin typeface="Arial Black" pitchFamily="34" charset="0"/>
              </a:rPr>
              <a:t>від</a:t>
            </a:r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latin typeface="Arial Black" pitchFamily="34" charset="0"/>
              </a:rPr>
              <a:t>відпрацьованого</a:t>
            </a:r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 часу та </a:t>
            </a:r>
            <a:r>
              <a:rPr lang="ru-RU" sz="2400" dirty="0" err="1">
                <a:solidFill>
                  <a:schemeClr val="tx2"/>
                </a:solidFill>
                <a:latin typeface="Arial Black" pitchFamily="34" charset="0"/>
              </a:rPr>
              <a:t>рівня</a:t>
            </a:r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400" dirty="0" err="1" smtClean="0">
                <a:solidFill>
                  <a:schemeClr val="tx2"/>
                </a:solidFill>
                <a:latin typeface="Arial Black" pitchFamily="34" charset="0"/>
              </a:rPr>
              <a:t>кваліфікації</a:t>
            </a:r>
            <a:r>
              <a:rPr lang="ru-RU" sz="2800" dirty="0" smtClean="0"/>
              <a:t> </a:t>
            </a:r>
            <a:endParaRPr lang="ru-RU" sz="2800" b="1" dirty="0">
              <a:solidFill>
                <a:srgbClr val="FFFF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654184" y="3075891"/>
            <a:ext cx="4067944" cy="35907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rgbClr val="FFFF00"/>
                </a:solidFill>
                <a:latin typeface="Arial Black" pitchFamily="34" charset="0"/>
              </a:rPr>
              <a:t>відрядна</a:t>
            </a:r>
            <a:r>
              <a:rPr lang="ru-RU" sz="2800" b="1" dirty="0">
                <a:solidFill>
                  <a:srgbClr val="FFFF00"/>
                </a:solidFill>
                <a:latin typeface="Arial Black" pitchFamily="34" charset="0"/>
              </a:rPr>
              <a:t> форма</a:t>
            </a:r>
            <a:r>
              <a:rPr lang="ru-RU" sz="2800" b="1" u="sng" dirty="0"/>
              <a:t> </a:t>
            </a:r>
            <a:r>
              <a:rPr lang="ru-RU" sz="2800" dirty="0" smtClean="0"/>
              <a:t>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передбачає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залежність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суми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заробітку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від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кількості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виготовлених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виробів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або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обсягу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виконаних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робіт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за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визначений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період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часу</a:t>
            </a:r>
            <a:r>
              <a:rPr lang="ru-RU" sz="2000" dirty="0" smtClean="0">
                <a:solidFill>
                  <a:schemeClr val="tx2"/>
                </a:solidFill>
                <a:latin typeface="Arial Black" pitchFamily="34" charset="0"/>
              </a:rPr>
              <a:t>.</a:t>
            </a:r>
            <a:endParaRPr lang="ru-RU" sz="2000" b="1" dirty="0">
              <a:solidFill>
                <a:schemeClr val="tx2"/>
              </a:solidFill>
              <a:latin typeface="Arial Black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4142" y="2099796"/>
            <a:ext cx="1054100" cy="1030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401080" cy="6188224"/>
          </a:xfrm>
        </p:spPr>
        <p:txBody>
          <a:bodyPr>
            <a:normAutofit lnSpcReduction="10000"/>
          </a:bodyPr>
          <a:lstStyle/>
          <a:p>
            <a:pPr algn="ctr"/>
            <a:r>
              <a:rPr lang="uk-UA" sz="2000" dirty="0" smtClean="0">
                <a:solidFill>
                  <a:srgbClr val="FFFF00"/>
                </a:solidFill>
                <a:latin typeface="Arial Black" pitchFamily="34" charset="0"/>
              </a:rPr>
              <a:t>Проста погодинна оплата праці - становить оплату праці у залежності від кількості відпрацьованого </a:t>
            </a:r>
            <a:r>
              <a:rPr lang="uk-UA" sz="2000" dirty="0">
                <a:solidFill>
                  <a:srgbClr val="FFFF00"/>
                </a:solidFill>
                <a:latin typeface="Arial Black" pitchFamily="34" charset="0"/>
              </a:rPr>
              <a:t>часу і кваліфікації </a:t>
            </a:r>
            <a:r>
              <a:rPr lang="uk-UA" sz="2000" dirty="0" smtClean="0">
                <a:solidFill>
                  <a:srgbClr val="FFFF00"/>
                </a:solidFill>
                <a:latin typeface="Arial Black" pitchFamily="34" charset="0"/>
              </a:rPr>
              <a:t>працівника</a:t>
            </a:r>
            <a:endParaRPr lang="ru-RU" sz="2000" b="1" dirty="0" smtClean="0">
              <a:solidFill>
                <a:srgbClr val="FFFF00"/>
              </a:solidFill>
              <a:latin typeface="Arial Black" pitchFamily="34" charset="0"/>
            </a:endParaRPr>
          </a:p>
          <a:p>
            <a:r>
              <a:rPr lang="ru-RU" b="1" dirty="0" smtClean="0">
                <a:solidFill>
                  <a:srgbClr val="FFFF00"/>
                </a:solidFill>
                <a:latin typeface="Arial Black" pitchFamily="34" charset="0"/>
              </a:rPr>
              <a:t>Приклад </a:t>
            </a:r>
            <a:r>
              <a:rPr lang="ru-RU" b="1" dirty="0">
                <a:solidFill>
                  <a:srgbClr val="FFFF00"/>
                </a:solidFill>
                <a:latin typeface="Arial Black" pitchFamily="34" charset="0"/>
              </a:rPr>
              <a:t>1. </a:t>
            </a:r>
            <a:r>
              <a:rPr lang="ru-RU" b="1" dirty="0" err="1"/>
              <a:t>Працівнику</a:t>
            </a:r>
            <a:r>
              <a:rPr lang="ru-RU" b="1" dirty="0"/>
              <a:t> установи, </a:t>
            </a:r>
            <a:r>
              <a:rPr lang="ru-RU" b="1" dirty="0" err="1"/>
              <a:t>який</a:t>
            </a:r>
            <a:r>
              <a:rPr lang="ru-RU" b="1" dirty="0"/>
              <a:t> </a:t>
            </a:r>
            <a:r>
              <a:rPr lang="ru-RU" b="1" dirty="0" err="1"/>
              <a:t>працює</a:t>
            </a:r>
            <a:r>
              <a:rPr lang="ru-RU" b="1" dirty="0"/>
              <a:t> на </a:t>
            </a:r>
            <a:r>
              <a:rPr lang="ru-RU" b="1" dirty="0" err="1"/>
              <a:t>умовах</a:t>
            </a:r>
            <a:r>
              <a:rPr lang="ru-RU" b="1" dirty="0"/>
              <a:t> </a:t>
            </a:r>
            <a:r>
              <a:rPr lang="ru-RU" b="1" dirty="0" err="1"/>
              <a:t>погодинної</a:t>
            </a:r>
            <a:r>
              <a:rPr lang="ru-RU" b="1" dirty="0"/>
              <a:t> оплати, </a:t>
            </a:r>
            <a:r>
              <a:rPr lang="ru-RU" b="1" dirty="0" err="1"/>
              <a:t>встановлена</a:t>
            </a:r>
            <a:r>
              <a:rPr lang="ru-RU" b="1" dirty="0"/>
              <a:t> </a:t>
            </a:r>
            <a:r>
              <a:rPr lang="ru-RU" b="1" dirty="0" err="1"/>
              <a:t>мінімальна</a:t>
            </a:r>
            <a:r>
              <a:rPr lang="ru-RU" b="1" dirty="0"/>
              <a:t> зарплата, </a:t>
            </a:r>
            <a:r>
              <a:rPr lang="ru-RU" b="1" dirty="0" err="1"/>
              <a:t>тобто</a:t>
            </a:r>
            <a:r>
              <a:rPr lang="ru-RU" b="1" dirty="0"/>
              <a:t> 36,11 </a:t>
            </a:r>
            <a:r>
              <a:rPr lang="ru-RU" b="1" dirty="0" err="1"/>
              <a:t>грн</a:t>
            </a:r>
            <a:r>
              <a:rPr lang="ru-RU" b="1" dirty="0"/>
              <a:t> у </a:t>
            </a:r>
            <a:r>
              <a:rPr lang="ru-RU" b="1" dirty="0" err="1"/>
              <a:t>червні</a:t>
            </a:r>
            <a:r>
              <a:rPr lang="ru-RU" b="1" dirty="0"/>
              <a:t> 2021 року. У </a:t>
            </a:r>
            <a:r>
              <a:rPr lang="ru-RU" b="1" dirty="0" err="1"/>
              <a:t>цьому</a:t>
            </a:r>
            <a:r>
              <a:rPr lang="ru-RU" b="1" dirty="0"/>
              <a:t> </a:t>
            </a:r>
            <a:r>
              <a:rPr lang="ru-RU" b="1" dirty="0" err="1"/>
              <a:t>місяці</a:t>
            </a:r>
            <a:r>
              <a:rPr lang="ru-RU" b="1" dirty="0"/>
              <a:t> </a:t>
            </a:r>
            <a:r>
              <a:rPr lang="ru-RU" b="1" dirty="0" err="1"/>
              <a:t>працівник</a:t>
            </a:r>
            <a:r>
              <a:rPr lang="ru-RU" b="1" dirty="0"/>
              <a:t> </a:t>
            </a:r>
            <a:r>
              <a:rPr lang="ru-RU" b="1" dirty="0" err="1"/>
              <a:t>відпрацював</a:t>
            </a:r>
            <a:r>
              <a:rPr lang="ru-RU" b="1" dirty="0"/>
              <a:t> 160 год. </a:t>
            </a:r>
            <a:r>
              <a:rPr lang="ru-RU" b="1" dirty="0" err="1"/>
              <a:t>Йому</a:t>
            </a:r>
            <a:r>
              <a:rPr lang="ru-RU" b="1" dirty="0"/>
              <a:t> </a:t>
            </a:r>
            <a:r>
              <a:rPr lang="ru-RU" b="1" dirty="0" err="1"/>
              <a:t>було</a:t>
            </a:r>
            <a:r>
              <a:rPr lang="ru-RU" b="1" dirty="0"/>
              <a:t> </a:t>
            </a:r>
            <a:r>
              <a:rPr lang="ru-RU" b="1" dirty="0" err="1"/>
              <a:t>нараховано</a:t>
            </a:r>
            <a:r>
              <a:rPr lang="ru-RU" b="1" dirty="0"/>
              <a:t> 5777,60 </a:t>
            </a:r>
            <a:r>
              <a:rPr lang="ru-RU" b="1" dirty="0" err="1"/>
              <a:t>грн</a:t>
            </a:r>
            <a:r>
              <a:rPr lang="ru-RU" b="1" dirty="0"/>
              <a:t> (=36,11 × 160). ЄСВ </a:t>
            </a:r>
            <a:r>
              <a:rPr lang="ru-RU" b="1" dirty="0" err="1"/>
              <a:t>становитиме</a:t>
            </a:r>
            <a:r>
              <a:rPr lang="ru-RU" b="1" dirty="0"/>
              <a:t> 1320 </a:t>
            </a:r>
            <a:r>
              <a:rPr lang="ru-RU" b="1" dirty="0" err="1"/>
              <a:t>грн</a:t>
            </a:r>
            <a:r>
              <a:rPr lang="ru-RU" b="1" dirty="0"/>
              <a:t> (=5777,60 </a:t>
            </a:r>
            <a:r>
              <a:rPr lang="ru-RU" b="1" dirty="0" err="1"/>
              <a:t>грн</a:t>
            </a:r>
            <a:r>
              <a:rPr lang="ru-RU" b="1" dirty="0"/>
              <a:t>× 0,22 + (6000 – 5777,60) × 0,22). ЄСВ </a:t>
            </a:r>
            <a:r>
              <a:rPr lang="ru-RU" b="1" dirty="0" err="1"/>
              <a:t>був</a:t>
            </a:r>
            <a:r>
              <a:rPr lang="ru-RU" b="1" dirty="0"/>
              <a:t> </a:t>
            </a:r>
            <a:r>
              <a:rPr lang="ru-RU" b="1" dirty="0" err="1"/>
              <a:t>нарахований</a:t>
            </a:r>
            <a:r>
              <a:rPr lang="ru-RU" b="1" dirty="0"/>
              <a:t> на </a:t>
            </a:r>
            <a:r>
              <a:rPr lang="ru-RU" b="1" dirty="0" err="1"/>
              <a:t>різницю</a:t>
            </a:r>
            <a:r>
              <a:rPr lang="ru-RU" b="1" dirty="0"/>
              <a:t> </a:t>
            </a:r>
            <a:r>
              <a:rPr lang="ru-RU" b="1" dirty="0" err="1"/>
              <a:t>між</a:t>
            </a:r>
            <a:r>
              <a:rPr lang="ru-RU" b="1" dirty="0"/>
              <a:t> </a:t>
            </a:r>
            <a:r>
              <a:rPr lang="ru-RU" b="1" dirty="0" err="1"/>
              <a:t>мінімалкою</a:t>
            </a:r>
            <a:r>
              <a:rPr lang="ru-RU" b="1" dirty="0"/>
              <a:t> та фактичною базою, так як 5777,60  </a:t>
            </a:r>
            <a:r>
              <a:rPr lang="ru-RU" b="1" dirty="0" err="1"/>
              <a:t>грн</a:t>
            </a:r>
            <a:r>
              <a:rPr lang="ru-RU" b="1" dirty="0"/>
              <a:t> ˂ 6000 грн. </a:t>
            </a:r>
            <a:endParaRPr lang="ru-RU" b="1" dirty="0" smtClean="0"/>
          </a:p>
          <a:p>
            <a:r>
              <a:rPr lang="ru-RU" b="1" dirty="0">
                <a:solidFill>
                  <a:srgbClr val="FFFF00"/>
                </a:solidFill>
              </a:rPr>
              <a:t>Приклад 2.</a:t>
            </a:r>
            <a:r>
              <a:rPr lang="ru-RU" b="1" dirty="0"/>
              <a:t> </a:t>
            </a:r>
            <a:r>
              <a:rPr lang="ru-RU" b="1" dirty="0" err="1"/>
              <a:t>Візьмемо</a:t>
            </a:r>
            <a:r>
              <a:rPr lang="ru-RU" b="1" dirty="0"/>
              <a:t> </a:t>
            </a:r>
            <a:r>
              <a:rPr lang="ru-RU" b="1" dirty="0" err="1"/>
              <a:t>працівника</a:t>
            </a:r>
            <a:r>
              <a:rPr lang="ru-RU" b="1" dirty="0"/>
              <a:t> з прикладу 2. </a:t>
            </a:r>
            <a:r>
              <a:rPr lang="ru-RU" b="1" dirty="0" err="1"/>
              <a:t>Однак</a:t>
            </a:r>
            <a:r>
              <a:rPr lang="ru-RU" b="1" dirty="0"/>
              <a:t> зарплату </a:t>
            </a:r>
            <a:r>
              <a:rPr lang="ru-RU" b="1" dirty="0" err="1"/>
              <a:t>нарахуємо</a:t>
            </a:r>
            <a:r>
              <a:rPr lang="ru-RU" b="1" dirty="0"/>
              <a:t> за </a:t>
            </a:r>
            <a:r>
              <a:rPr lang="ru-RU" b="1" dirty="0" err="1"/>
              <a:t>липень</a:t>
            </a:r>
            <a:r>
              <a:rPr lang="ru-RU" b="1" dirty="0"/>
              <a:t> 2021 року. </a:t>
            </a:r>
            <a:r>
              <a:rPr lang="ru-RU" b="1" dirty="0" err="1"/>
              <a:t>Мінімальна</a:t>
            </a:r>
            <a:r>
              <a:rPr lang="ru-RU" b="1" dirty="0"/>
              <a:t> оплата </a:t>
            </a:r>
            <a:r>
              <a:rPr lang="ru-RU" b="1" dirty="0" err="1"/>
              <a:t>праці</a:t>
            </a:r>
            <a:r>
              <a:rPr lang="ru-RU" b="1" dirty="0"/>
              <a:t> – 36,11 грн. </a:t>
            </a:r>
            <a:r>
              <a:rPr lang="ru-RU" b="1" dirty="0" err="1"/>
              <a:t>Однак</a:t>
            </a:r>
            <a:r>
              <a:rPr lang="ru-RU" b="1" dirty="0"/>
              <a:t> </a:t>
            </a:r>
            <a:r>
              <a:rPr lang="ru-RU" b="1" dirty="0" err="1"/>
              <a:t>годинна</a:t>
            </a:r>
            <a:r>
              <a:rPr lang="ru-RU" b="1" dirty="0"/>
              <a:t> норма </a:t>
            </a:r>
            <a:r>
              <a:rPr lang="ru-RU" b="1" dirty="0" err="1"/>
              <a:t>липня</a:t>
            </a:r>
            <a:r>
              <a:rPr lang="ru-RU" b="1" dirty="0"/>
              <a:t> 2021 – 176 год. </a:t>
            </a:r>
            <a:r>
              <a:rPr lang="ru-RU" b="1" dirty="0" err="1"/>
              <a:t>Отримуємо</a:t>
            </a:r>
            <a:r>
              <a:rPr lang="ru-RU" b="1" dirty="0"/>
              <a:t> зарплату: 6355,36 </a:t>
            </a:r>
            <a:r>
              <a:rPr lang="ru-RU" b="1" dirty="0" err="1"/>
              <a:t>грн</a:t>
            </a:r>
            <a:r>
              <a:rPr lang="ru-RU" b="1" dirty="0"/>
              <a:t> (=36,11× 176). </a:t>
            </a:r>
            <a:r>
              <a:rPr lang="ru-RU" b="1" dirty="0" err="1"/>
              <a:t>Це</a:t>
            </a:r>
            <a:r>
              <a:rPr lang="ru-RU" b="1" dirty="0"/>
              <a:t> уже </a:t>
            </a:r>
            <a:r>
              <a:rPr lang="ru-RU" b="1" dirty="0" err="1"/>
              <a:t>більше</a:t>
            </a:r>
            <a:r>
              <a:rPr lang="ru-RU" b="1" dirty="0"/>
              <a:t> </a:t>
            </a:r>
            <a:r>
              <a:rPr lang="ru-RU" b="1" dirty="0" err="1"/>
              <a:t>аніж</a:t>
            </a:r>
            <a:r>
              <a:rPr lang="ru-RU" b="1" dirty="0"/>
              <a:t> </a:t>
            </a:r>
            <a:r>
              <a:rPr lang="ru-RU" b="1" dirty="0" err="1"/>
              <a:t>мінімалка</a:t>
            </a:r>
            <a:r>
              <a:rPr lang="ru-RU" b="1" dirty="0"/>
              <a:t> 6000 грн. </a:t>
            </a:r>
            <a:r>
              <a:rPr lang="ru-RU" b="1" dirty="0" err="1"/>
              <a:t>Отже</a:t>
            </a:r>
            <a:r>
              <a:rPr lang="ru-RU" b="1" dirty="0"/>
              <a:t>, ЄСВ-</a:t>
            </a:r>
            <a:r>
              <a:rPr lang="ru-RU" b="1" dirty="0" err="1"/>
              <a:t>різницю</a:t>
            </a:r>
            <a:r>
              <a:rPr lang="ru-RU" b="1" dirty="0"/>
              <a:t> не </a:t>
            </a:r>
            <a:r>
              <a:rPr lang="ru-RU" b="1" dirty="0" err="1"/>
              <a:t>визначаємо</a:t>
            </a:r>
            <a:r>
              <a:rPr lang="ru-RU" b="1" dirty="0"/>
              <a:t>. </a:t>
            </a:r>
            <a:r>
              <a:rPr lang="ru-RU" b="1" dirty="0" err="1"/>
              <a:t>Нараховуємо</a:t>
            </a:r>
            <a:r>
              <a:rPr lang="ru-RU" b="1" dirty="0"/>
              <a:t> ЄСВ на </a:t>
            </a:r>
            <a:r>
              <a:rPr lang="ru-RU" b="1" dirty="0" err="1"/>
              <a:t>фактичну</a:t>
            </a:r>
            <a:r>
              <a:rPr lang="ru-RU" b="1" dirty="0"/>
              <a:t> базу: ЄСВ = 1398,18 </a:t>
            </a:r>
            <a:r>
              <a:rPr lang="ru-RU" b="1" dirty="0" err="1"/>
              <a:t>грн</a:t>
            </a:r>
            <a:r>
              <a:rPr lang="ru-RU" b="1" dirty="0"/>
              <a:t> (=6355,36 </a:t>
            </a:r>
            <a:r>
              <a:rPr lang="ru-RU" b="1" dirty="0" err="1"/>
              <a:t>грн</a:t>
            </a:r>
            <a:r>
              <a:rPr lang="ru-RU" b="1" dirty="0"/>
              <a:t> × 0,22).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95536" y="332656"/>
            <a:ext cx="849694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err="1" smtClean="0">
                <a:solidFill>
                  <a:srgbClr val="FFFF00"/>
                </a:solidFill>
                <a:latin typeface="Arial Black" pitchFamily="34" charset="0"/>
              </a:rPr>
              <a:t>Погодинно-преміальна</a:t>
            </a:r>
            <a:r>
              <a:rPr lang="ru-RU" sz="2000" dirty="0" smtClean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ru-RU" sz="2000" dirty="0">
                <a:solidFill>
                  <a:srgbClr val="FFFF00"/>
                </a:solidFill>
                <a:latin typeface="Arial Black" pitchFamily="34" charset="0"/>
              </a:rPr>
              <a:t>- до </a:t>
            </a:r>
            <a:r>
              <a:rPr lang="ru-RU" sz="2000" dirty="0" err="1">
                <a:solidFill>
                  <a:srgbClr val="FFFF00"/>
                </a:solidFill>
                <a:latin typeface="Arial Black" pitchFamily="34" charset="0"/>
              </a:rPr>
              <a:t>посадових</a:t>
            </a:r>
            <a:r>
              <a:rPr lang="ru-RU" sz="2000" dirty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rgbClr val="FFFF00"/>
                </a:solidFill>
                <a:latin typeface="Arial Black" pitchFamily="34" charset="0"/>
              </a:rPr>
              <a:t>окладів</a:t>
            </a:r>
            <a:r>
              <a:rPr lang="ru-RU" sz="2000" dirty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rgbClr val="FFFF00"/>
                </a:solidFill>
                <a:latin typeface="Arial Black" pitchFamily="34" charset="0"/>
              </a:rPr>
              <a:t>або</a:t>
            </a:r>
            <a:r>
              <a:rPr lang="ru-RU" sz="2000" dirty="0">
                <a:solidFill>
                  <a:srgbClr val="FFFF00"/>
                </a:solidFill>
                <a:latin typeface="Arial Black" pitchFamily="34" charset="0"/>
              </a:rPr>
              <a:t> ставок за </a:t>
            </a:r>
            <a:r>
              <a:rPr lang="ru-RU" sz="2000" dirty="0" err="1">
                <a:solidFill>
                  <a:srgbClr val="FFFF00"/>
                </a:solidFill>
                <a:latin typeface="Arial Black" pitchFamily="34" charset="0"/>
              </a:rPr>
              <a:t>одиницю</a:t>
            </a:r>
            <a:r>
              <a:rPr lang="ru-RU" sz="2000" dirty="0">
                <a:solidFill>
                  <a:srgbClr val="FFFF00"/>
                </a:solidFill>
                <a:latin typeface="Arial Black" pitchFamily="34" charset="0"/>
              </a:rPr>
              <a:t> часу </a:t>
            </a:r>
            <a:r>
              <a:rPr lang="ru-RU" sz="2000" dirty="0" err="1">
                <a:solidFill>
                  <a:srgbClr val="FFFF00"/>
                </a:solidFill>
                <a:latin typeface="Arial Black" pitchFamily="34" charset="0"/>
              </a:rPr>
              <a:t>роботи</a:t>
            </a:r>
            <a:r>
              <a:rPr lang="ru-RU" sz="2000" dirty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rgbClr val="FFFF00"/>
                </a:solidFill>
                <a:latin typeface="Arial Black" pitchFamily="34" charset="0"/>
              </a:rPr>
              <a:t>дають</a:t>
            </a:r>
            <a:r>
              <a:rPr lang="ru-RU" sz="2000" dirty="0">
                <a:solidFill>
                  <a:srgbClr val="FFFF00"/>
                </a:solidFill>
                <a:latin typeface="Arial Black" pitchFamily="34" charset="0"/>
              </a:rPr>
              <a:t> надбавки (</a:t>
            </a:r>
            <a:r>
              <a:rPr lang="ru-RU" sz="2000" dirty="0" err="1">
                <a:solidFill>
                  <a:srgbClr val="FFFF00"/>
                </a:solidFill>
                <a:latin typeface="Arial Black" pitchFamily="34" charset="0"/>
              </a:rPr>
              <a:t>премії</a:t>
            </a:r>
            <a:r>
              <a:rPr lang="ru-RU" sz="2000" dirty="0">
                <a:solidFill>
                  <a:srgbClr val="FFFF00"/>
                </a:solidFill>
                <a:latin typeface="Arial Black" pitchFamily="34" charset="0"/>
              </a:rPr>
              <a:t>) за </a:t>
            </a:r>
            <a:r>
              <a:rPr lang="ru-RU" sz="2000" dirty="0" err="1">
                <a:solidFill>
                  <a:srgbClr val="FFFF00"/>
                </a:solidFill>
                <a:latin typeface="Arial Black" pitchFamily="34" charset="0"/>
              </a:rPr>
              <a:t>досягнення</a:t>
            </a:r>
            <a:r>
              <a:rPr lang="ru-RU" sz="2000" dirty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rgbClr val="FFFF00"/>
                </a:solidFill>
                <a:latin typeface="Arial Black" pitchFamily="34" charset="0"/>
              </a:rPr>
              <a:t>певних</a:t>
            </a:r>
            <a:r>
              <a:rPr lang="ru-RU" sz="2000" dirty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rgbClr val="FFFF00"/>
                </a:solidFill>
                <a:latin typeface="Arial Black" pitchFamily="34" charset="0"/>
              </a:rPr>
              <a:t>якісних</a:t>
            </a:r>
            <a:r>
              <a:rPr lang="ru-RU" sz="2000" dirty="0">
                <a:solidFill>
                  <a:srgbClr val="FFFF00"/>
                </a:solidFill>
                <a:latin typeface="Arial Black" pitchFamily="34" charset="0"/>
              </a:rPr>
              <a:t> і </a:t>
            </a:r>
            <a:r>
              <a:rPr lang="ru-RU" sz="2000" dirty="0" err="1">
                <a:solidFill>
                  <a:srgbClr val="FFFF00"/>
                </a:solidFill>
                <a:latin typeface="Arial Black" pitchFamily="34" charset="0"/>
              </a:rPr>
              <a:t>кількісних</a:t>
            </a:r>
            <a:r>
              <a:rPr lang="ru-RU" sz="2000" dirty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rgbClr val="FFFF00"/>
                </a:solidFill>
                <a:latin typeface="Arial Black" pitchFamily="34" charset="0"/>
              </a:rPr>
              <a:t>показників</a:t>
            </a:r>
            <a:r>
              <a:rPr lang="ru-RU" sz="2000" dirty="0">
                <a:solidFill>
                  <a:srgbClr val="FFFF00"/>
                </a:solidFill>
                <a:latin typeface="Arial Black" pitchFamily="34" charset="0"/>
              </a:rPr>
              <a:t>.</a:t>
            </a:r>
          </a:p>
          <a:p>
            <a:r>
              <a:rPr lang="ru-RU" sz="2000" dirty="0">
                <a:solidFill>
                  <a:srgbClr val="FFFF00"/>
                </a:solidFill>
                <a:latin typeface="Arial Black" pitchFamily="34" charset="0"/>
              </a:rPr>
              <a:t>Приклад 3.</a:t>
            </a:r>
          </a:p>
          <a:p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При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погодинно-преміальній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оплаті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праці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слюсар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3-го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розряду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з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погодинною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оплатою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праці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на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ремонтних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роботах у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січні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відпрацював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151 годину.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Встановлена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погодинно-тарифна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ставка 36.11 грн.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Премія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за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якість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виконаної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роботи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встановлена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15 %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від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фактичного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заробітку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.</a:t>
            </a:r>
          </a:p>
          <a:p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1.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Заробіток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за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фактично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відпрацьований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час: 151 годинах 36,11грн = 5452,61 грн.</a:t>
            </a:r>
          </a:p>
          <a:p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2.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Нарахована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сума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премії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за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якість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роботи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: 5452,61 грн. 15 : 100= 817,89 грн.</a:t>
            </a:r>
          </a:p>
          <a:p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3.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Нарахована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сума </a:t>
            </a:r>
            <a:r>
              <a:rPr lang="ru-RU" sz="2000" dirty="0" err="1">
                <a:solidFill>
                  <a:schemeClr val="tx2"/>
                </a:solidFill>
                <a:latin typeface="Arial Black" pitchFamily="34" charset="0"/>
              </a:rPr>
              <a:t>заробітної</a:t>
            </a:r>
            <a:r>
              <a:rPr lang="ru-RU" sz="2000" dirty="0">
                <a:solidFill>
                  <a:schemeClr val="tx2"/>
                </a:solidFill>
                <a:latin typeface="Arial Black" pitchFamily="34" charset="0"/>
              </a:rPr>
              <a:t> плати: 5452,61 + 817,89 = 6270,5 грн.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401080" cy="6116786"/>
          </a:xfrm>
        </p:spPr>
        <p:txBody>
          <a:bodyPr>
            <a:normAutofit fontScale="92500" lnSpcReduction="10000"/>
          </a:bodyPr>
          <a:lstStyle/>
          <a:p>
            <a:r>
              <a:rPr lang="ru-RU" sz="3200" b="1" u="sng" dirty="0" smtClean="0"/>
              <a:t>Доплати та надбавки, </a:t>
            </a:r>
            <a:r>
              <a:rPr lang="ru-RU" sz="3200" b="1" u="sng" dirty="0" err="1" smtClean="0"/>
              <a:t>зазвичай</a:t>
            </a:r>
            <a:r>
              <a:rPr lang="ru-RU" sz="3200" b="1" u="sng" dirty="0" smtClean="0"/>
              <a:t>, </a:t>
            </a:r>
            <a:r>
              <a:rPr lang="ru-RU" sz="3200" b="1" u="sng" dirty="0" err="1" smtClean="0"/>
              <a:t>мають</a:t>
            </a:r>
            <a:r>
              <a:rPr lang="ru-RU" sz="3200" b="1" u="sng" dirty="0" smtClean="0"/>
              <a:t> </a:t>
            </a:r>
            <a:r>
              <a:rPr lang="ru-RU" sz="3200" b="1" u="sng" dirty="0" err="1" smtClean="0"/>
              <a:t>компенсаційний</a:t>
            </a:r>
            <a:r>
              <a:rPr lang="ru-RU" sz="3200" b="1" u="sng" dirty="0" smtClean="0"/>
              <a:t> характер, до них належать </a:t>
            </a:r>
            <a:r>
              <a:rPr lang="ru-RU" sz="3200" b="1" u="sng" dirty="0" err="1" smtClean="0"/>
              <a:t>наступні</a:t>
            </a:r>
            <a:r>
              <a:rPr lang="ru-RU" sz="3200" b="1" u="sng" dirty="0" smtClean="0"/>
              <a:t>: </a:t>
            </a:r>
          </a:p>
          <a:p>
            <a:r>
              <a:rPr lang="ru-RU" sz="3200" dirty="0" smtClean="0"/>
              <a:t>- за </a:t>
            </a:r>
            <a:r>
              <a:rPr lang="ru-RU" sz="3200" dirty="0" err="1" smtClean="0"/>
              <a:t>умови</a:t>
            </a:r>
            <a:r>
              <a:rPr lang="ru-RU" sz="3200" dirty="0" smtClean="0"/>
              <a:t> </a:t>
            </a:r>
            <a:r>
              <a:rPr lang="ru-RU" sz="3200" dirty="0" err="1" smtClean="0"/>
              <a:t>праці</a:t>
            </a:r>
            <a:r>
              <a:rPr lang="ru-RU" sz="3200" dirty="0" smtClean="0"/>
              <a:t>; </a:t>
            </a:r>
          </a:p>
          <a:p>
            <a:r>
              <a:rPr lang="ru-RU" sz="3200" dirty="0" smtClean="0"/>
              <a:t>- за </a:t>
            </a:r>
            <a:r>
              <a:rPr lang="ru-RU" sz="3200" dirty="0" err="1" smtClean="0"/>
              <a:t>виконання</a:t>
            </a:r>
            <a:r>
              <a:rPr lang="ru-RU" sz="3200" dirty="0" smtClean="0"/>
              <a:t> </a:t>
            </a:r>
            <a:r>
              <a:rPr lang="ru-RU" sz="3200" dirty="0" err="1" smtClean="0"/>
              <a:t>виробничих</a:t>
            </a:r>
            <a:r>
              <a:rPr lang="ru-RU" sz="3200" dirty="0" smtClean="0"/>
              <a:t> </a:t>
            </a:r>
            <a:r>
              <a:rPr lang="ru-RU" sz="3200" dirty="0" err="1" smtClean="0"/>
              <a:t>завдань</a:t>
            </a:r>
            <a:r>
              <a:rPr lang="ru-RU" sz="3200" dirty="0" smtClean="0"/>
              <a:t> </a:t>
            </a:r>
            <a:r>
              <a:rPr lang="ru-RU" sz="3200" dirty="0" err="1" smtClean="0"/>
              <a:t>стабільно</a:t>
            </a:r>
            <a:r>
              <a:rPr lang="ru-RU" sz="3200" dirty="0" smtClean="0"/>
              <a:t> та </a:t>
            </a:r>
            <a:r>
              <a:rPr lang="ru-RU" sz="3200" dirty="0" err="1" smtClean="0"/>
              <a:t>з</a:t>
            </a:r>
            <a:r>
              <a:rPr lang="ru-RU" sz="3200" dirty="0" smtClean="0"/>
              <a:t> </a:t>
            </a:r>
            <a:r>
              <a:rPr lang="ru-RU" sz="3200" dirty="0" err="1" smtClean="0"/>
              <a:t>високою</a:t>
            </a:r>
            <a:r>
              <a:rPr lang="ru-RU" sz="3200" dirty="0" smtClean="0"/>
              <a:t> </a:t>
            </a:r>
            <a:r>
              <a:rPr lang="ru-RU" sz="3200" dirty="0" err="1" smtClean="0"/>
              <a:t>якістю</a:t>
            </a:r>
            <a:r>
              <a:rPr lang="ru-RU" sz="3200" dirty="0" smtClean="0"/>
              <a:t>; </a:t>
            </a:r>
          </a:p>
          <a:p>
            <a:r>
              <a:rPr lang="ru-RU" sz="3200" dirty="0" smtClean="0"/>
              <a:t>- за </a:t>
            </a:r>
            <a:r>
              <a:rPr lang="ru-RU" sz="3200" dirty="0" err="1" smtClean="0"/>
              <a:t>професійну</a:t>
            </a:r>
            <a:r>
              <a:rPr lang="ru-RU" sz="3200" dirty="0" smtClean="0"/>
              <a:t> </a:t>
            </a:r>
            <a:r>
              <a:rPr lang="ru-RU" sz="3200" dirty="0" err="1" smtClean="0"/>
              <a:t>майстерність</a:t>
            </a:r>
            <a:r>
              <a:rPr lang="ru-RU" sz="3200" dirty="0" smtClean="0"/>
              <a:t>; </a:t>
            </a:r>
          </a:p>
          <a:p>
            <a:r>
              <a:rPr lang="ru-RU" sz="3200" dirty="0" smtClean="0"/>
              <a:t>- за роботу у </a:t>
            </a:r>
            <a:r>
              <a:rPr lang="ru-RU" sz="3200" dirty="0" err="1" smtClean="0"/>
              <a:t>важких</a:t>
            </a:r>
            <a:r>
              <a:rPr lang="ru-RU" sz="3200" dirty="0" smtClean="0"/>
              <a:t> </a:t>
            </a:r>
            <a:r>
              <a:rPr lang="ru-RU" sz="3200" dirty="0" err="1" smtClean="0"/>
              <a:t>умовах</a:t>
            </a:r>
            <a:r>
              <a:rPr lang="ru-RU" sz="3200" dirty="0" smtClean="0"/>
              <a:t>; </a:t>
            </a:r>
          </a:p>
          <a:p>
            <a:r>
              <a:rPr lang="ru-RU" sz="3200" dirty="0" smtClean="0"/>
              <a:t>- за </a:t>
            </a:r>
            <a:r>
              <a:rPr lang="ru-RU" sz="3200" dirty="0" err="1" smtClean="0"/>
              <a:t>суміщення</a:t>
            </a:r>
            <a:r>
              <a:rPr lang="ru-RU" sz="3200" dirty="0" smtClean="0"/>
              <a:t> </a:t>
            </a:r>
            <a:r>
              <a:rPr lang="ru-RU" sz="3200" dirty="0" err="1" smtClean="0"/>
              <a:t>професій</a:t>
            </a:r>
            <a:r>
              <a:rPr lang="ru-RU" sz="3200" dirty="0" smtClean="0"/>
              <a:t> </a:t>
            </a:r>
            <a:r>
              <a:rPr lang="ru-RU" sz="3200" dirty="0" err="1" smtClean="0"/>
              <a:t>і</a:t>
            </a:r>
            <a:r>
              <a:rPr lang="ru-RU" sz="3200" dirty="0" smtClean="0"/>
              <a:t> </a:t>
            </a:r>
            <a:r>
              <a:rPr lang="ru-RU" sz="3200" dirty="0" err="1" smtClean="0"/>
              <a:t>виконання</a:t>
            </a:r>
            <a:r>
              <a:rPr lang="ru-RU" sz="3200" dirty="0" smtClean="0"/>
              <a:t> </a:t>
            </a:r>
            <a:r>
              <a:rPr lang="ru-RU" sz="3200" dirty="0" err="1" smtClean="0"/>
              <a:t>обов’язків</a:t>
            </a:r>
            <a:r>
              <a:rPr lang="ru-RU" sz="3200" dirty="0" smtClean="0"/>
              <a:t> </a:t>
            </a:r>
            <a:r>
              <a:rPr lang="ru-RU" sz="3200" dirty="0" err="1" smtClean="0"/>
              <a:t>тимчасово</a:t>
            </a:r>
            <a:r>
              <a:rPr lang="ru-RU" sz="3200" dirty="0" smtClean="0"/>
              <a:t> </a:t>
            </a:r>
            <a:r>
              <a:rPr lang="ru-RU" sz="3200" dirty="0" err="1" smtClean="0"/>
              <a:t>відсутнього</a:t>
            </a:r>
            <a:r>
              <a:rPr lang="ru-RU" sz="3200" dirty="0" smtClean="0"/>
              <a:t> </a:t>
            </a:r>
            <a:r>
              <a:rPr lang="ru-RU" sz="3200" dirty="0" err="1" smtClean="0"/>
              <a:t>працівника</a:t>
            </a:r>
            <a:r>
              <a:rPr lang="ru-RU" sz="3200" dirty="0" smtClean="0"/>
              <a:t>; </a:t>
            </a:r>
          </a:p>
          <a:p>
            <a:r>
              <a:rPr lang="ru-RU" sz="3200" dirty="0" smtClean="0"/>
              <a:t>- за роботу в </a:t>
            </a:r>
            <a:r>
              <a:rPr lang="ru-RU" sz="3200" dirty="0" err="1" smtClean="0"/>
              <a:t>нічний</a:t>
            </a:r>
            <a:r>
              <a:rPr lang="ru-RU" sz="3200" dirty="0" smtClean="0"/>
              <a:t> час; </a:t>
            </a:r>
          </a:p>
          <a:p>
            <a:r>
              <a:rPr lang="ru-RU" sz="3200" dirty="0" smtClean="0"/>
              <a:t>- за роботу в </a:t>
            </a:r>
            <a:r>
              <a:rPr lang="ru-RU" sz="3200" dirty="0" err="1" smtClean="0"/>
              <a:t>понаднормовий</a:t>
            </a:r>
            <a:r>
              <a:rPr lang="ru-RU" sz="3200" dirty="0" smtClean="0"/>
              <a:t> час.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571604" y="428604"/>
            <a:ext cx="6960836" cy="9841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err="1">
                <a:solidFill>
                  <a:srgbClr val="FFFF00"/>
                </a:solidFill>
                <a:latin typeface="Arial Black" pitchFamily="34" charset="0"/>
              </a:rPr>
              <a:t>відрядна</a:t>
            </a:r>
            <a:r>
              <a:rPr lang="ru-RU" sz="3200" b="1" dirty="0">
                <a:solidFill>
                  <a:srgbClr val="FFFF00"/>
                </a:solidFill>
                <a:latin typeface="Arial Black" pitchFamily="34" charset="0"/>
              </a:rPr>
              <a:t> форма оплати </a:t>
            </a:r>
            <a:r>
              <a:rPr lang="ru-RU" sz="3200" b="1" dirty="0" err="1">
                <a:solidFill>
                  <a:srgbClr val="FFFF00"/>
                </a:solidFill>
                <a:latin typeface="Arial Black" pitchFamily="34" charset="0"/>
              </a:rPr>
              <a:t>праці</a:t>
            </a:r>
            <a:r>
              <a:rPr lang="ru-RU" sz="3200" b="1" dirty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ru-RU" sz="3200" b="1" dirty="0" err="1">
                <a:solidFill>
                  <a:srgbClr val="FFFF00"/>
                </a:solidFill>
                <a:latin typeface="Arial Black" pitchFamily="34" charset="0"/>
              </a:rPr>
              <a:t>має</a:t>
            </a:r>
            <a:r>
              <a:rPr lang="ru-RU" sz="3200" b="1" dirty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ru-RU" sz="3200" b="1" dirty="0" err="1">
                <a:solidFill>
                  <a:srgbClr val="FFFF00"/>
                </a:solidFill>
                <a:latin typeface="Arial Black" pitchFamily="34" charset="0"/>
              </a:rPr>
              <a:t>наступні</a:t>
            </a:r>
            <a:r>
              <a:rPr lang="ru-RU" sz="3200" b="1" dirty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ru-RU" sz="3200" b="1" dirty="0" err="1">
                <a:solidFill>
                  <a:srgbClr val="FFFF00"/>
                </a:solidFill>
                <a:latin typeface="Arial Black" pitchFamily="34" charset="0"/>
              </a:rPr>
              <a:t>системи</a:t>
            </a:r>
            <a:endParaRPr lang="ru-RU" sz="3200" b="1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1571604" y="5332238"/>
            <a:ext cx="714380" cy="7858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/>
          <p:cNvSpPr/>
          <p:nvPr/>
        </p:nvSpPr>
        <p:spPr>
          <a:xfrm>
            <a:off x="1560314" y="3717032"/>
            <a:ext cx="714380" cy="7858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>
            <a:off x="1562542" y="1999308"/>
            <a:ext cx="714380" cy="7858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1562542" y="1930953"/>
            <a:ext cx="0" cy="37941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Скругленный прямоугольник 11"/>
          <p:cNvSpPr/>
          <p:nvPr/>
        </p:nvSpPr>
        <p:spPr>
          <a:xfrm>
            <a:off x="2276922" y="1484784"/>
            <a:ext cx="6255518" cy="15121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FFFF00"/>
                </a:solidFill>
                <a:latin typeface="Arial Black" pitchFamily="34" charset="0"/>
                <a:cs typeface="Times New Roman" pitchFamily="18" charset="0"/>
              </a:rPr>
              <a:t>пряма </a:t>
            </a:r>
            <a:r>
              <a:rPr lang="uk-UA" sz="2000" b="1" dirty="0">
                <a:solidFill>
                  <a:srgbClr val="FFFF00"/>
                </a:solidFill>
                <a:latin typeface="Arial Black" pitchFamily="34" charset="0"/>
                <a:cs typeface="Times New Roman" pitchFamily="18" charset="0"/>
              </a:rPr>
              <a:t>відрядна </a:t>
            </a:r>
            <a:r>
              <a:rPr lang="uk-UA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- розцінки за одиницю продукції (роботи) є незмінними, а розмір заробітної плати залежить від виробітку (чим вище виробіток, тим вища й оплата). Ця система оплати праці застосовується в основному в промислових цехах підприємств, а також у будівництві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336238" y="2996952"/>
            <a:ext cx="6196202" cy="20520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4320" lvl="0" indent="-274320">
              <a:spcBef>
                <a:spcPct val="20000"/>
              </a:spcBef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000" b="1" dirty="0" err="1" smtClean="0">
                <a:solidFill>
                  <a:srgbClr val="FFFF00"/>
                </a:solidFill>
                <a:latin typeface="Arial Black" pitchFamily="34" charset="0"/>
                <a:cs typeface="Times New Roman" pitchFamily="18" charset="0"/>
              </a:rPr>
              <a:t>відрядно-преміальна</a:t>
            </a:r>
            <a:r>
              <a:rPr lang="ru-RU" sz="2000" b="1" dirty="0" smtClean="0">
                <a:solidFill>
                  <a:srgbClr val="FFFF00"/>
                </a:solidFill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600" b="1" dirty="0" err="1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поряд</a:t>
            </a:r>
            <a:r>
              <a:rPr lang="ru-RU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з оплатою за </a:t>
            </a:r>
            <a:r>
              <a:rPr lang="ru-RU" sz="1600" b="1" dirty="0" err="1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відрядними</a:t>
            </a:r>
            <a:r>
              <a:rPr lang="ru-RU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розцінками</a:t>
            </a:r>
            <a:r>
              <a:rPr lang="ru-RU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1600" b="1" dirty="0" err="1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обсяг</a:t>
            </a:r>
            <a:r>
              <a:rPr lang="ru-RU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виконаних</a:t>
            </a:r>
            <a:r>
              <a:rPr lang="ru-RU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робіт</a:t>
            </a:r>
            <a:r>
              <a:rPr lang="ru-RU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dirty="0" err="1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працівникам</a:t>
            </a:r>
            <a:r>
              <a:rPr lang="ru-RU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нараховують</a:t>
            </a:r>
            <a:r>
              <a:rPr lang="ru-RU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премії</a:t>
            </a:r>
            <a:r>
              <a:rPr lang="ru-RU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1600" b="1" dirty="0" err="1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перевиконання</a:t>
            </a:r>
            <a:r>
              <a:rPr lang="ru-RU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норм </a:t>
            </a:r>
            <a:r>
              <a:rPr lang="ru-RU" sz="1600" b="1" dirty="0" err="1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виробітку</a:t>
            </a:r>
            <a:r>
              <a:rPr lang="ru-RU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, за </a:t>
            </a:r>
            <a:r>
              <a:rPr lang="ru-RU" sz="1600" b="1" dirty="0" err="1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перевиконання</a:t>
            </a:r>
            <a:r>
              <a:rPr lang="ru-RU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місячних</a:t>
            </a:r>
            <a:r>
              <a:rPr lang="ru-RU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dirty="0" err="1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квартальних</a:t>
            </a:r>
            <a:r>
              <a:rPr lang="ru-RU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dirty="0" err="1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річних</a:t>
            </a:r>
            <a:r>
              <a:rPr lang="ru-RU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виробничих</a:t>
            </a:r>
            <a:r>
              <a:rPr lang="ru-RU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завдань</a:t>
            </a:r>
            <a:r>
              <a:rPr lang="ru-RU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b="1" dirty="0" err="1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Ця</a:t>
            </a:r>
            <a:r>
              <a:rPr lang="ru-RU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система оплати </a:t>
            </a:r>
            <a:r>
              <a:rPr lang="ru-RU" sz="1600" b="1" dirty="0" err="1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праці</a:t>
            </a:r>
            <a:r>
              <a:rPr lang="ru-RU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використовується</a:t>
            </a:r>
            <a:r>
              <a:rPr lang="ru-RU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1600" b="1" dirty="0" err="1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ремонтних</a:t>
            </a:r>
            <a:r>
              <a:rPr lang="ru-RU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майстернях</a:t>
            </a:r>
            <a:r>
              <a:rPr lang="ru-RU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, автопарку, в </a:t>
            </a:r>
            <a:r>
              <a:rPr lang="ru-RU" sz="1600" b="1" dirty="0" err="1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рослинництві</a:t>
            </a:r>
            <a:r>
              <a:rPr lang="ru-RU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, тих </a:t>
            </a:r>
            <a:r>
              <a:rPr lang="ru-RU" sz="1600" b="1" dirty="0" err="1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галузях</a:t>
            </a:r>
            <a:r>
              <a:rPr lang="ru-RU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тваринництва</a:t>
            </a:r>
            <a:r>
              <a:rPr lang="ru-RU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, де </a:t>
            </a:r>
            <a:r>
              <a:rPr lang="ru-RU" sz="1600" b="1" dirty="0" err="1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продукція</a:t>
            </a:r>
            <a:r>
              <a:rPr lang="ru-RU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надходить</a:t>
            </a:r>
            <a:r>
              <a:rPr lang="ru-RU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протягом</a:t>
            </a:r>
            <a:r>
              <a:rPr lang="ru-RU" sz="16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року.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278669" y="5093619"/>
            <a:ext cx="6311340" cy="17299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FFFF00"/>
                </a:solidFill>
                <a:latin typeface="Arial Black" pitchFamily="34" charset="0"/>
                <a:cs typeface="Times New Roman" pitchFamily="18" charset="0"/>
              </a:rPr>
              <a:t>акордно-преміальна </a:t>
            </a:r>
            <a:r>
              <a:rPr lang="uk-UA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- найбільш прогресивна система оплати праці. Суть акордно-преміальної оплати праці полягає в тому, що оплата нараховується за одержання кінцевого виду продукції з урахуванням її кількості і якості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8605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7206751"/>
              </p:ext>
            </p:extLst>
          </p:nvPr>
        </p:nvGraphicFramePr>
        <p:xfrm>
          <a:off x="395536" y="1052736"/>
          <a:ext cx="8352928" cy="23774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450634"/>
                <a:gridCol w="5902294"/>
              </a:tblGrid>
              <a:tr h="7924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1300" b="1" dirty="0">
                          <a:solidFill>
                            <a:schemeClr val="tx2"/>
                          </a:solidFill>
                          <a:effectLst/>
                          <a:latin typeface="Arial Black" pitchFamily="34" charset="0"/>
                        </a:rPr>
                        <a:t>А Трудові </a:t>
                      </a:r>
                      <a:r>
                        <a:rPr lang="uk-UA" sz="1300" b="1" dirty="0" smtClean="0">
                          <a:solidFill>
                            <a:schemeClr val="tx2"/>
                          </a:solidFill>
                          <a:effectLst/>
                          <a:latin typeface="Arial Black" pitchFamily="34" charset="0"/>
                        </a:rPr>
                        <a:t>ресурси</a:t>
                      </a:r>
                      <a:endParaRPr lang="ru-RU" sz="1200" b="1" dirty="0">
                        <a:solidFill>
                          <a:schemeClr val="tx2"/>
                        </a:solidFill>
                        <a:effectLst/>
                        <a:latin typeface="Arial Black" pitchFamily="34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1300" dirty="0" smtClean="0">
                          <a:solidFill>
                            <a:schemeClr val="tx2"/>
                          </a:solidFill>
                          <a:effectLst/>
                          <a:latin typeface="Arial Black" pitchFamily="34" charset="0"/>
                        </a:rPr>
                        <a:t>1 </a:t>
                      </a:r>
                      <a:r>
                        <a:rPr lang="uk-UA" sz="1300" dirty="0">
                          <a:solidFill>
                            <a:schemeClr val="tx2"/>
                          </a:solidFill>
                          <a:effectLst/>
                          <a:latin typeface="Arial Black" pitchFamily="34" charset="0"/>
                        </a:rPr>
                        <a:t>характеризує ефективність, результативність витрат праці й визначається кількістю продукції, виробленої в одиницю робочого часу або витратами праці на одиницю виробленої продукції, або виконаних </a:t>
                      </a:r>
                      <a:r>
                        <a:rPr lang="uk-UA" sz="1300" dirty="0" smtClean="0">
                          <a:solidFill>
                            <a:schemeClr val="tx2"/>
                          </a:solidFill>
                          <a:effectLst/>
                          <a:latin typeface="Arial Black" pitchFamily="34" charset="0"/>
                        </a:rPr>
                        <a:t>робіт</a:t>
                      </a:r>
                      <a:endParaRPr lang="ru-RU" sz="1200" dirty="0">
                        <a:solidFill>
                          <a:schemeClr val="tx2"/>
                        </a:solidFill>
                        <a:effectLst/>
                        <a:latin typeface="Arial Black" pitchFamily="34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1300" dirty="0">
                          <a:solidFill>
                            <a:schemeClr val="tx2"/>
                          </a:solidFill>
                          <a:effectLst/>
                          <a:latin typeface="Arial Black" pitchFamily="34" charset="0"/>
                        </a:rPr>
                        <a:t>Б Продуктивність </a:t>
                      </a:r>
                      <a:r>
                        <a:rPr lang="uk-UA" sz="1300" dirty="0" smtClean="0">
                          <a:solidFill>
                            <a:schemeClr val="tx2"/>
                          </a:solidFill>
                          <a:effectLst/>
                          <a:latin typeface="Arial Black" pitchFamily="34" charset="0"/>
                        </a:rPr>
                        <a:t>праці</a:t>
                      </a:r>
                      <a:endParaRPr lang="ru-RU" sz="1200" dirty="0">
                        <a:solidFill>
                          <a:schemeClr val="tx2"/>
                        </a:solidFill>
                        <a:effectLst/>
                        <a:latin typeface="Arial Black" pitchFamily="34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1300" dirty="0">
                          <a:solidFill>
                            <a:schemeClr val="tx2"/>
                          </a:solidFill>
                          <a:effectLst/>
                          <a:latin typeface="Arial Black" pitchFamily="34" charset="0"/>
                        </a:rPr>
                        <a:t>2 сукупність постійних або тимчасових працівників, що отримали необхідну професійну підготовку або мають досвід практичної роботи.</a:t>
                      </a:r>
                      <a:endParaRPr lang="ru-RU" sz="1200" dirty="0">
                        <a:solidFill>
                          <a:schemeClr val="tx2"/>
                        </a:solidFill>
                        <a:effectLst/>
                        <a:latin typeface="Arial Black" pitchFamily="34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1300" dirty="0">
                          <a:solidFill>
                            <a:schemeClr val="tx2"/>
                          </a:solidFill>
                          <a:effectLst/>
                          <a:latin typeface="Arial Black" pitchFamily="34" charset="0"/>
                        </a:rPr>
                        <a:t>В </a:t>
                      </a:r>
                      <a:r>
                        <a:rPr lang="uk-UA" sz="1300" dirty="0" smtClean="0">
                          <a:solidFill>
                            <a:schemeClr val="tx2"/>
                          </a:solidFill>
                          <a:effectLst/>
                          <a:latin typeface="Arial Black" pitchFamily="34" charset="0"/>
                        </a:rPr>
                        <a:t>Персонал</a:t>
                      </a:r>
                      <a:endParaRPr lang="ru-RU" sz="1200" dirty="0">
                        <a:solidFill>
                          <a:schemeClr val="tx2"/>
                        </a:solidFill>
                        <a:effectLst/>
                        <a:latin typeface="Arial Black" pitchFamily="34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1300" dirty="0">
                          <a:solidFill>
                            <a:schemeClr val="tx2"/>
                          </a:solidFill>
                          <a:effectLst/>
                          <a:latin typeface="Arial Black" pitchFamily="34" charset="0"/>
                        </a:rPr>
                        <a:t>3 розуміється постійний кваліфікований склад працівників підприємства.</a:t>
                      </a:r>
                      <a:endParaRPr lang="ru-RU" sz="1200" dirty="0">
                        <a:solidFill>
                          <a:schemeClr val="tx2"/>
                        </a:solidFill>
                        <a:effectLst/>
                        <a:latin typeface="Arial Black" pitchFamily="34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1300" dirty="0">
                          <a:solidFill>
                            <a:schemeClr val="tx2"/>
                          </a:solidFill>
                          <a:effectLst/>
                          <a:latin typeface="Arial Black" pitchFamily="34" charset="0"/>
                        </a:rPr>
                        <a:t>Г Кадри </a:t>
                      </a:r>
                      <a:endParaRPr lang="ru-RU" sz="1200" dirty="0">
                        <a:solidFill>
                          <a:schemeClr val="tx2"/>
                        </a:solidFill>
                        <a:effectLst/>
                        <a:latin typeface="Arial Black" pitchFamily="34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1300" dirty="0">
                          <a:solidFill>
                            <a:schemeClr val="tx2"/>
                          </a:solidFill>
                          <a:effectLst/>
                          <a:latin typeface="Arial Black" pitchFamily="34" charset="0"/>
                        </a:rPr>
                        <a:t>4 частина працездатного населення, яка за віковими, фізичними та освітніми даними відповідає тій чи іншій сфері діяльності</a:t>
                      </a:r>
                      <a:endParaRPr lang="ru-RU" sz="1200" dirty="0">
                        <a:solidFill>
                          <a:schemeClr val="tx2"/>
                        </a:solidFill>
                        <a:effectLst/>
                        <a:latin typeface="Arial Black" pitchFamily="34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99998" y="423921"/>
            <a:ext cx="8784976" cy="6093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3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1 Встановити відповідність термінів і понять:</a:t>
            </a: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300" dirty="0">
              <a:latin typeface="Arial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300" dirty="0">
              <a:latin typeface="Arial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300" dirty="0">
              <a:latin typeface="Arial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300" dirty="0">
              <a:latin typeface="Arial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300" dirty="0">
              <a:latin typeface="Arial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300" dirty="0">
              <a:latin typeface="Arial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3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 Black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300" dirty="0">
              <a:solidFill>
                <a:srgbClr val="FFC000"/>
              </a:solidFill>
              <a:latin typeface="Arial Black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3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2 Яку групу становлять інженери, бухгалтера, економісти, юрисконсульти, тобто персонал, зайнятий інженерно-технічними, економічними й іншими роботами.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3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а)керівники;		б)спеціалісти;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3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в)службовці;		г)робочі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3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3 Вид трудової діяльності, здійснення якої потребує відповідних спеціальних знань і практичних навичках, називається...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sz="130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а)професією;		б)спеціальністю;</a:t>
            </a:r>
            <a:endParaRPr kumimoji="0" lang="ru-RU" sz="80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sz="130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в)кваліфікацією;	г)категорією.</a:t>
            </a:r>
            <a:endParaRPr kumimoji="0" lang="ru-RU" sz="80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3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4 Основна зарплата працівника – це...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arenR"/>
              <a:tabLst/>
            </a:pPr>
            <a:r>
              <a:rPr kumimoji="0" lang="uk-UA" sz="13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виплати працівникові з фонду матеріального заохочення за досягнення підприємством високих кінцевих результатів роботи;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arenR"/>
              <a:tabLst/>
            </a:pPr>
            <a:r>
              <a:rPr kumimoji="0" lang="uk-UA" sz="13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винагорода за виконану роботу відповідно до встановлених норм праці (норми часу, виробітку, обслуговування, посадові обов’язки).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arenR"/>
              <a:tabLst/>
            </a:pPr>
            <a:r>
              <a:rPr kumimoji="0" lang="uk-UA" sz="13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законодавчо зафіксована ставка згідно з рівнем кваліфікації працівника;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arenR"/>
              <a:tabLst/>
            </a:pPr>
            <a:r>
              <a:rPr kumimoji="0" lang="uk-UA" sz="13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доплати понад розміри, установлені чинним законодавством.</a:t>
            </a:r>
            <a:endParaRPr kumimoji="0" lang="uk-UA" sz="1800" b="1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833657" y="188640"/>
            <a:ext cx="19575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FFFF00"/>
                </a:solidFill>
                <a:latin typeface="Arial Black" pitchFamily="34" charset="0"/>
              </a:rPr>
              <a:t>ВАРІАНТ № 1</a:t>
            </a:r>
          </a:p>
        </p:txBody>
      </p:sp>
    </p:spTree>
    <p:extLst>
      <p:ext uri="{BB962C8B-B14F-4D97-AF65-F5344CB8AC3E}">
        <p14:creationId xmlns:p14="http://schemas.microsoft.com/office/powerpoint/2010/main" val="3495785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9352395"/>
              </p:ext>
            </p:extLst>
          </p:nvPr>
        </p:nvGraphicFramePr>
        <p:xfrm>
          <a:off x="413453" y="1268761"/>
          <a:ext cx="8496944" cy="2215939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492887"/>
                <a:gridCol w="6004057"/>
              </a:tblGrid>
              <a:tr h="6309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300" dirty="0">
                          <a:solidFill>
                            <a:schemeClr val="tx2"/>
                          </a:solidFill>
                          <a:effectLst/>
                          <a:latin typeface="Arial Black" pitchFamily="34" charset="0"/>
                        </a:rPr>
                        <a:t>А Баланс робочого </a:t>
                      </a:r>
                      <a:r>
                        <a:rPr lang="uk-UA" sz="1300" dirty="0" smtClean="0">
                          <a:solidFill>
                            <a:schemeClr val="tx2"/>
                          </a:solidFill>
                          <a:effectLst/>
                          <a:latin typeface="Arial Black" pitchFamily="34" charset="0"/>
                        </a:rPr>
                        <a:t>часу</a:t>
                      </a:r>
                      <a:endParaRPr lang="ru-RU" sz="1200" dirty="0">
                        <a:solidFill>
                          <a:schemeClr val="tx2"/>
                        </a:solidFill>
                        <a:effectLst/>
                        <a:latin typeface="Arial Black" pitchFamily="34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300">
                          <a:solidFill>
                            <a:schemeClr val="tx2"/>
                          </a:solidFill>
                          <a:effectLst/>
                          <a:latin typeface="Arial Black" pitchFamily="34" charset="0"/>
                        </a:rPr>
                        <a:t>1 кількість продукції, зробленої одним працівником за одиницю робочого часу або кількість робочого часу, необхідне для проведення одиниці продукції</a:t>
                      </a:r>
                      <a:endParaRPr lang="ru-RU" sz="1200">
                        <a:solidFill>
                          <a:schemeClr val="tx2"/>
                        </a:solidFill>
                        <a:effectLst/>
                        <a:latin typeface="Arial Black" pitchFamily="34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300" dirty="0">
                          <a:solidFill>
                            <a:schemeClr val="tx2"/>
                          </a:solidFill>
                          <a:effectLst/>
                          <a:latin typeface="Arial Black" pitchFamily="34" charset="0"/>
                        </a:rPr>
                        <a:t>Б Продуктивність </a:t>
                      </a:r>
                      <a:r>
                        <a:rPr lang="uk-UA" sz="1300" dirty="0" smtClean="0">
                          <a:solidFill>
                            <a:schemeClr val="tx2"/>
                          </a:solidFill>
                          <a:effectLst/>
                          <a:latin typeface="Arial Black" pitchFamily="34" charset="0"/>
                        </a:rPr>
                        <a:t>праці</a:t>
                      </a:r>
                      <a:endParaRPr lang="ru-RU" sz="1200" dirty="0">
                        <a:solidFill>
                          <a:schemeClr val="tx2"/>
                        </a:solidFill>
                        <a:effectLst/>
                        <a:latin typeface="Arial Black" pitchFamily="34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300" dirty="0">
                          <a:solidFill>
                            <a:schemeClr val="tx2"/>
                          </a:solidFill>
                          <a:effectLst/>
                          <a:latin typeface="Arial Black" pitchFamily="34" charset="0"/>
                        </a:rPr>
                        <a:t>2 комплекс теоретичних знань і практичних навичок, необхідних для виконання певного виду робіт у якій-небудь галузі виробництва</a:t>
                      </a:r>
                      <a:endParaRPr lang="ru-RU" sz="1200" dirty="0">
                        <a:solidFill>
                          <a:schemeClr val="tx2"/>
                        </a:solidFill>
                        <a:effectLst/>
                        <a:latin typeface="Arial Black" pitchFamily="34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300" dirty="0">
                          <a:solidFill>
                            <a:schemeClr val="tx2"/>
                          </a:solidFill>
                          <a:effectLst/>
                          <a:latin typeface="Arial Black" pitchFamily="34" charset="0"/>
                        </a:rPr>
                        <a:t>В </a:t>
                      </a:r>
                      <a:r>
                        <a:rPr lang="uk-UA" sz="1300" dirty="0" smtClean="0">
                          <a:solidFill>
                            <a:schemeClr val="tx2"/>
                          </a:solidFill>
                          <a:effectLst/>
                          <a:latin typeface="Arial Black" pitchFamily="34" charset="0"/>
                        </a:rPr>
                        <a:t>Професія</a:t>
                      </a:r>
                      <a:endParaRPr lang="ru-RU" sz="1200" dirty="0">
                        <a:solidFill>
                          <a:schemeClr val="tx2"/>
                        </a:solidFill>
                        <a:effectLst/>
                        <a:latin typeface="Arial Black" pitchFamily="34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300" dirty="0">
                          <a:solidFill>
                            <a:schemeClr val="tx2"/>
                          </a:solidFill>
                          <a:effectLst/>
                          <a:latin typeface="Arial Black" pitchFamily="34" charset="0"/>
                        </a:rPr>
                        <a:t>3 грошове вираження вартості й ціни робочої сили, яке виплачується працівникові за виконану роботу або зроблені послуги</a:t>
                      </a:r>
                      <a:endParaRPr lang="ru-RU" sz="1200" dirty="0">
                        <a:solidFill>
                          <a:schemeClr val="tx2"/>
                        </a:solidFill>
                        <a:effectLst/>
                        <a:latin typeface="Arial Black" pitchFamily="34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300" dirty="0">
                          <a:solidFill>
                            <a:schemeClr val="tx2"/>
                          </a:solidFill>
                          <a:effectLst/>
                          <a:latin typeface="Arial Black" pitchFamily="34" charset="0"/>
                        </a:rPr>
                        <a:t>Г Оплата </a:t>
                      </a:r>
                      <a:r>
                        <a:rPr lang="uk-UA" sz="1300" dirty="0" smtClean="0">
                          <a:solidFill>
                            <a:schemeClr val="tx2"/>
                          </a:solidFill>
                          <a:effectLst/>
                          <a:latin typeface="Arial Black" pitchFamily="34" charset="0"/>
                        </a:rPr>
                        <a:t>праці</a:t>
                      </a:r>
                      <a:endParaRPr lang="ru-RU" sz="1200" dirty="0">
                        <a:solidFill>
                          <a:schemeClr val="tx2"/>
                        </a:solidFill>
                        <a:effectLst/>
                        <a:latin typeface="Arial Black" pitchFamily="34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300" dirty="0">
                          <a:solidFill>
                            <a:schemeClr val="tx2"/>
                          </a:solidFill>
                          <a:effectLst/>
                          <a:latin typeface="Arial Black" pitchFamily="34" charset="0"/>
                        </a:rPr>
                        <a:t>4 система показників, яка характеризує загальний ресурс і використання часу працівника у виробництві</a:t>
                      </a:r>
                      <a:endParaRPr lang="ru-RU" sz="1200" dirty="0">
                        <a:solidFill>
                          <a:schemeClr val="tx2"/>
                        </a:solidFill>
                        <a:effectLst/>
                        <a:latin typeface="Arial Black" pitchFamily="34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455129" y="232629"/>
            <a:ext cx="8300245" cy="6140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6127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3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ВАРІАНТ № 2</a:t>
            </a:r>
          </a:p>
          <a:p>
            <a:pPr marL="0" marR="0" lvl="0" indent="6127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0" marR="0" lvl="0" indent="6127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3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1 Встановити відповідність термінів і понять стосовно тарифної системи оплати праці:</a:t>
            </a:r>
          </a:p>
          <a:p>
            <a:pPr marL="0" marR="0" lvl="0" indent="6127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300" b="1" dirty="0">
              <a:solidFill>
                <a:srgbClr val="FFFF00"/>
              </a:solidFill>
              <a:latin typeface="Arial Black" pitchFamily="34" charset="0"/>
              <a:cs typeface="Arial" pitchFamily="34" charset="0"/>
            </a:endParaRPr>
          </a:p>
          <a:p>
            <a:pPr marL="0" marR="0" lvl="0" indent="6127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3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0" marR="0" lvl="0" indent="6127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300" b="1" dirty="0">
              <a:solidFill>
                <a:srgbClr val="FFFF00"/>
              </a:solidFill>
              <a:latin typeface="Arial Black" pitchFamily="34" charset="0"/>
              <a:cs typeface="Arial" pitchFamily="34" charset="0"/>
            </a:endParaRPr>
          </a:p>
          <a:p>
            <a:pPr marL="0" marR="0" lvl="0" indent="6127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3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0" marR="0" lvl="0" indent="6127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300" b="1" dirty="0">
              <a:solidFill>
                <a:srgbClr val="FFFF00"/>
              </a:solidFill>
              <a:latin typeface="Arial Black" pitchFamily="34" charset="0"/>
              <a:cs typeface="Arial" pitchFamily="34" charset="0"/>
            </a:endParaRPr>
          </a:p>
          <a:p>
            <a:pPr marL="0" marR="0" lvl="0" indent="6127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3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0" marR="0" lvl="0" indent="6127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300" b="1" dirty="0">
              <a:solidFill>
                <a:srgbClr val="FFFF00"/>
              </a:solidFill>
              <a:latin typeface="Arial Black" pitchFamily="34" charset="0"/>
              <a:cs typeface="Arial" pitchFamily="34" charset="0"/>
            </a:endParaRPr>
          </a:p>
          <a:p>
            <a:pPr marL="0" marR="0" lvl="0" indent="6127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3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0" marR="0" lvl="0" indent="6127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300" b="1" dirty="0">
              <a:solidFill>
                <a:srgbClr val="FFFF00"/>
              </a:solidFill>
              <a:latin typeface="Arial Black" pitchFamily="34" charset="0"/>
              <a:cs typeface="Arial" pitchFamily="34" charset="0"/>
            </a:endParaRPr>
          </a:p>
          <a:p>
            <a:pPr marL="0" marR="0" lvl="0" indent="6127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0" marR="0" lvl="0" indent="6127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300" b="1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 Black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6127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300" b="1" dirty="0">
              <a:solidFill>
                <a:srgbClr val="FFC000"/>
              </a:solidFill>
              <a:latin typeface="Arial Black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6127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300" b="1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 Black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6127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3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2 Рівень продуктивності праці характеризується...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uk-UA" sz="1300" b="1" dirty="0">
                <a:solidFill>
                  <a:schemeClr val="tx2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lang="uk-UA" sz="1300" b="1" dirty="0" smtClean="0">
                <a:solidFill>
                  <a:schemeClr val="tx2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)</a:t>
            </a:r>
            <a:r>
              <a:rPr kumimoji="0" lang="uk-UA" sz="13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фондовіддачею;		б)виробкою;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uk-UA" sz="1300" b="1" dirty="0">
                <a:solidFill>
                  <a:schemeClr val="tx2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в</a:t>
            </a:r>
            <a:r>
              <a:rPr kumimoji="0" lang="uk-UA" sz="13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)фондоозброєністю праці;	г)фондомісткістю.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0" marR="0" lvl="0" indent="6127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3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3 Погодинна система оплати праці передбачає оплату праці відповідно до кількості...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uk-UA" sz="1300" b="1" dirty="0">
                <a:solidFill>
                  <a:schemeClr val="tx2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uk-UA" sz="13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)зробленої продукції;		б)відпрацьованого часу та рівня кваліфікації;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sz="13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в) наданих послуг;		г) вірної відповіді немає.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0" marR="0" lvl="0" indent="6127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3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4 Виберіть найбільш повне й точне визначення терміна </a:t>
            </a:r>
            <a:r>
              <a:rPr kumimoji="0" lang="uk-UA" sz="1300" b="1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„оплата</a:t>
            </a:r>
            <a:r>
              <a:rPr kumimoji="0" lang="uk-UA" sz="13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праці”: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arenR"/>
              <a:tabLst/>
            </a:pPr>
            <a:r>
              <a:rPr kumimoji="0" lang="uk-UA" sz="13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грошова оцінка виконаної роботи;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arenR"/>
              <a:tabLst/>
            </a:pPr>
            <a:r>
              <a:rPr kumimoji="0" lang="uk-UA" sz="13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відшкодування видатків на відтворення робочої чинності;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arenR"/>
              <a:tabLst/>
            </a:pPr>
            <a:r>
              <a:rPr kumimoji="0" lang="uk-UA" sz="13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сума коштів, виплачена власником підприємства на утримання працівника й непрацюючих членів його родини;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arenR"/>
              <a:tabLst/>
            </a:pPr>
            <a:r>
              <a:rPr kumimoji="0" lang="uk-UA" sz="13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грошовий вираз вартості та ціни робочої сили, яка виступає в формі заробітку, виплаченого власником підприємства за виконану роботу.</a:t>
            </a:r>
            <a:endParaRPr kumimoji="0" lang="uk-UA" sz="1800" b="1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 Black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0448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692696"/>
            <a:ext cx="8784976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err="1">
                <a:solidFill>
                  <a:srgbClr val="FFFF00"/>
                </a:solidFill>
                <a:latin typeface="Arial Black" pitchFamily="34" charset="0"/>
              </a:rPr>
              <a:t>Домашнє</a:t>
            </a:r>
            <a:r>
              <a:rPr lang="ru-RU" sz="4000" dirty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ru-RU" sz="4000" dirty="0" err="1">
                <a:solidFill>
                  <a:srgbClr val="FFFF00"/>
                </a:solidFill>
                <a:latin typeface="Arial Black" pitchFamily="34" charset="0"/>
              </a:rPr>
              <a:t>завдання</a:t>
            </a:r>
            <a:r>
              <a:rPr lang="ru-RU" sz="4000" dirty="0">
                <a:solidFill>
                  <a:srgbClr val="FFFF00"/>
                </a:solidFill>
                <a:latin typeface="Arial Black" pitchFamily="34" charset="0"/>
              </a:rPr>
              <a:t>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1443840"/>
            <a:ext cx="846043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1. </a:t>
            </a:r>
            <a:r>
              <a:rPr lang="ru-RU" sz="2400" dirty="0" err="1">
                <a:solidFill>
                  <a:schemeClr val="tx2"/>
                </a:solidFill>
                <a:latin typeface="Arial Black" pitchFamily="34" charset="0"/>
              </a:rPr>
              <a:t>Законспектувати</a:t>
            </a:r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 та </a:t>
            </a:r>
            <a:r>
              <a:rPr lang="ru-RU" sz="2400" dirty="0" err="1">
                <a:solidFill>
                  <a:schemeClr val="tx2"/>
                </a:solidFill>
                <a:latin typeface="Arial Black" pitchFamily="34" charset="0"/>
              </a:rPr>
              <a:t>вивчити</a:t>
            </a:r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:</a:t>
            </a:r>
          </a:p>
          <a:p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      - </a:t>
            </a:r>
            <a:r>
              <a:rPr lang="ru-RU" sz="2400" dirty="0" err="1">
                <a:solidFill>
                  <a:schemeClr val="tx2"/>
                </a:solidFill>
                <a:latin typeface="Arial Black" pitchFamily="34" charset="0"/>
              </a:rPr>
              <a:t>лекційний</a:t>
            </a:r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latin typeface="Arial Black" pitchFamily="34" charset="0"/>
              </a:rPr>
              <a:t>матеріал</a:t>
            </a:r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 теми з опорного конспекту;</a:t>
            </a:r>
          </a:p>
          <a:p>
            <a:r>
              <a:rPr lang="ru-RU" sz="2400" dirty="0" smtClean="0">
                <a:solidFill>
                  <a:schemeClr val="tx2"/>
                </a:solidFill>
                <a:latin typeface="Arial Black" pitchFamily="34" charset="0"/>
              </a:rPr>
              <a:t>2</a:t>
            </a:r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. </a:t>
            </a:r>
            <a:r>
              <a:rPr lang="ru-RU" sz="2400" dirty="0" err="1">
                <a:solidFill>
                  <a:schemeClr val="tx2"/>
                </a:solidFill>
                <a:latin typeface="Arial Black" pitchFamily="34" charset="0"/>
              </a:rPr>
              <a:t>Розв’язати</a:t>
            </a:r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 задачу:</a:t>
            </a:r>
          </a:p>
          <a:p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       При </a:t>
            </a:r>
            <a:r>
              <a:rPr lang="ru-RU" sz="2400" dirty="0" err="1">
                <a:solidFill>
                  <a:schemeClr val="tx2"/>
                </a:solidFill>
                <a:latin typeface="Arial Black" pitchFamily="34" charset="0"/>
              </a:rPr>
              <a:t>погодинно-преміальній</a:t>
            </a:r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latin typeface="Arial Black" pitchFamily="34" charset="0"/>
              </a:rPr>
              <a:t>оплаті</a:t>
            </a:r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latin typeface="Arial Black" pitchFamily="34" charset="0"/>
              </a:rPr>
              <a:t>праці</a:t>
            </a:r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latin typeface="Arial Black" pitchFamily="34" charset="0"/>
              </a:rPr>
              <a:t>слюсар</a:t>
            </a:r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400" dirty="0" smtClean="0">
                <a:solidFill>
                  <a:schemeClr val="tx2"/>
                </a:solidFill>
                <a:latin typeface="Arial Black" pitchFamily="34" charset="0"/>
              </a:rPr>
              <a:t>4-го </a:t>
            </a:r>
            <a:r>
              <a:rPr lang="ru-RU" sz="2400" dirty="0" err="1">
                <a:solidFill>
                  <a:schemeClr val="tx2"/>
                </a:solidFill>
                <a:latin typeface="Arial Black" pitchFamily="34" charset="0"/>
              </a:rPr>
              <a:t>розряду</a:t>
            </a:r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 з </a:t>
            </a:r>
            <a:r>
              <a:rPr lang="ru-RU" sz="2400" dirty="0" err="1">
                <a:solidFill>
                  <a:schemeClr val="tx2"/>
                </a:solidFill>
                <a:latin typeface="Arial Black" pitchFamily="34" charset="0"/>
              </a:rPr>
              <a:t>погодинною</a:t>
            </a:r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 оплатою </a:t>
            </a:r>
            <a:r>
              <a:rPr lang="ru-RU" sz="2400" dirty="0" err="1">
                <a:solidFill>
                  <a:schemeClr val="tx2"/>
                </a:solidFill>
                <a:latin typeface="Arial Black" pitchFamily="34" charset="0"/>
              </a:rPr>
              <a:t>праці</a:t>
            </a:r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 на </a:t>
            </a:r>
            <a:r>
              <a:rPr lang="ru-RU" sz="2400" dirty="0" err="1">
                <a:solidFill>
                  <a:schemeClr val="tx2"/>
                </a:solidFill>
                <a:latin typeface="Arial Black" pitchFamily="34" charset="0"/>
              </a:rPr>
              <a:t>ремонтних</a:t>
            </a:r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 роботах у </a:t>
            </a:r>
            <a:r>
              <a:rPr lang="ru-RU" sz="2400" dirty="0" smtClean="0">
                <a:solidFill>
                  <a:schemeClr val="tx2"/>
                </a:solidFill>
                <a:latin typeface="Arial Black" pitchFamily="34" charset="0"/>
              </a:rPr>
              <a:t>лютому </a:t>
            </a:r>
            <a:r>
              <a:rPr lang="ru-RU" sz="2400" dirty="0" err="1">
                <a:solidFill>
                  <a:schemeClr val="tx2"/>
                </a:solidFill>
                <a:latin typeface="Arial Black" pitchFamily="34" charset="0"/>
              </a:rPr>
              <a:t>відпрацював</a:t>
            </a:r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400" dirty="0" smtClean="0">
                <a:solidFill>
                  <a:schemeClr val="tx2"/>
                </a:solidFill>
                <a:latin typeface="Arial Black" pitchFamily="34" charset="0"/>
              </a:rPr>
              <a:t>168 </a:t>
            </a:r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годину. </a:t>
            </a:r>
            <a:r>
              <a:rPr lang="ru-RU" sz="2400" dirty="0" err="1">
                <a:solidFill>
                  <a:schemeClr val="tx2"/>
                </a:solidFill>
                <a:latin typeface="Arial Black" pitchFamily="34" charset="0"/>
              </a:rPr>
              <a:t>Встановлена</a:t>
            </a:r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latin typeface="Arial Black" pitchFamily="34" charset="0"/>
              </a:rPr>
              <a:t>погодинно-тарифна</a:t>
            </a:r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 ставка </a:t>
            </a:r>
            <a:r>
              <a:rPr lang="ru-RU" sz="2400" dirty="0" smtClean="0">
                <a:solidFill>
                  <a:schemeClr val="tx2"/>
                </a:solidFill>
                <a:latin typeface="Arial Black" pitchFamily="34" charset="0"/>
              </a:rPr>
              <a:t>39.11 </a:t>
            </a:r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грн. </a:t>
            </a:r>
            <a:r>
              <a:rPr lang="ru-RU" sz="2400" dirty="0" err="1">
                <a:solidFill>
                  <a:schemeClr val="tx2"/>
                </a:solidFill>
                <a:latin typeface="Arial Black" pitchFamily="34" charset="0"/>
              </a:rPr>
              <a:t>Премія</a:t>
            </a:r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 за </a:t>
            </a:r>
            <a:r>
              <a:rPr lang="ru-RU" sz="2400" dirty="0" err="1">
                <a:solidFill>
                  <a:schemeClr val="tx2"/>
                </a:solidFill>
                <a:latin typeface="Arial Black" pitchFamily="34" charset="0"/>
              </a:rPr>
              <a:t>якість</a:t>
            </a:r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latin typeface="Arial Black" pitchFamily="34" charset="0"/>
              </a:rPr>
              <a:t>виконаної</a:t>
            </a:r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latin typeface="Arial Black" pitchFamily="34" charset="0"/>
              </a:rPr>
              <a:t>роботи</a:t>
            </a:r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latin typeface="Arial Black" pitchFamily="34" charset="0"/>
              </a:rPr>
              <a:t>встановлена</a:t>
            </a:r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400" dirty="0" smtClean="0">
                <a:solidFill>
                  <a:schemeClr val="tx2"/>
                </a:solidFill>
                <a:latin typeface="Arial Black" pitchFamily="34" charset="0"/>
              </a:rPr>
              <a:t>18 </a:t>
            </a:r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% </a:t>
            </a:r>
            <a:r>
              <a:rPr lang="ru-RU" sz="2400" dirty="0" err="1">
                <a:solidFill>
                  <a:schemeClr val="tx2"/>
                </a:solidFill>
                <a:latin typeface="Arial Black" pitchFamily="34" charset="0"/>
              </a:rPr>
              <a:t>від</a:t>
            </a:r>
            <a:r>
              <a:rPr lang="ru-RU" sz="2400" dirty="0">
                <a:solidFill>
                  <a:schemeClr val="tx2"/>
                </a:solidFill>
                <a:latin typeface="Arial Black" pitchFamily="34" charset="0"/>
              </a:rPr>
              <a:t> фактичного </a:t>
            </a:r>
            <a:r>
              <a:rPr lang="ru-RU" sz="2400" dirty="0" err="1">
                <a:solidFill>
                  <a:schemeClr val="tx2"/>
                </a:solidFill>
                <a:latin typeface="Arial Black" pitchFamily="34" charset="0"/>
              </a:rPr>
              <a:t>заробітку</a:t>
            </a:r>
            <a:r>
              <a:rPr lang="ru-RU" sz="2400" dirty="0" smtClean="0">
                <a:solidFill>
                  <a:schemeClr val="tx2"/>
                </a:solidFill>
                <a:latin typeface="Arial Black" pitchFamily="34" charset="0"/>
              </a:rPr>
              <a:t>. </a:t>
            </a:r>
            <a:r>
              <a:rPr lang="ru-RU" sz="2400" dirty="0" err="1" smtClean="0">
                <a:solidFill>
                  <a:schemeClr val="tx2"/>
                </a:solidFill>
                <a:latin typeface="Arial Black" pitchFamily="34" charset="0"/>
              </a:rPr>
              <a:t>Скільки</a:t>
            </a:r>
            <a:r>
              <a:rPr lang="ru-RU" sz="2400" dirty="0" smtClean="0">
                <a:solidFill>
                  <a:schemeClr val="tx2"/>
                </a:solidFill>
                <a:latin typeface="Arial Black" pitchFamily="34" charset="0"/>
              </a:rPr>
              <a:t> становить </a:t>
            </a:r>
            <a:r>
              <a:rPr lang="ru-RU" sz="2400" dirty="0" err="1" smtClean="0">
                <a:solidFill>
                  <a:schemeClr val="tx2"/>
                </a:solidFill>
                <a:latin typeface="Arial Black" pitchFamily="34" charset="0"/>
              </a:rPr>
              <a:t>заробітня</a:t>
            </a:r>
            <a:r>
              <a:rPr lang="ru-RU" sz="2400" dirty="0" smtClean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400" dirty="0" err="1" smtClean="0">
                <a:solidFill>
                  <a:schemeClr val="tx2"/>
                </a:solidFill>
                <a:latin typeface="Arial Black" pitchFamily="34" charset="0"/>
              </a:rPr>
              <a:t>платня</a:t>
            </a:r>
            <a:r>
              <a:rPr lang="ru-RU" sz="2400" dirty="0" smtClean="0">
                <a:solidFill>
                  <a:schemeClr val="tx2"/>
                </a:solidFill>
                <a:latin typeface="Arial Black" pitchFamily="34" charset="0"/>
              </a:rPr>
              <a:t>.</a:t>
            </a:r>
            <a:endParaRPr lang="ru-RU" sz="2400" dirty="0">
              <a:solidFill>
                <a:schemeClr val="tx2"/>
              </a:solidFill>
              <a:latin typeface="Arial Black" pitchFamily="34" charset="0"/>
            </a:endParaRPr>
          </a:p>
          <a:p>
            <a:endParaRPr lang="ru-RU" sz="2400" dirty="0">
              <a:solidFill>
                <a:schemeClr val="tx2"/>
              </a:solidFill>
              <a:latin typeface="Arial Black" pitchFamily="34" charset="0"/>
            </a:endParaRPr>
          </a:p>
          <a:p>
            <a:r>
              <a:rPr lang="ru-RU" sz="2400" dirty="0" err="1" smtClean="0">
                <a:solidFill>
                  <a:schemeClr val="tx2"/>
                </a:solidFill>
                <a:latin typeface="Arial Black" pitchFamily="34" charset="0"/>
              </a:rPr>
              <a:t>Література</a:t>
            </a:r>
            <a:r>
              <a:rPr lang="ru-RU" sz="2400" dirty="0" smtClean="0">
                <a:solidFill>
                  <a:schemeClr val="tx2"/>
                </a:solidFill>
                <a:latin typeface="Arial Black" pitchFamily="34" charset="0"/>
              </a:rPr>
              <a:t>  6.с.78-80</a:t>
            </a:r>
            <a:endParaRPr lang="ru-RU" sz="2400" dirty="0">
              <a:solidFill>
                <a:schemeClr val="tx2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8833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6198</TotalTime>
  <Words>1584</Words>
  <Application>Microsoft Office PowerPoint</Application>
  <PresentationFormat>Экран (4:3)</PresentationFormat>
  <Paragraphs>199</Paragraphs>
  <Slides>26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Волна</vt:lpstr>
      <vt:lpstr>  </vt:lpstr>
      <vt:lpstr>ПЛАН ЛЕКЦІЇ</vt:lpstr>
      <vt:lpstr>  1. Персонал (кадри) підприємства.   </vt:lpstr>
      <vt:lpstr>Презентация PowerPoint</vt:lpstr>
      <vt:lpstr>КЛАСИФІКАЦІЯ ПЕРСОНАЛУ ПІДПРИЄМСТВА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2.</dc:title>
  <dc:creator>Нелля</dc:creator>
  <cp:lastModifiedBy>Пользователь Windows</cp:lastModifiedBy>
  <cp:revision>66</cp:revision>
  <dcterms:created xsi:type="dcterms:W3CDTF">2017-02-05T15:42:37Z</dcterms:created>
  <dcterms:modified xsi:type="dcterms:W3CDTF">2022-09-24T14:14:16Z</dcterms:modified>
</cp:coreProperties>
</file>