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60" r:id="rId4"/>
    <p:sldId id="261" r:id="rId5"/>
    <p:sldId id="258" r:id="rId6"/>
    <p:sldId id="257" r:id="rId7"/>
    <p:sldId id="262" r:id="rId8"/>
    <p:sldId id="264" r:id="rId9"/>
    <p:sldId id="263" r:id="rId10"/>
    <p:sldId id="266" r:id="rId11"/>
    <p:sldId id="267" r:id="rId12"/>
    <p:sldId id="268" r:id="rId13"/>
    <p:sldId id="269" r:id="rId14"/>
    <p:sldId id="265" r:id="rId15"/>
    <p:sldId id="270" r:id="rId16"/>
    <p:sldId id="271" r:id="rId17"/>
    <p:sldId id="272" r:id="rId18"/>
    <p:sldId id="273" r:id="rId19"/>
    <p:sldId id="274" r:id="rId20"/>
    <p:sldId id="277" r:id="rId21"/>
    <p:sldId id="275" r:id="rId22"/>
    <p:sldId id="276" r:id="rId23"/>
    <p:sldId id="259" r:id="rId24"/>
    <p:sldId id="278" r:id="rId25"/>
    <p:sldId id="279" r:id="rId26"/>
    <p:sldId id="280" r:id="rId27"/>
    <p:sldId id="282" r:id="rId28"/>
  </p:sldIdLst>
  <p:sldSz cx="9144000" cy="6858000" type="screen4x3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9900"/>
    <a:srgbClr val="003366"/>
    <a:srgbClr val="00808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1" d="100"/>
          <a:sy n="61" d="100"/>
        </p:scale>
        <p:origin x="1440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67544" y="5517232"/>
            <a:ext cx="7772400" cy="749945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67544" y="5013176"/>
            <a:ext cx="8208912" cy="456456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A678D-B437-4A01-9BA3-CEC49000473E}" type="datetimeFigureOut">
              <a:rPr lang="zh-CN" altLang="en-US"/>
              <a:pPr>
                <a:defRPr/>
              </a:pPr>
              <a:t>2025/6/6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7F0AA-F064-4C40-967E-3AAE4F50D3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764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3FDB-B6D7-4F32-B0C6-6C70A6EA6E46}" type="datetimeFigureOut">
              <a:rPr lang="zh-CN" altLang="en-US"/>
              <a:pPr>
                <a:defRPr/>
              </a:pPr>
              <a:t>2025/6/6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88EE7-01A7-4BFF-AEEB-AEF683A029C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6225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B979F-B895-483A-919F-BB2A571F7F33}" type="datetimeFigureOut">
              <a:rPr lang="zh-CN" altLang="en-US"/>
              <a:pPr>
                <a:defRPr/>
              </a:pPr>
              <a:t>2025/6/6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F916D-94EC-417E-8DDA-9BF616A9B25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0594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60D2A-2E72-4D7A-A897-0E601148684D}" type="datetimeFigureOut">
              <a:rPr lang="zh-CN" altLang="en-US"/>
              <a:pPr>
                <a:defRPr/>
              </a:pPr>
              <a:t>2025/6/6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42DB7-E293-44FA-A0A9-00F2DDF042F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5697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A05E9-B8B7-4960-9BEB-4152127A9FC0}" type="datetimeFigureOut">
              <a:rPr lang="zh-CN" altLang="en-US"/>
              <a:pPr>
                <a:defRPr/>
              </a:pPr>
              <a:t>2025/6/6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F27AA-A803-4058-A32B-D67583CF16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704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76717-6AD8-44C8-8519-D58DF28E4C89}" type="datetimeFigureOut">
              <a:rPr lang="zh-CN" altLang="en-US"/>
              <a:pPr>
                <a:defRPr/>
              </a:pPr>
              <a:t>2025/6/6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475E4-B821-4A4F-8FBE-D26FC1B99E0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920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F6643-A3D6-436A-A02F-3DC49EFEA23E}" type="datetimeFigureOut">
              <a:rPr lang="zh-CN" altLang="en-US"/>
              <a:pPr>
                <a:defRPr/>
              </a:pPr>
              <a:t>2025/6/6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2FF0D-6DB2-4743-BD66-01BD2E28C15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3994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7545E-0930-457A-9027-B52959DA34A7}" type="datetimeFigureOut">
              <a:rPr lang="zh-CN" altLang="en-US"/>
              <a:pPr>
                <a:defRPr/>
              </a:pPr>
              <a:t>2025/6/6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CC47F-E1AB-4EC7-9BF1-B86423FA6AF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199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BD880-31DA-4BD1-9A9A-4AF4074FA802}" type="datetimeFigureOut">
              <a:rPr lang="zh-CN" altLang="en-US"/>
              <a:pPr>
                <a:defRPr/>
              </a:pPr>
              <a:t>2025/6/6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0C589-D9E8-4625-AE96-A0C108516CC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4522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E5E1F-BA0E-41DB-84C1-0050F19F7F3D}" type="datetimeFigureOut">
              <a:rPr lang="zh-CN" altLang="en-US"/>
              <a:pPr>
                <a:defRPr/>
              </a:pPr>
              <a:t>2025/6/6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F1018-6532-41C7-AA05-6B3B0C8ADDC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730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7307A-C302-4A01-BC31-9E380641CBFD}" type="datetimeFigureOut">
              <a:rPr lang="zh-CN" altLang="en-US"/>
              <a:pPr>
                <a:defRPr/>
              </a:pPr>
              <a:t>2025/6/6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75EA5-5F98-47B2-B07C-7E950B0621D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988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17463"/>
            <a:ext cx="8229600" cy="890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196975"/>
            <a:ext cx="8229600" cy="492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2BBAC6D-6D49-4DAE-8DA9-6FFCEE9AAF3E}" type="datetimeFigureOut">
              <a:rPr lang="zh-CN" altLang="en-US"/>
              <a:pPr>
                <a:defRPr/>
              </a:pPr>
              <a:t>2025/6/6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D9E38D9-329E-4FAB-9AA6-14E538AFD5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Impact" pitchFamily="34" charset="0"/>
          <a:ea typeface="微软雅黑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Impact" pitchFamily="34" charset="0"/>
          <a:ea typeface="微软雅黑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Impact" pitchFamily="34" charset="0"/>
          <a:ea typeface="微软雅黑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Impact" pitchFamily="34" charset="0"/>
          <a:ea typeface="微软雅黑" pitchFamily="34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Impact" pitchFamily="34" charset="0"/>
          <a:ea typeface="微软雅黑" pitchFamily="34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Impact" pitchFamily="34" charset="0"/>
          <a:ea typeface="微软雅黑" pitchFamily="34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Impact" pitchFamily="34" charset="0"/>
          <a:ea typeface="微软雅黑" pitchFamily="34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Impact" pitchFamily="34" charset="0"/>
          <a:ea typeface="微软雅黑" pitchFamily="34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39552" y="5229200"/>
            <a:ext cx="7772400" cy="750887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altLang="zh-CN" sz="4400" dirty="0">
                <a:solidFill>
                  <a:srgbClr val="FF6600"/>
                </a:solidFill>
              </a:rPr>
              <a:t>Олійні культури. СОНЯШНИК </a:t>
            </a:r>
            <a:endParaRPr lang="zh-CN" altLang="en-US" sz="4400" dirty="0">
              <a:solidFill>
                <a:srgbClr val="FF6600"/>
              </a:solidFill>
            </a:endParaRPr>
          </a:p>
        </p:txBody>
      </p:sp>
      <p:sp>
        <p:nvSpPr>
          <p:cNvPr id="3075" name="副标题 2"/>
          <p:cNvSpPr>
            <a:spLocks noGrp="1"/>
          </p:cNvSpPr>
          <p:nvPr>
            <p:ph type="subTitle" idx="1"/>
          </p:nvPr>
        </p:nvSpPr>
        <p:spPr>
          <a:xfrm>
            <a:off x="484681" y="44624"/>
            <a:ext cx="8207375" cy="455613"/>
          </a:xfrm>
        </p:spPr>
        <p:txBody>
          <a:bodyPr/>
          <a:lstStyle/>
          <a:p>
            <a:r>
              <a:rPr lang="uk-UA" altLang="zh-CN" sz="28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Технологія виробництва продукції рослинництва</a:t>
            </a:r>
            <a:endParaRPr lang="zh-CN" altLang="en-US" sz="2800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556792"/>
            <a:ext cx="5934075" cy="3524250"/>
          </a:xfrm>
          <a:prstGeom prst="rect">
            <a:avLst/>
          </a:prstGeom>
        </p:spPr>
      </p:pic>
      <p:sp>
        <p:nvSpPr>
          <p:cNvPr id="5" name="副标题 2">
            <a:extLst>
              <a:ext uri="{FF2B5EF4-FFF2-40B4-BE49-F238E27FC236}">
                <a16:creationId xmlns:a16="http://schemas.microsoft.com/office/drawing/2014/main" id="{1BB5F86D-6DB8-4098-8E35-4173F233D4C8}"/>
              </a:ext>
            </a:extLst>
          </p:cNvPr>
          <p:cNvSpPr txBox="1">
            <a:spLocks/>
          </p:cNvSpPr>
          <p:nvPr/>
        </p:nvSpPr>
        <p:spPr bwMode="auto">
          <a:xfrm>
            <a:off x="2843808" y="5980087"/>
            <a:ext cx="4688854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altLang="zh-CN" sz="2400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Викладач Олександр ДАВИГОРА</a:t>
            </a:r>
            <a:endParaRPr lang="zh-CN" altLang="en-US" sz="2400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dirty="0">
                <a:solidFill>
                  <a:srgbClr val="003366"/>
                </a:solidFill>
              </a:rPr>
              <a:t>ПЛАН</a:t>
            </a:r>
            <a:endParaRPr lang="ru-RU" sz="4800" dirty="0">
              <a:solidFill>
                <a:srgbClr val="0033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uk-UA" sz="3600" dirty="0">
                <a:solidFill>
                  <a:srgbClr val="008080"/>
                </a:solidFill>
                <a:latin typeface="+mj-lt"/>
              </a:rPr>
              <a:t>Соняшник як основна олійна культура України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3600" dirty="0">
                <a:solidFill>
                  <a:srgbClr val="008080"/>
                </a:solidFill>
                <a:latin typeface="+mj-lt"/>
              </a:rPr>
              <a:t>Ботанічна характеристика соняшника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3600" dirty="0">
                <a:solidFill>
                  <a:srgbClr val="008080"/>
                </a:solidFill>
                <a:latin typeface="+mj-lt"/>
              </a:rPr>
              <a:t>Біологічні особливості соняшника</a:t>
            </a:r>
          </a:p>
          <a:p>
            <a:pPr marL="457200" indent="-457200">
              <a:buFont typeface="+mj-lt"/>
              <a:buAutoNum type="arabicPeriod"/>
            </a:pPr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8747" y="4432581"/>
            <a:ext cx="3648053" cy="20497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5" y="4429760"/>
            <a:ext cx="3420939" cy="2052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758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err="1">
                <a:solidFill>
                  <a:srgbClr val="FF6600"/>
                </a:solidFill>
                <a:effectLst/>
              </a:rPr>
              <a:t>Олійні</a:t>
            </a:r>
            <a:r>
              <a:rPr lang="ru-RU" sz="4800" dirty="0">
                <a:solidFill>
                  <a:srgbClr val="FF6600"/>
                </a:solidFill>
                <a:effectLst/>
              </a:rPr>
              <a:t> </a:t>
            </a:r>
            <a:r>
              <a:rPr lang="ru-RU" sz="4800" dirty="0" err="1">
                <a:solidFill>
                  <a:srgbClr val="FF6600"/>
                </a:solidFill>
                <a:effectLst/>
              </a:rPr>
              <a:t>культури</a:t>
            </a:r>
            <a:endParaRPr lang="ru-RU" sz="4800" dirty="0">
              <a:solidFill>
                <a:srgbClr val="FF66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873352"/>
          </a:xfrm>
        </p:spPr>
        <p:txBody>
          <a:bodyPr/>
          <a:lstStyle/>
          <a:p>
            <a:r>
              <a:rPr lang="ru-RU" b="1" dirty="0" err="1">
                <a:solidFill>
                  <a:srgbClr val="FF0000"/>
                </a:solidFill>
              </a:rPr>
              <a:t>Олійні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культури</a:t>
            </a:r>
            <a:r>
              <a:rPr lang="ru-RU" b="1" dirty="0"/>
              <a:t> </a:t>
            </a:r>
            <a:r>
              <a:rPr lang="ru-RU" dirty="0"/>
              <a:t>— </a:t>
            </a:r>
            <a:r>
              <a:rPr lang="ru-RU" dirty="0" err="1"/>
              <a:t>група</a:t>
            </a:r>
            <a:r>
              <a:rPr lang="ru-RU" dirty="0"/>
              <a:t> </a:t>
            </a:r>
            <a:r>
              <a:rPr lang="ru-RU" dirty="0" err="1"/>
              <a:t>рослин</a:t>
            </a:r>
            <a:r>
              <a:rPr lang="ru-RU" dirty="0"/>
              <a:t> у </a:t>
            </a:r>
            <a:r>
              <a:rPr lang="ru-RU" dirty="0" err="1"/>
              <a:t>насінні</a:t>
            </a:r>
            <a:r>
              <a:rPr lang="ru-RU" dirty="0"/>
              <a:t>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міститься</a:t>
            </a:r>
            <a:r>
              <a:rPr lang="ru-RU" dirty="0"/>
              <a:t> жирна </a:t>
            </a:r>
            <a:r>
              <a:rPr lang="ru-RU" dirty="0" err="1"/>
              <a:t>олія</a:t>
            </a:r>
            <a:r>
              <a:rPr lang="ru-RU" dirty="0"/>
              <a:t>.</a:t>
            </a:r>
          </a:p>
          <a:p>
            <a:r>
              <a:rPr lang="ru-RU" dirty="0" err="1"/>
              <a:t>Вміст</a:t>
            </a:r>
            <a:r>
              <a:rPr lang="ru-RU" dirty="0"/>
              <a:t> </a:t>
            </a:r>
            <a:r>
              <a:rPr lang="ru-RU" dirty="0" err="1"/>
              <a:t>олії</a:t>
            </a:r>
            <a:r>
              <a:rPr lang="ru-RU" dirty="0"/>
              <a:t> у </a:t>
            </a:r>
            <a:r>
              <a:rPr lang="ru-RU" dirty="0" err="1"/>
              <a:t>насінні</a:t>
            </a:r>
            <a:r>
              <a:rPr lang="ru-RU" dirty="0"/>
              <a:t> й плодах </a:t>
            </a:r>
            <a:r>
              <a:rPr lang="ru-RU" dirty="0" err="1"/>
              <a:t>олійних</a:t>
            </a:r>
            <a:r>
              <a:rPr lang="ru-RU" dirty="0"/>
              <a:t> культур </a:t>
            </a:r>
            <a:r>
              <a:rPr lang="ru-RU" dirty="0" err="1"/>
              <a:t>коливається</a:t>
            </a:r>
            <a:r>
              <a:rPr lang="ru-RU" dirty="0"/>
              <a:t> </a:t>
            </a:r>
            <a:r>
              <a:rPr lang="ru-RU" dirty="0" err="1"/>
              <a:t>залежно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виду, сорту та умов </a:t>
            </a:r>
            <a:r>
              <a:rPr lang="ru-RU" dirty="0" err="1"/>
              <a:t>вирощування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20 до 60%. 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860032" y="1340768"/>
            <a:ext cx="3639695" cy="272625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4218038"/>
            <a:ext cx="3665210" cy="225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046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err="1">
                <a:solidFill>
                  <a:srgbClr val="FF6600"/>
                </a:solidFill>
                <a:effectLst/>
              </a:rPr>
              <a:t>Олійні</a:t>
            </a:r>
            <a:r>
              <a:rPr lang="ru-RU" sz="4800" dirty="0">
                <a:solidFill>
                  <a:srgbClr val="FF6600"/>
                </a:solidFill>
                <a:effectLst/>
              </a:rPr>
              <a:t> </a:t>
            </a:r>
            <a:r>
              <a:rPr lang="ru-RU" sz="4800" dirty="0" err="1">
                <a:solidFill>
                  <a:srgbClr val="FF6600"/>
                </a:solidFill>
                <a:effectLst/>
              </a:rPr>
              <a:t>культури</a:t>
            </a:r>
            <a:endParaRPr lang="ru-RU" sz="4800" dirty="0">
              <a:solidFill>
                <a:srgbClr val="FF66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1196752"/>
            <a:ext cx="4316288" cy="5276800"/>
          </a:xfrm>
        </p:spPr>
        <p:txBody>
          <a:bodyPr/>
          <a:lstStyle/>
          <a:p>
            <a:r>
              <a:rPr lang="ru-RU" b="1" dirty="0" err="1">
                <a:solidFill>
                  <a:srgbClr val="FF6600"/>
                </a:solidFill>
              </a:rPr>
              <a:t>Справжні</a:t>
            </a:r>
            <a:r>
              <a:rPr lang="ru-RU" b="1" dirty="0">
                <a:solidFill>
                  <a:srgbClr val="FF6600"/>
                </a:solidFill>
              </a:rPr>
              <a:t> </a:t>
            </a:r>
            <a:r>
              <a:rPr lang="ru-RU" b="1" dirty="0" err="1">
                <a:solidFill>
                  <a:srgbClr val="FF6600"/>
                </a:solidFill>
              </a:rPr>
              <a:t>олійні</a:t>
            </a:r>
            <a:r>
              <a:rPr lang="ru-RU" b="1" dirty="0">
                <a:solidFill>
                  <a:srgbClr val="FF6600"/>
                </a:solidFill>
              </a:rPr>
              <a:t> </a:t>
            </a:r>
            <a:r>
              <a:rPr lang="ru-RU" b="1" dirty="0" err="1">
                <a:solidFill>
                  <a:srgbClr val="FF6600"/>
                </a:solidFill>
              </a:rPr>
              <a:t>культури</a:t>
            </a:r>
            <a:r>
              <a:rPr lang="ru-RU" b="1" dirty="0">
                <a:solidFill>
                  <a:srgbClr val="FF6600"/>
                </a:solidFill>
              </a:rPr>
              <a:t> </a:t>
            </a:r>
            <a:r>
              <a:rPr lang="ru-RU" dirty="0"/>
              <a:t>- </a:t>
            </a:r>
            <a:r>
              <a:rPr lang="ru-RU" dirty="0" err="1"/>
              <a:t>соняшник</a:t>
            </a:r>
            <a:r>
              <a:rPr lang="ru-RU" dirty="0"/>
              <a:t>, </a:t>
            </a:r>
            <a:r>
              <a:rPr lang="ru-RU" dirty="0" err="1"/>
              <a:t>ріпак</a:t>
            </a:r>
            <a:r>
              <a:rPr lang="ru-RU" dirty="0"/>
              <a:t>, </a:t>
            </a:r>
            <a:r>
              <a:rPr lang="ru-RU" dirty="0" err="1"/>
              <a:t>гірчиця</a:t>
            </a:r>
            <a:r>
              <a:rPr lang="ru-RU" dirty="0"/>
              <a:t>, </a:t>
            </a:r>
            <a:r>
              <a:rPr lang="ru-RU" dirty="0" err="1"/>
              <a:t>льон</a:t>
            </a:r>
            <a:r>
              <a:rPr lang="ru-RU" dirty="0"/>
              <a:t> </a:t>
            </a:r>
            <a:r>
              <a:rPr lang="ru-RU" dirty="0" err="1"/>
              <a:t>олійний</a:t>
            </a:r>
            <a:r>
              <a:rPr lang="ru-RU" dirty="0"/>
              <a:t>, рицина, редька </a:t>
            </a:r>
            <a:r>
              <a:rPr lang="ru-RU" dirty="0" err="1"/>
              <a:t>олійна</a:t>
            </a:r>
            <a:r>
              <a:rPr lang="ru-RU" dirty="0"/>
              <a:t>, </a:t>
            </a:r>
            <a:r>
              <a:rPr lang="ru-RU" dirty="0" err="1"/>
              <a:t>арахіс</a:t>
            </a:r>
            <a:r>
              <a:rPr lang="ru-RU" dirty="0"/>
              <a:t> та </a:t>
            </a:r>
            <a:r>
              <a:rPr lang="ru-RU" dirty="0" err="1"/>
              <a:t>ін</a:t>
            </a:r>
            <a:r>
              <a:rPr lang="ru-RU" dirty="0"/>
              <a:t>.</a:t>
            </a:r>
          </a:p>
          <a:p>
            <a:r>
              <a:rPr lang="ru-RU" b="1" dirty="0" err="1">
                <a:solidFill>
                  <a:srgbClr val="FF6600"/>
                </a:solidFill>
              </a:rPr>
              <a:t>Культури</a:t>
            </a:r>
            <a:r>
              <a:rPr lang="ru-RU" b="1" dirty="0">
                <a:solidFill>
                  <a:srgbClr val="FF6600"/>
                </a:solidFill>
              </a:rPr>
              <a:t> комплексного </a:t>
            </a:r>
            <a:r>
              <a:rPr lang="ru-RU" b="1" dirty="0" err="1">
                <a:solidFill>
                  <a:srgbClr val="FF6600"/>
                </a:solidFill>
              </a:rPr>
              <a:t>використання</a:t>
            </a:r>
            <a:r>
              <a:rPr lang="ru-RU" b="1" dirty="0">
                <a:solidFill>
                  <a:srgbClr val="FF6600"/>
                </a:solidFill>
              </a:rPr>
              <a:t> </a:t>
            </a:r>
            <a:r>
              <a:rPr lang="ru-RU" dirty="0"/>
              <a:t>- </a:t>
            </a:r>
            <a:r>
              <a:rPr lang="ru-RU" dirty="0" err="1"/>
              <a:t>бавовник</a:t>
            </a:r>
            <a:r>
              <a:rPr lang="ru-RU" dirty="0"/>
              <a:t>, </a:t>
            </a:r>
            <a:r>
              <a:rPr lang="ru-RU" dirty="0" err="1"/>
              <a:t>льон</a:t>
            </a:r>
            <a:r>
              <a:rPr lang="ru-RU" dirty="0"/>
              <a:t> – </a:t>
            </a:r>
            <a:r>
              <a:rPr lang="ru-RU" dirty="0" err="1"/>
              <a:t>довгунець</a:t>
            </a:r>
            <a:r>
              <a:rPr lang="ru-RU" dirty="0"/>
              <a:t>, </a:t>
            </a:r>
            <a:r>
              <a:rPr lang="ru-RU" dirty="0" err="1"/>
              <a:t>коноплі</a:t>
            </a:r>
            <a:r>
              <a:rPr lang="ru-RU" dirty="0"/>
              <a:t>, кенаф, </a:t>
            </a:r>
            <a:r>
              <a:rPr lang="ru-RU" dirty="0" err="1"/>
              <a:t>гарбуз</a:t>
            </a:r>
            <a:r>
              <a:rPr lang="ru-RU" dirty="0"/>
              <a:t>, </a:t>
            </a:r>
            <a:r>
              <a:rPr lang="ru-RU" dirty="0" err="1"/>
              <a:t>зародки</a:t>
            </a:r>
            <a:r>
              <a:rPr lang="ru-RU" dirty="0"/>
              <a:t> </a:t>
            </a:r>
            <a:r>
              <a:rPr lang="ru-RU" dirty="0" err="1"/>
              <a:t>кукурудзи</a:t>
            </a:r>
            <a:r>
              <a:rPr lang="ru-RU" dirty="0"/>
              <a:t> та </a:t>
            </a:r>
            <a:r>
              <a:rPr lang="ru-RU" dirty="0" err="1"/>
              <a:t>ін</a:t>
            </a:r>
            <a:r>
              <a:rPr lang="ru-RU" dirty="0"/>
              <a:t>. 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367897" y="1210607"/>
            <a:ext cx="1995919" cy="19959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2919" y="3260114"/>
            <a:ext cx="2505075" cy="18192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2345" y="1196752"/>
            <a:ext cx="2276475" cy="20097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1218" y="5141986"/>
            <a:ext cx="2732448" cy="151098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9084" y="3255551"/>
            <a:ext cx="2732448" cy="181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780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968" y="188640"/>
            <a:ext cx="8360832" cy="719410"/>
          </a:xfrm>
        </p:spPr>
        <p:txBody>
          <a:bodyPr>
            <a:normAutofit/>
          </a:bodyPr>
          <a:lstStyle/>
          <a:p>
            <a:pPr algn="ctr"/>
            <a:r>
              <a:rPr lang="uk-UA" sz="2800" dirty="0">
                <a:solidFill>
                  <a:schemeClr val="accent3">
                    <a:lumMod val="50000"/>
                  </a:schemeClr>
                </a:solidFill>
                <a:effectLst/>
              </a:rPr>
              <a:t>Виробництво основних олійних культур 2023-2024</a:t>
            </a:r>
            <a:endParaRPr lang="ru-RU" sz="2800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F6B68FB-7A8A-4840-A9D1-D3237871E6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512" y="908050"/>
            <a:ext cx="8767677" cy="5617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969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altLang="zh-CN" sz="4400" dirty="0">
                <a:solidFill>
                  <a:srgbClr val="FF6600"/>
                </a:solidFill>
                <a:effectLst/>
              </a:rPr>
              <a:t>Олійні культури</a:t>
            </a:r>
            <a:endParaRPr lang="zh-CN" altLang="en-US" sz="4400" dirty="0">
              <a:solidFill>
                <a:srgbClr val="FF6600"/>
              </a:solidFill>
              <a:effectLst/>
            </a:endParaRPr>
          </a:p>
        </p:txBody>
      </p:sp>
      <p:sp>
        <p:nvSpPr>
          <p:cNvPr id="4099" name="内容占位符 2"/>
          <p:cNvSpPr>
            <a:spLocks noGrp="1"/>
          </p:cNvSpPr>
          <p:nvPr>
            <p:ph idx="1"/>
          </p:nvPr>
        </p:nvSpPr>
        <p:spPr>
          <a:xfrm>
            <a:off x="179512" y="1124745"/>
            <a:ext cx="8784976" cy="5256583"/>
          </a:xfrm>
        </p:spPr>
        <p:txBody>
          <a:bodyPr/>
          <a:lstStyle/>
          <a:p>
            <a:r>
              <a:rPr lang="ru-RU" sz="2400" b="1" dirty="0">
                <a:solidFill>
                  <a:srgbClr val="FF6600"/>
                </a:solidFill>
              </a:rPr>
              <a:t>В </a:t>
            </a:r>
            <a:r>
              <a:rPr lang="ru-RU" sz="2400" b="1" dirty="0" err="1">
                <a:solidFill>
                  <a:srgbClr val="FF6600"/>
                </a:solidFill>
              </a:rPr>
              <a:t>Україні</a:t>
            </a:r>
            <a:r>
              <a:rPr lang="ru-RU" sz="2400" b="1" dirty="0">
                <a:solidFill>
                  <a:srgbClr val="FF6600"/>
                </a:solidFill>
              </a:rPr>
              <a:t> з </a:t>
            </a:r>
            <a:r>
              <a:rPr lang="ru-RU" sz="2400" b="1" dirty="0" err="1">
                <a:solidFill>
                  <a:srgbClr val="FF6600"/>
                </a:solidFill>
              </a:rPr>
              <a:t>олійних</a:t>
            </a:r>
            <a:r>
              <a:rPr lang="ru-RU" sz="2400" b="1" dirty="0">
                <a:solidFill>
                  <a:srgbClr val="FF6600"/>
                </a:solidFill>
              </a:rPr>
              <a:t> культур </a:t>
            </a:r>
            <a:r>
              <a:rPr lang="ru-RU" sz="2400" b="1" dirty="0" err="1">
                <a:solidFill>
                  <a:srgbClr val="FF6600"/>
                </a:solidFill>
              </a:rPr>
              <a:t>вирощують</a:t>
            </a:r>
            <a:r>
              <a:rPr lang="ru-RU" sz="2400" b="1" dirty="0">
                <a:solidFill>
                  <a:srgbClr val="FF6600"/>
                </a:solidFill>
              </a:rPr>
              <a:t> </a:t>
            </a:r>
            <a:r>
              <a:rPr lang="ru-RU" sz="2400" b="1" dirty="0" err="1">
                <a:solidFill>
                  <a:srgbClr val="FF6600"/>
                </a:solidFill>
              </a:rPr>
              <a:t>соняшник</a:t>
            </a:r>
            <a:r>
              <a:rPr lang="ru-RU" sz="2400" b="1" dirty="0">
                <a:solidFill>
                  <a:srgbClr val="FF6600"/>
                </a:solidFill>
              </a:rPr>
              <a:t>, </a:t>
            </a:r>
            <a:r>
              <a:rPr lang="ru-RU" sz="2400" b="1" dirty="0" err="1">
                <a:solidFill>
                  <a:srgbClr val="FF6600"/>
                </a:solidFill>
              </a:rPr>
              <a:t>ріпак</a:t>
            </a:r>
            <a:r>
              <a:rPr lang="ru-RU" sz="2400" b="1" dirty="0">
                <a:solidFill>
                  <a:srgbClr val="FF6600"/>
                </a:solidFill>
              </a:rPr>
              <a:t>, </a:t>
            </a:r>
            <a:r>
              <a:rPr lang="ru-RU" sz="2400" b="1" dirty="0" err="1">
                <a:solidFill>
                  <a:srgbClr val="FF6600"/>
                </a:solidFill>
              </a:rPr>
              <a:t>гірчицю</a:t>
            </a:r>
            <a:r>
              <a:rPr lang="ru-RU" sz="2400" b="1" dirty="0">
                <a:solidFill>
                  <a:srgbClr val="FF6600"/>
                </a:solidFill>
              </a:rPr>
              <a:t>, </a:t>
            </a:r>
            <a:r>
              <a:rPr lang="ru-RU" sz="2400" b="1" dirty="0" err="1">
                <a:solidFill>
                  <a:srgbClr val="FF6600"/>
                </a:solidFill>
              </a:rPr>
              <a:t>льон</a:t>
            </a:r>
            <a:r>
              <a:rPr lang="ru-RU" sz="2400" b="1" dirty="0">
                <a:solidFill>
                  <a:srgbClr val="FF6600"/>
                </a:solidFill>
              </a:rPr>
              <a:t>, сафлор, мак, амарант, але </a:t>
            </a:r>
            <a:r>
              <a:rPr lang="ru-RU" sz="2400" b="1" dirty="0" err="1">
                <a:solidFill>
                  <a:srgbClr val="FF6600"/>
                </a:solidFill>
              </a:rPr>
              <a:t>найбільші</a:t>
            </a:r>
            <a:r>
              <a:rPr lang="ru-RU" sz="2400" b="1" dirty="0">
                <a:solidFill>
                  <a:srgbClr val="FF6600"/>
                </a:solidFill>
              </a:rPr>
              <a:t> </a:t>
            </a:r>
            <a:r>
              <a:rPr lang="ru-RU" sz="2400" b="1" dirty="0" err="1">
                <a:solidFill>
                  <a:srgbClr val="FF6600"/>
                </a:solidFill>
              </a:rPr>
              <a:t>площі</a:t>
            </a:r>
            <a:r>
              <a:rPr lang="ru-RU" sz="2400" b="1" dirty="0">
                <a:solidFill>
                  <a:srgbClr val="FF6600"/>
                </a:solidFill>
              </a:rPr>
              <a:t> </a:t>
            </a:r>
            <a:r>
              <a:rPr lang="ru-RU" sz="2400" b="1" dirty="0" err="1">
                <a:solidFill>
                  <a:srgbClr val="FF6600"/>
                </a:solidFill>
              </a:rPr>
              <a:t>займає</a:t>
            </a:r>
            <a:r>
              <a:rPr lang="ru-RU" sz="2400" b="1" dirty="0">
                <a:solidFill>
                  <a:srgbClr val="FF6600"/>
                </a:solidFill>
              </a:rPr>
              <a:t> </a:t>
            </a:r>
            <a:r>
              <a:rPr lang="ru-RU" sz="2400" b="1" dirty="0" err="1">
                <a:solidFill>
                  <a:schemeClr val="accent3">
                    <a:lumMod val="50000"/>
                  </a:schemeClr>
                </a:solidFill>
              </a:rPr>
              <a:t>соняшник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  <a:p>
            <a:r>
              <a:rPr lang="ru-RU" sz="2400" dirty="0" err="1"/>
              <a:t>Рослинна</a:t>
            </a:r>
            <a:r>
              <a:rPr lang="ru-RU" sz="2400" dirty="0"/>
              <a:t> </a:t>
            </a:r>
            <a:r>
              <a:rPr lang="ru-RU" sz="2400" dirty="0" err="1"/>
              <a:t>олія</a:t>
            </a:r>
            <a:r>
              <a:rPr lang="ru-RU" sz="2400" dirty="0"/>
              <a:t> </a:t>
            </a:r>
            <a:r>
              <a:rPr lang="ru-RU" sz="2400" dirty="0" err="1"/>
              <a:t>має</a:t>
            </a:r>
            <a:r>
              <a:rPr lang="ru-RU" sz="2400" dirty="0"/>
              <a:t> </a:t>
            </a:r>
            <a:r>
              <a:rPr lang="ru-RU" sz="2400" dirty="0" err="1"/>
              <a:t>велике</a:t>
            </a:r>
            <a:r>
              <a:rPr lang="ru-RU" sz="2400" dirty="0"/>
              <a:t> </a:t>
            </a:r>
            <a:r>
              <a:rPr lang="ru-RU" sz="2400" dirty="0" err="1"/>
              <a:t>народногосподарське</a:t>
            </a:r>
            <a:r>
              <a:rPr lang="ru-RU" sz="2400" dirty="0"/>
              <a:t> </a:t>
            </a:r>
            <a:r>
              <a:rPr lang="ru-RU" sz="2400" dirty="0" err="1"/>
              <a:t>значення</a:t>
            </a:r>
            <a:r>
              <a:rPr lang="ru-RU" sz="2400" dirty="0"/>
              <a:t>. ЇЇ </a:t>
            </a:r>
            <a:r>
              <a:rPr lang="ru-RU" sz="2400" dirty="0" err="1"/>
              <a:t>споживають</a:t>
            </a:r>
            <a:r>
              <a:rPr lang="ru-RU" sz="2400" dirty="0"/>
              <a:t> і </a:t>
            </a:r>
            <a:r>
              <a:rPr lang="ru-RU" sz="2400" dirty="0" err="1"/>
              <a:t>використовують</a:t>
            </a:r>
            <a:r>
              <a:rPr lang="ru-RU" sz="2400" dirty="0"/>
              <a:t> у </a:t>
            </a:r>
            <a:r>
              <a:rPr lang="ru-RU" sz="2400" dirty="0" err="1"/>
              <a:t>харчовій</a:t>
            </a:r>
            <a:r>
              <a:rPr lang="ru-RU" sz="2400" dirty="0"/>
              <a:t>, </a:t>
            </a:r>
            <a:r>
              <a:rPr lang="ru-RU" sz="2400" dirty="0" err="1"/>
              <a:t>кондитерській</a:t>
            </a:r>
            <a:r>
              <a:rPr lang="ru-RU" sz="2400" dirty="0"/>
              <a:t>, </a:t>
            </a:r>
            <a:r>
              <a:rPr lang="ru-RU" sz="2400" dirty="0" err="1"/>
              <a:t>консервній</a:t>
            </a:r>
            <a:r>
              <a:rPr lang="ru-RU" sz="2400" dirty="0"/>
              <a:t>, </a:t>
            </a:r>
            <a:r>
              <a:rPr lang="ru-RU" sz="2400" dirty="0" err="1"/>
              <a:t>маргариновій</a:t>
            </a:r>
            <a:r>
              <a:rPr lang="ru-RU" sz="2400" dirty="0"/>
              <a:t>, а </a:t>
            </a:r>
            <a:r>
              <a:rPr lang="ru-RU" sz="2400" dirty="0" err="1"/>
              <a:t>також</a:t>
            </a:r>
            <a:r>
              <a:rPr lang="ru-RU" sz="2400" dirty="0"/>
              <a:t> у </a:t>
            </a:r>
            <a:r>
              <a:rPr lang="ru-RU" sz="2400" dirty="0" err="1"/>
              <a:t>лакофарбній</a:t>
            </a:r>
            <a:r>
              <a:rPr lang="ru-RU" sz="2400" dirty="0"/>
              <a:t>, </a:t>
            </a:r>
            <a:r>
              <a:rPr lang="ru-RU" sz="2400" dirty="0" err="1"/>
              <a:t>миловарній</a:t>
            </a:r>
            <a:r>
              <a:rPr lang="ru-RU" sz="2400" dirty="0"/>
              <a:t>, </a:t>
            </a:r>
            <a:r>
              <a:rPr lang="ru-RU" sz="2400" dirty="0" err="1"/>
              <a:t>текстильній</a:t>
            </a:r>
            <a:r>
              <a:rPr lang="ru-RU" sz="2400" dirty="0"/>
              <a:t>, </a:t>
            </a:r>
            <a:r>
              <a:rPr lang="ru-RU" sz="2400" dirty="0" err="1"/>
              <a:t>шкіряній</a:t>
            </a:r>
            <a:r>
              <a:rPr lang="ru-RU" sz="2400" dirty="0"/>
              <a:t> </a:t>
            </a:r>
            <a:r>
              <a:rPr lang="ru-RU" sz="2400" dirty="0" err="1"/>
              <a:t>промисловості</a:t>
            </a:r>
            <a:r>
              <a:rPr lang="ru-RU" sz="2400" dirty="0"/>
              <a:t>, </a:t>
            </a:r>
            <a:r>
              <a:rPr lang="ru-RU" sz="2400" dirty="0" err="1"/>
              <a:t>медицині</a:t>
            </a:r>
            <a:endParaRPr lang="ru-RU" sz="2400" dirty="0"/>
          </a:p>
          <a:p>
            <a:r>
              <a:rPr lang="ru-RU" sz="2400" dirty="0" err="1"/>
              <a:t>Стебла</a:t>
            </a:r>
            <a:r>
              <a:rPr lang="ru-RU" sz="2400" dirty="0"/>
              <a:t> </a:t>
            </a:r>
            <a:r>
              <a:rPr lang="ru-RU" sz="2400" dirty="0" err="1"/>
              <a:t>багатьох</a:t>
            </a:r>
            <a:r>
              <a:rPr lang="ru-RU" sz="2400" dirty="0"/>
              <a:t> </a:t>
            </a:r>
            <a:r>
              <a:rPr lang="ru-RU" sz="2400" dirty="0" err="1"/>
              <a:t>олійних</a:t>
            </a:r>
            <a:r>
              <a:rPr lang="ru-RU" sz="2400" dirty="0"/>
              <a:t> культур </a:t>
            </a:r>
            <a:r>
              <a:rPr lang="ru-RU" sz="2400" dirty="0" err="1"/>
              <a:t>використовують</a:t>
            </a:r>
            <a:r>
              <a:rPr lang="ru-RU" sz="2400" dirty="0"/>
              <a:t> як </a:t>
            </a:r>
            <a:r>
              <a:rPr lang="ru-RU" sz="2400" dirty="0" err="1"/>
              <a:t>паливо</a:t>
            </a:r>
            <a:r>
              <a:rPr lang="ru-RU" sz="2400" dirty="0"/>
              <a:t>, для </a:t>
            </a:r>
            <a:r>
              <a:rPr lang="ru-RU" sz="2400" dirty="0" err="1"/>
              <a:t>отримання</a:t>
            </a:r>
            <a:r>
              <a:rPr lang="ru-RU" sz="2400" dirty="0"/>
              <a:t> поташа (</a:t>
            </a:r>
            <a:r>
              <a:rPr lang="ru-RU" sz="2400" dirty="0" err="1"/>
              <a:t>соняшник</a:t>
            </a:r>
            <a:r>
              <a:rPr lang="ru-RU" sz="2400" dirty="0"/>
              <a:t>), </a:t>
            </a:r>
            <a:r>
              <a:rPr lang="ru-RU" sz="2400" dirty="0" err="1"/>
              <a:t>паперу</a:t>
            </a:r>
            <a:r>
              <a:rPr lang="ru-RU" sz="2400" dirty="0"/>
              <a:t> та </a:t>
            </a:r>
            <a:r>
              <a:rPr lang="ru-RU" sz="2400" dirty="0" err="1"/>
              <a:t>грубої</a:t>
            </a:r>
            <a:r>
              <a:rPr lang="ru-RU" sz="2400" dirty="0"/>
              <a:t> </a:t>
            </a:r>
            <a:r>
              <a:rPr lang="ru-RU" sz="2400" dirty="0" err="1"/>
              <a:t>тканини</a:t>
            </a:r>
            <a:r>
              <a:rPr lang="ru-RU" sz="2400" dirty="0"/>
              <a:t>   (рицина, </a:t>
            </a:r>
            <a:r>
              <a:rPr lang="ru-RU" sz="2400" dirty="0" err="1"/>
              <a:t>льон-довгунець</a:t>
            </a:r>
            <a:r>
              <a:rPr lang="ru-RU" sz="2400" dirty="0"/>
              <a:t>).</a:t>
            </a:r>
          </a:p>
          <a:p>
            <a:r>
              <a:rPr lang="ru-RU" sz="2400" dirty="0"/>
              <a:t>Макуха і шрот,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залишаються</a:t>
            </a:r>
            <a:r>
              <a:rPr lang="ru-RU" sz="2400" dirty="0"/>
              <a:t> </a:t>
            </a:r>
            <a:r>
              <a:rPr lang="ru-RU" sz="2400" dirty="0" err="1"/>
              <a:t>після</a:t>
            </a:r>
            <a:r>
              <a:rPr lang="ru-RU" sz="2400" dirty="0"/>
              <a:t> </a:t>
            </a:r>
            <a:r>
              <a:rPr lang="ru-RU" sz="2400" dirty="0" err="1"/>
              <a:t>вижимання</a:t>
            </a:r>
            <a:r>
              <a:rPr lang="ru-RU" sz="2400" dirty="0"/>
              <a:t> з </a:t>
            </a:r>
            <a:r>
              <a:rPr lang="ru-RU" sz="2400" dirty="0" err="1"/>
              <a:t>насіння</a:t>
            </a:r>
            <a:r>
              <a:rPr lang="ru-RU" sz="2400" dirty="0"/>
              <a:t> </a:t>
            </a:r>
            <a:r>
              <a:rPr lang="ru-RU" sz="2400" dirty="0" err="1"/>
              <a:t>олії</a:t>
            </a:r>
            <a:r>
              <a:rPr lang="ru-RU" sz="2400" dirty="0"/>
              <a:t>, є </a:t>
            </a:r>
            <a:r>
              <a:rPr lang="ru-RU" sz="2400" dirty="0" err="1"/>
              <a:t>цінним</a:t>
            </a:r>
            <a:r>
              <a:rPr lang="ru-RU" sz="2400" dirty="0"/>
              <a:t> </a:t>
            </a:r>
            <a:r>
              <a:rPr lang="ru-RU" sz="2400" dirty="0" err="1"/>
              <a:t>концентрованим</a:t>
            </a:r>
            <a:r>
              <a:rPr lang="ru-RU" sz="2400" dirty="0"/>
              <a:t> кормом для </a:t>
            </a:r>
            <a:r>
              <a:rPr lang="ru-RU" sz="2400" dirty="0" err="1"/>
              <a:t>тварин</a:t>
            </a:r>
            <a:r>
              <a:rPr lang="ru-RU" sz="2400" dirty="0"/>
              <a:t>. На корм </a:t>
            </a:r>
            <a:r>
              <a:rPr lang="ru-RU" sz="2400" dirty="0" err="1"/>
              <a:t>використовують</a:t>
            </a:r>
            <a:r>
              <a:rPr lang="ru-RU" sz="2400" dirty="0"/>
              <a:t> </a:t>
            </a:r>
            <a:r>
              <a:rPr lang="ru-RU" sz="2400" dirty="0" err="1"/>
              <a:t>також</a:t>
            </a:r>
            <a:r>
              <a:rPr lang="ru-RU" sz="2400" dirty="0"/>
              <a:t> </a:t>
            </a:r>
            <a:r>
              <a:rPr lang="ru-RU" sz="2400" dirty="0" err="1"/>
              <a:t>стебла</a:t>
            </a:r>
            <a:r>
              <a:rPr lang="ru-RU" sz="2400" dirty="0"/>
              <a:t> </a:t>
            </a:r>
            <a:r>
              <a:rPr lang="ru-RU" sz="2400" dirty="0" err="1"/>
              <a:t>деяких</a:t>
            </a:r>
            <a:r>
              <a:rPr lang="ru-RU" sz="2400" dirty="0"/>
              <a:t> </a:t>
            </a:r>
            <a:r>
              <a:rPr lang="ru-RU" sz="2400" dirty="0" err="1"/>
              <a:t>олійних</a:t>
            </a:r>
            <a:r>
              <a:rPr lang="ru-RU" sz="2400" dirty="0"/>
              <a:t> культур.</a:t>
            </a:r>
            <a:endParaRPr lang="zh-CN" altLang="en-US" sz="2400" b="1" dirty="0">
              <a:solidFill>
                <a:srgbClr val="FF66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err="1">
                <a:solidFill>
                  <a:srgbClr val="FF6600"/>
                </a:solidFill>
                <a:effectLst/>
              </a:rPr>
              <a:t>Соняшник</a:t>
            </a:r>
            <a:r>
              <a:rPr lang="ru-RU" sz="2800" dirty="0">
                <a:solidFill>
                  <a:srgbClr val="FF6600"/>
                </a:solidFill>
                <a:effectLst/>
              </a:rPr>
              <a:t> є основною </a:t>
            </a:r>
            <a:r>
              <a:rPr lang="ru-RU" sz="2800" dirty="0" err="1">
                <a:solidFill>
                  <a:srgbClr val="FF6600"/>
                </a:solidFill>
                <a:effectLst/>
              </a:rPr>
              <a:t>олійною</a:t>
            </a:r>
            <a:r>
              <a:rPr lang="ru-RU" sz="2800" dirty="0">
                <a:solidFill>
                  <a:srgbClr val="FF6600"/>
                </a:solidFill>
                <a:effectLst/>
              </a:rPr>
              <a:t> культурою, </a:t>
            </a:r>
            <a:br>
              <a:rPr lang="en-US" sz="2800" dirty="0">
                <a:solidFill>
                  <a:srgbClr val="FF6600"/>
                </a:solidFill>
                <a:effectLst/>
              </a:rPr>
            </a:br>
            <a:r>
              <a:rPr lang="ru-RU" sz="2800" dirty="0" err="1">
                <a:solidFill>
                  <a:srgbClr val="FF6600"/>
                </a:solidFill>
                <a:effectLst/>
              </a:rPr>
              <a:t>що</a:t>
            </a:r>
            <a:r>
              <a:rPr lang="ru-RU" sz="2800" dirty="0">
                <a:solidFill>
                  <a:srgbClr val="FF6600"/>
                </a:solidFill>
                <a:effectLst/>
              </a:rPr>
              <a:t> </a:t>
            </a:r>
            <a:r>
              <a:rPr lang="ru-RU" sz="2800" dirty="0" err="1">
                <a:solidFill>
                  <a:srgbClr val="FF6600"/>
                </a:solidFill>
                <a:effectLst/>
              </a:rPr>
              <a:t>вирощується</a:t>
            </a:r>
            <a:r>
              <a:rPr lang="ru-RU" sz="2800" dirty="0">
                <a:solidFill>
                  <a:srgbClr val="FF6600"/>
                </a:solidFill>
                <a:effectLst/>
              </a:rPr>
              <a:t> в </a:t>
            </a:r>
            <a:r>
              <a:rPr lang="ru-RU" sz="2800" dirty="0" err="1">
                <a:solidFill>
                  <a:srgbClr val="FF6600"/>
                </a:solidFill>
                <a:effectLst/>
              </a:rPr>
              <a:t>Україні</a:t>
            </a:r>
            <a:endParaRPr lang="ru-RU" sz="2800" dirty="0">
              <a:solidFill>
                <a:srgbClr val="FF66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5"/>
          </a:xfrm>
        </p:spPr>
        <p:txBody>
          <a:bodyPr/>
          <a:lstStyle/>
          <a:p>
            <a:r>
              <a:rPr lang="ru-RU" sz="2200" dirty="0" err="1"/>
              <a:t>Насіння</a:t>
            </a:r>
            <a:r>
              <a:rPr lang="ru-RU" sz="2200" dirty="0"/>
              <a:t> </a:t>
            </a:r>
            <a:r>
              <a:rPr lang="ru-RU" sz="2200" dirty="0" err="1"/>
              <a:t>сучасних</a:t>
            </a:r>
            <a:r>
              <a:rPr lang="ru-RU" sz="2200" dirty="0"/>
              <a:t> </a:t>
            </a:r>
            <a:r>
              <a:rPr lang="ru-RU" sz="2200" dirty="0" err="1"/>
              <a:t>високоолійних</a:t>
            </a:r>
            <a:r>
              <a:rPr lang="ru-RU" sz="2200" dirty="0"/>
              <a:t> </a:t>
            </a:r>
            <a:r>
              <a:rPr lang="ru-RU" sz="2200" dirty="0" err="1"/>
              <a:t>сортів</a:t>
            </a:r>
            <a:r>
              <a:rPr lang="ru-RU" sz="2200" dirty="0"/>
              <a:t> </a:t>
            </a:r>
            <a:r>
              <a:rPr lang="ru-RU" sz="2200" dirty="0" err="1"/>
              <a:t>містить</a:t>
            </a:r>
            <a:r>
              <a:rPr lang="ru-RU" sz="2200" dirty="0"/>
              <a:t> 50-55% </a:t>
            </a:r>
            <a:r>
              <a:rPr lang="ru-RU" sz="2200" dirty="0" err="1"/>
              <a:t>олії</a:t>
            </a:r>
            <a:r>
              <a:rPr lang="ru-RU" sz="2200" dirty="0"/>
              <a:t> (на абсолютно </a:t>
            </a:r>
            <a:r>
              <a:rPr lang="ru-RU" sz="2200" dirty="0" err="1"/>
              <a:t>суху</a:t>
            </a:r>
            <a:r>
              <a:rPr lang="ru-RU" sz="2200" dirty="0"/>
              <a:t> </a:t>
            </a:r>
            <a:r>
              <a:rPr lang="ru-RU" sz="2200" dirty="0" err="1"/>
              <a:t>масу</a:t>
            </a:r>
            <a:r>
              <a:rPr lang="ru-RU" sz="2200" dirty="0"/>
              <a:t> </a:t>
            </a:r>
            <a:r>
              <a:rPr lang="ru-RU" sz="2200" dirty="0" err="1"/>
              <a:t>насіння</a:t>
            </a:r>
            <a:r>
              <a:rPr lang="ru-RU" sz="2200" dirty="0"/>
              <a:t>) і 16% </a:t>
            </a:r>
            <a:r>
              <a:rPr lang="ru-RU" sz="2200" dirty="0" err="1"/>
              <a:t>білка</a:t>
            </a:r>
            <a:r>
              <a:rPr lang="ru-RU" sz="2200" dirty="0"/>
              <a:t>, а ядро </a:t>
            </a:r>
            <a:r>
              <a:rPr lang="ru-RU" sz="2200" dirty="0" err="1"/>
              <a:t>відповідно</a:t>
            </a:r>
            <a:r>
              <a:rPr lang="ru-RU" sz="2200" dirty="0"/>
              <a:t> 65-67% і 22-24%. </a:t>
            </a:r>
            <a:endParaRPr lang="en-US" sz="2200" dirty="0"/>
          </a:p>
          <a:p>
            <a:r>
              <a:rPr lang="ru-RU" sz="2200" dirty="0" err="1"/>
              <a:t>Соняшникова</a:t>
            </a:r>
            <a:r>
              <a:rPr lang="ru-RU" sz="2200" dirty="0"/>
              <a:t> </a:t>
            </a:r>
            <a:r>
              <a:rPr lang="ru-RU" sz="2200" dirty="0" err="1"/>
              <a:t>олія</a:t>
            </a:r>
            <a:r>
              <a:rPr lang="ru-RU" sz="2200" dirty="0"/>
              <a:t> </a:t>
            </a:r>
            <a:r>
              <a:rPr lang="ru-RU" sz="2200" dirty="0" err="1"/>
              <a:t>належить</a:t>
            </a:r>
            <a:r>
              <a:rPr lang="ru-RU" sz="2200" dirty="0"/>
              <a:t> до </a:t>
            </a:r>
            <a:r>
              <a:rPr lang="ru-RU" sz="2200" dirty="0" err="1"/>
              <a:t>групи</a:t>
            </a:r>
            <a:r>
              <a:rPr lang="ru-RU" sz="2200" dirty="0"/>
              <a:t> </a:t>
            </a:r>
            <a:r>
              <a:rPr lang="ru-RU" sz="2200" dirty="0" err="1"/>
              <a:t>напіввисихаючих</a:t>
            </a:r>
            <a:r>
              <a:rPr lang="ru-RU" sz="2200" dirty="0"/>
              <a:t>, вона </a:t>
            </a:r>
            <a:r>
              <a:rPr lang="ru-RU" sz="2200" dirty="0" err="1"/>
              <a:t>має</a:t>
            </a:r>
            <a:r>
              <a:rPr lang="ru-RU" sz="2200" dirty="0"/>
              <a:t> </a:t>
            </a:r>
            <a:r>
              <a:rPr lang="ru-RU" sz="2200" dirty="0" err="1"/>
              <a:t>високі</a:t>
            </a:r>
            <a:r>
              <a:rPr lang="ru-RU" sz="2200" dirty="0"/>
              <a:t> </a:t>
            </a:r>
            <a:r>
              <a:rPr lang="ru-RU" sz="2200" dirty="0" err="1"/>
              <a:t>смакові</a:t>
            </a:r>
            <a:r>
              <a:rPr lang="ru-RU" sz="2200" dirty="0"/>
              <a:t> </a:t>
            </a:r>
            <a:r>
              <a:rPr lang="ru-RU" sz="2200" dirty="0" err="1"/>
              <a:t>якості</a:t>
            </a:r>
            <a:r>
              <a:rPr lang="ru-RU" sz="2200" dirty="0"/>
              <a:t> і </a:t>
            </a:r>
            <a:r>
              <a:rPr lang="ru-RU" sz="2200" dirty="0" err="1"/>
              <a:t>переваги</a:t>
            </a:r>
            <a:r>
              <a:rPr lang="ru-RU" sz="2200" dirty="0"/>
              <a:t> перед </a:t>
            </a:r>
            <a:r>
              <a:rPr lang="ru-RU" sz="2200" dirty="0" err="1"/>
              <a:t>іншими</a:t>
            </a:r>
            <a:r>
              <a:rPr lang="ru-RU" sz="2200" dirty="0"/>
              <a:t> </a:t>
            </a:r>
            <a:r>
              <a:rPr lang="ru-RU" sz="2200" dirty="0" err="1"/>
              <a:t>рослинними</a:t>
            </a:r>
            <a:r>
              <a:rPr lang="ru-RU" sz="2200" dirty="0"/>
              <a:t> жирами за </a:t>
            </a:r>
            <a:r>
              <a:rPr lang="ru-RU" sz="2200" dirty="0" err="1"/>
              <a:t>поживністю</a:t>
            </a:r>
            <a:r>
              <a:rPr lang="ru-RU" sz="2200" dirty="0"/>
              <a:t> та </a:t>
            </a:r>
            <a:r>
              <a:rPr lang="ru-RU" sz="2200" dirty="0" err="1"/>
              <a:t>засвоєнням</a:t>
            </a:r>
            <a:r>
              <a:rPr lang="ru-RU" sz="2200" dirty="0"/>
              <a:t>. </a:t>
            </a:r>
            <a:endParaRPr lang="en-US" sz="2200" dirty="0"/>
          </a:p>
          <a:p>
            <a:r>
              <a:rPr lang="ru-RU" sz="2200" dirty="0" err="1"/>
              <a:t>Особлива</a:t>
            </a:r>
            <a:r>
              <a:rPr lang="ru-RU" sz="2200" dirty="0"/>
              <a:t> </a:t>
            </a:r>
            <a:r>
              <a:rPr lang="ru-RU" sz="2200" dirty="0" err="1"/>
              <a:t>цінність</a:t>
            </a:r>
            <a:r>
              <a:rPr lang="ru-RU" sz="2200" dirty="0"/>
              <a:t> </a:t>
            </a:r>
            <a:r>
              <a:rPr lang="ru-RU" sz="2200" dirty="0" err="1"/>
              <a:t>соняшникової</a:t>
            </a:r>
            <a:r>
              <a:rPr lang="ru-RU" sz="2200" dirty="0"/>
              <a:t> </a:t>
            </a:r>
            <a:r>
              <a:rPr lang="ru-RU" sz="2200" dirty="0" err="1"/>
              <a:t>олії</a:t>
            </a:r>
            <a:r>
              <a:rPr lang="ru-RU" sz="2200" dirty="0"/>
              <a:t> як </a:t>
            </a:r>
            <a:r>
              <a:rPr lang="ru-RU" sz="2200" dirty="0" err="1"/>
              <a:t>харчового</a:t>
            </a:r>
            <a:r>
              <a:rPr lang="ru-RU" sz="2200" dirty="0"/>
              <a:t> продукту </a:t>
            </a:r>
            <a:r>
              <a:rPr lang="ru-RU" sz="2200" dirty="0" err="1"/>
              <a:t>зумовлена</a:t>
            </a:r>
            <a:r>
              <a:rPr lang="ru-RU" sz="2200" dirty="0"/>
              <a:t> </a:t>
            </a:r>
            <a:r>
              <a:rPr lang="ru-RU" sz="2200" dirty="0" err="1"/>
              <a:t>високим</a:t>
            </a:r>
            <a:r>
              <a:rPr lang="ru-RU" sz="2200" dirty="0"/>
              <a:t> </a:t>
            </a:r>
            <a:r>
              <a:rPr lang="ru-RU" sz="2200" dirty="0" err="1"/>
              <a:t>вмістом</a:t>
            </a:r>
            <a:r>
              <a:rPr lang="ru-RU" sz="2200" dirty="0"/>
              <a:t> у </a:t>
            </a:r>
            <a:r>
              <a:rPr lang="ru-RU" sz="2200" dirty="0" err="1"/>
              <a:t>ній</a:t>
            </a:r>
            <a:r>
              <a:rPr lang="ru-RU" sz="2200" dirty="0"/>
              <a:t> </a:t>
            </a:r>
            <a:r>
              <a:rPr lang="ru-RU" sz="2200" dirty="0" err="1"/>
              <a:t>ненасичених</a:t>
            </a:r>
            <a:r>
              <a:rPr lang="ru-RU" sz="2200" dirty="0"/>
              <a:t> </a:t>
            </a:r>
            <a:r>
              <a:rPr lang="ru-RU" sz="2200" dirty="0" err="1"/>
              <a:t>жирних</a:t>
            </a:r>
            <a:r>
              <a:rPr lang="ru-RU" sz="2200" dirty="0"/>
              <a:t> кислот (до 90%), </a:t>
            </a:r>
            <a:r>
              <a:rPr lang="ru-RU" sz="2200" dirty="0" err="1"/>
              <a:t>головним</a:t>
            </a:r>
            <a:r>
              <a:rPr lang="ru-RU" sz="2200" dirty="0"/>
              <a:t> чином </a:t>
            </a:r>
            <a:r>
              <a:rPr lang="ru-RU" sz="2200" dirty="0" err="1"/>
              <a:t>лінолева</a:t>
            </a:r>
            <a:r>
              <a:rPr lang="ru-RU" sz="2200" dirty="0"/>
              <a:t> (55-60%) і </a:t>
            </a:r>
            <a:r>
              <a:rPr lang="ru-RU" sz="2200" dirty="0" err="1"/>
              <a:t>олеїнова</a:t>
            </a:r>
            <a:r>
              <a:rPr lang="ru-RU" sz="2200" dirty="0"/>
              <a:t> (30-35%). </a:t>
            </a:r>
            <a:endParaRPr lang="en-US" sz="2200" dirty="0"/>
          </a:p>
          <a:p>
            <a:r>
              <a:rPr lang="ru-RU" sz="2200" dirty="0" err="1"/>
              <a:t>Біологічно</a:t>
            </a:r>
            <a:r>
              <a:rPr lang="ru-RU" sz="2200" dirty="0"/>
              <a:t> </a:t>
            </a:r>
            <a:r>
              <a:rPr lang="ru-RU" sz="2200" dirty="0" err="1"/>
              <a:t>найкорисніша</a:t>
            </a:r>
            <a:r>
              <a:rPr lang="ru-RU" sz="2200" dirty="0"/>
              <a:t> </a:t>
            </a:r>
            <a:r>
              <a:rPr lang="ru-RU" sz="2200" dirty="0" err="1"/>
              <a:t>лінолева</a:t>
            </a:r>
            <a:r>
              <a:rPr lang="ru-RU" sz="2200" dirty="0"/>
              <a:t> кислота (у </a:t>
            </a:r>
            <a:r>
              <a:rPr lang="ru-RU" sz="2200" dirty="0" err="1"/>
              <a:t>нових</a:t>
            </a:r>
            <a:r>
              <a:rPr lang="ru-RU" sz="2200" dirty="0"/>
              <a:t> сортах </a:t>
            </a:r>
            <a:r>
              <a:rPr lang="ru-RU" sz="2200" dirty="0" err="1"/>
              <a:t>її</a:t>
            </a:r>
            <a:r>
              <a:rPr lang="ru-RU" sz="2200" dirty="0"/>
              <a:t> </a:t>
            </a:r>
            <a:r>
              <a:rPr lang="ru-RU" sz="2200" dirty="0" err="1"/>
              <a:t>вміст</a:t>
            </a:r>
            <a:r>
              <a:rPr lang="ru-RU" sz="2200" dirty="0"/>
              <a:t> </a:t>
            </a:r>
            <a:r>
              <a:rPr lang="ru-RU" sz="2200" dirty="0" err="1"/>
              <a:t>досягає</a:t>
            </a:r>
            <a:r>
              <a:rPr lang="ru-RU" sz="2200" dirty="0"/>
              <a:t> 75-80%), яка </a:t>
            </a:r>
            <a:r>
              <a:rPr lang="ru-RU" sz="2200" dirty="0" err="1"/>
              <a:t>нормалізує</a:t>
            </a:r>
            <a:r>
              <a:rPr lang="ru-RU" sz="2200" dirty="0"/>
              <a:t> </a:t>
            </a:r>
            <a:r>
              <a:rPr lang="ru-RU" sz="2200" dirty="0" err="1"/>
              <a:t>холестериновий</a:t>
            </a:r>
            <a:r>
              <a:rPr lang="ru-RU" sz="2200" dirty="0"/>
              <a:t> </a:t>
            </a:r>
            <a:r>
              <a:rPr lang="ru-RU" sz="2200" dirty="0" err="1"/>
              <a:t>обмін</a:t>
            </a:r>
            <a:r>
              <a:rPr lang="ru-RU" sz="2200" dirty="0"/>
              <a:t>, </a:t>
            </a:r>
            <a:r>
              <a:rPr lang="ru-RU" sz="2200" dirty="0" err="1"/>
              <a:t>що</a:t>
            </a:r>
            <a:r>
              <a:rPr lang="ru-RU" sz="2200" dirty="0"/>
              <a:t> позитивно </a:t>
            </a:r>
            <a:r>
              <a:rPr lang="ru-RU" sz="2200" dirty="0" err="1"/>
              <a:t>впливає</a:t>
            </a:r>
            <a:r>
              <a:rPr lang="ru-RU" sz="2200" dirty="0"/>
              <a:t> на </a:t>
            </a:r>
            <a:r>
              <a:rPr lang="ru-RU" sz="2200" dirty="0" err="1"/>
              <a:t>здоров'я</a:t>
            </a:r>
            <a:r>
              <a:rPr lang="ru-RU" sz="2200" dirty="0"/>
              <a:t> </a:t>
            </a:r>
            <a:r>
              <a:rPr lang="ru-RU" sz="2200" dirty="0" err="1"/>
              <a:t>людини</a:t>
            </a:r>
            <a:r>
              <a:rPr lang="ru-RU" sz="2200" dirty="0"/>
              <a:t>. </a:t>
            </a:r>
            <a:endParaRPr lang="en-US" sz="2200" dirty="0"/>
          </a:p>
          <a:p>
            <a:r>
              <a:rPr lang="ru-RU" sz="2200" dirty="0"/>
              <a:t>До складу </a:t>
            </a:r>
            <a:r>
              <a:rPr lang="ru-RU" sz="2200" dirty="0" err="1"/>
              <a:t>олії</a:t>
            </a:r>
            <a:r>
              <a:rPr lang="ru-RU" sz="2200" dirty="0"/>
              <a:t> </a:t>
            </a:r>
            <a:r>
              <a:rPr lang="ru-RU" sz="2200" dirty="0" err="1"/>
              <a:t>входять</a:t>
            </a:r>
            <a:r>
              <a:rPr lang="ru-RU" sz="2200" dirty="0"/>
              <a:t> </a:t>
            </a:r>
            <a:r>
              <a:rPr lang="ru-RU" sz="2200" dirty="0" err="1"/>
              <a:t>фосфатиди</a:t>
            </a:r>
            <a:r>
              <a:rPr lang="ru-RU" sz="2200" dirty="0"/>
              <a:t>, </a:t>
            </a:r>
            <a:r>
              <a:rPr lang="ru-RU" sz="2200" dirty="0" err="1"/>
              <a:t>вітаміни</a:t>
            </a:r>
            <a:r>
              <a:rPr lang="ru-RU" sz="2200" dirty="0"/>
              <a:t> А, Д, Е, К та </a:t>
            </a:r>
            <a:r>
              <a:rPr lang="ru-RU" sz="2200" dirty="0" err="1"/>
              <a:t>інші</a:t>
            </a:r>
            <a:r>
              <a:rPr lang="ru-RU" sz="2200" dirty="0"/>
              <a:t> </a:t>
            </a:r>
            <a:r>
              <a:rPr lang="ru-RU" sz="2200" dirty="0" err="1"/>
              <a:t>дуже</a:t>
            </a:r>
            <a:r>
              <a:rPr lang="ru-RU" sz="2200" dirty="0"/>
              <a:t> </a:t>
            </a:r>
            <a:r>
              <a:rPr lang="ru-RU" sz="2200" dirty="0" err="1"/>
              <a:t>цінні</a:t>
            </a:r>
            <a:r>
              <a:rPr lang="ru-RU" sz="2200" dirty="0"/>
              <a:t> для </a:t>
            </a:r>
            <a:r>
              <a:rPr lang="ru-RU" sz="2200" dirty="0" err="1"/>
              <a:t>людини</a:t>
            </a:r>
            <a:r>
              <a:rPr lang="ru-RU" sz="2200" dirty="0"/>
              <a:t> </a:t>
            </a:r>
            <a:r>
              <a:rPr lang="ru-RU" sz="2200" dirty="0" err="1"/>
              <a:t>харчові</a:t>
            </a:r>
            <a:r>
              <a:rPr lang="ru-RU" sz="2200" dirty="0"/>
              <a:t> </a:t>
            </a:r>
            <a:r>
              <a:rPr lang="ru-RU" sz="2200" dirty="0" err="1"/>
              <a:t>компоненти</a:t>
            </a:r>
            <a:r>
              <a:rPr lang="ru-RU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23649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5400" dirty="0">
                <a:solidFill>
                  <a:srgbClr val="FF6600"/>
                </a:solidFill>
              </a:rPr>
              <a:t>СОНЯШНИК</a:t>
            </a:r>
            <a:endParaRPr lang="ru-RU" sz="5400" dirty="0">
              <a:solidFill>
                <a:srgbClr val="FF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052736"/>
            <a:ext cx="8784976" cy="5328593"/>
          </a:xfrm>
        </p:spPr>
        <p:txBody>
          <a:bodyPr/>
          <a:lstStyle/>
          <a:p>
            <a:r>
              <a:rPr lang="ru-RU" sz="2400" dirty="0" err="1"/>
              <a:t>Побічні</a:t>
            </a:r>
            <a:r>
              <a:rPr lang="ru-RU" sz="2400" dirty="0"/>
              <a:t> </a:t>
            </a:r>
            <a:r>
              <a:rPr lang="ru-RU" sz="2400" dirty="0" err="1"/>
              <a:t>продукти</a:t>
            </a:r>
            <a:r>
              <a:rPr lang="ru-RU" sz="2400" dirty="0"/>
              <a:t> </a:t>
            </a:r>
            <a:r>
              <a:rPr lang="ru-RU" sz="2400" dirty="0" err="1"/>
              <a:t>переробки</a:t>
            </a:r>
            <a:r>
              <a:rPr lang="ru-RU" sz="2400" dirty="0"/>
              <a:t> </a:t>
            </a:r>
            <a:r>
              <a:rPr lang="ru-RU" sz="2400" dirty="0" err="1"/>
              <a:t>насіння</a:t>
            </a:r>
            <a:r>
              <a:rPr lang="ru-RU" sz="2400" dirty="0"/>
              <a:t> </a:t>
            </a:r>
            <a:r>
              <a:rPr lang="ru-RU" sz="2400" dirty="0" err="1"/>
              <a:t>соняшнику</a:t>
            </a:r>
            <a:r>
              <a:rPr lang="ru-RU" sz="2400" dirty="0"/>
              <a:t> – </a:t>
            </a:r>
            <a:r>
              <a:rPr lang="ru-RU" sz="2400" dirty="0">
                <a:solidFill>
                  <a:srgbClr val="FF6600"/>
                </a:solidFill>
              </a:rPr>
              <a:t>макуха</a:t>
            </a:r>
            <a:r>
              <a:rPr lang="ru-RU" sz="2400" dirty="0"/>
              <a:t> при </a:t>
            </a:r>
            <a:r>
              <a:rPr lang="ru-RU" sz="2400" dirty="0" err="1"/>
              <a:t>пресуванні</a:t>
            </a:r>
            <a:r>
              <a:rPr lang="ru-RU" sz="2400" dirty="0"/>
              <a:t> і </a:t>
            </a:r>
            <a:r>
              <a:rPr lang="ru-RU" sz="2400" b="1" dirty="0">
                <a:solidFill>
                  <a:srgbClr val="FF6600"/>
                </a:solidFill>
              </a:rPr>
              <a:t>шрот</a:t>
            </a:r>
            <a:r>
              <a:rPr lang="ru-RU" sz="2400" dirty="0"/>
              <a:t> при </a:t>
            </a:r>
            <a:r>
              <a:rPr lang="ru-RU" sz="2400" dirty="0" err="1"/>
              <a:t>екстрагуванні</a:t>
            </a:r>
            <a:r>
              <a:rPr lang="ru-RU" sz="2400" dirty="0"/>
              <a:t> (</a:t>
            </a:r>
            <a:r>
              <a:rPr lang="ru-RU" sz="2400" dirty="0" err="1"/>
              <a:t>близько</a:t>
            </a:r>
            <a:r>
              <a:rPr lang="ru-RU" sz="2400" dirty="0"/>
              <a:t> 35%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маси</a:t>
            </a:r>
            <a:r>
              <a:rPr lang="ru-RU" sz="2400" dirty="0"/>
              <a:t> </a:t>
            </a:r>
            <a:r>
              <a:rPr lang="ru-RU" sz="2400" dirty="0" err="1"/>
              <a:t>насіння</a:t>
            </a:r>
            <a:r>
              <a:rPr lang="ru-RU" sz="2400" dirty="0"/>
              <a:t>) є </a:t>
            </a:r>
            <a:r>
              <a:rPr lang="ru-RU" sz="2400" dirty="0" err="1"/>
              <a:t>цінним</a:t>
            </a:r>
            <a:r>
              <a:rPr lang="ru-RU" sz="2400" dirty="0"/>
              <a:t> </a:t>
            </a:r>
            <a:r>
              <a:rPr lang="ru-RU" sz="2400" dirty="0" err="1"/>
              <a:t>концентрованим</a:t>
            </a:r>
            <a:r>
              <a:rPr lang="ru-RU" sz="2400" dirty="0"/>
              <a:t> кормом для </a:t>
            </a:r>
            <a:r>
              <a:rPr lang="ru-RU" sz="2400" dirty="0" err="1"/>
              <a:t>худоби</a:t>
            </a:r>
            <a:r>
              <a:rPr lang="ru-RU" sz="2400" dirty="0"/>
              <a:t>.</a:t>
            </a:r>
          </a:p>
          <a:p>
            <a:r>
              <a:rPr lang="ru-RU" sz="2400" dirty="0"/>
              <a:t>Стандартна макуха </a:t>
            </a:r>
            <a:r>
              <a:rPr lang="ru-RU" sz="2400" dirty="0" err="1"/>
              <a:t>містить</a:t>
            </a:r>
            <a:r>
              <a:rPr lang="ru-RU" sz="2400" dirty="0"/>
              <a:t> 38-42% </a:t>
            </a:r>
            <a:r>
              <a:rPr lang="ru-RU" sz="2400" dirty="0" err="1"/>
              <a:t>перетравного</a:t>
            </a:r>
            <a:r>
              <a:rPr lang="ru-RU" sz="2400" dirty="0"/>
              <a:t> </a:t>
            </a:r>
            <a:r>
              <a:rPr lang="ru-RU" sz="2400" dirty="0" err="1"/>
              <a:t>протеїну</a:t>
            </a:r>
            <a:r>
              <a:rPr lang="ru-RU" sz="2400" dirty="0"/>
              <a:t>, 20-22% </a:t>
            </a:r>
            <a:r>
              <a:rPr lang="ru-RU" sz="2400" dirty="0" err="1"/>
              <a:t>безазотистих</a:t>
            </a:r>
            <a:r>
              <a:rPr lang="ru-RU" sz="2400" dirty="0"/>
              <a:t> </a:t>
            </a:r>
            <a:r>
              <a:rPr lang="ru-RU" sz="2400" dirty="0" err="1"/>
              <a:t>екстрактивних</a:t>
            </a:r>
            <a:r>
              <a:rPr lang="ru-RU" sz="2400" dirty="0"/>
              <a:t> </a:t>
            </a:r>
            <a:r>
              <a:rPr lang="ru-RU" sz="2400" dirty="0" err="1"/>
              <a:t>речовин</a:t>
            </a:r>
            <a:r>
              <a:rPr lang="ru-RU" sz="2400" dirty="0"/>
              <a:t>, 6- 7% жиру, 14% </a:t>
            </a:r>
            <a:r>
              <a:rPr lang="ru-RU" sz="2400" dirty="0" err="1"/>
              <a:t>клітковини</a:t>
            </a:r>
            <a:r>
              <a:rPr lang="ru-RU" sz="2400" dirty="0"/>
              <a:t>, 6,8% золи, </a:t>
            </a:r>
            <a:r>
              <a:rPr lang="ru-RU" sz="2400" dirty="0" err="1"/>
              <a:t>багато</a:t>
            </a:r>
            <a:r>
              <a:rPr lang="ru-RU" sz="2400" dirty="0"/>
              <a:t> </a:t>
            </a:r>
            <a:r>
              <a:rPr lang="ru-RU" sz="2400" dirty="0" err="1"/>
              <a:t>мінеральних</a:t>
            </a:r>
            <a:r>
              <a:rPr lang="ru-RU" sz="2400" dirty="0"/>
              <a:t> солей. За </a:t>
            </a:r>
            <a:r>
              <a:rPr lang="ru-RU" sz="2400" dirty="0" err="1"/>
              <a:t>поживністю</a:t>
            </a:r>
            <a:r>
              <a:rPr lang="ru-RU" sz="2400" dirty="0"/>
              <a:t> 100 кг макухи </a:t>
            </a:r>
            <a:r>
              <a:rPr lang="ru-RU" sz="2400" dirty="0" err="1"/>
              <a:t>відповідають</a:t>
            </a:r>
            <a:r>
              <a:rPr lang="ru-RU" sz="2400" dirty="0"/>
              <a:t> 109 корм. од. </a:t>
            </a:r>
          </a:p>
          <a:p>
            <a:r>
              <a:rPr lang="ru-RU" sz="2400" dirty="0"/>
              <a:t>Шрот </a:t>
            </a:r>
            <a:r>
              <a:rPr lang="ru-RU" sz="2400" dirty="0" err="1"/>
              <a:t>містить</a:t>
            </a:r>
            <a:r>
              <a:rPr lang="ru-RU" sz="2400" dirty="0"/>
              <a:t> </a:t>
            </a:r>
            <a:r>
              <a:rPr lang="ru-RU" sz="2400" dirty="0" err="1"/>
              <a:t>близько</a:t>
            </a:r>
            <a:r>
              <a:rPr lang="ru-RU" sz="2400" dirty="0"/>
              <a:t> 33-34% </a:t>
            </a:r>
            <a:r>
              <a:rPr lang="ru-RU" sz="2400" dirty="0" err="1"/>
              <a:t>перетравного</a:t>
            </a:r>
            <a:r>
              <a:rPr lang="ru-RU" sz="2400" dirty="0"/>
              <a:t> </a:t>
            </a:r>
            <a:r>
              <a:rPr lang="ru-RU" sz="2400" dirty="0" err="1"/>
              <a:t>протеїну</a:t>
            </a:r>
            <a:r>
              <a:rPr lang="ru-RU" sz="2400" dirty="0"/>
              <a:t>, 3 % жиру, 100 кг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відповідають</a:t>
            </a:r>
            <a:r>
              <a:rPr lang="ru-RU" sz="2400" dirty="0"/>
              <a:t> 102 корм. од. </a:t>
            </a:r>
          </a:p>
          <a:p>
            <a:r>
              <a:rPr lang="ru-RU" sz="2400" b="1" dirty="0">
                <a:solidFill>
                  <a:srgbClr val="FF6600"/>
                </a:solidFill>
              </a:rPr>
              <a:t>Лузга</a:t>
            </a:r>
            <a:r>
              <a:rPr lang="ru-RU" sz="2400" dirty="0"/>
              <a:t> (</a:t>
            </a:r>
            <a:r>
              <a:rPr lang="ru-RU" sz="2400" dirty="0" err="1"/>
              <a:t>вихід</a:t>
            </a:r>
            <a:r>
              <a:rPr lang="ru-RU" sz="2400" dirty="0"/>
              <a:t> 16-22%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маси</a:t>
            </a:r>
            <a:r>
              <a:rPr lang="ru-RU" sz="2400" dirty="0"/>
              <a:t> </a:t>
            </a:r>
            <a:r>
              <a:rPr lang="ru-RU" sz="2400" dirty="0" err="1"/>
              <a:t>насіння</a:t>
            </a:r>
            <a:r>
              <a:rPr lang="ru-RU" sz="2400" dirty="0"/>
              <a:t>) є </a:t>
            </a:r>
            <a:r>
              <a:rPr lang="ru-RU" sz="2400" dirty="0" err="1"/>
              <a:t>сировиною</a:t>
            </a:r>
            <a:r>
              <a:rPr lang="ru-RU" sz="2400" dirty="0"/>
              <a:t> для </a:t>
            </a:r>
            <a:r>
              <a:rPr lang="ru-RU" sz="2400" dirty="0" err="1"/>
              <a:t>виробництва</a:t>
            </a:r>
            <a:r>
              <a:rPr lang="ru-RU" sz="2400" dirty="0"/>
              <a:t> </a:t>
            </a:r>
            <a:r>
              <a:rPr lang="ru-RU" sz="2400" dirty="0" err="1"/>
              <a:t>гексозного</a:t>
            </a:r>
            <a:r>
              <a:rPr lang="ru-RU" sz="2400" dirty="0"/>
              <a:t> й </a:t>
            </a:r>
            <a:r>
              <a:rPr lang="ru-RU" sz="2400" dirty="0" err="1"/>
              <a:t>пентозного</a:t>
            </a:r>
            <a:r>
              <a:rPr lang="ru-RU" sz="2400" dirty="0"/>
              <a:t> </a:t>
            </a:r>
            <a:r>
              <a:rPr lang="ru-RU" sz="2400" dirty="0" err="1"/>
              <a:t>цукру</a:t>
            </a:r>
            <a:r>
              <a:rPr lang="ru-RU" sz="2400" dirty="0"/>
              <a:t>.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гексозного</a:t>
            </a:r>
            <a:r>
              <a:rPr lang="ru-RU" sz="2400" dirty="0"/>
              <a:t> </a:t>
            </a:r>
            <a:r>
              <a:rPr lang="ru-RU" sz="2400" dirty="0" err="1"/>
              <a:t>цукру</a:t>
            </a:r>
            <a:r>
              <a:rPr lang="ru-RU" sz="2400" dirty="0"/>
              <a:t> </a:t>
            </a:r>
            <a:r>
              <a:rPr lang="ru-RU" sz="2400" dirty="0" err="1"/>
              <a:t>виробляють</a:t>
            </a:r>
            <a:r>
              <a:rPr lang="ru-RU" sz="2400" dirty="0"/>
              <a:t> </a:t>
            </a:r>
            <a:r>
              <a:rPr lang="ru-RU" sz="2400" dirty="0" err="1"/>
              <a:t>етиловий</a:t>
            </a:r>
            <a:r>
              <a:rPr lang="ru-RU" sz="2400" dirty="0"/>
              <a:t> спирт і </a:t>
            </a:r>
            <a:r>
              <a:rPr lang="ru-RU" sz="2400" dirty="0" err="1"/>
              <a:t>кормові</a:t>
            </a:r>
            <a:r>
              <a:rPr lang="ru-RU" sz="2400" dirty="0"/>
              <a:t> </a:t>
            </a:r>
            <a:r>
              <a:rPr lang="ru-RU" sz="2400" dirty="0" err="1"/>
              <a:t>дріжджі</a:t>
            </a:r>
            <a:r>
              <a:rPr lang="ru-RU" sz="2400" dirty="0"/>
              <a:t>,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пентозного</a:t>
            </a:r>
            <a:r>
              <a:rPr lang="ru-RU" sz="2400" dirty="0"/>
              <a:t> – фурфурол,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використовують</a:t>
            </a:r>
            <a:r>
              <a:rPr lang="ru-RU" sz="2400" dirty="0"/>
              <a:t> при </a:t>
            </a:r>
            <a:r>
              <a:rPr lang="ru-RU" sz="2400" dirty="0" err="1"/>
              <a:t>виготовленні</a:t>
            </a:r>
            <a:r>
              <a:rPr lang="ru-RU" sz="2400" dirty="0"/>
              <a:t> </a:t>
            </a:r>
            <a:r>
              <a:rPr lang="ru-RU" sz="2400" dirty="0" err="1"/>
              <a:t>пластмас</a:t>
            </a:r>
            <a:r>
              <a:rPr lang="ru-RU" sz="2400" dirty="0"/>
              <a:t>, штучного волокна та </a:t>
            </a:r>
            <a:r>
              <a:rPr lang="ru-RU" sz="2400" dirty="0" err="1"/>
              <a:t>іншої</a:t>
            </a:r>
            <a:r>
              <a:rPr lang="ru-RU" sz="2400" dirty="0"/>
              <a:t> </a:t>
            </a:r>
            <a:r>
              <a:rPr lang="ru-RU" sz="2400" dirty="0" err="1"/>
              <a:t>продукції</a:t>
            </a:r>
            <a:r>
              <a:rPr lang="ru-RU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985497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5400" dirty="0">
                <a:solidFill>
                  <a:srgbClr val="FF6600"/>
                </a:solidFill>
              </a:rPr>
              <a:t>СОНЯШНИК</a:t>
            </a:r>
            <a:endParaRPr lang="ru-RU" sz="5400" dirty="0">
              <a:solidFill>
                <a:srgbClr val="FF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0724" y="1052736"/>
            <a:ext cx="8496944" cy="5472609"/>
          </a:xfrm>
        </p:spPr>
        <p:txBody>
          <a:bodyPr/>
          <a:lstStyle/>
          <a:p>
            <a:r>
              <a:rPr lang="ru-RU" sz="2400" dirty="0"/>
              <a:t>У </a:t>
            </a:r>
            <a:r>
              <a:rPr lang="ru-RU" sz="2400" dirty="0" err="1"/>
              <a:t>насінні</a:t>
            </a:r>
            <a:r>
              <a:rPr lang="ru-RU" sz="2400" dirty="0"/>
              <a:t> </a:t>
            </a:r>
            <a:r>
              <a:rPr lang="ru-RU" sz="2400" dirty="0" err="1"/>
              <a:t>соняшнику</a:t>
            </a:r>
            <a:r>
              <a:rPr lang="ru-RU" sz="2400" dirty="0"/>
              <a:t> </a:t>
            </a:r>
            <a:r>
              <a:rPr lang="ru-RU" sz="2400" dirty="0" err="1"/>
              <a:t>багато</a:t>
            </a:r>
            <a:r>
              <a:rPr lang="ru-RU" sz="2400" dirty="0"/>
              <a:t> </a:t>
            </a:r>
            <a:r>
              <a:rPr lang="ru-RU" sz="2400" dirty="0" err="1"/>
              <a:t>магнію</a:t>
            </a:r>
            <a:r>
              <a:rPr lang="ru-RU" sz="2400" dirty="0"/>
              <a:t>, </a:t>
            </a:r>
            <a:r>
              <a:rPr lang="ru-RU" sz="2400" dirty="0" err="1"/>
              <a:t>необхідного</a:t>
            </a:r>
            <a:r>
              <a:rPr lang="ru-RU" sz="2400" dirty="0"/>
              <a:t> для </a:t>
            </a:r>
            <a:r>
              <a:rPr lang="ru-RU" sz="2400" dirty="0" err="1"/>
              <a:t>нормальної</a:t>
            </a:r>
            <a:r>
              <a:rPr lang="ru-RU" sz="2400" dirty="0"/>
              <a:t> </a:t>
            </a:r>
            <a:r>
              <a:rPr lang="ru-RU" sz="2400" dirty="0" err="1"/>
              <a:t>діяльності</a:t>
            </a:r>
            <a:r>
              <a:rPr lang="ru-RU" sz="2400" dirty="0"/>
              <a:t> </a:t>
            </a:r>
            <a:r>
              <a:rPr lang="ru-RU" sz="2400" dirty="0" err="1"/>
              <a:t>серцево-судинної</a:t>
            </a:r>
            <a:r>
              <a:rPr lang="ru-RU" sz="2400" dirty="0"/>
              <a:t> </a:t>
            </a:r>
            <a:r>
              <a:rPr lang="ru-RU" sz="2400" dirty="0" err="1"/>
              <a:t>системи</a:t>
            </a:r>
            <a:r>
              <a:rPr lang="ru-RU" sz="2400" dirty="0"/>
              <a:t>.</a:t>
            </a:r>
          </a:p>
          <a:p>
            <a:r>
              <a:rPr lang="ru-RU" sz="2400" dirty="0" err="1"/>
              <a:t>Соняшник</a:t>
            </a:r>
            <a:r>
              <a:rPr lang="ru-RU" sz="2400" dirty="0"/>
              <a:t> - </a:t>
            </a:r>
            <a:r>
              <a:rPr lang="ru-RU" sz="2400" dirty="0" err="1"/>
              <a:t>цінний</a:t>
            </a:r>
            <a:r>
              <a:rPr lang="ru-RU" sz="2400" dirty="0"/>
              <a:t> медонос. </a:t>
            </a:r>
            <a:r>
              <a:rPr lang="ru-RU" sz="2400" dirty="0" err="1"/>
              <a:t>Серед</a:t>
            </a:r>
            <a:r>
              <a:rPr lang="ru-RU" sz="2400" dirty="0"/>
              <a:t> </a:t>
            </a:r>
            <a:r>
              <a:rPr lang="ru-RU" sz="2400" dirty="0" err="1"/>
              <a:t>польових</a:t>
            </a:r>
            <a:r>
              <a:rPr lang="ru-RU" sz="2400" dirty="0"/>
              <a:t> культур </a:t>
            </a:r>
            <a:r>
              <a:rPr lang="ru-RU" sz="2400" dirty="0" err="1"/>
              <a:t>соняшник</a:t>
            </a:r>
            <a:r>
              <a:rPr lang="ru-RU" sz="2400" dirty="0"/>
              <a:t> є </a:t>
            </a:r>
            <a:r>
              <a:rPr lang="ru-RU" sz="2400" dirty="0" err="1"/>
              <a:t>однією</a:t>
            </a:r>
            <a:r>
              <a:rPr lang="ru-RU" sz="2400" dirty="0"/>
              <a:t> з </a:t>
            </a:r>
            <a:r>
              <a:rPr lang="ru-RU" sz="2400" dirty="0" err="1"/>
              <a:t>найщедріших</a:t>
            </a:r>
            <a:r>
              <a:rPr lang="ru-RU" sz="2400" dirty="0"/>
              <a:t>: </a:t>
            </a:r>
          </a:p>
          <a:p>
            <a:r>
              <a:rPr lang="ru-RU" sz="2400" b="1" dirty="0">
                <a:solidFill>
                  <a:srgbClr val="FF6600"/>
                </a:solidFill>
              </a:rPr>
              <a:t>З 1 га при </a:t>
            </a:r>
            <a:r>
              <a:rPr lang="ru-RU" sz="2400" b="1" dirty="0" err="1">
                <a:solidFill>
                  <a:srgbClr val="FF6600"/>
                </a:solidFill>
              </a:rPr>
              <a:t>врожайності</a:t>
            </a:r>
            <a:r>
              <a:rPr lang="ru-RU" sz="2400" b="1" dirty="0">
                <a:solidFill>
                  <a:srgbClr val="FF6600"/>
                </a:solidFill>
              </a:rPr>
              <a:t> </a:t>
            </a:r>
            <a:r>
              <a:rPr lang="ru-RU" sz="2400" b="1" dirty="0" err="1">
                <a:solidFill>
                  <a:srgbClr val="FF6600"/>
                </a:solidFill>
              </a:rPr>
              <a:t>насіння</a:t>
            </a:r>
            <a:r>
              <a:rPr lang="ru-RU" sz="2400" b="1" dirty="0">
                <a:solidFill>
                  <a:srgbClr val="FF6600"/>
                </a:solidFill>
              </a:rPr>
              <a:t> 25 ц/га </a:t>
            </a:r>
            <a:r>
              <a:rPr lang="ru-RU" sz="2400" b="1" dirty="0" err="1">
                <a:solidFill>
                  <a:srgbClr val="FF6600"/>
                </a:solidFill>
              </a:rPr>
              <a:t>можна</a:t>
            </a:r>
            <a:r>
              <a:rPr lang="ru-RU" sz="2400" b="1" dirty="0">
                <a:solidFill>
                  <a:srgbClr val="FF6600"/>
                </a:solidFill>
              </a:rPr>
              <a:t> </a:t>
            </a:r>
            <a:r>
              <a:rPr lang="ru-RU" sz="2400" b="1" dirty="0" err="1">
                <a:solidFill>
                  <a:srgbClr val="FF6600"/>
                </a:solidFill>
              </a:rPr>
              <a:t>одержати</a:t>
            </a:r>
            <a:r>
              <a:rPr lang="ru-RU" sz="2400" b="1" dirty="0">
                <a:solidFill>
                  <a:srgbClr val="FF6600"/>
                </a:solidFill>
              </a:rPr>
              <a:t>: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/>
              <a:t>1200 кг </a:t>
            </a:r>
            <a:r>
              <a:rPr lang="ru-RU" sz="2400" dirty="0" err="1"/>
              <a:t>олії</a:t>
            </a:r>
            <a:r>
              <a:rPr lang="ru-RU" sz="2400" dirty="0"/>
              <a:t>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/>
              <a:t>800 кг макухи (300 кг </a:t>
            </a:r>
            <a:r>
              <a:rPr lang="ru-RU" sz="2400" dirty="0" err="1"/>
              <a:t>білка</a:t>
            </a:r>
            <a:r>
              <a:rPr lang="ru-RU" sz="2400" dirty="0"/>
              <a:t>),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/>
              <a:t>500 кг </a:t>
            </a:r>
            <a:r>
              <a:rPr lang="ru-RU" sz="2400" dirty="0" err="1"/>
              <a:t>лушпиння</a:t>
            </a:r>
            <a:r>
              <a:rPr lang="ru-RU" sz="2400" dirty="0"/>
              <a:t> (70 кг </a:t>
            </a:r>
            <a:r>
              <a:rPr lang="ru-RU" sz="2400" dirty="0" err="1"/>
              <a:t>дріжджів</a:t>
            </a:r>
            <a:r>
              <a:rPr lang="ru-RU" sz="2400" dirty="0"/>
              <a:t>),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/>
              <a:t>1500 кг </a:t>
            </a:r>
            <a:r>
              <a:rPr lang="ru-RU" sz="2400" dirty="0" err="1"/>
              <a:t>кошиків</a:t>
            </a:r>
            <a:r>
              <a:rPr lang="ru-RU" sz="2400" dirty="0"/>
              <a:t> (</a:t>
            </a:r>
            <a:r>
              <a:rPr lang="ru-RU" sz="2400" dirty="0" err="1"/>
              <a:t>прирівнюється</a:t>
            </a:r>
            <a:r>
              <a:rPr lang="ru-RU" sz="2400" dirty="0"/>
              <a:t> до </a:t>
            </a:r>
            <a:r>
              <a:rPr lang="ru-RU" sz="2400" dirty="0" err="1"/>
              <a:t>сіна</a:t>
            </a:r>
            <a:r>
              <a:rPr lang="ru-RU" sz="2400" dirty="0"/>
              <a:t>),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/>
              <a:t>35-40 кг меду і </a:t>
            </a:r>
            <a:r>
              <a:rPr lang="ru-RU" sz="2400" dirty="0" err="1"/>
              <a:t>багато</a:t>
            </a:r>
            <a:r>
              <a:rPr lang="ru-RU" sz="2400" dirty="0"/>
              <a:t> </a:t>
            </a:r>
            <a:r>
              <a:rPr lang="ru-RU" sz="2400" dirty="0" err="1"/>
              <a:t>ін</a:t>
            </a:r>
            <a:r>
              <a:rPr lang="ru-RU" sz="2400" dirty="0"/>
              <a:t>. </a:t>
            </a:r>
          </a:p>
          <a:p>
            <a:pPr marL="0" indent="0">
              <a:buNone/>
            </a:pPr>
            <a:r>
              <a:rPr lang="ru-RU" sz="2400" dirty="0" err="1"/>
              <a:t>Кошики</a:t>
            </a:r>
            <a:r>
              <a:rPr lang="ru-RU" sz="2400" dirty="0"/>
              <a:t> </a:t>
            </a:r>
            <a:r>
              <a:rPr lang="ru-RU" sz="2400" dirty="0" err="1"/>
              <a:t>соняшнику</a:t>
            </a:r>
            <a:r>
              <a:rPr lang="ru-RU" sz="2400" dirty="0"/>
              <a:t> (</a:t>
            </a:r>
            <a:r>
              <a:rPr lang="ru-RU" sz="2400" dirty="0" err="1"/>
              <a:t>вихід</a:t>
            </a:r>
            <a:r>
              <a:rPr lang="ru-RU" sz="2400" dirty="0"/>
              <a:t> 56 – 60 %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маси</a:t>
            </a:r>
            <a:r>
              <a:rPr lang="ru-RU" sz="2400" dirty="0"/>
              <a:t> </a:t>
            </a:r>
            <a:r>
              <a:rPr lang="ru-RU" sz="2400" dirty="0" err="1"/>
              <a:t>насіння</a:t>
            </a:r>
            <a:r>
              <a:rPr lang="ru-RU" sz="2400" dirty="0"/>
              <a:t>) є </a:t>
            </a:r>
            <a:r>
              <a:rPr lang="ru-RU" sz="2400" dirty="0" err="1"/>
              <a:t>цінним</a:t>
            </a:r>
            <a:r>
              <a:rPr lang="ru-RU" sz="2400" dirty="0"/>
              <a:t> кормом для </a:t>
            </a:r>
            <a:r>
              <a:rPr lang="ru-RU" sz="2400" dirty="0" err="1"/>
              <a:t>тварин</a:t>
            </a:r>
            <a:r>
              <a:rPr lang="ru-RU" sz="2400" dirty="0"/>
              <a:t>. З </a:t>
            </a:r>
            <a:r>
              <a:rPr lang="ru-RU" sz="2400" dirty="0" err="1"/>
              <a:t>кошиків</a:t>
            </a:r>
            <a:r>
              <a:rPr lang="ru-RU" sz="2400" dirty="0"/>
              <a:t> </a:t>
            </a:r>
            <a:r>
              <a:rPr lang="ru-RU" sz="2400" dirty="0" err="1"/>
              <a:t>виробляють</a:t>
            </a:r>
            <a:r>
              <a:rPr lang="ru-RU" sz="2400" dirty="0"/>
              <a:t> </a:t>
            </a:r>
            <a:r>
              <a:rPr lang="ru-RU" sz="2400" dirty="0" err="1"/>
              <a:t>харчовий</a:t>
            </a:r>
            <a:r>
              <a:rPr lang="ru-RU" sz="2400" dirty="0"/>
              <a:t> пектин,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використовується</a:t>
            </a:r>
            <a:r>
              <a:rPr lang="ru-RU" sz="2400" dirty="0"/>
              <a:t> в </a:t>
            </a:r>
            <a:r>
              <a:rPr lang="ru-RU" sz="2400" dirty="0" err="1"/>
              <a:t>кондитерській</a:t>
            </a:r>
            <a:r>
              <a:rPr lang="ru-RU" sz="2400" dirty="0"/>
              <a:t> </a:t>
            </a:r>
            <a:r>
              <a:rPr lang="ru-RU" sz="2400" dirty="0" err="1"/>
              <a:t>промисловості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331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600" dirty="0">
                <a:solidFill>
                  <a:srgbClr val="FF6600"/>
                </a:solidFill>
                <a:effectLst/>
              </a:rPr>
              <a:t>СОНЯШНИК – ботанічна характеристика</a:t>
            </a:r>
            <a:endParaRPr lang="ru-RU" sz="3600" dirty="0">
              <a:solidFill>
                <a:srgbClr val="FF66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328593"/>
          </a:xfrm>
        </p:spPr>
        <p:txBody>
          <a:bodyPr/>
          <a:lstStyle/>
          <a:p>
            <a:r>
              <a:rPr lang="ru-RU" sz="2400" b="1" dirty="0" err="1">
                <a:solidFill>
                  <a:srgbClr val="009900"/>
                </a:solidFill>
              </a:rPr>
              <a:t>Соняшник</a:t>
            </a:r>
            <a:r>
              <a:rPr lang="ru-RU" sz="2400" b="1" dirty="0">
                <a:solidFill>
                  <a:srgbClr val="009900"/>
                </a:solidFill>
              </a:rPr>
              <a:t> (</a:t>
            </a:r>
            <a:r>
              <a:rPr lang="en-US" sz="2400" b="1" dirty="0">
                <a:solidFill>
                  <a:srgbClr val="009900"/>
                </a:solidFill>
              </a:rPr>
              <a:t>Helianthus L.) – </a:t>
            </a:r>
            <a:r>
              <a:rPr lang="ru-RU" sz="2400" b="1" dirty="0" err="1">
                <a:solidFill>
                  <a:srgbClr val="009900"/>
                </a:solidFill>
              </a:rPr>
              <a:t>однорічна</a:t>
            </a:r>
            <a:r>
              <a:rPr lang="ru-RU" sz="2400" b="1" dirty="0">
                <a:solidFill>
                  <a:srgbClr val="009900"/>
                </a:solidFill>
              </a:rPr>
              <a:t> </a:t>
            </a:r>
            <a:r>
              <a:rPr lang="ru-RU" sz="2400" b="1" dirty="0" err="1">
                <a:solidFill>
                  <a:srgbClr val="009900"/>
                </a:solidFill>
              </a:rPr>
              <a:t>рослина</a:t>
            </a:r>
            <a:r>
              <a:rPr lang="ru-RU" sz="2400" b="1" dirty="0">
                <a:solidFill>
                  <a:srgbClr val="009900"/>
                </a:solidFill>
              </a:rPr>
              <a:t> з </a:t>
            </a:r>
            <a:r>
              <a:rPr lang="ru-RU" sz="2400" b="1" dirty="0" err="1">
                <a:solidFill>
                  <a:srgbClr val="009900"/>
                </a:solidFill>
              </a:rPr>
              <a:t>родини</a:t>
            </a:r>
            <a:r>
              <a:rPr lang="ru-RU" sz="2400" b="1" dirty="0">
                <a:solidFill>
                  <a:srgbClr val="009900"/>
                </a:solidFill>
              </a:rPr>
              <a:t> </a:t>
            </a:r>
            <a:r>
              <a:rPr lang="ru-RU" sz="2400" b="1" dirty="0" err="1">
                <a:solidFill>
                  <a:srgbClr val="009900"/>
                </a:solidFill>
              </a:rPr>
              <a:t>айстрових</a:t>
            </a:r>
            <a:r>
              <a:rPr lang="ru-RU" sz="2400" b="1" dirty="0">
                <a:solidFill>
                  <a:srgbClr val="009900"/>
                </a:solidFill>
              </a:rPr>
              <a:t> (</a:t>
            </a:r>
            <a:r>
              <a:rPr lang="en-US" sz="2400" b="1" dirty="0" err="1">
                <a:solidFill>
                  <a:srgbClr val="009900"/>
                </a:solidFill>
              </a:rPr>
              <a:t>Asteraceae</a:t>
            </a:r>
            <a:r>
              <a:rPr lang="en-US" sz="2400" b="1" dirty="0">
                <a:solidFill>
                  <a:srgbClr val="009900"/>
                </a:solidFill>
              </a:rPr>
              <a:t>)</a:t>
            </a:r>
            <a:endParaRPr lang="uk-UA" sz="2400" b="1" dirty="0">
              <a:solidFill>
                <a:srgbClr val="009900"/>
              </a:solidFill>
            </a:endParaRPr>
          </a:p>
          <a:p>
            <a:r>
              <a:rPr lang="ru-RU" sz="2400" b="1" dirty="0">
                <a:solidFill>
                  <a:srgbClr val="FF6600"/>
                </a:solidFill>
              </a:rPr>
              <a:t>Коренева система </a:t>
            </a:r>
            <a:r>
              <a:rPr lang="ru-RU" sz="2400" dirty="0" err="1"/>
              <a:t>стрижнева</a:t>
            </a:r>
            <a:r>
              <a:rPr lang="ru-RU" sz="2400" dirty="0"/>
              <a:t>, </a:t>
            </a:r>
            <a:r>
              <a:rPr lang="ru-RU" sz="2400" dirty="0" err="1"/>
              <a:t>досить</a:t>
            </a:r>
            <a:r>
              <a:rPr lang="ru-RU" sz="2400" dirty="0"/>
              <a:t> </a:t>
            </a:r>
            <a:r>
              <a:rPr lang="ru-RU" sz="2400" dirty="0" err="1"/>
              <a:t>розгалужена</a:t>
            </a:r>
            <a:r>
              <a:rPr lang="ru-RU" sz="2400" dirty="0"/>
              <a:t>, </a:t>
            </a:r>
            <a:r>
              <a:rPr lang="ru-RU" sz="2400" dirty="0" err="1"/>
              <a:t>проникає</a:t>
            </a:r>
            <a:r>
              <a:rPr lang="ru-RU" sz="2400" dirty="0"/>
              <a:t> у грунт на </a:t>
            </a:r>
            <a:r>
              <a:rPr lang="ru-RU" sz="2400" dirty="0" err="1"/>
              <a:t>глибину</a:t>
            </a:r>
            <a:r>
              <a:rPr lang="ru-RU" sz="2400" dirty="0"/>
              <a:t> 2-3 м. Основою </a:t>
            </a:r>
            <a:r>
              <a:rPr lang="ru-RU" sz="2400" dirty="0" err="1"/>
              <a:t>її</a:t>
            </a:r>
            <a:r>
              <a:rPr lang="ru-RU" sz="2400" dirty="0"/>
              <a:t> є </a:t>
            </a:r>
            <a:r>
              <a:rPr lang="ru-RU" sz="2400" dirty="0" err="1"/>
              <a:t>стрижневий</a:t>
            </a:r>
            <a:r>
              <a:rPr lang="ru-RU" sz="2400" dirty="0"/>
              <a:t> </a:t>
            </a:r>
            <a:r>
              <a:rPr lang="ru-RU" sz="2400" dirty="0" err="1"/>
              <a:t>головний</a:t>
            </a:r>
            <a:r>
              <a:rPr lang="ru-RU" sz="2400" dirty="0"/>
              <a:t> </a:t>
            </a:r>
            <a:r>
              <a:rPr lang="ru-RU" sz="2400" dirty="0" err="1"/>
              <a:t>корінь</a:t>
            </a:r>
            <a:r>
              <a:rPr lang="ru-RU" sz="2400" dirty="0"/>
              <a:t>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розвивається</a:t>
            </a:r>
            <a:r>
              <a:rPr lang="ru-RU" sz="2400" dirty="0"/>
              <a:t> з </a:t>
            </a:r>
            <a:r>
              <a:rPr lang="ru-RU" sz="2400" dirty="0" err="1"/>
              <a:t>первинного</a:t>
            </a:r>
            <a:r>
              <a:rPr lang="ru-RU" sz="2400" dirty="0"/>
              <a:t> </a:t>
            </a:r>
            <a:r>
              <a:rPr lang="ru-RU" sz="2400" dirty="0" err="1"/>
              <a:t>зародкового</a:t>
            </a:r>
            <a:r>
              <a:rPr lang="ru-RU" sz="2400" dirty="0"/>
              <a:t> </a:t>
            </a:r>
            <a:r>
              <a:rPr lang="ru-RU" sz="2400" dirty="0" err="1"/>
              <a:t>кореня</a:t>
            </a:r>
            <a:r>
              <a:rPr lang="ru-RU" sz="2400" dirty="0"/>
              <a:t>.</a:t>
            </a:r>
          </a:p>
          <a:p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стрижневого</a:t>
            </a:r>
            <a:r>
              <a:rPr lang="ru-RU" sz="2400" dirty="0"/>
              <a:t> </a:t>
            </a:r>
            <a:r>
              <a:rPr lang="ru-RU" sz="2400" dirty="0" err="1"/>
              <a:t>кореня</a:t>
            </a:r>
            <a:r>
              <a:rPr lang="ru-RU" sz="2400" dirty="0"/>
              <a:t> </a:t>
            </a:r>
            <a:r>
              <a:rPr lang="ru-RU" sz="2400" dirty="0" err="1"/>
              <a:t>відходять</a:t>
            </a:r>
            <a:r>
              <a:rPr lang="ru-RU" sz="2400" dirty="0"/>
              <a:t> </a:t>
            </a:r>
            <a:r>
              <a:rPr lang="ru-RU" sz="2400" dirty="0" err="1"/>
              <a:t>досить</a:t>
            </a:r>
            <a:r>
              <a:rPr lang="ru-RU" sz="2400" dirty="0"/>
              <a:t> </a:t>
            </a:r>
            <a:r>
              <a:rPr lang="ru-RU" sz="2400" dirty="0" err="1"/>
              <a:t>міцні</a:t>
            </a:r>
            <a:r>
              <a:rPr lang="ru-RU" sz="2400" dirty="0"/>
              <a:t> й сильно </a:t>
            </a:r>
            <a:r>
              <a:rPr lang="ru-RU" sz="2400" dirty="0" err="1"/>
              <a:t>розгалужені</a:t>
            </a:r>
            <a:r>
              <a:rPr lang="ru-RU" sz="2400" dirty="0"/>
              <a:t> </a:t>
            </a:r>
            <a:r>
              <a:rPr lang="ru-RU" sz="2400" dirty="0" err="1"/>
              <a:t>бічні</a:t>
            </a:r>
            <a:r>
              <a:rPr lang="ru-RU" sz="2400" dirty="0"/>
              <a:t> </a:t>
            </a:r>
            <a:r>
              <a:rPr lang="ru-RU" sz="2400" dirty="0" err="1"/>
              <a:t>корені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залежно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зволоження</a:t>
            </a:r>
            <a:r>
              <a:rPr lang="ru-RU" sz="2400" dirty="0"/>
              <a:t> грунту та </a:t>
            </a:r>
            <a:r>
              <a:rPr lang="ru-RU" sz="2400" dirty="0" err="1"/>
              <a:t>розподілу</a:t>
            </a:r>
            <a:r>
              <a:rPr lang="ru-RU" sz="2400" dirty="0"/>
              <a:t> </a:t>
            </a:r>
            <a:r>
              <a:rPr lang="ru-RU" sz="2400" dirty="0" err="1"/>
              <a:t>поживних</a:t>
            </a:r>
            <a:r>
              <a:rPr lang="ru-RU" sz="2400" dirty="0"/>
              <a:t> </a:t>
            </a:r>
            <a:r>
              <a:rPr lang="ru-RU" sz="2400" dirty="0" err="1"/>
              <a:t>речовин</a:t>
            </a:r>
            <a:r>
              <a:rPr lang="ru-RU" sz="2400" dirty="0"/>
              <a:t> </a:t>
            </a:r>
            <a:r>
              <a:rPr lang="ru-RU" sz="2400" dirty="0" err="1"/>
              <a:t>утворюють</a:t>
            </a:r>
            <a:r>
              <a:rPr lang="ru-RU" sz="2400" dirty="0"/>
              <a:t> два-три </a:t>
            </a:r>
            <a:r>
              <a:rPr lang="ru-RU" sz="2400" dirty="0" err="1"/>
              <a:t>яруси</a:t>
            </a:r>
            <a:r>
              <a:rPr lang="ru-RU" sz="2400" dirty="0"/>
              <a:t> </a:t>
            </a:r>
            <a:r>
              <a:rPr lang="ru-RU" sz="2400" dirty="0" err="1"/>
              <a:t>сплетених</a:t>
            </a:r>
            <a:r>
              <a:rPr lang="ru-RU" sz="2400" dirty="0"/>
              <a:t> </a:t>
            </a:r>
            <a:r>
              <a:rPr lang="ru-RU" sz="2400" dirty="0" err="1"/>
              <a:t>коренів</a:t>
            </a:r>
            <a:r>
              <a:rPr lang="ru-RU" sz="2400" dirty="0"/>
              <a:t>. Перший ярус </a:t>
            </a:r>
            <a:r>
              <a:rPr lang="ru-RU" sz="2400" dirty="0" err="1"/>
              <a:t>утворюється</a:t>
            </a:r>
            <a:r>
              <a:rPr lang="ru-RU" sz="2400" dirty="0"/>
              <a:t> </a:t>
            </a:r>
            <a:r>
              <a:rPr lang="ru-RU" sz="2400" dirty="0" err="1"/>
              <a:t>близько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поверхні</a:t>
            </a:r>
            <a:r>
              <a:rPr lang="ru-RU" sz="2400" dirty="0"/>
              <a:t> і </a:t>
            </a:r>
            <a:r>
              <a:rPr lang="ru-RU" sz="2400" dirty="0" err="1"/>
              <a:t>спочатку</a:t>
            </a:r>
            <a:r>
              <a:rPr lang="ru-RU" sz="2400" dirty="0"/>
              <a:t> росте горизонтально, а на </a:t>
            </a:r>
            <a:r>
              <a:rPr lang="ru-RU" sz="2400" dirty="0" err="1"/>
              <a:t>відстані</a:t>
            </a:r>
            <a:r>
              <a:rPr lang="ru-RU" sz="2400" dirty="0"/>
              <a:t> 10-40 см </a:t>
            </a:r>
            <a:r>
              <a:rPr lang="ru-RU" sz="2400" dirty="0" err="1"/>
              <a:t>від</a:t>
            </a:r>
            <a:r>
              <a:rPr lang="ru-RU" sz="2400" dirty="0"/>
              <a:t> головного </a:t>
            </a:r>
            <a:r>
              <a:rPr lang="ru-RU" sz="2400" dirty="0" err="1"/>
              <a:t>кореня</a:t>
            </a:r>
            <a:r>
              <a:rPr lang="ru-RU" sz="2400" dirty="0"/>
              <a:t> </a:t>
            </a:r>
            <a:r>
              <a:rPr lang="ru-RU" sz="2400" dirty="0" err="1"/>
              <a:t>заглиблюється</a:t>
            </a:r>
            <a:r>
              <a:rPr lang="ru-RU" sz="2400" dirty="0"/>
              <a:t> й </a:t>
            </a:r>
            <a:r>
              <a:rPr lang="ru-RU" sz="2400" dirty="0" err="1"/>
              <a:t>поширюється</a:t>
            </a:r>
            <a:r>
              <a:rPr lang="ru-RU" sz="2400" dirty="0"/>
              <a:t> в грунт </a:t>
            </a:r>
            <a:r>
              <a:rPr lang="ru-RU" sz="2400" dirty="0" err="1"/>
              <a:t>майже</a:t>
            </a:r>
            <a:r>
              <a:rPr lang="ru-RU" sz="2400" dirty="0"/>
              <a:t> </a:t>
            </a:r>
            <a:r>
              <a:rPr lang="ru-RU" sz="2400" dirty="0" err="1"/>
              <a:t>паралельно</a:t>
            </a:r>
            <a:r>
              <a:rPr lang="ru-RU" sz="2400" dirty="0"/>
              <a:t> </a:t>
            </a:r>
            <a:r>
              <a:rPr lang="ru-RU" sz="2400" dirty="0" err="1"/>
              <a:t>йому</a:t>
            </a:r>
            <a:r>
              <a:rPr lang="ru-RU" sz="2400" dirty="0"/>
              <a:t>, </a:t>
            </a:r>
            <a:r>
              <a:rPr lang="ru-RU" sz="2400" dirty="0" err="1"/>
              <a:t>утворюючи</a:t>
            </a:r>
            <a:r>
              <a:rPr lang="ru-RU" sz="2400" dirty="0"/>
              <a:t> </a:t>
            </a:r>
            <a:r>
              <a:rPr lang="ru-RU" sz="2400" dirty="0" err="1"/>
              <a:t>багато</a:t>
            </a:r>
            <a:r>
              <a:rPr lang="ru-RU" sz="2400" dirty="0"/>
              <a:t> </a:t>
            </a:r>
            <a:r>
              <a:rPr lang="ru-RU" sz="2400" dirty="0" err="1"/>
              <a:t>дрібних</a:t>
            </a:r>
            <a:r>
              <a:rPr lang="ru-RU" sz="2400" dirty="0"/>
              <a:t> </a:t>
            </a:r>
            <a:r>
              <a:rPr lang="ru-RU" sz="2400" dirty="0" err="1"/>
              <a:t>корінців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Глибина</a:t>
            </a:r>
            <a:r>
              <a:rPr lang="ru-RU" sz="2400" dirty="0"/>
              <a:t> </a:t>
            </a:r>
            <a:r>
              <a:rPr lang="ru-RU" sz="2400" dirty="0" err="1"/>
              <a:t>їх</a:t>
            </a:r>
            <a:r>
              <a:rPr lang="ru-RU" sz="2400" dirty="0"/>
              <a:t> </a:t>
            </a:r>
            <a:r>
              <a:rPr lang="ru-RU" sz="2400" dirty="0" err="1"/>
              <a:t>проникнення</a:t>
            </a:r>
            <a:r>
              <a:rPr lang="ru-RU" sz="2400" dirty="0"/>
              <a:t> – 50-70 см</a:t>
            </a:r>
            <a:endParaRPr lang="ru-RU" sz="24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96935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600" dirty="0">
                <a:solidFill>
                  <a:srgbClr val="FF6600"/>
                </a:solidFill>
                <a:effectLst/>
              </a:rPr>
              <a:t>СОНЯШНИК – ботанічна характеристика</a:t>
            </a:r>
            <a:endParaRPr lang="ru-RU" sz="3600" dirty="0">
              <a:solidFill>
                <a:srgbClr val="FF66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328593"/>
          </a:xfrm>
        </p:spPr>
        <p:txBody>
          <a:bodyPr/>
          <a:lstStyle/>
          <a:p>
            <a:r>
              <a:rPr lang="ru-RU" sz="2400" dirty="0" err="1"/>
              <a:t>Другий</a:t>
            </a:r>
            <a:r>
              <a:rPr lang="ru-RU" sz="2400" dirty="0"/>
              <a:t> ярус </a:t>
            </a:r>
            <a:r>
              <a:rPr lang="ru-RU" sz="2400" dirty="0" err="1"/>
              <a:t>бічних</a:t>
            </a:r>
            <a:r>
              <a:rPr lang="ru-RU" sz="2400" dirty="0"/>
              <a:t>, </a:t>
            </a:r>
            <a:r>
              <a:rPr lang="ru-RU" sz="2400" dirty="0" err="1"/>
              <a:t>дуже</a:t>
            </a:r>
            <a:r>
              <a:rPr lang="ru-RU" sz="2400" dirty="0"/>
              <a:t> </a:t>
            </a:r>
            <a:r>
              <a:rPr lang="ru-RU" sz="2400" dirty="0" err="1"/>
              <a:t>розгалужених</a:t>
            </a:r>
            <a:r>
              <a:rPr lang="ru-RU" sz="2400" dirty="0"/>
              <a:t> </a:t>
            </a:r>
            <a:r>
              <a:rPr lang="ru-RU" sz="2400" dirty="0" err="1"/>
              <a:t>коренів</a:t>
            </a:r>
            <a:r>
              <a:rPr lang="ru-RU" sz="2400" dirty="0"/>
              <a:t> </a:t>
            </a:r>
            <a:r>
              <a:rPr lang="ru-RU" sz="2400" dirty="0" err="1"/>
              <a:t>відходить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стрижневого</a:t>
            </a:r>
            <a:r>
              <a:rPr lang="ru-RU" sz="2400" dirty="0"/>
              <a:t> </a:t>
            </a:r>
            <a:r>
              <a:rPr lang="ru-RU" sz="2400" dirty="0" err="1"/>
              <a:t>кореня</a:t>
            </a:r>
            <a:r>
              <a:rPr lang="ru-RU" sz="2400" dirty="0"/>
              <a:t> на </a:t>
            </a:r>
            <a:r>
              <a:rPr lang="ru-RU" sz="2400" dirty="0" err="1"/>
              <a:t>відстані</a:t>
            </a:r>
            <a:r>
              <a:rPr lang="ru-RU" sz="2400" dirty="0"/>
              <a:t> 30-50 см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поверхні</a:t>
            </a:r>
            <a:r>
              <a:rPr lang="ru-RU" sz="2400" dirty="0"/>
              <a:t>. Вони </a:t>
            </a:r>
            <a:r>
              <a:rPr lang="ru-RU" sz="2400" dirty="0" err="1"/>
              <a:t>заглиблюються</a:t>
            </a:r>
            <a:r>
              <a:rPr lang="ru-RU" sz="2400" dirty="0"/>
              <a:t> в грунт </a:t>
            </a:r>
            <a:r>
              <a:rPr lang="ru-RU" sz="2400" dirty="0" err="1"/>
              <a:t>під</a:t>
            </a:r>
            <a:r>
              <a:rPr lang="ru-RU" sz="2400" dirty="0"/>
              <a:t> кутом і </a:t>
            </a:r>
            <a:r>
              <a:rPr lang="ru-RU" sz="2400" dirty="0" err="1"/>
              <a:t>утворюють</a:t>
            </a:r>
            <a:r>
              <a:rPr lang="ru-RU" sz="2400" dirty="0"/>
              <a:t> </a:t>
            </a:r>
            <a:r>
              <a:rPr lang="ru-RU" sz="2400" dirty="0" err="1"/>
              <a:t>міцне</a:t>
            </a:r>
            <a:r>
              <a:rPr lang="ru-RU" sz="2400" dirty="0"/>
              <a:t> </a:t>
            </a:r>
            <a:r>
              <a:rPr lang="ru-RU" sz="2400" dirty="0" err="1"/>
              <a:t>сплетіння</a:t>
            </a:r>
            <a:r>
              <a:rPr lang="ru-RU" sz="2400" dirty="0"/>
              <a:t> </a:t>
            </a:r>
            <a:r>
              <a:rPr lang="ru-RU" sz="2400" dirty="0" err="1"/>
              <a:t>великої</a:t>
            </a:r>
            <a:r>
              <a:rPr lang="ru-RU" sz="2400" dirty="0"/>
              <a:t> </a:t>
            </a:r>
            <a:r>
              <a:rPr lang="ru-RU" sz="2400" dirty="0" err="1"/>
              <a:t>кількості</a:t>
            </a:r>
            <a:r>
              <a:rPr lang="ru-RU" sz="2400" dirty="0"/>
              <a:t> </a:t>
            </a:r>
            <a:r>
              <a:rPr lang="ru-RU" sz="2400" dirty="0" err="1"/>
              <a:t>корінців</a:t>
            </a:r>
            <a:r>
              <a:rPr lang="ru-RU" sz="2400" dirty="0"/>
              <a:t>. </a:t>
            </a:r>
            <a:r>
              <a:rPr lang="ru-RU" sz="2400" dirty="0" err="1"/>
              <a:t>Окремі</a:t>
            </a:r>
            <a:r>
              <a:rPr lang="ru-RU" sz="2400" dirty="0"/>
              <a:t> </a:t>
            </a:r>
            <a:r>
              <a:rPr lang="ru-RU" sz="2400" dirty="0" err="1"/>
              <a:t>бічні</a:t>
            </a:r>
            <a:r>
              <a:rPr lang="ru-RU" sz="2400" dirty="0"/>
              <a:t> </a:t>
            </a:r>
            <a:r>
              <a:rPr lang="ru-RU" sz="2400" dirty="0" err="1"/>
              <a:t>корені</a:t>
            </a:r>
            <a:r>
              <a:rPr lang="ru-RU" sz="2400" dirty="0"/>
              <a:t> </a:t>
            </a:r>
            <a:r>
              <a:rPr lang="ru-RU" sz="2400" dirty="0" err="1"/>
              <a:t>заглиблюються</a:t>
            </a:r>
            <a:r>
              <a:rPr lang="ru-RU" sz="2400" dirty="0"/>
              <a:t> на 90-100 см. </a:t>
            </a:r>
          </a:p>
          <a:p>
            <a:r>
              <a:rPr lang="ru-RU" sz="2400" dirty="0" err="1"/>
              <a:t>Крім</a:t>
            </a:r>
            <a:r>
              <a:rPr lang="ru-RU" sz="2400" dirty="0"/>
              <a:t> </a:t>
            </a:r>
            <a:r>
              <a:rPr lang="ru-RU" sz="2400" dirty="0" err="1"/>
              <a:t>стрижневого</a:t>
            </a:r>
            <a:r>
              <a:rPr lang="ru-RU" sz="2400" dirty="0"/>
              <a:t> </a:t>
            </a:r>
            <a:r>
              <a:rPr lang="ru-RU" sz="2400" dirty="0" err="1"/>
              <a:t>кореня</a:t>
            </a:r>
            <a:r>
              <a:rPr lang="ru-RU" sz="2400" dirty="0"/>
              <a:t> та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розгалужень</a:t>
            </a:r>
            <a:r>
              <a:rPr lang="ru-RU" sz="2400" dirty="0"/>
              <a:t>, </a:t>
            </a:r>
            <a:r>
              <a:rPr lang="ru-RU" sz="2400" dirty="0" err="1"/>
              <a:t>соняшник</a:t>
            </a:r>
            <a:r>
              <a:rPr lang="ru-RU" sz="2400" dirty="0"/>
              <a:t> </a:t>
            </a:r>
            <a:r>
              <a:rPr lang="ru-RU" sz="2400" dirty="0" err="1"/>
              <a:t>утворює</a:t>
            </a:r>
            <a:r>
              <a:rPr lang="ru-RU" sz="2400" dirty="0"/>
              <a:t> </a:t>
            </a:r>
            <a:r>
              <a:rPr lang="ru-RU" sz="2400" dirty="0" err="1"/>
              <a:t>також</a:t>
            </a:r>
            <a:r>
              <a:rPr lang="ru-RU" sz="2400" dirty="0"/>
              <a:t> </a:t>
            </a:r>
            <a:r>
              <a:rPr lang="ru-RU" sz="2400" dirty="0" err="1"/>
              <a:t>стеблові</a:t>
            </a:r>
            <a:r>
              <a:rPr lang="ru-RU" sz="2400" dirty="0"/>
              <a:t> </a:t>
            </a:r>
            <a:r>
              <a:rPr lang="ru-RU" sz="2400" dirty="0" err="1"/>
              <a:t>корінці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відростають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під</a:t>
            </a:r>
            <a:r>
              <a:rPr lang="ru-RU" sz="2400" dirty="0"/>
              <a:t> </a:t>
            </a:r>
            <a:r>
              <a:rPr lang="ru-RU" sz="2400" dirty="0" err="1"/>
              <a:t>сім'ядольного</a:t>
            </a:r>
            <a:r>
              <a:rPr lang="ru-RU" sz="2400" dirty="0"/>
              <a:t> </a:t>
            </a:r>
            <a:r>
              <a:rPr lang="ru-RU" sz="2400" dirty="0" err="1"/>
              <a:t>коліна</a:t>
            </a:r>
            <a:r>
              <a:rPr lang="ru-RU" sz="2400" dirty="0"/>
              <a:t> у </a:t>
            </a:r>
            <a:r>
              <a:rPr lang="ru-RU" sz="2400" dirty="0" err="1"/>
              <a:t>вологому</a:t>
            </a:r>
            <a:r>
              <a:rPr lang="ru-RU" sz="2400" dirty="0"/>
              <a:t> </a:t>
            </a:r>
            <a:r>
              <a:rPr lang="ru-RU" sz="2400" dirty="0" err="1"/>
              <a:t>шарі</a:t>
            </a:r>
            <a:r>
              <a:rPr lang="ru-RU" sz="2400" dirty="0"/>
              <a:t> грунту.                       Вони </a:t>
            </a:r>
            <a:r>
              <a:rPr lang="ru-RU" sz="2400" dirty="0" err="1"/>
              <a:t>ростуть</a:t>
            </a:r>
            <a:r>
              <a:rPr lang="ru-RU" sz="2400" dirty="0"/>
              <a:t> </a:t>
            </a:r>
            <a:r>
              <a:rPr lang="ru-RU" sz="2400" dirty="0" err="1"/>
              <a:t>спочатку</a:t>
            </a:r>
            <a:r>
              <a:rPr lang="ru-RU" sz="2400" dirty="0"/>
              <a:t> горизонтально                                           і </a:t>
            </a:r>
            <a:r>
              <a:rPr lang="ru-RU" sz="2400" dirty="0" err="1"/>
              <a:t>під</a:t>
            </a:r>
            <a:r>
              <a:rPr lang="ru-RU" sz="2400" dirty="0"/>
              <a:t> невеликим</a:t>
            </a:r>
          </a:p>
          <a:p>
            <a:pPr marL="0" indent="0">
              <a:buNone/>
            </a:pPr>
            <a:r>
              <a:rPr lang="ru-RU" sz="2400" dirty="0"/>
              <a:t>    кутом до </a:t>
            </a:r>
            <a:r>
              <a:rPr lang="ru-RU" sz="2400" dirty="0" err="1"/>
              <a:t>вертикальної</a:t>
            </a:r>
            <a:r>
              <a:rPr lang="ru-RU" sz="2400" dirty="0"/>
              <a:t> </a:t>
            </a:r>
            <a:r>
              <a:rPr lang="ru-RU" sz="2400" dirty="0" err="1"/>
              <a:t>осі</a:t>
            </a:r>
            <a:r>
              <a:rPr lang="ru-RU" sz="2400" dirty="0"/>
              <a:t> </a:t>
            </a:r>
            <a:r>
              <a:rPr lang="ru-RU" sz="2400" dirty="0" err="1"/>
              <a:t>рослин</a:t>
            </a:r>
            <a:r>
              <a:rPr lang="ru-RU" sz="2400" dirty="0"/>
              <a:t>, </a:t>
            </a:r>
          </a:p>
          <a:p>
            <a:pPr marL="0" indent="0">
              <a:buNone/>
            </a:pPr>
            <a:r>
              <a:rPr lang="ru-RU" sz="2400" dirty="0"/>
              <a:t>    а на </a:t>
            </a:r>
            <a:r>
              <a:rPr lang="ru-RU" sz="2400" dirty="0" err="1"/>
              <a:t>відстані</a:t>
            </a:r>
            <a:r>
              <a:rPr lang="ru-RU" sz="2400" dirty="0"/>
              <a:t> 15-40 см </a:t>
            </a:r>
            <a:r>
              <a:rPr lang="ru-RU" sz="2400" dirty="0" err="1"/>
              <a:t>від</a:t>
            </a:r>
            <a:r>
              <a:rPr lang="ru-RU" sz="2400" dirty="0"/>
              <a:t> головного </a:t>
            </a:r>
          </a:p>
          <a:p>
            <a:pPr marL="0" indent="0">
              <a:buNone/>
            </a:pPr>
            <a:r>
              <a:rPr lang="ru-RU" sz="2400" dirty="0"/>
              <a:t>    </a:t>
            </a:r>
            <a:r>
              <a:rPr lang="ru-RU" sz="2400" dirty="0" err="1"/>
              <a:t>кореня</a:t>
            </a:r>
            <a:r>
              <a:rPr lang="ru-RU" sz="2400" dirty="0"/>
              <a:t> </a:t>
            </a:r>
            <a:r>
              <a:rPr lang="ru-RU" sz="2400" dirty="0" err="1"/>
              <a:t>заглиблюються</a:t>
            </a:r>
            <a:r>
              <a:rPr lang="ru-RU" sz="2400" dirty="0"/>
              <a:t>.</a:t>
            </a:r>
            <a:endParaRPr lang="ru-RU" sz="24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0238" y="4295689"/>
            <a:ext cx="3236471" cy="2157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7344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600" dirty="0">
                <a:solidFill>
                  <a:srgbClr val="FF6600"/>
                </a:solidFill>
                <a:effectLst/>
              </a:rPr>
              <a:t>СОНЯШНИК – ботанічна характеристика</a:t>
            </a:r>
            <a:endParaRPr lang="ru-RU" sz="3600" dirty="0">
              <a:effectLst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2800" b="1" i="1" dirty="0" err="1">
                <a:solidFill>
                  <a:srgbClr val="009900"/>
                </a:solidFill>
              </a:rPr>
              <a:t>Особливості</a:t>
            </a:r>
            <a:r>
              <a:rPr lang="ru-RU" sz="2800" b="1" i="1" dirty="0">
                <a:solidFill>
                  <a:srgbClr val="009900"/>
                </a:solidFill>
              </a:rPr>
              <a:t> </a:t>
            </a:r>
            <a:r>
              <a:rPr lang="ru-RU" sz="2800" b="1" i="1" dirty="0" err="1">
                <a:solidFill>
                  <a:srgbClr val="009900"/>
                </a:solidFill>
              </a:rPr>
              <a:t>розміщення</a:t>
            </a:r>
            <a:r>
              <a:rPr lang="ru-RU" sz="2800" b="1" i="1" dirty="0">
                <a:solidFill>
                  <a:srgbClr val="009900"/>
                </a:solidFill>
              </a:rPr>
              <a:t> </a:t>
            </a:r>
            <a:r>
              <a:rPr lang="ru-RU" sz="2800" b="1" i="1" dirty="0" err="1">
                <a:solidFill>
                  <a:srgbClr val="009900"/>
                </a:solidFill>
              </a:rPr>
              <a:t>кореневої</a:t>
            </a:r>
            <a:r>
              <a:rPr lang="ru-RU" sz="2800" b="1" i="1" dirty="0">
                <a:solidFill>
                  <a:srgbClr val="009900"/>
                </a:solidFill>
              </a:rPr>
              <a:t> </a:t>
            </a:r>
            <a:r>
              <a:rPr lang="ru-RU" sz="2800" b="1" i="1" dirty="0" err="1">
                <a:solidFill>
                  <a:srgbClr val="009900"/>
                </a:solidFill>
              </a:rPr>
              <a:t>системи</a:t>
            </a:r>
            <a:r>
              <a:rPr lang="ru-RU" sz="2800" b="1" i="1" dirty="0">
                <a:solidFill>
                  <a:srgbClr val="009900"/>
                </a:solidFill>
              </a:rPr>
              <a:t> </a:t>
            </a:r>
            <a:r>
              <a:rPr lang="ru-RU" sz="2800" b="1" i="1" dirty="0" err="1">
                <a:solidFill>
                  <a:srgbClr val="009900"/>
                </a:solidFill>
              </a:rPr>
              <a:t>соняшнику</a:t>
            </a:r>
            <a:r>
              <a:rPr lang="ru-RU" sz="2800" b="1" i="1" dirty="0">
                <a:solidFill>
                  <a:srgbClr val="009900"/>
                </a:solidFill>
              </a:rPr>
              <a:t> в </a:t>
            </a:r>
            <a:r>
              <a:rPr lang="ru-RU" sz="2800" b="1" i="1" dirty="0" err="1">
                <a:solidFill>
                  <a:srgbClr val="009900"/>
                </a:solidFill>
              </a:rPr>
              <a:t>посівах</a:t>
            </a:r>
            <a:r>
              <a:rPr lang="ru-RU" sz="2800" b="1" i="1" dirty="0">
                <a:solidFill>
                  <a:srgbClr val="009900"/>
                </a:solidFill>
              </a:rPr>
              <a:t> з </a:t>
            </a:r>
            <a:r>
              <a:rPr lang="ru-RU" sz="2800" b="1" i="1" dirty="0" err="1">
                <a:solidFill>
                  <a:srgbClr val="009900"/>
                </a:solidFill>
              </a:rPr>
              <a:t>міжряддями</a:t>
            </a:r>
            <a:r>
              <a:rPr lang="ru-RU" sz="2800" b="1" i="1" dirty="0">
                <a:solidFill>
                  <a:srgbClr val="00990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ru-RU" sz="2800" b="1" i="1" dirty="0">
                <a:solidFill>
                  <a:srgbClr val="009900"/>
                </a:solidFill>
              </a:rPr>
              <a:t>    35 см (</a:t>
            </a:r>
            <a:r>
              <a:rPr lang="ru-RU" sz="2800" b="1" i="1" dirty="0" err="1">
                <a:solidFill>
                  <a:srgbClr val="009900"/>
                </a:solidFill>
              </a:rPr>
              <a:t>зліва</a:t>
            </a:r>
            <a:r>
              <a:rPr lang="ru-RU" sz="2800" b="1" i="1" dirty="0">
                <a:solidFill>
                  <a:srgbClr val="009900"/>
                </a:solidFill>
              </a:rPr>
              <a:t>) і 70 см (справа)</a:t>
            </a:r>
            <a:endParaRPr lang="ru-RU" sz="2800" b="1" dirty="0">
              <a:solidFill>
                <a:srgbClr val="0099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2757488"/>
            <a:ext cx="66294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6225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600" dirty="0">
                <a:solidFill>
                  <a:srgbClr val="FF6600"/>
                </a:solidFill>
                <a:effectLst/>
              </a:rPr>
              <a:t>СОНЯШНИК – ботанічна характеристика</a:t>
            </a:r>
            <a:endParaRPr lang="ru-RU" sz="3600" dirty="0">
              <a:solidFill>
                <a:srgbClr val="FF66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328593"/>
          </a:xfrm>
        </p:spPr>
        <p:txBody>
          <a:bodyPr/>
          <a:lstStyle/>
          <a:p>
            <a:r>
              <a:rPr lang="ru-RU" sz="2400" b="1" dirty="0" err="1">
                <a:solidFill>
                  <a:srgbClr val="FF6600"/>
                </a:solidFill>
              </a:rPr>
              <a:t>Стебло</a:t>
            </a:r>
            <a:r>
              <a:rPr lang="ru-RU" sz="24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/>
              <a:t>культурних</a:t>
            </a:r>
            <a:r>
              <a:rPr lang="ru-RU" sz="2400" dirty="0"/>
              <a:t> форм </a:t>
            </a:r>
            <a:r>
              <a:rPr lang="ru-RU" sz="2400" dirty="0" err="1"/>
              <a:t>соняшнику</a:t>
            </a:r>
            <a:r>
              <a:rPr lang="ru-RU" sz="2400" dirty="0"/>
              <a:t> </a:t>
            </a:r>
            <a:r>
              <a:rPr lang="ru-RU" sz="2400" dirty="0" err="1"/>
              <a:t>пряме</a:t>
            </a:r>
            <a:r>
              <a:rPr lang="ru-RU" sz="2400" dirty="0"/>
              <a:t>, </a:t>
            </a:r>
            <a:r>
              <a:rPr lang="ru-RU" sz="2400" dirty="0" err="1"/>
              <a:t>здебільшого</a:t>
            </a:r>
            <a:r>
              <a:rPr lang="ru-RU" sz="2400" dirty="0"/>
              <a:t> </a:t>
            </a:r>
            <a:r>
              <a:rPr lang="ru-RU" sz="2400" dirty="0" err="1"/>
              <a:t>нерозгалужене</a:t>
            </a:r>
            <a:r>
              <a:rPr lang="ru-RU" sz="2400" dirty="0"/>
              <a:t>, </a:t>
            </a:r>
            <a:r>
              <a:rPr lang="ru-RU" sz="2400" dirty="0" err="1"/>
              <a:t>кругле</a:t>
            </a:r>
            <a:r>
              <a:rPr lang="ru-RU" sz="2400" dirty="0"/>
              <a:t>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ребристе</a:t>
            </a:r>
            <a:r>
              <a:rPr lang="ru-RU" sz="2400" dirty="0"/>
              <a:t>, </a:t>
            </a:r>
            <a:r>
              <a:rPr lang="ru-RU" sz="2400" dirty="0" err="1"/>
              <a:t>вкрите</a:t>
            </a:r>
            <a:r>
              <a:rPr lang="ru-RU" sz="2400" dirty="0"/>
              <a:t> </a:t>
            </a:r>
            <a:r>
              <a:rPr lang="ru-RU" sz="2400" dirty="0" err="1"/>
              <a:t>шорсткими</a:t>
            </a:r>
            <a:r>
              <a:rPr lang="ru-RU" sz="2400" dirty="0"/>
              <a:t> волосками, </a:t>
            </a:r>
            <a:r>
              <a:rPr lang="ru-RU" sz="2400" dirty="0" err="1"/>
              <a:t>всередині</a:t>
            </a:r>
            <a:r>
              <a:rPr lang="ru-RU" sz="2400" dirty="0"/>
              <a:t> </a:t>
            </a:r>
            <a:r>
              <a:rPr lang="ru-RU" sz="2400" dirty="0" err="1"/>
              <a:t>виповнене</a:t>
            </a:r>
            <a:r>
              <a:rPr lang="ru-RU" sz="2400" dirty="0"/>
              <a:t> </a:t>
            </a:r>
            <a:r>
              <a:rPr lang="ru-RU" sz="2400" dirty="0" err="1"/>
              <a:t>губчастою</a:t>
            </a:r>
            <a:r>
              <a:rPr lang="ru-RU" sz="2400" dirty="0"/>
              <a:t> тканиною. </a:t>
            </a:r>
            <a:r>
              <a:rPr lang="ru-RU" sz="2400" dirty="0" err="1"/>
              <a:t>Під</a:t>
            </a:r>
            <a:r>
              <a:rPr lang="ru-RU" sz="2400" dirty="0"/>
              <a:t> час </a:t>
            </a:r>
            <a:r>
              <a:rPr lang="ru-RU" sz="2400" dirty="0" err="1"/>
              <a:t>достигання</a:t>
            </a:r>
            <a:r>
              <a:rPr lang="ru-RU" sz="2400" dirty="0"/>
              <a:t> </a:t>
            </a:r>
            <a:r>
              <a:rPr lang="ru-RU" sz="2400" dirty="0" err="1"/>
              <a:t>верхня</a:t>
            </a:r>
            <a:r>
              <a:rPr lang="ru-RU" sz="2400" dirty="0"/>
              <a:t> </a:t>
            </a:r>
            <a:r>
              <a:rPr lang="ru-RU" sz="2400" dirty="0" err="1"/>
              <a:t>частина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разом з </a:t>
            </a:r>
            <a:r>
              <a:rPr lang="ru-RU" sz="2400" dirty="0" err="1"/>
              <a:t>кошиком</a:t>
            </a:r>
            <a:r>
              <a:rPr lang="ru-RU" sz="2400" dirty="0"/>
              <a:t> </a:t>
            </a:r>
            <a:r>
              <a:rPr lang="ru-RU" sz="2400" dirty="0" err="1"/>
              <a:t>нахиляється</a:t>
            </a:r>
            <a:r>
              <a:rPr lang="ru-RU" sz="2400" dirty="0"/>
              <a:t>, </a:t>
            </a:r>
            <a:r>
              <a:rPr lang="ru-RU" sz="2400" dirty="0" err="1"/>
              <a:t>проте</a:t>
            </a:r>
            <a:r>
              <a:rPr lang="ru-RU" sz="2400" dirty="0"/>
              <a:t> в </a:t>
            </a:r>
            <a:r>
              <a:rPr lang="ru-RU" sz="2400" dirty="0" err="1"/>
              <a:t>міру</a:t>
            </a:r>
            <a:r>
              <a:rPr lang="ru-RU" sz="2400" dirty="0"/>
              <a:t> </a:t>
            </a:r>
            <a:r>
              <a:rPr lang="ru-RU" sz="2400" dirty="0" err="1"/>
              <a:t>висихання</a:t>
            </a:r>
            <a:r>
              <a:rPr lang="ru-RU" sz="2400" dirty="0"/>
              <a:t> </a:t>
            </a:r>
            <a:r>
              <a:rPr lang="ru-RU" sz="2400" dirty="0" err="1"/>
              <a:t>насіння</a:t>
            </a:r>
            <a:r>
              <a:rPr lang="ru-RU" sz="2400" dirty="0"/>
              <a:t> </a:t>
            </a:r>
            <a:r>
              <a:rPr lang="ru-RU" sz="2400" dirty="0" err="1"/>
              <a:t>воно</a:t>
            </a:r>
            <a:r>
              <a:rPr lang="ru-RU" sz="2400" dirty="0"/>
              <a:t> </a:t>
            </a:r>
            <a:r>
              <a:rPr lang="ru-RU" sz="2400" dirty="0" err="1"/>
              <a:t>частково</a:t>
            </a:r>
            <a:r>
              <a:rPr lang="ru-RU" sz="2400" dirty="0"/>
              <a:t> </a:t>
            </a:r>
            <a:r>
              <a:rPr lang="ru-RU" sz="2400" dirty="0" err="1"/>
              <a:t>випрямляється</a:t>
            </a:r>
            <a:r>
              <a:rPr lang="ru-RU" sz="2400" dirty="0"/>
              <a:t>. </a:t>
            </a:r>
            <a:r>
              <a:rPr lang="ru-RU" sz="2400" dirty="0" err="1"/>
              <a:t>Висота</a:t>
            </a:r>
            <a:r>
              <a:rPr lang="ru-RU" sz="2400" dirty="0"/>
              <a:t> </a:t>
            </a:r>
            <a:r>
              <a:rPr lang="ru-RU" sz="2400" dirty="0" err="1"/>
              <a:t>стебла</a:t>
            </a:r>
            <a:r>
              <a:rPr lang="ru-RU" sz="2400" dirty="0"/>
              <a:t> </a:t>
            </a:r>
            <a:r>
              <a:rPr lang="ru-RU" sz="2400" dirty="0" err="1"/>
              <a:t>соняшнику</a:t>
            </a:r>
            <a:r>
              <a:rPr lang="ru-RU" sz="2400" dirty="0"/>
              <a:t> </a:t>
            </a:r>
            <a:r>
              <a:rPr lang="ru-RU" sz="2400" dirty="0" err="1"/>
              <a:t>коливається</a:t>
            </a:r>
            <a:r>
              <a:rPr lang="ru-RU" sz="2400" dirty="0"/>
              <a:t> в </a:t>
            </a:r>
            <a:r>
              <a:rPr lang="ru-RU" sz="2400" dirty="0" err="1"/>
              <a:t>значних</a:t>
            </a:r>
            <a:r>
              <a:rPr lang="ru-RU" sz="2400" dirty="0"/>
              <a:t> межах: 50-70 см у </a:t>
            </a:r>
            <a:r>
              <a:rPr lang="ru-RU" sz="2400" dirty="0" err="1"/>
              <a:t>скоростиглих</a:t>
            </a:r>
            <a:r>
              <a:rPr lang="ru-RU" sz="2400" dirty="0"/>
              <a:t> </a:t>
            </a:r>
            <a:r>
              <a:rPr lang="ru-RU" sz="2400" dirty="0" err="1"/>
              <a:t>сортів</a:t>
            </a:r>
            <a:r>
              <a:rPr lang="ru-RU" sz="2400" dirty="0"/>
              <a:t>, </a:t>
            </a:r>
            <a:r>
              <a:rPr lang="ru-RU" sz="2400" dirty="0" err="1"/>
              <a:t>близько</a:t>
            </a:r>
            <a:r>
              <a:rPr lang="ru-RU" sz="2400" dirty="0"/>
              <a:t> 4 м у </a:t>
            </a:r>
            <a:r>
              <a:rPr lang="ru-RU" sz="2400" dirty="0" err="1"/>
              <a:t>силосних</a:t>
            </a:r>
            <a:r>
              <a:rPr lang="ru-RU" sz="2400" dirty="0"/>
              <a:t>, 120-150 см в </a:t>
            </a:r>
            <a:r>
              <a:rPr lang="ru-RU" sz="2400" dirty="0" err="1"/>
              <a:t>олійних</a:t>
            </a:r>
            <a:r>
              <a:rPr lang="ru-RU" sz="2400" dirty="0"/>
              <a:t> </a:t>
            </a:r>
            <a:r>
              <a:rPr lang="ru-RU" sz="2400" dirty="0" err="1"/>
              <a:t>сортів</a:t>
            </a:r>
            <a:r>
              <a:rPr lang="ru-RU" sz="2400" dirty="0"/>
              <a:t>. </a:t>
            </a:r>
            <a:r>
              <a:rPr lang="ru-RU" sz="2400" dirty="0" err="1"/>
              <a:t>Рослини</a:t>
            </a:r>
            <a:r>
              <a:rPr lang="ru-RU" sz="2400" dirty="0"/>
              <a:t> </a:t>
            </a:r>
            <a:r>
              <a:rPr lang="ru-RU" sz="2400" dirty="0" err="1"/>
              <a:t>соняшнику</a:t>
            </a:r>
            <a:r>
              <a:rPr lang="ru-RU" sz="2400" dirty="0"/>
              <a:t> </a:t>
            </a:r>
            <a:r>
              <a:rPr lang="ru-RU" sz="2400" dirty="0" err="1"/>
              <a:t>одностеблі</a:t>
            </a:r>
            <a:r>
              <a:rPr lang="ru-RU" sz="2400" dirty="0"/>
              <a:t>, але </a:t>
            </a:r>
            <a:r>
              <a:rPr lang="ru-RU" sz="2400" dirty="0" err="1"/>
              <a:t>здатні</a:t>
            </a:r>
            <a:r>
              <a:rPr lang="ru-RU" sz="2400" dirty="0"/>
              <a:t> </a:t>
            </a:r>
            <a:r>
              <a:rPr lang="ru-RU" sz="2400" dirty="0" err="1"/>
              <a:t>розгалужуватися</a:t>
            </a:r>
            <a:r>
              <a:rPr lang="ru-RU" sz="2400" dirty="0"/>
              <a:t>, при </a:t>
            </a:r>
            <a:r>
              <a:rPr lang="ru-RU" sz="2400" dirty="0" err="1"/>
              <a:t>цьому</a:t>
            </a:r>
            <a:r>
              <a:rPr lang="ru-RU" sz="2400" dirty="0"/>
              <a:t> на </a:t>
            </a:r>
            <a:r>
              <a:rPr lang="ru-RU" sz="2400" dirty="0" err="1"/>
              <a:t>бічних</a:t>
            </a:r>
            <a:r>
              <a:rPr lang="ru-RU" sz="2400" dirty="0"/>
              <a:t> </a:t>
            </a:r>
            <a:r>
              <a:rPr lang="ru-RU" sz="2400" dirty="0" err="1"/>
              <a:t>гілках</a:t>
            </a:r>
            <a:r>
              <a:rPr lang="ru-RU" sz="2400" dirty="0"/>
              <a:t> </a:t>
            </a:r>
            <a:r>
              <a:rPr lang="ru-RU" sz="2400" dirty="0" err="1"/>
              <a:t>можуть</a:t>
            </a:r>
            <a:r>
              <a:rPr lang="ru-RU" sz="2400" dirty="0"/>
              <a:t> </a:t>
            </a:r>
            <a:r>
              <a:rPr lang="ru-RU" sz="2400" dirty="0" err="1"/>
              <a:t>формуватися</a:t>
            </a:r>
            <a:r>
              <a:rPr lang="ru-RU" sz="2400" dirty="0"/>
              <a:t> </a:t>
            </a:r>
            <a:r>
              <a:rPr lang="ru-RU" sz="2400" dirty="0" err="1"/>
              <a:t>суцвіття</a:t>
            </a:r>
            <a:r>
              <a:rPr lang="ru-RU" sz="2400" dirty="0"/>
              <a:t>. </a:t>
            </a:r>
            <a:endParaRPr lang="ru-RU" sz="24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5969" y="4787985"/>
            <a:ext cx="2619375" cy="17526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768" y="5035635"/>
            <a:ext cx="3028950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109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600" dirty="0">
                <a:solidFill>
                  <a:srgbClr val="FF6600"/>
                </a:solidFill>
                <a:effectLst/>
              </a:rPr>
              <a:t>СОНЯШНИК – ботанічна характеристика</a:t>
            </a:r>
            <a:endParaRPr lang="ru-RU" sz="3600" dirty="0">
              <a:solidFill>
                <a:srgbClr val="FF66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328593"/>
          </a:xfrm>
        </p:spPr>
        <p:txBody>
          <a:bodyPr/>
          <a:lstStyle/>
          <a:p>
            <a:r>
              <a:rPr lang="ru-RU" sz="2400" b="1" dirty="0">
                <a:solidFill>
                  <a:srgbClr val="FF6600"/>
                </a:solidFill>
              </a:rPr>
              <a:t>Листки</a:t>
            </a:r>
            <a:r>
              <a:rPr lang="ru-RU" sz="2400" dirty="0"/>
              <a:t> </a:t>
            </a:r>
            <a:r>
              <a:rPr lang="ru-RU" sz="2400" dirty="0" err="1"/>
              <a:t>черешкові</a:t>
            </a:r>
            <a:r>
              <a:rPr lang="ru-RU" sz="2400" dirty="0"/>
              <a:t>, </a:t>
            </a:r>
            <a:r>
              <a:rPr lang="ru-RU" sz="2400" dirty="0" err="1"/>
              <a:t>великі</a:t>
            </a:r>
            <a:r>
              <a:rPr lang="ru-RU" sz="2400" dirty="0"/>
              <a:t>. </a:t>
            </a:r>
            <a:r>
              <a:rPr lang="ru-RU" sz="2400" dirty="0" err="1"/>
              <a:t>Листкова</a:t>
            </a:r>
            <a:r>
              <a:rPr lang="ru-RU" sz="2400" dirty="0"/>
              <a:t> пластинка овально-</a:t>
            </a:r>
            <a:r>
              <a:rPr lang="ru-RU" sz="2400" dirty="0" err="1"/>
              <a:t>серцеподібна</a:t>
            </a:r>
            <a:r>
              <a:rPr lang="ru-RU" sz="2400" dirty="0"/>
              <a:t>,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загостреною</a:t>
            </a:r>
            <a:r>
              <a:rPr lang="ru-RU" sz="2400" dirty="0"/>
              <a:t> </a:t>
            </a:r>
            <a:r>
              <a:rPr lang="ru-RU" sz="2400" dirty="0" err="1"/>
              <a:t>верхівкою</a:t>
            </a:r>
            <a:r>
              <a:rPr lang="ru-RU" sz="2400" dirty="0"/>
              <a:t> і </a:t>
            </a:r>
            <a:r>
              <a:rPr lang="ru-RU" sz="2400" dirty="0" err="1"/>
              <a:t>зубчастими</a:t>
            </a:r>
            <a:r>
              <a:rPr lang="ru-RU" sz="2400" dirty="0"/>
              <a:t> краями. </a:t>
            </a:r>
            <a:r>
              <a:rPr lang="ru-RU" sz="2400" dirty="0" err="1"/>
              <a:t>Всі</a:t>
            </a:r>
            <a:r>
              <a:rPr lang="ru-RU" sz="2400" dirty="0"/>
              <a:t> листки </a:t>
            </a:r>
            <a:r>
              <a:rPr lang="ru-RU" sz="2400" dirty="0" err="1"/>
              <a:t>вкриті</a:t>
            </a:r>
            <a:r>
              <a:rPr lang="ru-RU" sz="2400" dirty="0"/>
              <a:t> короткими </a:t>
            </a:r>
            <a:r>
              <a:rPr lang="ru-RU" sz="2400" dirty="0" err="1"/>
              <a:t>шорсткими</a:t>
            </a:r>
            <a:r>
              <a:rPr lang="ru-RU" sz="2400" dirty="0"/>
              <a:t> волосками. </a:t>
            </a:r>
            <a:r>
              <a:rPr lang="ru-RU" sz="2400" dirty="0" err="1"/>
              <a:t>Нижні</a:t>
            </a:r>
            <a:r>
              <a:rPr lang="ru-RU" sz="2400" dirty="0"/>
              <a:t> </a:t>
            </a:r>
            <a:r>
              <a:rPr lang="ru-RU" sz="2400" dirty="0" err="1"/>
              <a:t>супротивні</a:t>
            </a:r>
            <a:r>
              <a:rPr lang="ru-RU" sz="2400" dirty="0"/>
              <a:t>. </a:t>
            </a:r>
            <a:r>
              <a:rPr lang="ru-RU" sz="2400" dirty="0" err="1"/>
              <a:t>Решта</a:t>
            </a:r>
            <a:r>
              <a:rPr lang="ru-RU" sz="2400" dirty="0"/>
              <a:t> </a:t>
            </a:r>
            <a:r>
              <a:rPr lang="ru-RU" sz="2400" dirty="0" err="1"/>
              <a:t>чергові</a:t>
            </a:r>
            <a:r>
              <a:rPr lang="ru-RU" sz="2400" dirty="0"/>
              <a:t>. </a:t>
            </a:r>
            <a:r>
              <a:rPr lang="ru-RU" sz="2400" dirty="0" err="1"/>
              <a:t>Кількість</a:t>
            </a:r>
            <a:r>
              <a:rPr lang="ru-RU" sz="2400" dirty="0"/>
              <a:t> </a:t>
            </a:r>
            <a:r>
              <a:rPr lang="ru-RU" sz="2400" dirty="0" err="1"/>
              <a:t>листків</a:t>
            </a:r>
            <a:r>
              <a:rPr lang="ru-RU" sz="2400" dirty="0"/>
              <a:t> у </a:t>
            </a:r>
            <a:r>
              <a:rPr lang="ru-RU" sz="2400" dirty="0" err="1"/>
              <a:t>різних</a:t>
            </a:r>
            <a:r>
              <a:rPr lang="ru-RU" sz="2400" dirty="0"/>
              <a:t> </a:t>
            </a:r>
            <a:r>
              <a:rPr lang="ru-RU" sz="2400" dirty="0" err="1"/>
              <a:t>сортів</a:t>
            </a:r>
            <a:r>
              <a:rPr lang="ru-RU" sz="2400" dirty="0"/>
              <a:t> </a:t>
            </a:r>
            <a:r>
              <a:rPr lang="ru-RU" sz="2400" dirty="0" err="1"/>
              <a:t>неоднакова</a:t>
            </a:r>
            <a:r>
              <a:rPr lang="ru-RU" sz="2400" dirty="0"/>
              <a:t>: у </a:t>
            </a:r>
            <a:r>
              <a:rPr lang="ru-RU" sz="2400" dirty="0" err="1"/>
              <a:t>ранніх</a:t>
            </a:r>
            <a:r>
              <a:rPr lang="ru-RU" sz="2400" dirty="0"/>
              <a:t> – </a:t>
            </a:r>
            <a:r>
              <a:rPr lang="ru-RU" sz="2400" dirty="0" err="1"/>
              <a:t>від</a:t>
            </a:r>
            <a:r>
              <a:rPr lang="ru-RU" sz="2400" dirty="0"/>
              <a:t> 23 до 26, </a:t>
            </a:r>
            <a:r>
              <a:rPr lang="ru-RU" sz="2400" dirty="0" err="1"/>
              <a:t>середньостиглих</a:t>
            </a:r>
            <a:r>
              <a:rPr lang="ru-RU" sz="2400" dirty="0"/>
              <a:t> – 28-29, </a:t>
            </a:r>
            <a:r>
              <a:rPr lang="ru-RU" sz="2400" dirty="0" err="1"/>
              <a:t>пізньостиглих</a:t>
            </a:r>
            <a:r>
              <a:rPr lang="ru-RU" sz="2400" dirty="0"/>
              <a:t> – 34-36 і </a:t>
            </a:r>
            <a:r>
              <a:rPr lang="ru-RU" sz="2400" dirty="0" err="1"/>
              <a:t>більше</a:t>
            </a:r>
            <a:r>
              <a:rPr lang="ru-RU" sz="2400" dirty="0"/>
              <a:t>. Листкам </a:t>
            </a:r>
            <a:r>
              <a:rPr lang="ru-RU" sz="2400" dirty="0" err="1"/>
              <a:t>соняшнику</a:t>
            </a:r>
            <a:r>
              <a:rPr lang="ru-RU" sz="2400" dirty="0"/>
              <a:t> </a:t>
            </a:r>
            <a:r>
              <a:rPr lang="ru-RU" sz="2400" dirty="0" err="1"/>
              <a:t>властивий</a:t>
            </a:r>
            <a:r>
              <a:rPr lang="ru-RU" sz="2400" dirty="0"/>
              <a:t> </a:t>
            </a:r>
            <a:r>
              <a:rPr lang="ru-RU" sz="2400" dirty="0" err="1"/>
              <a:t>геліотропізм</a:t>
            </a:r>
            <a:r>
              <a:rPr lang="ru-RU" sz="2400" dirty="0"/>
              <a:t> </a:t>
            </a:r>
          </a:p>
          <a:p>
            <a:endParaRPr lang="ru-RU" sz="24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320" y="3967622"/>
            <a:ext cx="2448272" cy="25258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1256" y="3971462"/>
            <a:ext cx="2497630" cy="255388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1556" y="3997222"/>
            <a:ext cx="2562133" cy="252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6465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600" dirty="0">
                <a:solidFill>
                  <a:srgbClr val="FF6600"/>
                </a:solidFill>
              </a:rPr>
              <a:t>СОНЯШНИК – ботанічна характеристика</a:t>
            </a:r>
            <a:endParaRPr lang="ru-RU" sz="3600" dirty="0">
              <a:solidFill>
                <a:srgbClr val="FF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328593"/>
          </a:xfrm>
        </p:spPr>
        <p:txBody>
          <a:bodyPr/>
          <a:lstStyle/>
          <a:p>
            <a:r>
              <a:rPr lang="ru-RU" sz="2400" b="1" dirty="0" err="1">
                <a:solidFill>
                  <a:srgbClr val="FF6600"/>
                </a:solidFill>
              </a:rPr>
              <a:t>Суцвіття</a:t>
            </a:r>
            <a:r>
              <a:rPr lang="ru-RU" sz="2400" dirty="0"/>
              <a:t> – </a:t>
            </a:r>
            <a:r>
              <a:rPr lang="ru-RU" sz="2400" dirty="0" err="1"/>
              <a:t>багатоквітковий</a:t>
            </a:r>
            <a:r>
              <a:rPr lang="ru-RU" sz="2400" dirty="0"/>
              <a:t> </a:t>
            </a:r>
            <a:r>
              <a:rPr lang="ru-RU" sz="2400" dirty="0" err="1"/>
              <a:t>кошик</a:t>
            </a:r>
            <a:r>
              <a:rPr lang="ru-RU" sz="2400" dirty="0"/>
              <a:t>, </a:t>
            </a:r>
            <a:r>
              <a:rPr lang="ru-RU" sz="2400" dirty="0" err="1"/>
              <a:t>який</a:t>
            </a:r>
            <a:r>
              <a:rPr lang="ru-RU" sz="2400" dirty="0"/>
              <a:t> при </a:t>
            </a:r>
            <a:r>
              <a:rPr lang="ru-RU" sz="2400" dirty="0" err="1"/>
              <a:t>достиганні</a:t>
            </a:r>
            <a:r>
              <a:rPr lang="ru-RU" sz="2400" dirty="0"/>
              <a:t> </a:t>
            </a:r>
            <a:r>
              <a:rPr lang="ru-RU" sz="2400" dirty="0" err="1"/>
              <a:t>має</a:t>
            </a:r>
            <a:r>
              <a:rPr lang="ru-RU" sz="2400" dirty="0"/>
              <a:t> </a:t>
            </a:r>
            <a:r>
              <a:rPr lang="ru-RU" sz="2400" dirty="0" err="1"/>
              <a:t>здебільшого</a:t>
            </a:r>
            <a:r>
              <a:rPr lang="ru-RU" sz="2400" dirty="0"/>
              <a:t> </a:t>
            </a:r>
            <a:r>
              <a:rPr lang="ru-RU" sz="2400" dirty="0" err="1"/>
              <a:t>опуклу</a:t>
            </a:r>
            <a:r>
              <a:rPr lang="ru-RU" sz="2400" dirty="0"/>
              <a:t>, </a:t>
            </a:r>
            <a:r>
              <a:rPr lang="ru-RU" sz="2400" dirty="0" err="1"/>
              <a:t>плоску</a:t>
            </a:r>
            <a:r>
              <a:rPr lang="ru-RU" sz="2400" dirty="0"/>
              <a:t>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увігнуту</a:t>
            </a:r>
            <a:r>
              <a:rPr lang="ru-RU" sz="2400" dirty="0"/>
              <a:t> форму. </a:t>
            </a:r>
          </a:p>
          <a:p>
            <a:r>
              <a:rPr lang="ru-RU" sz="2400" dirty="0"/>
              <a:t>Основа </a:t>
            </a:r>
            <a:r>
              <a:rPr lang="ru-RU" sz="2400" dirty="0" err="1"/>
              <a:t>суцвіття</a:t>
            </a:r>
            <a:r>
              <a:rPr lang="ru-RU" sz="2400" dirty="0"/>
              <a:t> </a:t>
            </a:r>
            <a:r>
              <a:rPr lang="ru-RU" sz="2400" dirty="0" err="1"/>
              <a:t>складається</a:t>
            </a:r>
            <a:r>
              <a:rPr lang="ru-RU" sz="2400" dirty="0"/>
              <a:t> з великого </a:t>
            </a:r>
            <a:r>
              <a:rPr lang="ru-RU" sz="2400" dirty="0" err="1"/>
              <a:t>квітколожа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Діаметр</a:t>
            </a:r>
            <a:r>
              <a:rPr lang="ru-RU" sz="2400" dirty="0"/>
              <a:t> </a:t>
            </a:r>
            <a:r>
              <a:rPr lang="ru-RU" sz="2400" dirty="0" err="1"/>
              <a:t>кошика</a:t>
            </a:r>
            <a:r>
              <a:rPr lang="ru-RU" sz="2400" dirty="0"/>
              <a:t> в </a:t>
            </a:r>
            <a:r>
              <a:rPr lang="ru-RU" sz="2400" dirty="0" err="1"/>
              <a:t>олійних</a:t>
            </a:r>
            <a:r>
              <a:rPr lang="ru-RU" sz="2400" dirty="0"/>
              <a:t> </a:t>
            </a:r>
            <a:r>
              <a:rPr lang="ru-RU" sz="2400" dirty="0" err="1"/>
              <a:t>сортів</a:t>
            </a:r>
            <a:r>
              <a:rPr lang="ru-RU" sz="2400" dirty="0"/>
              <a:t> 15-20 см, у межеумка – 20-25 і в </a:t>
            </a:r>
            <a:r>
              <a:rPr lang="ru-RU" sz="2400" dirty="0" err="1"/>
              <a:t>лузальних</a:t>
            </a:r>
            <a:r>
              <a:rPr lang="ru-RU" sz="2400" dirty="0"/>
              <a:t> – 40-45 см.</a:t>
            </a:r>
          </a:p>
          <a:p>
            <a:endParaRPr lang="ru-RU" sz="24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2264" y="3645024"/>
            <a:ext cx="4302224" cy="28629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926" y="4242774"/>
            <a:ext cx="4137924" cy="22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851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600" dirty="0">
                <a:solidFill>
                  <a:srgbClr val="FF6600"/>
                </a:solidFill>
              </a:rPr>
              <a:t>СОНЯШНИК – ботанічна характеристика</a:t>
            </a:r>
            <a:endParaRPr lang="ru-RU" sz="3600" dirty="0">
              <a:solidFill>
                <a:srgbClr val="FF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6752"/>
            <a:ext cx="8640960" cy="5328593"/>
          </a:xfrm>
        </p:spPr>
        <p:txBody>
          <a:bodyPr/>
          <a:lstStyle/>
          <a:p>
            <a:r>
              <a:rPr lang="ru-RU" sz="2400" b="1" dirty="0" err="1">
                <a:solidFill>
                  <a:srgbClr val="FF6600"/>
                </a:solidFill>
              </a:rPr>
              <a:t>Квітки</a:t>
            </a:r>
            <a:r>
              <a:rPr lang="ru-RU" sz="2400" dirty="0"/>
              <a:t> </a:t>
            </a:r>
            <a:r>
              <a:rPr lang="ru-RU" sz="2400" dirty="0" err="1"/>
              <a:t>двох</a:t>
            </a:r>
            <a:r>
              <a:rPr lang="ru-RU" sz="2400" dirty="0"/>
              <a:t> </a:t>
            </a:r>
            <a:r>
              <a:rPr lang="ru-RU" sz="2400" dirty="0" err="1"/>
              <a:t>типів</a:t>
            </a:r>
            <a:r>
              <a:rPr lang="ru-RU" sz="2400" dirty="0"/>
              <a:t>: </a:t>
            </a:r>
            <a:r>
              <a:rPr lang="ru-RU" sz="2400" dirty="0" err="1"/>
              <a:t>язичкові</a:t>
            </a:r>
            <a:r>
              <a:rPr lang="ru-RU" sz="2400" dirty="0"/>
              <a:t> й </a:t>
            </a:r>
            <a:r>
              <a:rPr lang="ru-RU" sz="2400" dirty="0" err="1"/>
              <a:t>трубчасті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Язичкові</a:t>
            </a:r>
            <a:r>
              <a:rPr lang="ru-RU" sz="2400" dirty="0"/>
              <a:t> </a:t>
            </a:r>
            <a:r>
              <a:rPr lang="ru-RU" sz="2400" dirty="0" err="1"/>
              <a:t>розміщуються</a:t>
            </a:r>
            <a:r>
              <a:rPr lang="ru-RU" sz="2400" dirty="0"/>
              <a:t> в один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кілька</a:t>
            </a:r>
            <a:r>
              <a:rPr lang="ru-RU" sz="2400" dirty="0"/>
              <a:t> </a:t>
            </a:r>
            <a:r>
              <a:rPr lang="ru-RU" sz="2400" dirty="0" err="1"/>
              <a:t>рядів</a:t>
            </a:r>
            <a:r>
              <a:rPr lang="ru-RU" sz="2400" dirty="0"/>
              <a:t> по краю </a:t>
            </a:r>
            <a:r>
              <a:rPr lang="ru-RU" sz="2400" dirty="0" err="1"/>
              <a:t>кошика</a:t>
            </a:r>
            <a:r>
              <a:rPr lang="ru-RU" sz="2400" dirty="0"/>
              <a:t>. Вони </a:t>
            </a:r>
            <a:r>
              <a:rPr lang="ru-RU" sz="2400" dirty="0" err="1"/>
              <a:t>безплідні</a:t>
            </a:r>
            <a:r>
              <a:rPr lang="ru-RU" sz="2400" dirty="0"/>
              <a:t>, </a:t>
            </a:r>
            <a:r>
              <a:rPr lang="ru-RU" sz="2400" dirty="0" err="1"/>
              <a:t>великі</a:t>
            </a:r>
            <a:r>
              <a:rPr lang="ru-RU" sz="2400" dirty="0"/>
              <a:t>, </a:t>
            </a:r>
            <a:r>
              <a:rPr lang="ru-RU" sz="2400" dirty="0" err="1"/>
              <a:t>жовті</a:t>
            </a:r>
            <a:r>
              <a:rPr lang="ru-RU" sz="2400" dirty="0"/>
              <a:t>.</a:t>
            </a:r>
          </a:p>
          <a:p>
            <a:r>
              <a:rPr lang="ru-RU" sz="2400" dirty="0" err="1"/>
              <a:t>Основна</a:t>
            </a:r>
            <a:r>
              <a:rPr lang="ru-RU" sz="2400" dirty="0"/>
              <a:t> </a:t>
            </a:r>
            <a:r>
              <a:rPr lang="ru-RU" sz="2400" dirty="0" err="1"/>
              <a:t>маса</a:t>
            </a:r>
            <a:r>
              <a:rPr lang="ru-RU" sz="2400" dirty="0"/>
              <a:t> </a:t>
            </a:r>
            <a:r>
              <a:rPr lang="ru-RU" sz="2400" dirty="0" err="1"/>
              <a:t>квітколожа</a:t>
            </a:r>
            <a:r>
              <a:rPr lang="ru-RU" sz="2400" dirty="0"/>
              <a:t> </a:t>
            </a:r>
            <a:r>
              <a:rPr lang="ru-RU" sz="2400" dirty="0" err="1"/>
              <a:t>зайнята</a:t>
            </a:r>
            <a:r>
              <a:rPr lang="ru-RU" sz="2400" dirty="0"/>
              <a:t> </a:t>
            </a:r>
            <a:r>
              <a:rPr lang="ru-RU" sz="2400" dirty="0" err="1"/>
              <a:t>трубчастими</a:t>
            </a:r>
            <a:r>
              <a:rPr lang="ru-RU" sz="2400" dirty="0"/>
              <a:t> </a:t>
            </a:r>
            <a:r>
              <a:rPr lang="ru-RU" sz="2400" dirty="0" err="1"/>
              <a:t>двостатевими</a:t>
            </a:r>
            <a:r>
              <a:rPr lang="ru-RU" sz="2400" dirty="0"/>
              <a:t> </a:t>
            </a:r>
            <a:r>
              <a:rPr lang="ru-RU" sz="2400" dirty="0" err="1"/>
              <a:t>плодоносними</a:t>
            </a:r>
            <a:r>
              <a:rPr lang="ru-RU" sz="2400" dirty="0"/>
              <a:t> </a:t>
            </a:r>
            <a:r>
              <a:rPr lang="ru-RU" sz="2400" dirty="0" err="1"/>
              <a:t>квітками</a:t>
            </a:r>
            <a:r>
              <a:rPr lang="ru-RU" sz="2400" dirty="0"/>
              <a:t> з </a:t>
            </a:r>
            <a:r>
              <a:rPr lang="ru-RU" sz="2400" dirty="0" err="1"/>
              <a:t>плівчастими</a:t>
            </a:r>
            <a:r>
              <a:rPr lang="ru-RU" sz="2400" dirty="0"/>
              <a:t> </a:t>
            </a:r>
            <a:r>
              <a:rPr lang="ru-RU" sz="2400" dirty="0" err="1"/>
              <a:t>приквітниками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закінчуються</a:t>
            </a:r>
            <a:r>
              <a:rPr lang="ru-RU" sz="2400" dirty="0"/>
              <a:t> при </a:t>
            </a:r>
            <a:r>
              <a:rPr lang="ru-RU" sz="2400" dirty="0" err="1"/>
              <a:t>достиганні</a:t>
            </a:r>
            <a:r>
              <a:rPr lang="ru-RU" sz="2400" dirty="0"/>
              <a:t> </a:t>
            </a:r>
            <a:r>
              <a:rPr lang="ru-RU" sz="2400" dirty="0" err="1"/>
              <a:t>шорсткими</a:t>
            </a:r>
            <a:r>
              <a:rPr lang="ru-RU" sz="2400" dirty="0"/>
              <a:t> </a:t>
            </a:r>
            <a:r>
              <a:rPr lang="ru-RU" sz="2400" dirty="0" err="1"/>
              <a:t>зубцями</a:t>
            </a:r>
            <a:endParaRPr lang="ru-RU" sz="2400" dirty="0"/>
          </a:p>
          <a:p>
            <a:r>
              <a:rPr lang="ru-RU" sz="2400" dirty="0"/>
              <a:t>У </a:t>
            </a:r>
            <a:r>
              <a:rPr lang="ru-RU" sz="2400" dirty="0" err="1"/>
              <a:t>кошику</a:t>
            </a:r>
            <a:r>
              <a:rPr lang="ru-RU" sz="2400" dirty="0"/>
              <a:t> </a:t>
            </a:r>
            <a:r>
              <a:rPr lang="ru-RU" sz="2400" dirty="0" err="1"/>
              <a:t>закладається</a:t>
            </a:r>
            <a:r>
              <a:rPr lang="ru-RU" sz="2400" dirty="0"/>
              <a:t> 800-1500 </a:t>
            </a:r>
            <a:r>
              <a:rPr lang="ru-RU" sz="2400" dirty="0" err="1"/>
              <a:t>трубчастих</a:t>
            </a:r>
            <a:r>
              <a:rPr lang="ru-RU" sz="2400" dirty="0"/>
              <a:t> </a:t>
            </a:r>
            <a:r>
              <a:rPr lang="ru-RU" sz="2400" dirty="0" err="1"/>
              <a:t>квіток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Важливою</a:t>
            </a:r>
            <a:r>
              <a:rPr lang="ru-RU" sz="2400" dirty="0"/>
              <a:t> </a:t>
            </a:r>
            <a:r>
              <a:rPr lang="ru-RU" sz="2400" dirty="0" err="1"/>
              <a:t>особливістю</a:t>
            </a:r>
            <a:r>
              <a:rPr lang="ru-RU" sz="2400" dirty="0"/>
              <a:t> </a:t>
            </a:r>
            <a:r>
              <a:rPr lang="ru-RU" sz="2400" dirty="0" err="1"/>
              <a:t>будови</a:t>
            </a:r>
            <a:r>
              <a:rPr lang="ru-RU" sz="2400" dirty="0"/>
              <a:t> </a:t>
            </a:r>
            <a:r>
              <a:rPr lang="ru-RU" sz="2400" dirty="0" err="1"/>
              <a:t>квітки</a:t>
            </a:r>
            <a:r>
              <a:rPr lang="ru-RU" sz="2400" dirty="0"/>
              <a:t> </a:t>
            </a:r>
            <a:r>
              <a:rPr lang="ru-RU" sz="2400" dirty="0" err="1"/>
              <a:t>соняшнику</a:t>
            </a:r>
            <a:r>
              <a:rPr lang="ru-RU" sz="2400" dirty="0"/>
              <a:t> є </a:t>
            </a:r>
            <a:r>
              <a:rPr lang="ru-RU" sz="2400" dirty="0" err="1"/>
              <a:t>наявність</a:t>
            </a:r>
            <a:r>
              <a:rPr lang="ru-RU" sz="2400" dirty="0"/>
              <a:t> </a:t>
            </a:r>
            <a:r>
              <a:rPr lang="ru-RU" sz="2400" dirty="0" err="1"/>
              <a:t>спеціальних</a:t>
            </a:r>
            <a:r>
              <a:rPr lang="ru-RU" sz="2400" dirty="0"/>
              <a:t> </a:t>
            </a:r>
            <a:r>
              <a:rPr lang="ru-RU" sz="2400" dirty="0" err="1"/>
              <a:t>органів</a:t>
            </a:r>
            <a:r>
              <a:rPr lang="ru-RU" sz="2400" dirty="0"/>
              <a:t> – </a:t>
            </a:r>
            <a:r>
              <a:rPr lang="ru-RU" sz="2400" dirty="0" err="1"/>
              <a:t>нектарників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виділяють</a:t>
            </a:r>
            <a:r>
              <a:rPr lang="ru-RU" sz="2400" dirty="0"/>
              <a:t> нектар.</a:t>
            </a:r>
          </a:p>
          <a:p>
            <a:r>
              <a:rPr lang="ru-RU" sz="2400" dirty="0" err="1"/>
              <a:t>Соняшник</a:t>
            </a:r>
            <a:r>
              <a:rPr lang="ru-RU" sz="2400" dirty="0"/>
              <a:t> – </a:t>
            </a:r>
            <a:r>
              <a:rPr lang="ru-RU" sz="2400" dirty="0" err="1"/>
              <a:t>перехреснозапильна</a:t>
            </a:r>
            <a:r>
              <a:rPr lang="ru-RU" sz="2400" dirty="0"/>
              <a:t> </a:t>
            </a:r>
            <a:r>
              <a:rPr lang="ru-RU" sz="2400" dirty="0" err="1"/>
              <a:t>рослина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Кошик</a:t>
            </a:r>
            <a:r>
              <a:rPr lang="ru-RU" sz="2400" dirty="0"/>
              <a:t> </a:t>
            </a:r>
            <a:r>
              <a:rPr lang="ru-RU" sz="2400" dirty="0" err="1"/>
              <a:t>цвіте</a:t>
            </a:r>
            <a:r>
              <a:rPr lang="ru-RU" sz="2400" dirty="0"/>
              <a:t> 7-10 </a:t>
            </a:r>
            <a:r>
              <a:rPr lang="ru-RU" sz="2400" dirty="0" err="1"/>
              <a:t>днів</a:t>
            </a:r>
            <a:r>
              <a:rPr lang="ru-RU" sz="2400" dirty="0"/>
              <a:t>. </a:t>
            </a:r>
            <a:endParaRPr lang="ru-RU" sz="24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53495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600" dirty="0">
                <a:solidFill>
                  <a:srgbClr val="FF6600"/>
                </a:solidFill>
              </a:rPr>
              <a:t>СОНЯШНИК – ботанічна характеристика</a:t>
            </a:r>
            <a:endParaRPr lang="ru-RU" sz="3600" dirty="0">
              <a:solidFill>
                <a:srgbClr val="FF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6752"/>
            <a:ext cx="8640960" cy="5328593"/>
          </a:xfrm>
        </p:spPr>
        <p:txBody>
          <a:bodyPr/>
          <a:lstStyle/>
          <a:p>
            <a:r>
              <a:rPr lang="ru-RU" sz="2400" b="1" dirty="0" err="1">
                <a:solidFill>
                  <a:srgbClr val="FF6600"/>
                </a:solidFill>
              </a:rPr>
              <a:t>Плід</a:t>
            </a:r>
            <a:r>
              <a:rPr lang="ru-RU" sz="2400" b="1" dirty="0">
                <a:solidFill>
                  <a:srgbClr val="FF6600"/>
                </a:solidFill>
              </a:rPr>
              <a:t> </a:t>
            </a:r>
            <a:r>
              <a:rPr lang="ru-RU" sz="2400" dirty="0"/>
              <a:t>– </a:t>
            </a:r>
            <a:r>
              <a:rPr lang="ru-RU" sz="2400" dirty="0" err="1"/>
              <a:t>сім'янка</a:t>
            </a:r>
            <a:r>
              <a:rPr lang="ru-RU" sz="2400" dirty="0"/>
              <a:t> з </a:t>
            </a:r>
            <a:r>
              <a:rPr lang="ru-RU" sz="2400" dirty="0" err="1"/>
              <a:t>шкірястим</a:t>
            </a:r>
            <a:r>
              <a:rPr lang="ru-RU" sz="2400" dirty="0"/>
              <a:t> </a:t>
            </a:r>
            <a:r>
              <a:rPr lang="ru-RU" sz="2400" dirty="0" err="1"/>
              <a:t>оплоднем</a:t>
            </a:r>
            <a:r>
              <a:rPr lang="ru-RU" sz="2400" dirty="0"/>
              <a:t> (</a:t>
            </a:r>
            <a:r>
              <a:rPr lang="ru-RU" sz="2400" dirty="0" err="1"/>
              <a:t>лушпиння</a:t>
            </a:r>
            <a:r>
              <a:rPr lang="ru-RU" sz="2400" dirty="0"/>
              <a:t>), в </a:t>
            </a:r>
            <a:r>
              <a:rPr lang="ru-RU" sz="2400" dirty="0" err="1"/>
              <a:t>якій</a:t>
            </a:r>
            <a:r>
              <a:rPr lang="ru-RU" sz="2400" dirty="0"/>
              <a:t> </a:t>
            </a:r>
            <a:r>
              <a:rPr lang="ru-RU" sz="2400" dirty="0" err="1"/>
              <a:t>міститься</a:t>
            </a:r>
            <a:r>
              <a:rPr lang="ru-RU" sz="2400" dirty="0"/>
              <a:t> ядро. </a:t>
            </a:r>
          </a:p>
          <a:p>
            <a:r>
              <a:rPr lang="ru-RU" sz="2400" dirty="0" err="1"/>
              <a:t>Насінина</a:t>
            </a:r>
            <a:r>
              <a:rPr lang="ru-RU" sz="2400" dirty="0"/>
              <a:t> (ядро) </a:t>
            </a:r>
            <a:r>
              <a:rPr lang="ru-RU" sz="2400" dirty="0" err="1"/>
              <a:t>вкрита</a:t>
            </a:r>
            <a:r>
              <a:rPr lang="ru-RU" sz="2400" dirty="0"/>
              <a:t> тонкою </a:t>
            </a:r>
            <a:r>
              <a:rPr lang="ru-RU" sz="2400" dirty="0" err="1"/>
              <a:t>прозорою</a:t>
            </a:r>
            <a:r>
              <a:rPr lang="ru-RU" sz="2400" dirty="0"/>
              <a:t> </a:t>
            </a:r>
            <a:r>
              <a:rPr lang="ru-RU" sz="2400" dirty="0" err="1"/>
              <a:t>оболонкою</a:t>
            </a:r>
            <a:r>
              <a:rPr lang="ru-RU" sz="2400" dirty="0"/>
              <a:t> і </a:t>
            </a:r>
            <a:r>
              <a:rPr lang="ru-RU" sz="2400" dirty="0" err="1"/>
              <a:t>складається</a:t>
            </a:r>
            <a:r>
              <a:rPr lang="ru-RU" sz="2400" dirty="0"/>
              <a:t>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зародка</a:t>
            </a:r>
            <a:r>
              <a:rPr lang="ru-RU" sz="2400" dirty="0"/>
              <a:t> з </a:t>
            </a:r>
            <a:r>
              <a:rPr lang="ru-RU" sz="2400" dirty="0" err="1"/>
              <a:t>сім'ядолями</a:t>
            </a:r>
            <a:r>
              <a:rPr lang="ru-RU" sz="2400" dirty="0"/>
              <a:t> й </a:t>
            </a:r>
            <a:r>
              <a:rPr lang="ru-RU" sz="2400" dirty="0" err="1"/>
              <a:t>корінця</a:t>
            </a:r>
            <a:r>
              <a:rPr lang="ru-RU" sz="2400" dirty="0"/>
              <a:t>. </a:t>
            </a:r>
            <a:r>
              <a:rPr lang="ru-RU" sz="2400" dirty="0" err="1"/>
              <a:t>Високоолійні</a:t>
            </a:r>
            <a:r>
              <a:rPr lang="ru-RU" sz="2400" dirty="0"/>
              <a:t> </a:t>
            </a:r>
            <a:r>
              <a:rPr lang="ru-RU" sz="2400" dirty="0" err="1"/>
              <a:t>сорти</a:t>
            </a:r>
            <a:r>
              <a:rPr lang="ru-RU" sz="2400" dirty="0"/>
              <a:t> </a:t>
            </a:r>
            <a:r>
              <a:rPr lang="ru-RU" sz="2400" dirty="0" err="1"/>
              <a:t>мають</a:t>
            </a:r>
            <a:r>
              <a:rPr lang="ru-RU" sz="2400" dirty="0"/>
              <a:t> </a:t>
            </a:r>
            <a:r>
              <a:rPr lang="ru-RU" sz="2400" dirty="0" err="1"/>
              <a:t>лушпинність</a:t>
            </a:r>
            <a:r>
              <a:rPr lang="ru-RU" sz="2400" dirty="0"/>
              <a:t> 18-22, а </a:t>
            </a:r>
            <a:r>
              <a:rPr lang="ru-RU" sz="2400" dirty="0" err="1"/>
              <a:t>гібриди</a:t>
            </a:r>
            <a:r>
              <a:rPr lang="ru-RU" sz="2400" dirty="0"/>
              <a:t> – 21- 28%.</a:t>
            </a:r>
          </a:p>
          <a:p>
            <a:r>
              <a:rPr lang="ru-RU" sz="2400" dirty="0" err="1"/>
              <a:t>Лушпиння</a:t>
            </a:r>
            <a:r>
              <a:rPr lang="ru-RU" sz="2400" dirty="0"/>
              <a:t> </a:t>
            </a:r>
            <a:r>
              <a:rPr lang="ru-RU" sz="2400" dirty="0" err="1"/>
              <a:t>має</a:t>
            </a:r>
            <a:r>
              <a:rPr lang="ru-RU" sz="2400" dirty="0"/>
              <a:t> три </a:t>
            </a:r>
            <a:r>
              <a:rPr lang="ru-RU" sz="2400" dirty="0" err="1"/>
              <a:t>основних</a:t>
            </a:r>
            <a:r>
              <a:rPr lang="ru-RU" sz="2400" dirty="0"/>
              <a:t> </a:t>
            </a:r>
            <a:r>
              <a:rPr lang="ru-RU" sz="2400" dirty="0" err="1"/>
              <a:t>шари</a:t>
            </a:r>
            <a:r>
              <a:rPr lang="ru-RU" sz="2400" dirty="0"/>
              <a:t> </a:t>
            </a:r>
            <a:r>
              <a:rPr lang="ru-RU" sz="2400" dirty="0" err="1"/>
              <a:t>клітин</a:t>
            </a:r>
            <a:r>
              <a:rPr lang="ru-RU" sz="2400" dirty="0"/>
              <a:t>: </a:t>
            </a:r>
            <a:r>
              <a:rPr lang="ru-RU" sz="2400" dirty="0" err="1"/>
              <a:t>зверху</a:t>
            </a:r>
            <a:r>
              <a:rPr lang="ru-RU" sz="2400" dirty="0"/>
              <a:t> – </a:t>
            </a:r>
            <a:r>
              <a:rPr lang="ru-RU" sz="2400" dirty="0" err="1"/>
              <a:t>епідерміс</a:t>
            </a:r>
            <a:r>
              <a:rPr lang="ru-RU" sz="2400" dirty="0"/>
              <a:t>, </a:t>
            </a:r>
            <a:r>
              <a:rPr lang="ru-RU" sz="2400" dirty="0" err="1"/>
              <a:t>середній</a:t>
            </a:r>
            <a:r>
              <a:rPr lang="ru-RU" sz="2400" dirty="0"/>
              <a:t> – </a:t>
            </a:r>
            <a:r>
              <a:rPr lang="ru-RU" sz="2400" dirty="0" err="1"/>
              <a:t>гіподермальна</a:t>
            </a:r>
            <a:r>
              <a:rPr lang="ru-RU" sz="2400" dirty="0"/>
              <a:t> </a:t>
            </a:r>
            <a:r>
              <a:rPr lang="ru-RU" sz="2400" dirty="0" err="1"/>
              <a:t>паренхіма</a:t>
            </a:r>
            <a:r>
              <a:rPr lang="ru-RU" sz="2400" dirty="0"/>
              <a:t>,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пробкова</a:t>
            </a:r>
            <a:r>
              <a:rPr lang="ru-RU" sz="2400" dirty="0"/>
              <a:t> тканина, і </a:t>
            </a:r>
            <a:r>
              <a:rPr lang="ru-RU" sz="2400" dirty="0" err="1"/>
              <a:t>внутрішній</a:t>
            </a:r>
            <a:r>
              <a:rPr lang="ru-RU" sz="2400" dirty="0"/>
              <a:t> – </a:t>
            </a:r>
            <a:r>
              <a:rPr lang="ru-RU" sz="2400" dirty="0" err="1"/>
              <a:t>склеренхіма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Сім'янка</a:t>
            </a:r>
            <a:r>
              <a:rPr lang="ru-RU" sz="2400" dirty="0"/>
              <a:t> </a:t>
            </a:r>
            <a:r>
              <a:rPr lang="ru-RU" sz="2400" dirty="0" err="1"/>
              <a:t>слабочотиригранна</a:t>
            </a:r>
            <a:r>
              <a:rPr lang="ru-RU" sz="2400" dirty="0"/>
              <a:t>, донизу </a:t>
            </a:r>
            <a:r>
              <a:rPr lang="ru-RU" sz="2400" dirty="0" err="1"/>
              <a:t>звужена</a:t>
            </a:r>
            <a:r>
              <a:rPr lang="ru-RU" sz="2400" dirty="0"/>
              <a:t>, гола, ребриста, </a:t>
            </a:r>
            <a:r>
              <a:rPr lang="ru-RU" sz="2400" dirty="0" err="1"/>
              <a:t>різного</a:t>
            </a:r>
            <a:r>
              <a:rPr lang="ru-RU" sz="2400" dirty="0"/>
              <a:t> </a:t>
            </a:r>
            <a:r>
              <a:rPr lang="ru-RU" sz="2400" dirty="0" err="1"/>
              <a:t>кольору</a:t>
            </a:r>
            <a:r>
              <a:rPr lang="ru-RU" sz="2400" dirty="0"/>
              <a:t> – </a:t>
            </a:r>
            <a:r>
              <a:rPr lang="ru-RU" sz="2400" dirty="0" err="1"/>
              <a:t>біла</a:t>
            </a:r>
            <a:r>
              <a:rPr lang="ru-RU" sz="2400" dirty="0"/>
              <a:t>, </a:t>
            </a:r>
            <a:r>
              <a:rPr lang="ru-RU" sz="2400" dirty="0" err="1"/>
              <a:t>чорна</a:t>
            </a:r>
            <a:r>
              <a:rPr lang="ru-RU" sz="2400" dirty="0"/>
              <a:t>, </a:t>
            </a:r>
            <a:r>
              <a:rPr lang="ru-RU" sz="2400" dirty="0" err="1"/>
              <a:t>смугаста</a:t>
            </a:r>
            <a:r>
              <a:rPr lang="ru-RU" sz="2400" dirty="0"/>
              <a:t> </a:t>
            </a:r>
            <a:r>
              <a:rPr lang="ru-RU" sz="2400" dirty="0" err="1"/>
              <a:t>тощо</a:t>
            </a:r>
            <a:r>
              <a:rPr lang="ru-RU" sz="2400" dirty="0"/>
              <a:t>. </a:t>
            </a:r>
          </a:p>
          <a:p>
            <a:r>
              <a:rPr lang="ru-RU" sz="2400" b="1" dirty="0" err="1">
                <a:solidFill>
                  <a:srgbClr val="FF6600"/>
                </a:solidFill>
              </a:rPr>
              <a:t>Маса</a:t>
            </a:r>
            <a:r>
              <a:rPr lang="ru-RU" sz="2400" b="1" dirty="0">
                <a:solidFill>
                  <a:srgbClr val="FF6600"/>
                </a:solidFill>
              </a:rPr>
              <a:t> 1000 </a:t>
            </a:r>
            <a:r>
              <a:rPr lang="ru-RU" sz="2400" b="1" dirty="0" err="1">
                <a:solidFill>
                  <a:srgbClr val="FF6600"/>
                </a:solidFill>
              </a:rPr>
              <a:t>насінин</a:t>
            </a:r>
            <a:r>
              <a:rPr lang="ru-RU" sz="2400" b="1" dirty="0">
                <a:solidFill>
                  <a:srgbClr val="FF6600"/>
                </a:solidFill>
              </a:rPr>
              <a:t> – 45-120 г</a:t>
            </a:r>
            <a:endParaRPr lang="ru-RU" sz="2400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4927" y="5157192"/>
            <a:ext cx="2458616" cy="1532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49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err="1">
                <a:solidFill>
                  <a:srgbClr val="FF6600"/>
                </a:solidFill>
              </a:rPr>
              <a:t>Види</a:t>
            </a:r>
            <a:r>
              <a:rPr lang="ru-RU" dirty="0">
                <a:solidFill>
                  <a:srgbClr val="FF6600"/>
                </a:solidFill>
              </a:rPr>
              <a:t>, </a:t>
            </a:r>
            <a:r>
              <a:rPr lang="ru-RU" dirty="0" err="1">
                <a:solidFill>
                  <a:srgbClr val="FF6600"/>
                </a:solidFill>
              </a:rPr>
              <a:t>підвиди</a:t>
            </a:r>
            <a:r>
              <a:rPr lang="ru-RU" dirty="0">
                <a:solidFill>
                  <a:srgbClr val="FF6600"/>
                </a:solidFill>
              </a:rPr>
              <a:t> та </a:t>
            </a:r>
            <a:r>
              <a:rPr lang="ru-RU" dirty="0" err="1">
                <a:solidFill>
                  <a:srgbClr val="FF6600"/>
                </a:solidFill>
              </a:rPr>
              <a:t>групи</a:t>
            </a:r>
            <a:r>
              <a:rPr lang="ru-RU" dirty="0">
                <a:solidFill>
                  <a:srgbClr val="FF6600"/>
                </a:solidFill>
              </a:rPr>
              <a:t> </a:t>
            </a:r>
            <a:r>
              <a:rPr lang="ru-RU" dirty="0" err="1">
                <a:solidFill>
                  <a:srgbClr val="FF6600"/>
                </a:solidFill>
              </a:rPr>
              <a:t>різновидностей</a:t>
            </a:r>
            <a:r>
              <a:rPr lang="ru-RU" dirty="0">
                <a:solidFill>
                  <a:srgbClr val="FF6600"/>
                </a:solidFill>
              </a:rPr>
              <a:t> </a:t>
            </a:r>
            <a:r>
              <a:rPr lang="ru-RU" dirty="0" err="1">
                <a:solidFill>
                  <a:srgbClr val="FF6600"/>
                </a:solidFill>
              </a:rPr>
              <a:t>соняшнику</a:t>
            </a:r>
            <a:endParaRPr lang="ru-RU" dirty="0">
              <a:solidFill>
                <a:srgbClr val="FF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974"/>
            <a:ext cx="8229600" cy="5400377"/>
          </a:xfrm>
        </p:spPr>
        <p:txBody>
          <a:bodyPr/>
          <a:lstStyle/>
          <a:p>
            <a:r>
              <a:rPr lang="ru-RU" sz="2400" b="1" dirty="0" err="1">
                <a:solidFill>
                  <a:srgbClr val="009900"/>
                </a:solidFill>
              </a:rPr>
              <a:t>Рід</a:t>
            </a:r>
            <a:r>
              <a:rPr lang="ru-RU" sz="2400" b="1" dirty="0">
                <a:solidFill>
                  <a:srgbClr val="009900"/>
                </a:solidFill>
              </a:rPr>
              <a:t> </a:t>
            </a:r>
            <a:r>
              <a:rPr lang="ru-RU" sz="2400" b="1" dirty="0" err="1">
                <a:solidFill>
                  <a:srgbClr val="009900"/>
                </a:solidFill>
              </a:rPr>
              <a:t>соняшнику</a:t>
            </a:r>
            <a:r>
              <a:rPr lang="ru-RU" sz="2400" b="1" dirty="0">
                <a:solidFill>
                  <a:srgbClr val="009900"/>
                </a:solidFill>
              </a:rPr>
              <a:t> </a:t>
            </a:r>
            <a:r>
              <a:rPr lang="en-US" sz="2400" b="1" dirty="0">
                <a:solidFill>
                  <a:srgbClr val="009900"/>
                </a:solidFill>
              </a:rPr>
              <a:t>Helianthus L.</a:t>
            </a:r>
            <a:r>
              <a:rPr lang="uk-UA" sz="2400" b="1" dirty="0">
                <a:solidFill>
                  <a:srgbClr val="009900"/>
                </a:solidFill>
              </a:rPr>
              <a:t> </a:t>
            </a:r>
            <a:r>
              <a:rPr lang="ru-RU" sz="2400" b="1" dirty="0" err="1">
                <a:solidFill>
                  <a:srgbClr val="009900"/>
                </a:solidFill>
              </a:rPr>
              <a:t>об'єднує</a:t>
            </a:r>
            <a:r>
              <a:rPr lang="ru-RU" sz="2400" b="1" dirty="0">
                <a:solidFill>
                  <a:srgbClr val="009900"/>
                </a:solidFill>
              </a:rPr>
              <a:t> </a:t>
            </a:r>
            <a:r>
              <a:rPr lang="ru-RU" sz="2400" b="1" dirty="0" err="1">
                <a:solidFill>
                  <a:srgbClr val="009900"/>
                </a:solidFill>
              </a:rPr>
              <a:t>понад</a:t>
            </a:r>
            <a:r>
              <a:rPr lang="ru-RU" sz="2400" b="1" dirty="0">
                <a:solidFill>
                  <a:srgbClr val="009900"/>
                </a:solidFill>
              </a:rPr>
              <a:t> 50 </a:t>
            </a:r>
            <a:r>
              <a:rPr lang="ru-RU" sz="2400" b="1" dirty="0" err="1">
                <a:solidFill>
                  <a:srgbClr val="009900"/>
                </a:solidFill>
              </a:rPr>
              <a:t>видів</a:t>
            </a:r>
            <a:r>
              <a:rPr lang="ru-RU" sz="2400" b="1" dirty="0">
                <a:solidFill>
                  <a:srgbClr val="009900"/>
                </a:solidFill>
              </a:rPr>
              <a:t>, </a:t>
            </a:r>
            <a:r>
              <a:rPr lang="ru-RU" sz="2400" b="1" dirty="0" err="1">
                <a:solidFill>
                  <a:srgbClr val="009900"/>
                </a:solidFill>
              </a:rPr>
              <a:t>більшість</a:t>
            </a:r>
            <a:r>
              <a:rPr lang="ru-RU" sz="2400" b="1" dirty="0">
                <a:solidFill>
                  <a:srgbClr val="009900"/>
                </a:solidFill>
              </a:rPr>
              <a:t> </a:t>
            </a:r>
            <a:r>
              <a:rPr lang="ru-RU" sz="2400" b="1" dirty="0" err="1">
                <a:solidFill>
                  <a:srgbClr val="009900"/>
                </a:solidFill>
              </a:rPr>
              <a:t>яких</a:t>
            </a:r>
            <a:r>
              <a:rPr lang="ru-RU" sz="2400" b="1" dirty="0">
                <a:solidFill>
                  <a:srgbClr val="009900"/>
                </a:solidFill>
              </a:rPr>
              <a:t> </a:t>
            </a:r>
            <a:r>
              <a:rPr lang="ru-RU" sz="2400" b="1" dirty="0" err="1">
                <a:solidFill>
                  <a:srgbClr val="009900"/>
                </a:solidFill>
              </a:rPr>
              <a:t>багаторічні</a:t>
            </a:r>
            <a:r>
              <a:rPr lang="ru-RU" sz="2400" b="1" dirty="0">
                <a:solidFill>
                  <a:srgbClr val="009900"/>
                </a:solidFill>
              </a:rPr>
              <a:t>.</a:t>
            </a:r>
          </a:p>
          <a:p>
            <a:r>
              <a:rPr lang="ru-RU" sz="2400" dirty="0"/>
              <a:t>За </a:t>
            </a:r>
            <a:r>
              <a:rPr lang="ru-RU" sz="2400" dirty="0" err="1"/>
              <a:t>сучасною</a:t>
            </a:r>
            <a:r>
              <a:rPr lang="ru-RU" sz="2400" dirty="0"/>
              <a:t> </a:t>
            </a:r>
            <a:r>
              <a:rPr lang="ru-RU" sz="2400" dirty="0" err="1"/>
              <a:t>класифікацією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поділяють</a:t>
            </a:r>
            <a:r>
              <a:rPr lang="ru-RU" sz="2400" dirty="0"/>
              <a:t> на два </a:t>
            </a:r>
            <a:r>
              <a:rPr lang="ru-RU" sz="2400" dirty="0" err="1"/>
              <a:t>самостійних</a:t>
            </a:r>
            <a:r>
              <a:rPr lang="ru-RU" sz="2400" dirty="0"/>
              <a:t> </a:t>
            </a:r>
            <a:r>
              <a:rPr lang="ru-RU" sz="2400" dirty="0" err="1"/>
              <a:t>види</a:t>
            </a:r>
            <a:r>
              <a:rPr lang="ru-RU" sz="2400" dirty="0"/>
              <a:t>: </a:t>
            </a:r>
            <a:r>
              <a:rPr lang="ru-RU" sz="2400" dirty="0" err="1"/>
              <a:t>соняшник</a:t>
            </a:r>
            <a:r>
              <a:rPr lang="ru-RU" sz="2400" dirty="0"/>
              <a:t> </a:t>
            </a:r>
            <a:r>
              <a:rPr lang="ru-RU" sz="2400" dirty="0" err="1"/>
              <a:t>культурний</a:t>
            </a:r>
            <a:r>
              <a:rPr lang="ru-RU" sz="2400" dirty="0"/>
              <a:t> (Н. </a:t>
            </a:r>
            <a:r>
              <a:rPr lang="en-US" sz="2400" dirty="0" err="1"/>
              <a:t>cultus</a:t>
            </a:r>
            <a:r>
              <a:rPr lang="en-US" sz="2400" dirty="0"/>
              <a:t> </a:t>
            </a:r>
            <a:r>
              <a:rPr lang="en-US" sz="2400" dirty="0" err="1"/>
              <a:t>Wenz</a:t>
            </a:r>
            <a:r>
              <a:rPr lang="en-US" sz="2400" dirty="0"/>
              <a:t>.) </a:t>
            </a:r>
            <a:r>
              <a:rPr lang="ru-RU" sz="2400" dirty="0"/>
              <a:t>та </a:t>
            </a:r>
            <a:r>
              <a:rPr lang="ru-RU" sz="2400" dirty="0" err="1"/>
              <a:t>дикорослий</a:t>
            </a:r>
            <a:r>
              <a:rPr lang="ru-RU" sz="2400" dirty="0"/>
              <a:t> (Н. </a:t>
            </a:r>
            <a:r>
              <a:rPr lang="en-US" sz="2400" dirty="0" err="1"/>
              <a:t>ruderalis</a:t>
            </a:r>
            <a:r>
              <a:rPr lang="en-US" sz="2400" dirty="0"/>
              <a:t> </a:t>
            </a:r>
            <a:r>
              <a:rPr lang="en-US" sz="2400" dirty="0" err="1"/>
              <a:t>Wenz</a:t>
            </a:r>
            <a:r>
              <a:rPr lang="en-US" sz="2400" dirty="0"/>
              <a:t>.)</a:t>
            </a:r>
            <a:endParaRPr lang="uk-UA" sz="2400" dirty="0"/>
          </a:p>
          <a:p>
            <a:r>
              <a:rPr lang="ru-RU" sz="2400" dirty="0" err="1"/>
              <a:t>Соняшник</a:t>
            </a:r>
            <a:r>
              <a:rPr lang="ru-RU" sz="2400" dirty="0"/>
              <a:t> </a:t>
            </a:r>
            <a:r>
              <a:rPr lang="ru-RU" sz="2400" dirty="0" err="1"/>
              <a:t>культурний</a:t>
            </a:r>
            <a:r>
              <a:rPr lang="ru-RU" sz="2400" dirty="0"/>
              <a:t> за </a:t>
            </a:r>
            <a:r>
              <a:rPr lang="ru-RU" sz="2400" dirty="0" err="1"/>
              <a:t>морфологічними</a:t>
            </a:r>
            <a:r>
              <a:rPr lang="ru-RU" sz="2400" dirty="0"/>
              <a:t> і </a:t>
            </a:r>
            <a:r>
              <a:rPr lang="ru-RU" sz="2400" dirty="0" err="1"/>
              <a:t>біологічними</a:t>
            </a:r>
            <a:r>
              <a:rPr lang="ru-RU" sz="2400" dirty="0"/>
              <a:t> </a:t>
            </a:r>
            <a:r>
              <a:rPr lang="ru-RU" sz="2400" dirty="0" err="1"/>
              <a:t>ознаками</a:t>
            </a:r>
            <a:r>
              <a:rPr lang="ru-RU" sz="2400" dirty="0"/>
              <a:t> </a:t>
            </a:r>
            <a:r>
              <a:rPr lang="ru-RU" sz="2400" dirty="0" err="1"/>
              <a:t>поділяється</a:t>
            </a:r>
            <a:r>
              <a:rPr lang="ru-RU" sz="2400" dirty="0"/>
              <a:t> на два </a:t>
            </a:r>
            <a:r>
              <a:rPr lang="ru-RU" sz="2400" dirty="0" err="1"/>
              <a:t>підвиди</a:t>
            </a:r>
            <a:r>
              <a:rPr lang="ru-RU" sz="2400" dirty="0"/>
              <a:t>: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err="1"/>
              <a:t>польовий</a:t>
            </a:r>
            <a:r>
              <a:rPr lang="ru-RU" sz="2400" dirty="0"/>
              <a:t> (</a:t>
            </a:r>
            <a:r>
              <a:rPr lang="en-US" sz="2400" dirty="0"/>
              <a:t>ssp. </a:t>
            </a:r>
            <a:r>
              <a:rPr lang="en-US" sz="2400" dirty="0" err="1"/>
              <a:t>sativus</a:t>
            </a:r>
            <a:r>
              <a:rPr lang="en-US" sz="2400" dirty="0"/>
              <a:t>) </a:t>
            </a:r>
            <a:endParaRPr lang="ru-RU" sz="2400" dirty="0"/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err="1"/>
              <a:t>декоративний</a:t>
            </a:r>
            <a:r>
              <a:rPr lang="ru-RU" sz="2400" dirty="0"/>
              <a:t> (</a:t>
            </a:r>
            <a:r>
              <a:rPr lang="en-US" sz="2400" dirty="0"/>
              <a:t>ssp. </a:t>
            </a:r>
            <a:r>
              <a:rPr lang="en-US" sz="2400" dirty="0" err="1"/>
              <a:t>omamentalis</a:t>
            </a:r>
            <a:r>
              <a:rPr lang="en-US" sz="2400" dirty="0"/>
              <a:t>).</a:t>
            </a:r>
            <a:endParaRPr lang="uk-UA" sz="2400" dirty="0"/>
          </a:p>
          <a:p>
            <a:r>
              <a:rPr lang="ru-RU" sz="2400" dirty="0"/>
              <a:t>За </a:t>
            </a:r>
            <a:r>
              <a:rPr lang="ru-RU" sz="2400" dirty="0" err="1"/>
              <a:t>розмірами</a:t>
            </a:r>
            <a:r>
              <a:rPr lang="ru-RU" sz="2400" dirty="0"/>
              <a:t> </a:t>
            </a:r>
            <a:r>
              <a:rPr lang="ru-RU" sz="2400" dirty="0" err="1"/>
              <a:t>сім'янок</a:t>
            </a:r>
            <a:r>
              <a:rPr lang="ru-RU" sz="2400" dirty="0"/>
              <a:t>, </a:t>
            </a:r>
            <a:r>
              <a:rPr lang="ru-RU" sz="2400" dirty="0" err="1"/>
              <a:t>особливостями</a:t>
            </a:r>
            <a:r>
              <a:rPr lang="ru-RU" sz="2400" dirty="0"/>
              <a:t> </a:t>
            </a:r>
            <a:r>
              <a:rPr lang="ru-RU" sz="2400" dirty="0" err="1"/>
              <a:t>їхнього</a:t>
            </a:r>
            <a:r>
              <a:rPr lang="ru-RU" sz="2400" dirty="0"/>
              <a:t> </a:t>
            </a:r>
            <a:r>
              <a:rPr lang="ru-RU" sz="2400" dirty="0" err="1"/>
              <a:t>виповнення</a:t>
            </a:r>
            <a:r>
              <a:rPr lang="ru-RU" sz="2400" dirty="0"/>
              <a:t> та за </a:t>
            </a:r>
            <a:r>
              <a:rPr lang="ru-RU" sz="2400" dirty="0" err="1"/>
              <a:t>іншими</a:t>
            </a:r>
            <a:r>
              <a:rPr lang="ru-RU" sz="2400" dirty="0"/>
              <a:t> </a:t>
            </a:r>
            <a:r>
              <a:rPr lang="ru-RU" sz="2400" dirty="0" err="1"/>
              <a:t>ознаками</a:t>
            </a:r>
            <a:r>
              <a:rPr lang="ru-RU" sz="2400" dirty="0"/>
              <a:t> </a:t>
            </a:r>
            <a:r>
              <a:rPr lang="ru-RU" sz="2400" dirty="0" err="1"/>
              <a:t>розрізняють</a:t>
            </a:r>
            <a:r>
              <a:rPr lang="ru-RU" sz="2400" dirty="0"/>
              <a:t> три </a:t>
            </a:r>
            <a:r>
              <a:rPr lang="ru-RU" sz="2400" dirty="0" err="1"/>
              <a:t>групи</a:t>
            </a:r>
            <a:r>
              <a:rPr lang="ru-RU" sz="2400" dirty="0"/>
              <a:t> </a:t>
            </a:r>
            <a:r>
              <a:rPr lang="ru-RU" sz="2400" dirty="0" err="1"/>
              <a:t>соняшнику</a:t>
            </a:r>
            <a:r>
              <a:rPr lang="ru-RU" sz="2400" dirty="0"/>
              <a:t>: </a:t>
            </a:r>
            <a:r>
              <a:rPr lang="ru-RU" sz="2400" b="1" dirty="0" err="1">
                <a:solidFill>
                  <a:srgbClr val="C00000"/>
                </a:solidFill>
              </a:rPr>
              <a:t>олійний</a:t>
            </a:r>
            <a:r>
              <a:rPr lang="ru-RU" sz="2400" b="1" dirty="0">
                <a:solidFill>
                  <a:srgbClr val="C00000"/>
                </a:solidFill>
              </a:rPr>
              <a:t>, </a:t>
            </a:r>
            <a:r>
              <a:rPr lang="ru-RU" sz="2400" b="1" dirty="0" err="1">
                <a:solidFill>
                  <a:srgbClr val="C00000"/>
                </a:solidFill>
              </a:rPr>
              <a:t>лузальний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dirty="0"/>
              <a:t>та </a:t>
            </a:r>
            <a:r>
              <a:rPr lang="ru-RU" sz="2400" b="1" dirty="0">
                <a:solidFill>
                  <a:srgbClr val="C00000"/>
                </a:solidFill>
              </a:rPr>
              <a:t>межеумок</a:t>
            </a:r>
          </a:p>
        </p:txBody>
      </p:sp>
    </p:spTree>
    <p:extLst>
      <p:ext uri="{BB962C8B-B14F-4D97-AF65-F5344CB8AC3E}">
        <p14:creationId xmlns:p14="http://schemas.microsoft.com/office/powerpoint/2010/main" val="4764115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err="1">
                <a:solidFill>
                  <a:srgbClr val="FF6600"/>
                </a:solidFill>
              </a:rPr>
              <a:t>Види</a:t>
            </a:r>
            <a:r>
              <a:rPr lang="ru-RU" dirty="0">
                <a:solidFill>
                  <a:srgbClr val="FF6600"/>
                </a:solidFill>
              </a:rPr>
              <a:t>, </a:t>
            </a:r>
            <a:r>
              <a:rPr lang="ru-RU" dirty="0" err="1">
                <a:solidFill>
                  <a:srgbClr val="FF6600"/>
                </a:solidFill>
              </a:rPr>
              <a:t>підвиди</a:t>
            </a:r>
            <a:r>
              <a:rPr lang="ru-RU" dirty="0">
                <a:solidFill>
                  <a:srgbClr val="FF6600"/>
                </a:solidFill>
              </a:rPr>
              <a:t> та </a:t>
            </a:r>
            <a:r>
              <a:rPr lang="ru-RU" dirty="0" err="1">
                <a:solidFill>
                  <a:srgbClr val="FF6600"/>
                </a:solidFill>
              </a:rPr>
              <a:t>групи</a:t>
            </a:r>
            <a:r>
              <a:rPr lang="ru-RU" dirty="0">
                <a:solidFill>
                  <a:srgbClr val="FF6600"/>
                </a:solidFill>
              </a:rPr>
              <a:t> </a:t>
            </a:r>
            <a:r>
              <a:rPr lang="ru-RU" dirty="0" err="1">
                <a:solidFill>
                  <a:srgbClr val="FF6600"/>
                </a:solidFill>
              </a:rPr>
              <a:t>різновидностей</a:t>
            </a:r>
            <a:r>
              <a:rPr lang="ru-RU" dirty="0">
                <a:solidFill>
                  <a:srgbClr val="FF6600"/>
                </a:solidFill>
              </a:rPr>
              <a:t> </a:t>
            </a:r>
            <a:r>
              <a:rPr lang="ru-RU" dirty="0" err="1">
                <a:solidFill>
                  <a:srgbClr val="FF6600"/>
                </a:solidFill>
              </a:rPr>
              <a:t>соняшнику</a:t>
            </a:r>
            <a:endParaRPr lang="ru-RU" dirty="0">
              <a:solidFill>
                <a:srgbClr val="FF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974"/>
            <a:ext cx="8229600" cy="5400377"/>
          </a:xfrm>
        </p:spPr>
        <p:txBody>
          <a:bodyPr/>
          <a:lstStyle/>
          <a:p>
            <a:r>
              <a:rPr lang="ru-RU" sz="2400" b="1" dirty="0" err="1">
                <a:solidFill>
                  <a:srgbClr val="009900"/>
                </a:solidFill>
              </a:rPr>
              <a:t>Олійний</a:t>
            </a:r>
            <a:r>
              <a:rPr lang="ru-RU" sz="2400" b="1" dirty="0">
                <a:solidFill>
                  <a:srgbClr val="009900"/>
                </a:solidFill>
              </a:rPr>
              <a:t> </a:t>
            </a:r>
            <a:r>
              <a:rPr lang="ru-RU" sz="2400" b="1" dirty="0" err="1">
                <a:solidFill>
                  <a:srgbClr val="009900"/>
                </a:solidFill>
              </a:rPr>
              <a:t>соняшник</a:t>
            </a:r>
            <a:r>
              <a:rPr lang="ru-RU" sz="2400" b="1" dirty="0">
                <a:solidFill>
                  <a:srgbClr val="009900"/>
                </a:solidFill>
              </a:rPr>
              <a:t> </a:t>
            </a:r>
            <a:r>
              <a:rPr lang="ru-RU" sz="2400" dirty="0" err="1"/>
              <a:t>низькорослий</a:t>
            </a:r>
            <a:r>
              <a:rPr lang="ru-RU" sz="2400" dirty="0"/>
              <a:t> (</a:t>
            </a:r>
            <a:r>
              <a:rPr lang="ru-RU" sz="2400" dirty="0" err="1"/>
              <a:t>рослини</a:t>
            </a:r>
            <a:r>
              <a:rPr lang="ru-RU" sz="2400" dirty="0"/>
              <a:t> </a:t>
            </a:r>
            <a:r>
              <a:rPr lang="ru-RU" sz="2400" dirty="0" err="1"/>
              <a:t>заввишки</a:t>
            </a:r>
            <a:r>
              <a:rPr lang="ru-RU" sz="2400" dirty="0"/>
              <a:t> 1,5-2,5 м), з тонким </a:t>
            </a:r>
            <a:r>
              <a:rPr lang="ru-RU" sz="2400" dirty="0" err="1"/>
              <a:t>поодиноким</a:t>
            </a:r>
            <a:r>
              <a:rPr lang="ru-RU" sz="2400" dirty="0"/>
              <a:t>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гіллястим</a:t>
            </a:r>
            <a:r>
              <a:rPr lang="ru-RU" sz="2400" dirty="0"/>
              <a:t> </a:t>
            </a:r>
            <a:r>
              <a:rPr lang="ru-RU" sz="2400" dirty="0" err="1"/>
              <a:t>стеблом</a:t>
            </a:r>
            <a:r>
              <a:rPr lang="ru-RU" sz="2400" dirty="0"/>
              <a:t>. </a:t>
            </a:r>
            <a:r>
              <a:rPr lang="ru-RU" sz="2400" dirty="0" err="1"/>
              <a:t>Кошик</a:t>
            </a:r>
            <a:r>
              <a:rPr lang="ru-RU" sz="2400" dirty="0"/>
              <a:t> </a:t>
            </a:r>
            <a:r>
              <a:rPr lang="ru-RU" sz="2400" dirty="0" err="1"/>
              <a:t>діаметром</a:t>
            </a:r>
            <a:r>
              <a:rPr lang="ru-RU" sz="2400" dirty="0"/>
              <a:t> 15-25 см. </a:t>
            </a:r>
            <a:r>
              <a:rPr lang="ru-RU" sz="2400" dirty="0" err="1"/>
              <a:t>Сім'янка</a:t>
            </a:r>
            <a:r>
              <a:rPr lang="ru-RU" sz="2400" dirty="0"/>
              <a:t> невелика, з тонкою </a:t>
            </a:r>
            <a:r>
              <a:rPr lang="ru-RU" sz="2400" dirty="0" err="1"/>
              <a:t>оболонкою</a:t>
            </a:r>
            <a:r>
              <a:rPr lang="ru-RU" sz="2400" dirty="0"/>
              <a:t>, добре </a:t>
            </a:r>
            <a:r>
              <a:rPr lang="ru-RU" sz="2400" dirty="0" err="1"/>
              <a:t>виповнена</a:t>
            </a:r>
            <a:r>
              <a:rPr lang="ru-RU" sz="2400" dirty="0"/>
              <a:t> ядром. </a:t>
            </a:r>
            <a:r>
              <a:rPr lang="ru-RU" sz="2400" dirty="0" err="1"/>
              <a:t>Маса</a:t>
            </a:r>
            <a:r>
              <a:rPr lang="ru-RU" sz="2400" dirty="0"/>
              <a:t> 1000 </a:t>
            </a:r>
            <a:r>
              <a:rPr lang="ru-RU" sz="2400" dirty="0" err="1"/>
              <a:t>сім'янок</a:t>
            </a:r>
            <a:r>
              <a:rPr lang="ru-RU" sz="2400" dirty="0"/>
              <a:t> – 35-80 г, </a:t>
            </a:r>
            <a:r>
              <a:rPr lang="ru-RU" sz="2400" dirty="0" err="1"/>
              <a:t>лушпинність</a:t>
            </a:r>
            <a:r>
              <a:rPr lang="ru-RU" sz="2400" dirty="0"/>
              <a:t> – 25-35%. </a:t>
            </a:r>
          </a:p>
          <a:p>
            <a:r>
              <a:rPr lang="ru-RU" sz="2400" b="1" dirty="0" err="1">
                <a:solidFill>
                  <a:srgbClr val="009900"/>
                </a:solidFill>
              </a:rPr>
              <a:t>Лузальний</a:t>
            </a:r>
            <a:r>
              <a:rPr lang="ru-RU" sz="2400" b="1" dirty="0">
                <a:solidFill>
                  <a:srgbClr val="009900"/>
                </a:solidFill>
              </a:rPr>
              <a:t> </a:t>
            </a:r>
            <a:r>
              <a:rPr lang="ru-RU" sz="2400" b="1" dirty="0" err="1">
                <a:solidFill>
                  <a:srgbClr val="009900"/>
                </a:solidFill>
              </a:rPr>
              <a:t>соняшник</a:t>
            </a:r>
            <a:r>
              <a:rPr lang="ru-RU" sz="2400" b="1" dirty="0">
                <a:solidFill>
                  <a:srgbClr val="009900"/>
                </a:solidFill>
              </a:rPr>
              <a:t> </a:t>
            </a:r>
            <a:r>
              <a:rPr lang="ru-RU" sz="2400" dirty="0" err="1"/>
              <a:t>високорослий</a:t>
            </a:r>
            <a:r>
              <a:rPr lang="ru-RU" sz="2400" dirty="0"/>
              <a:t> (</a:t>
            </a:r>
            <a:r>
              <a:rPr lang="ru-RU" sz="2400" dirty="0" err="1"/>
              <a:t>стебла</a:t>
            </a:r>
            <a:r>
              <a:rPr lang="ru-RU" sz="2400" dirty="0"/>
              <a:t> </a:t>
            </a:r>
            <a:r>
              <a:rPr lang="ru-RU" sz="2400" dirty="0" err="1"/>
              <a:t>заввишки</a:t>
            </a:r>
            <a:r>
              <a:rPr lang="ru-RU" sz="2400" dirty="0"/>
              <a:t> </a:t>
            </a:r>
            <a:r>
              <a:rPr lang="ru-RU" sz="2400" dirty="0" err="1"/>
              <a:t>близько</a:t>
            </a:r>
            <a:r>
              <a:rPr lang="ru-RU" sz="2400" dirty="0"/>
              <a:t> 4 м). Листки </a:t>
            </a:r>
            <a:r>
              <a:rPr lang="ru-RU" sz="2400" dirty="0" err="1"/>
              <a:t>великі</a:t>
            </a:r>
            <a:r>
              <a:rPr lang="ru-RU" sz="2400" dirty="0"/>
              <a:t>, </a:t>
            </a:r>
            <a:r>
              <a:rPr lang="ru-RU" sz="2400" dirty="0" err="1"/>
              <a:t>кошик</a:t>
            </a:r>
            <a:r>
              <a:rPr lang="ru-RU" sz="2400" dirty="0"/>
              <a:t> </a:t>
            </a:r>
            <a:r>
              <a:rPr lang="ru-RU" sz="2400" dirty="0" err="1"/>
              <a:t>діаметром</a:t>
            </a:r>
            <a:r>
              <a:rPr lang="ru-RU" sz="2400" dirty="0"/>
              <a:t> 35-45 см, </a:t>
            </a:r>
            <a:r>
              <a:rPr lang="ru-RU" sz="2400" dirty="0" err="1"/>
              <a:t>оболонка</a:t>
            </a:r>
            <a:r>
              <a:rPr lang="ru-RU" sz="2400" dirty="0"/>
              <a:t> </a:t>
            </a:r>
            <a:r>
              <a:rPr lang="ru-RU" sz="2400" dirty="0" err="1"/>
              <a:t>сім'янок</a:t>
            </a:r>
            <a:r>
              <a:rPr lang="ru-RU" sz="2400" dirty="0"/>
              <a:t> </a:t>
            </a:r>
            <a:r>
              <a:rPr lang="ru-RU" sz="2400" dirty="0" err="1"/>
              <a:t>товста</a:t>
            </a:r>
            <a:r>
              <a:rPr lang="ru-RU" sz="2400" dirty="0"/>
              <a:t>, ребриста, ядро не </a:t>
            </a:r>
            <a:r>
              <a:rPr lang="ru-RU" sz="2400" dirty="0" err="1"/>
              <a:t>повністю</a:t>
            </a:r>
            <a:r>
              <a:rPr lang="ru-RU" sz="2400" dirty="0"/>
              <a:t> </a:t>
            </a:r>
            <a:r>
              <a:rPr lang="ru-RU" sz="2400" dirty="0" err="1"/>
              <a:t>виповнює</a:t>
            </a:r>
            <a:r>
              <a:rPr lang="ru-RU" sz="2400" dirty="0"/>
              <a:t> </a:t>
            </a:r>
            <a:r>
              <a:rPr lang="ru-RU" sz="2400" dirty="0" err="1"/>
              <a:t>внутрішню</a:t>
            </a:r>
            <a:r>
              <a:rPr lang="ru-RU" sz="2400" dirty="0"/>
              <a:t> </a:t>
            </a:r>
            <a:r>
              <a:rPr lang="ru-RU" sz="2400" dirty="0" err="1"/>
              <a:t>порожнину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зумовлює</a:t>
            </a:r>
            <a:r>
              <a:rPr lang="ru-RU" sz="2400" dirty="0"/>
              <a:t> </a:t>
            </a:r>
            <a:r>
              <a:rPr lang="ru-RU" sz="2400" dirty="0" err="1"/>
              <a:t>високу</a:t>
            </a:r>
            <a:r>
              <a:rPr lang="ru-RU" sz="2400" dirty="0"/>
              <a:t> (45-56%) </a:t>
            </a:r>
            <a:r>
              <a:rPr lang="ru-RU" sz="2400" dirty="0" err="1"/>
              <a:t>лушпинність</a:t>
            </a:r>
            <a:r>
              <a:rPr lang="ru-RU" sz="2400" dirty="0"/>
              <a:t>. </a:t>
            </a:r>
            <a:r>
              <a:rPr lang="ru-RU" sz="2400" dirty="0" err="1"/>
              <a:t>Маса</a:t>
            </a:r>
            <a:r>
              <a:rPr lang="ru-RU" sz="2400" dirty="0"/>
              <a:t> 1000 </a:t>
            </a:r>
            <a:r>
              <a:rPr lang="ru-RU" sz="2400" dirty="0" err="1"/>
              <a:t>сім'янок</a:t>
            </a:r>
            <a:r>
              <a:rPr lang="ru-RU" sz="2400" dirty="0"/>
              <a:t> – 100-170 г.</a:t>
            </a:r>
          </a:p>
          <a:p>
            <a:r>
              <a:rPr lang="ru-RU" sz="2400" b="1" dirty="0">
                <a:solidFill>
                  <a:srgbClr val="009900"/>
                </a:solidFill>
              </a:rPr>
              <a:t>Межеумок</a:t>
            </a:r>
            <a:r>
              <a:rPr lang="ru-RU" sz="2400" dirty="0"/>
              <a:t> </a:t>
            </a:r>
            <a:r>
              <a:rPr lang="ru-RU" sz="2400" dirty="0" err="1"/>
              <a:t>займає</a:t>
            </a:r>
            <a:r>
              <a:rPr lang="ru-RU" sz="2400" dirty="0"/>
              <a:t> </a:t>
            </a:r>
            <a:r>
              <a:rPr lang="ru-RU" sz="2400" dirty="0" err="1"/>
              <a:t>проміжне</a:t>
            </a:r>
            <a:r>
              <a:rPr lang="ru-RU" sz="2400" dirty="0"/>
              <a:t> </a:t>
            </a:r>
            <a:r>
              <a:rPr lang="ru-RU" sz="2400" dirty="0" err="1"/>
              <a:t>місце</a:t>
            </a:r>
            <a:r>
              <a:rPr lang="ru-RU" sz="2400" dirty="0"/>
              <a:t> </a:t>
            </a:r>
            <a:r>
              <a:rPr lang="ru-RU" sz="2400" dirty="0" err="1"/>
              <a:t>між</a:t>
            </a:r>
            <a:r>
              <a:rPr lang="ru-RU" sz="2400" dirty="0"/>
              <a:t> </a:t>
            </a:r>
            <a:r>
              <a:rPr lang="ru-RU" sz="2400" dirty="0" err="1"/>
              <a:t>олійним</a:t>
            </a:r>
            <a:r>
              <a:rPr lang="ru-RU" sz="2400" dirty="0"/>
              <a:t> і </a:t>
            </a:r>
            <a:r>
              <a:rPr lang="ru-RU" sz="2400" dirty="0" err="1"/>
              <a:t>лузальним</a:t>
            </a:r>
            <a:r>
              <a:rPr lang="ru-RU" sz="2400" dirty="0"/>
              <a:t> </a:t>
            </a:r>
            <a:r>
              <a:rPr lang="ru-RU" sz="2400" dirty="0" err="1"/>
              <a:t>соняшником</a:t>
            </a:r>
            <a:r>
              <a:rPr lang="ru-RU" sz="2400" dirty="0"/>
              <a:t>. За </a:t>
            </a:r>
            <a:r>
              <a:rPr lang="ru-RU" sz="2400" dirty="0" err="1"/>
              <a:t>висотою</a:t>
            </a:r>
            <a:r>
              <a:rPr lang="ru-RU" sz="2400" dirty="0"/>
              <a:t> </a:t>
            </a:r>
            <a:r>
              <a:rPr lang="ru-RU" sz="2400" dirty="0" err="1"/>
              <a:t>стебла</a:t>
            </a:r>
            <a:r>
              <a:rPr lang="ru-RU" sz="2400" dirty="0"/>
              <a:t>, </a:t>
            </a:r>
            <a:r>
              <a:rPr lang="ru-RU" sz="2400" dirty="0" err="1"/>
              <a:t>розмірами</a:t>
            </a:r>
            <a:r>
              <a:rPr lang="ru-RU" sz="2400" dirty="0"/>
              <a:t> </a:t>
            </a:r>
            <a:r>
              <a:rPr lang="ru-RU" sz="2400" dirty="0" err="1"/>
              <a:t>листків</a:t>
            </a:r>
            <a:r>
              <a:rPr lang="ru-RU" sz="2400" dirty="0"/>
              <a:t>, </a:t>
            </a:r>
            <a:r>
              <a:rPr lang="ru-RU" sz="2400" dirty="0" err="1"/>
              <a:t>кошиків</a:t>
            </a:r>
            <a:r>
              <a:rPr lang="ru-RU" sz="2400" dirty="0"/>
              <a:t>, </a:t>
            </a:r>
            <a:r>
              <a:rPr lang="ru-RU" sz="2400" dirty="0" err="1"/>
              <a:t>сім'янок</a:t>
            </a:r>
            <a:r>
              <a:rPr lang="ru-RU" sz="2400" dirty="0"/>
              <a:t>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близький</a:t>
            </a:r>
            <a:r>
              <a:rPr lang="ru-RU" sz="2400" dirty="0"/>
              <a:t> до </a:t>
            </a:r>
            <a:r>
              <a:rPr lang="ru-RU" sz="2400" dirty="0" err="1"/>
              <a:t>лузального</a:t>
            </a:r>
            <a:r>
              <a:rPr lang="ru-RU" sz="2400" dirty="0"/>
              <a:t>, а за </a:t>
            </a:r>
            <a:r>
              <a:rPr lang="ru-RU" sz="2400" dirty="0" err="1"/>
              <a:t>виповненістю</a:t>
            </a:r>
            <a:r>
              <a:rPr lang="ru-RU" sz="2400" dirty="0"/>
              <a:t> – до </a:t>
            </a:r>
            <a:r>
              <a:rPr lang="ru-RU" sz="2400" dirty="0" err="1"/>
              <a:t>олійного</a:t>
            </a:r>
            <a:endParaRPr lang="ru-RU" sz="2400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75916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err="1">
                <a:solidFill>
                  <a:srgbClr val="008000"/>
                </a:solidFill>
                <a:effectLst/>
              </a:rPr>
              <a:t>Фази</a:t>
            </a:r>
            <a:r>
              <a:rPr lang="ru-RU" sz="4800" dirty="0">
                <a:solidFill>
                  <a:srgbClr val="008000"/>
                </a:solidFill>
                <a:effectLst/>
              </a:rPr>
              <a:t> </a:t>
            </a:r>
            <a:r>
              <a:rPr lang="ru-RU" sz="4800" dirty="0" err="1">
                <a:solidFill>
                  <a:srgbClr val="008000"/>
                </a:solidFill>
                <a:effectLst/>
              </a:rPr>
              <a:t>розвитку</a:t>
            </a:r>
            <a:endParaRPr lang="ru-RU" sz="4800" dirty="0">
              <a:solidFill>
                <a:srgbClr val="008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96974"/>
            <a:ext cx="8640960" cy="5661025"/>
          </a:xfrm>
        </p:spPr>
        <p:txBody>
          <a:bodyPr/>
          <a:lstStyle/>
          <a:p>
            <a:r>
              <a:rPr lang="ru-RU" sz="2400" b="1" dirty="0" err="1">
                <a:solidFill>
                  <a:srgbClr val="C00000"/>
                </a:solidFill>
              </a:rPr>
              <a:t>Вегетаційний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період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соняшнику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триває</a:t>
            </a:r>
            <a:r>
              <a:rPr lang="ru-RU" sz="2400" b="1" dirty="0">
                <a:solidFill>
                  <a:srgbClr val="C00000"/>
                </a:solidFill>
              </a:rPr>
              <a:t> 120-140 </a:t>
            </a:r>
            <a:r>
              <a:rPr lang="ru-RU" sz="2400" b="1" dirty="0" err="1">
                <a:solidFill>
                  <a:srgbClr val="C00000"/>
                </a:solidFill>
              </a:rPr>
              <a:t>днів</a:t>
            </a:r>
            <a:r>
              <a:rPr lang="ru-RU" sz="2400" b="1" dirty="0">
                <a:solidFill>
                  <a:srgbClr val="C00000"/>
                </a:solidFill>
              </a:rPr>
              <a:t>. </a:t>
            </a:r>
          </a:p>
          <a:p>
            <a:r>
              <a:rPr lang="ru-RU" sz="2400" dirty="0" err="1"/>
              <a:t>Протягом</a:t>
            </a:r>
            <a:r>
              <a:rPr lang="ru-RU" sz="2400" dirty="0"/>
              <a:t> </a:t>
            </a:r>
            <a:r>
              <a:rPr lang="ru-RU" sz="2400" dirty="0" err="1"/>
              <a:t>вегетації</a:t>
            </a:r>
            <a:r>
              <a:rPr lang="ru-RU" sz="2400" dirty="0"/>
              <a:t> </a:t>
            </a:r>
            <a:r>
              <a:rPr lang="ru-RU" sz="2400" dirty="0" err="1"/>
              <a:t>розрізняють</a:t>
            </a:r>
            <a:r>
              <a:rPr lang="ru-RU" sz="2400" dirty="0"/>
              <a:t> </a:t>
            </a:r>
            <a:r>
              <a:rPr lang="ru-RU" sz="2400" dirty="0" err="1"/>
              <a:t>такі</a:t>
            </a:r>
            <a:r>
              <a:rPr lang="ru-RU" sz="2400" dirty="0"/>
              <a:t> </a:t>
            </a:r>
            <a:r>
              <a:rPr lang="ru-RU" sz="2400" dirty="0" err="1"/>
              <a:t>фази</a:t>
            </a:r>
            <a:r>
              <a:rPr lang="ru-RU" sz="2400" dirty="0"/>
              <a:t> </a:t>
            </a:r>
            <a:r>
              <a:rPr lang="ru-RU" sz="2400" dirty="0" err="1"/>
              <a:t>розвитку</a:t>
            </a:r>
            <a:r>
              <a:rPr lang="ru-RU" sz="2400" dirty="0"/>
              <a:t>: сходи, початок </a:t>
            </a:r>
            <a:r>
              <a:rPr lang="ru-RU" sz="2400" dirty="0" err="1"/>
              <a:t>утворення</a:t>
            </a:r>
            <a:r>
              <a:rPr lang="ru-RU" sz="2400" dirty="0"/>
              <a:t> </a:t>
            </a:r>
            <a:r>
              <a:rPr lang="ru-RU" sz="2400" dirty="0" err="1"/>
              <a:t>кошика</a:t>
            </a:r>
            <a:r>
              <a:rPr lang="ru-RU" sz="2400" dirty="0"/>
              <a:t>, </a:t>
            </a:r>
            <a:r>
              <a:rPr lang="ru-RU" sz="2400" dirty="0" err="1"/>
              <a:t>цвітіння</a:t>
            </a:r>
            <a:r>
              <a:rPr lang="ru-RU" sz="2400" dirty="0"/>
              <a:t> та </a:t>
            </a:r>
            <a:r>
              <a:rPr lang="ru-RU" sz="2400" dirty="0" err="1"/>
              <a:t>достигання</a:t>
            </a:r>
            <a:r>
              <a:rPr lang="ru-RU" sz="2400" dirty="0"/>
              <a:t>. </a:t>
            </a:r>
          </a:p>
          <a:p>
            <a:r>
              <a:rPr lang="ru-RU" sz="2400" dirty="0" err="1"/>
              <a:t>Міжфазні</a:t>
            </a:r>
            <a:r>
              <a:rPr lang="ru-RU" sz="2400" dirty="0"/>
              <a:t> </a:t>
            </a:r>
            <a:r>
              <a:rPr lang="ru-RU" sz="2400" dirty="0" err="1"/>
              <a:t>періоди</a:t>
            </a:r>
            <a:r>
              <a:rPr lang="ru-RU" sz="2400" dirty="0"/>
              <a:t> </a:t>
            </a:r>
            <a:r>
              <a:rPr lang="ru-RU" sz="2400" dirty="0" err="1"/>
              <a:t>мають</a:t>
            </a:r>
            <a:r>
              <a:rPr lang="ru-RU" sz="2400" dirty="0"/>
              <a:t> </a:t>
            </a:r>
            <a:r>
              <a:rPr lang="ru-RU" sz="2400" dirty="0" err="1"/>
              <a:t>орієнтовно</a:t>
            </a:r>
            <a:r>
              <a:rPr lang="ru-RU" sz="2400" dirty="0"/>
              <a:t> </a:t>
            </a:r>
            <a:r>
              <a:rPr lang="ru-RU" sz="2400" dirty="0" err="1"/>
              <a:t>таку</a:t>
            </a:r>
            <a:r>
              <a:rPr lang="ru-RU" sz="2400" dirty="0"/>
              <a:t> </a:t>
            </a:r>
            <a:r>
              <a:rPr lang="ru-RU" sz="2400" dirty="0" err="1"/>
              <a:t>тривалість</a:t>
            </a:r>
            <a:r>
              <a:rPr lang="ru-RU" sz="2400" dirty="0"/>
              <a:t>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err="1"/>
              <a:t>сівба</a:t>
            </a:r>
            <a:r>
              <a:rPr lang="ru-RU" sz="2400" dirty="0"/>
              <a:t> - сходи - 14-16 </a:t>
            </a:r>
            <a:r>
              <a:rPr lang="ru-RU" sz="2400" dirty="0" err="1"/>
              <a:t>днів</a:t>
            </a:r>
            <a:r>
              <a:rPr lang="ru-RU" sz="2400" dirty="0"/>
              <a:t>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/>
              <a:t>сходи - початок </a:t>
            </a:r>
            <a:r>
              <a:rPr lang="ru-RU" sz="2400" dirty="0" err="1"/>
              <a:t>утворення</a:t>
            </a:r>
            <a:r>
              <a:rPr lang="ru-RU" sz="2400" dirty="0"/>
              <a:t> </a:t>
            </a:r>
            <a:r>
              <a:rPr lang="ru-RU" sz="2400" dirty="0" err="1"/>
              <a:t>кошиків</a:t>
            </a:r>
            <a:r>
              <a:rPr lang="ru-RU" sz="2400" dirty="0"/>
              <a:t> - 37-43,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/>
              <a:t>початок </a:t>
            </a:r>
            <a:r>
              <a:rPr lang="ru-RU" sz="2400" dirty="0" err="1"/>
              <a:t>утворення</a:t>
            </a:r>
            <a:r>
              <a:rPr lang="ru-RU" sz="2400" dirty="0"/>
              <a:t> </a:t>
            </a:r>
            <a:r>
              <a:rPr lang="ru-RU" sz="2400" dirty="0" err="1"/>
              <a:t>кошиків</a:t>
            </a:r>
            <a:r>
              <a:rPr lang="ru-RU" sz="2400" dirty="0"/>
              <a:t> - </a:t>
            </a:r>
            <a:r>
              <a:rPr lang="ru-RU" sz="2400" dirty="0" err="1"/>
              <a:t>цвітіння</a:t>
            </a:r>
            <a:r>
              <a:rPr lang="ru-RU" sz="2400" dirty="0"/>
              <a:t> - 27-30,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err="1"/>
              <a:t>цвітіння</a:t>
            </a:r>
            <a:r>
              <a:rPr lang="ru-RU" sz="2400" dirty="0"/>
              <a:t> - </a:t>
            </a:r>
            <a:r>
              <a:rPr lang="ru-RU" sz="2400" dirty="0" err="1"/>
              <a:t>достигання</a:t>
            </a:r>
            <a:r>
              <a:rPr lang="ru-RU" sz="2400" dirty="0"/>
              <a:t> – </a:t>
            </a:r>
          </a:p>
          <a:p>
            <a:pPr marL="0" indent="0">
              <a:buNone/>
            </a:pPr>
            <a:r>
              <a:rPr lang="ru-RU" sz="2400" dirty="0"/>
              <a:t>    44-50 </a:t>
            </a:r>
            <a:r>
              <a:rPr lang="ru-RU" sz="2400" dirty="0" err="1"/>
              <a:t>днів</a:t>
            </a:r>
            <a:r>
              <a:rPr lang="ru-RU" sz="2400" dirty="0"/>
              <a:t>.</a:t>
            </a:r>
          </a:p>
          <a:p>
            <a:endParaRPr lang="ru-RU" sz="2400" dirty="0"/>
          </a:p>
          <a:p>
            <a:pPr marL="0" indent="0">
              <a:buNone/>
            </a:pPr>
            <a:r>
              <a:rPr lang="ru-RU" sz="2400" dirty="0"/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920" y="4191452"/>
            <a:ext cx="4864472" cy="2447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515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9900"/>
                </a:solidFill>
                <a:effectLst/>
              </a:rPr>
              <a:t>В </a:t>
            </a:r>
            <a:r>
              <a:rPr lang="ru-RU" dirty="0" err="1">
                <a:solidFill>
                  <a:srgbClr val="009900"/>
                </a:solidFill>
                <a:effectLst/>
              </a:rPr>
              <a:t>Україні</a:t>
            </a:r>
            <a:r>
              <a:rPr lang="ru-RU" dirty="0">
                <a:solidFill>
                  <a:srgbClr val="009900"/>
                </a:solidFill>
                <a:effectLst/>
              </a:rPr>
              <a:t> </a:t>
            </a:r>
            <a:r>
              <a:rPr lang="ru-RU" dirty="0" err="1">
                <a:solidFill>
                  <a:srgbClr val="009900"/>
                </a:solidFill>
                <a:effectLst/>
              </a:rPr>
              <a:t>найпоширеніші</a:t>
            </a:r>
            <a:r>
              <a:rPr lang="ru-RU" dirty="0">
                <a:solidFill>
                  <a:srgbClr val="009900"/>
                </a:solidFill>
                <a:effectLst/>
              </a:rPr>
              <a:t> </a:t>
            </a:r>
            <a:r>
              <a:rPr lang="ru-RU" dirty="0" err="1">
                <a:solidFill>
                  <a:srgbClr val="009900"/>
                </a:solidFill>
                <a:effectLst/>
              </a:rPr>
              <a:t>такі</a:t>
            </a:r>
            <a:r>
              <a:rPr lang="ru-RU" dirty="0">
                <a:solidFill>
                  <a:srgbClr val="009900"/>
                </a:solidFill>
                <a:effectLst/>
              </a:rPr>
              <a:t> </a:t>
            </a:r>
            <a:r>
              <a:rPr lang="ru-RU" dirty="0" err="1">
                <a:solidFill>
                  <a:srgbClr val="FF6600"/>
                </a:solidFill>
                <a:effectLst/>
              </a:rPr>
              <a:t>гібриди</a:t>
            </a:r>
            <a:r>
              <a:rPr lang="ru-RU" dirty="0">
                <a:solidFill>
                  <a:srgbClr val="009900"/>
                </a:solidFill>
                <a:effectLst/>
              </a:rPr>
              <a:t> 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052736"/>
            <a:ext cx="8640960" cy="5472607"/>
          </a:xfrm>
        </p:spPr>
        <p:txBody>
          <a:bodyPr/>
          <a:lstStyle/>
          <a:p>
            <a:r>
              <a:rPr lang="ru-RU" sz="2400" b="1" dirty="0" err="1">
                <a:solidFill>
                  <a:srgbClr val="009900"/>
                </a:solidFill>
              </a:rPr>
              <a:t>Харківський</a:t>
            </a:r>
            <a:r>
              <a:rPr lang="ru-RU" sz="2400" b="1" dirty="0">
                <a:solidFill>
                  <a:srgbClr val="009900"/>
                </a:solidFill>
              </a:rPr>
              <a:t> 49 </a:t>
            </a:r>
            <a:r>
              <a:rPr lang="ru-RU" sz="2400" dirty="0"/>
              <a:t>– </a:t>
            </a:r>
            <a:r>
              <a:rPr lang="ru-RU" sz="2400" dirty="0" err="1"/>
              <a:t>міжлінійний</a:t>
            </a:r>
            <a:r>
              <a:rPr lang="ru-RU" sz="2400" dirty="0"/>
              <a:t> </a:t>
            </a:r>
            <a:r>
              <a:rPr lang="ru-RU" sz="2400" dirty="0" err="1"/>
              <a:t>гібрид</a:t>
            </a:r>
            <a:r>
              <a:rPr lang="ru-RU" sz="2400" dirty="0"/>
              <a:t> на </a:t>
            </a:r>
            <a:r>
              <a:rPr lang="ru-RU" sz="2400" dirty="0" err="1"/>
              <a:t>стерильній</a:t>
            </a:r>
            <a:r>
              <a:rPr lang="ru-RU" sz="2400" dirty="0"/>
              <a:t> </a:t>
            </a:r>
            <a:r>
              <a:rPr lang="ru-RU" sz="2400" dirty="0" err="1"/>
              <a:t>основі</a:t>
            </a:r>
            <a:r>
              <a:rPr lang="ru-RU" sz="2400" dirty="0"/>
              <a:t>. </a:t>
            </a:r>
            <a:r>
              <a:rPr lang="ru-RU" sz="2400" dirty="0" err="1"/>
              <a:t>Середньостійкий</a:t>
            </a:r>
            <a:r>
              <a:rPr lang="ru-RU" sz="2400" dirty="0"/>
              <a:t> </a:t>
            </a:r>
            <a:r>
              <a:rPr lang="ru-RU" sz="2400" dirty="0" err="1"/>
              <a:t>проти</a:t>
            </a:r>
            <a:r>
              <a:rPr lang="ru-RU" sz="2400" dirty="0"/>
              <a:t> засухи, </a:t>
            </a:r>
            <a:r>
              <a:rPr lang="ru-RU" sz="2400" dirty="0" err="1"/>
              <a:t>стійкий</a:t>
            </a:r>
            <a:r>
              <a:rPr lang="ru-RU" sz="2400" dirty="0"/>
              <a:t> </a:t>
            </a:r>
            <a:r>
              <a:rPr lang="ru-RU" sz="2400" dirty="0" err="1"/>
              <a:t>проти</a:t>
            </a:r>
            <a:r>
              <a:rPr lang="ru-RU" sz="2400" dirty="0"/>
              <a:t> </a:t>
            </a:r>
            <a:r>
              <a:rPr lang="ru-RU" sz="2400" dirty="0" err="1"/>
              <a:t>обсипання</a:t>
            </a:r>
            <a:r>
              <a:rPr lang="ru-RU" sz="2400" dirty="0"/>
              <a:t> і </a:t>
            </a:r>
            <a:r>
              <a:rPr lang="ru-RU" sz="2400" dirty="0" err="1"/>
              <a:t>полягання</a:t>
            </a:r>
            <a:r>
              <a:rPr lang="ru-RU" sz="2400" dirty="0"/>
              <a:t>. </a:t>
            </a:r>
            <a:r>
              <a:rPr lang="ru-RU" sz="2400" dirty="0" err="1"/>
              <a:t>Генетичне</a:t>
            </a:r>
            <a:r>
              <a:rPr lang="ru-RU" sz="2400" dirty="0"/>
              <a:t> </a:t>
            </a:r>
            <a:r>
              <a:rPr lang="ru-RU" sz="2400" dirty="0" err="1"/>
              <a:t>стійкий</a:t>
            </a:r>
            <a:r>
              <a:rPr lang="ru-RU" sz="2400" dirty="0"/>
              <a:t> </a:t>
            </a:r>
            <a:r>
              <a:rPr lang="ru-RU" sz="2400" dirty="0" err="1"/>
              <a:t>проти</a:t>
            </a:r>
            <a:r>
              <a:rPr lang="ru-RU" sz="2400" dirty="0"/>
              <a:t> </a:t>
            </a:r>
            <a:r>
              <a:rPr lang="ru-RU" sz="2400" dirty="0" err="1"/>
              <a:t>вовчка</a:t>
            </a:r>
            <a:r>
              <a:rPr lang="ru-RU" sz="2400" dirty="0"/>
              <a:t> і </a:t>
            </a:r>
            <a:r>
              <a:rPr lang="ru-RU" sz="2400" dirty="0" err="1"/>
              <a:t>несправжньоборошнистої</a:t>
            </a:r>
            <a:r>
              <a:rPr lang="ru-RU" sz="2400" dirty="0"/>
              <a:t> </a:t>
            </a:r>
            <a:r>
              <a:rPr lang="ru-RU" sz="2400" dirty="0" err="1"/>
              <a:t>роси</a:t>
            </a:r>
            <a:r>
              <a:rPr lang="ru-RU" sz="2400" dirty="0"/>
              <a:t>, </a:t>
            </a:r>
            <a:r>
              <a:rPr lang="ru-RU" sz="2400" dirty="0" err="1"/>
              <a:t>толерантний</a:t>
            </a:r>
            <a:r>
              <a:rPr lang="ru-RU" sz="2400" dirty="0"/>
              <a:t> до </a:t>
            </a:r>
            <a:r>
              <a:rPr lang="ru-RU" sz="2400" dirty="0" err="1"/>
              <a:t>гнилей</a:t>
            </a:r>
            <a:r>
              <a:rPr lang="ru-RU" sz="2400" dirty="0"/>
              <a:t>. </a:t>
            </a:r>
            <a:r>
              <a:rPr lang="ru-RU" sz="2400" dirty="0" err="1"/>
              <a:t>Вміст</a:t>
            </a:r>
            <a:r>
              <a:rPr lang="ru-RU" sz="2400" dirty="0"/>
              <a:t> </a:t>
            </a:r>
            <a:r>
              <a:rPr lang="ru-RU" sz="2400" dirty="0" err="1"/>
              <a:t>олії</a:t>
            </a:r>
            <a:r>
              <a:rPr lang="ru-RU" sz="2400" dirty="0"/>
              <a:t> 51,9%, </a:t>
            </a:r>
            <a:r>
              <a:rPr lang="ru-RU" sz="2400" dirty="0" err="1"/>
              <a:t>лузжистість</a:t>
            </a:r>
            <a:r>
              <a:rPr lang="ru-RU" sz="2400" dirty="0"/>
              <a:t> 27%. </a:t>
            </a:r>
            <a:r>
              <a:rPr lang="ru-RU" sz="2400" dirty="0" err="1"/>
              <a:t>Районований</a:t>
            </a:r>
            <a:r>
              <a:rPr lang="ru-RU" sz="2400" dirty="0"/>
              <a:t> у </a:t>
            </a:r>
            <a:r>
              <a:rPr lang="ru-RU" sz="2400" dirty="0" err="1"/>
              <a:t>лісостеповій</a:t>
            </a:r>
            <a:r>
              <a:rPr lang="ru-RU" sz="2400" dirty="0"/>
              <a:t> і </a:t>
            </a:r>
            <a:r>
              <a:rPr lang="ru-RU" sz="2400" dirty="0" err="1"/>
              <a:t>степовій</a:t>
            </a:r>
            <a:r>
              <a:rPr lang="ru-RU" sz="2400" dirty="0"/>
              <a:t> зонах. </a:t>
            </a:r>
          </a:p>
          <a:p>
            <a:r>
              <a:rPr lang="ru-RU" sz="2400" b="1" dirty="0" err="1">
                <a:solidFill>
                  <a:srgbClr val="009900"/>
                </a:solidFill>
              </a:rPr>
              <a:t>Днєпр</a:t>
            </a:r>
            <a:r>
              <a:rPr lang="ru-RU" sz="2400" b="1" dirty="0">
                <a:solidFill>
                  <a:srgbClr val="009900"/>
                </a:solidFill>
              </a:rPr>
              <a:t> </a:t>
            </a:r>
            <a:r>
              <a:rPr lang="ru-RU" sz="2400" dirty="0"/>
              <a:t>– </a:t>
            </a:r>
            <a:r>
              <a:rPr lang="ru-RU" sz="2400" dirty="0" err="1"/>
              <a:t>простий</a:t>
            </a:r>
            <a:r>
              <a:rPr lang="ru-RU" sz="2400" dirty="0"/>
              <a:t>, </a:t>
            </a:r>
            <a:r>
              <a:rPr lang="ru-RU" sz="2400" dirty="0" err="1"/>
              <a:t>міжлінійний</a:t>
            </a:r>
            <a:r>
              <a:rPr lang="ru-RU" sz="2400" dirty="0"/>
              <a:t>, </a:t>
            </a:r>
            <a:r>
              <a:rPr lang="ru-RU" sz="2400" dirty="0" err="1"/>
              <a:t>середньоранній</a:t>
            </a:r>
            <a:r>
              <a:rPr lang="ru-RU" sz="2400" dirty="0"/>
              <a:t> </a:t>
            </a:r>
            <a:r>
              <a:rPr lang="ru-RU" sz="2400" dirty="0" err="1"/>
              <a:t>гібрид</a:t>
            </a:r>
            <a:r>
              <a:rPr lang="ru-RU" sz="2400" dirty="0"/>
              <a:t>. </a:t>
            </a:r>
            <a:r>
              <a:rPr lang="ru-RU" sz="2400" dirty="0" err="1"/>
              <a:t>Вміст</a:t>
            </a:r>
            <a:r>
              <a:rPr lang="ru-RU" sz="2400" dirty="0"/>
              <a:t> </a:t>
            </a:r>
            <a:r>
              <a:rPr lang="ru-RU" sz="2400" dirty="0" err="1"/>
              <a:t>олії</a:t>
            </a:r>
            <a:r>
              <a:rPr lang="ru-RU" sz="2400" dirty="0"/>
              <a:t> 53,6%. </a:t>
            </a:r>
            <a:r>
              <a:rPr lang="ru-RU" sz="2400" dirty="0" err="1"/>
              <a:t>Районований</a:t>
            </a:r>
            <a:r>
              <a:rPr lang="ru-RU" sz="2400" dirty="0"/>
              <a:t> у </a:t>
            </a:r>
            <a:r>
              <a:rPr lang="ru-RU" sz="2400" dirty="0" err="1"/>
              <a:t>лісостеповій</a:t>
            </a:r>
            <a:r>
              <a:rPr lang="ru-RU" sz="2400" dirty="0"/>
              <a:t> і </a:t>
            </a:r>
            <a:r>
              <a:rPr lang="ru-RU" sz="2400" dirty="0" err="1"/>
              <a:t>степовій</a:t>
            </a:r>
            <a:r>
              <a:rPr lang="ru-RU" sz="2400" dirty="0"/>
              <a:t> зонах.</a:t>
            </a:r>
          </a:p>
          <a:p>
            <a:r>
              <a:rPr lang="ru-RU" sz="2400" b="1" dirty="0">
                <a:solidFill>
                  <a:srgbClr val="009900"/>
                </a:solidFill>
              </a:rPr>
              <a:t>Красотка</a:t>
            </a:r>
            <a:r>
              <a:rPr lang="ru-RU" sz="2400" dirty="0"/>
              <a:t> – </a:t>
            </a:r>
            <a:r>
              <a:rPr lang="ru-RU" sz="2400" dirty="0" err="1"/>
              <a:t>простий</a:t>
            </a:r>
            <a:r>
              <a:rPr lang="ru-RU" sz="2400" dirty="0"/>
              <a:t>, </a:t>
            </a:r>
            <a:r>
              <a:rPr lang="ru-RU" sz="2400" dirty="0" err="1"/>
              <a:t>міжлінійний</a:t>
            </a:r>
            <a:r>
              <a:rPr lang="ru-RU" sz="2400" dirty="0"/>
              <a:t>, на </a:t>
            </a:r>
            <a:r>
              <a:rPr lang="ru-RU" sz="2400" dirty="0" err="1"/>
              <a:t>стерильній</a:t>
            </a:r>
            <a:r>
              <a:rPr lang="ru-RU" sz="2400" dirty="0"/>
              <a:t> </a:t>
            </a:r>
            <a:r>
              <a:rPr lang="ru-RU" sz="2400" dirty="0" err="1"/>
              <a:t>основі</a:t>
            </a:r>
            <a:r>
              <a:rPr lang="ru-RU" sz="2400" dirty="0"/>
              <a:t>, </a:t>
            </a:r>
            <a:r>
              <a:rPr lang="ru-RU" sz="2400" dirty="0" err="1"/>
              <a:t>ранньостиглий</a:t>
            </a:r>
            <a:r>
              <a:rPr lang="ru-RU" sz="2400" dirty="0"/>
              <a:t> </a:t>
            </a:r>
            <a:r>
              <a:rPr lang="ru-RU" sz="2400" dirty="0" err="1"/>
              <a:t>гібрид</a:t>
            </a:r>
            <a:r>
              <a:rPr lang="ru-RU" sz="2400" dirty="0"/>
              <a:t>. </a:t>
            </a:r>
            <a:r>
              <a:rPr lang="ru-RU" sz="2400" dirty="0" err="1"/>
              <a:t>Вміст</a:t>
            </a:r>
            <a:r>
              <a:rPr lang="ru-RU" sz="2400" dirty="0"/>
              <a:t> </a:t>
            </a:r>
            <a:r>
              <a:rPr lang="ru-RU" sz="2400" dirty="0" err="1"/>
              <a:t>олії</a:t>
            </a:r>
            <a:r>
              <a:rPr lang="ru-RU" sz="2400" dirty="0"/>
              <a:t> 52%. </a:t>
            </a:r>
            <a:r>
              <a:rPr lang="ru-RU" sz="2400" dirty="0" err="1"/>
              <a:t>Районований</a:t>
            </a:r>
            <a:r>
              <a:rPr lang="ru-RU" sz="2400" dirty="0"/>
              <a:t> у </a:t>
            </a:r>
            <a:r>
              <a:rPr lang="ru-RU" sz="2400" dirty="0" err="1"/>
              <a:t>лісостеповій</a:t>
            </a:r>
            <a:r>
              <a:rPr lang="ru-RU" sz="2400" dirty="0"/>
              <a:t> і </a:t>
            </a:r>
            <a:r>
              <a:rPr lang="ru-RU" sz="2400" dirty="0" err="1"/>
              <a:t>степовій</a:t>
            </a:r>
            <a:r>
              <a:rPr lang="ru-RU" sz="2400" dirty="0"/>
              <a:t> зонах.</a:t>
            </a:r>
          </a:p>
          <a:p>
            <a:r>
              <a:rPr lang="ru-RU" sz="2400" b="1" dirty="0" err="1">
                <a:solidFill>
                  <a:srgbClr val="009900"/>
                </a:solidFill>
              </a:rPr>
              <a:t>Одеський</a:t>
            </a:r>
            <a:r>
              <a:rPr lang="ru-RU" sz="2400" b="1" dirty="0">
                <a:solidFill>
                  <a:srgbClr val="009900"/>
                </a:solidFill>
              </a:rPr>
              <a:t> 504 </a:t>
            </a:r>
            <a:r>
              <a:rPr lang="ru-RU" sz="2400" dirty="0"/>
              <a:t>– </a:t>
            </a:r>
            <a:r>
              <a:rPr lang="ru-RU" sz="2400" dirty="0" err="1"/>
              <a:t>простий</a:t>
            </a:r>
            <a:r>
              <a:rPr lang="ru-RU" sz="2400" dirty="0"/>
              <a:t>, </a:t>
            </a:r>
            <a:r>
              <a:rPr lang="ru-RU" sz="2400" dirty="0" err="1"/>
              <a:t>міжлінійний</a:t>
            </a:r>
            <a:r>
              <a:rPr lang="ru-RU" sz="2400" dirty="0"/>
              <a:t>, на </a:t>
            </a:r>
            <a:r>
              <a:rPr lang="ru-RU" sz="2400" dirty="0" err="1"/>
              <a:t>стерильній</a:t>
            </a:r>
            <a:r>
              <a:rPr lang="ru-RU" sz="2400" dirty="0"/>
              <a:t> </a:t>
            </a:r>
            <a:r>
              <a:rPr lang="ru-RU" sz="2400" dirty="0" err="1"/>
              <a:t>основі</a:t>
            </a:r>
            <a:r>
              <a:rPr lang="ru-RU" sz="2400" dirty="0"/>
              <a:t>, </a:t>
            </a:r>
            <a:r>
              <a:rPr lang="ru-RU" sz="2400" dirty="0" err="1"/>
              <a:t>середньоранній</a:t>
            </a:r>
            <a:r>
              <a:rPr lang="ru-RU" sz="2400" dirty="0"/>
              <a:t> </a:t>
            </a:r>
            <a:r>
              <a:rPr lang="ru-RU" sz="2400" dirty="0" err="1"/>
              <a:t>гібрид</a:t>
            </a:r>
            <a:r>
              <a:rPr lang="ru-RU" sz="2400" dirty="0"/>
              <a:t>. </a:t>
            </a:r>
            <a:r>
              <a:rPr lang="ru-RU" sz="2400" dirty="0" err="1"/>
              <a:t>Вміст</a:t>
            </a:r>
            <a:r>
              <a:rPr lang="ru-RU" sz="2400" dirty="0"/>
              <a:t> </a:t>
            </a:r>
            <a:r>
              <a:rPr lang="ru-RU" sz="2400" dirty="0" err="1"/>
              <a:t>олії</a:t>
            </a:r>
            <a:r>
              <a:rPr lang="ru-RU" sz="2400" dirty="0"/>
              <a:t> 50,3%. </a:t>
            </a:r>
            <a:r>
              <a:rPr lang="ru-RU" sz="2400" dirty="0" err="1"/>
              <a:t>Районований</a:t>
            </a:r>
            <a:r>
              <a:rPr lang="ru-RU" sz="2400" dirty="0"/>
              <a:t> у </a:t>
            </a:r>
            <a:r>
              <a:rPr lang="ru-RU" sz="2400" dirty="0" err="1"/>
              <a:t>лісостеповій</a:t>
            </a:r>
            <a:r>
              <a:rPr lang="ru-RU" sz="2400" dirty="0"/>
              <a:t> і </a:t>
            </a:r>
            <a:r>
              <a:rPr lang="ru-RU" sz="2400" dirty="0" err="1"/>
              <a:t>степовій</a:t>
            </a:r>
            <a:r>
              <a:rPr lang="ru-RU" sz="2400" dirty="0"/>
              <a:t> зонах. </a:t>
            </a:r>
          </a:p>
        </p:txBody>
      </p:sp>
    </p:spTree>
    <p:extLst>
      <p:ext uri="{BB962C8B-B14F-4D97-AF65-F5344CB8AC3E}">
        <p14:creationId xmlns:p14="http://schemas.microsoft.com/office/powerpoint/2010/main" val="24576436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rgbClr val="009900"/>
                </a:solidFill>
                <a:effectLst/>
              </a:rPr>
              <a:t>В </a:t>
            </a:r>
            <a:r>
              <a:rPr lang="ru-RU" sz="3600" dirty="0" err="1">
                <a:solidFill>
                  <a:srgbClr val="009900"/>
                </a:solidFill>
                <a:effectLst/>
              </a:rPr>
              <a:t>Україні</a:t>
            </a:r>
            <a:r>
              <a:rPr lang="ru-RU" sz="3600" dirty="0">
                <a:solidFill>
                  <a:srgbClr val="009900"/>
                </a:solidFill>
                <a:effectLst/>
              </a:rPr>
              <a:t> </a:t>
            </a:r>
            <a:r>
              <a:rPr lang="ru-RU" sz="3600" dirty="0" err="1">
                <a:solidFill>
                  <a:srgbClr val="009900"/>
                </a:solidFill>
                <a:effectLst/>
              </a:rPr>
              <a:t>найпоширеніші</a:t>
            </a:r>
            <a:r>
              <a:rPr lang="ru-RU" sz="3600" dirty="0">
                <a:solidFill>
                  <a:srgbClr val="009900"/>
                </a:solidFill>
                <a:effectLst/>
              </a:rPr>
              <a:t> </a:t>
            </a:r>
            <a:r>
              <a:rPr lang="ru-RU" sz="3600" dirty="0" err="1">
                <a:solidFill>
                  <a:srgbClr val="009900"/>
                </a:solidFill>
                <a:effectLst/>
              </a:rPr>
              <a:t>такі</a:t>
            </a:r>
            <a:r>
              <a:rPr lang="ru-RU" sz="3600" dirty="0">
                <a:solidFill>
                  <a:srgbClr val="009900"/>
                </a:solidFill>
                <a:effectLst/>
              </a:rPr>
              <a:t> </a:t>
            </a:r>
            <a:r>
              <a:rPr lang="ru-RU" sz="3600" dirty="0" err="1">
                <a:solidFill>
                  <a:srgbClr val="FF6600"/>
                </a:solidFill>
                <a:effectLst/>
              </a:rPr>
              <a:t>сорти</a:t>
            </a:r>
            <a:r>
              <a:rPr lang="ru-RU" sz="3600" dirty="0">
                <a:solidFill>
                  <a:srgbClr val="FF6600"/>
                </a:solidFill>
                <a:effectLst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96752"/>
            <a:ext cx="8712968" cy="5472607"/>
          </a:xfrm>
        </p:spPr>
        <p:txBody>
          <a:bodyPr/>
          <a:lstStyle/>
          <a:p>
            <a:r>
              <a:rPr lang="ru-RU" sz="2400" b="1" dirty="0" err="1">
                <a:solidFill>
                  <a:srgbClr val="FF6600"/>
                </a:solidFill>
              </a:rPr>
              <a:t>Армавірський</a:t>
            </a:r>
            <a:r>
              <a:rPr lang="ru-RU" sz="2400" b="1" dirty="0">
                <a:solidFill>
                  <a:srgbClr val="FF6600"/>
                </a:solidFill>
              </a:rPr>
              <a:t> 3497 </a:t>
            </a:r>
            <a:r>
              <a:rPr lang="ru-RU" sz="2400" b="1" dirty="0" err="1">
                <a:solidFill>
                  <a:srgbClr val="FF6600"/>
                </a:solidFill>
              </a:rPr>
              <a:t>поліпшений</a:t>
            </a:r>
            <a:r>
              <a:rPr lang="ru-RU" sz="2400" dirty="0"/>
              <a:t>. </a:t>
            </a:r>
            <a:r>
              <a:rPr lang="ru-RU" sz="2400" dirty="0" err="1"/>
              <a:t>Вміст</a:t>
            </a:r>
            <a:r>
              <a:rPr lang="ru-RU" sz="2400" dirty="0"/>
              <a:t> </a:t>
            </a:r>
            <a:r>
              <a:rPr lang="ru-RU" sz="2400" dirty="0" err="1"/>
              <a:t>олії</a:t>
            </a:r>
            <a:r>
              <a:rPr lang="ru-RU" sz="2400" dirty="0"/>
              <a:t> 47 – 50%. </a:t>
            </a:r>
            <a:r>
              <a:rPr lang="ru-RU" sz="2400" dirty="0" err="1"/>
              <a:t>Районований</a:t>
            </a:r>
            <a:r>
              <a:rPr lang="ru-RU" sz="2400" dirty="0"/>
              <a:t> у </a:t>
            </a:r>
            <a:r>
              <a:rPr lang="ru-RU" sz="2400" dirty="0" err="1"/>
              <a:t>степовій</a:t>
            </a:r>
            <a:r>
              <a:rPr lang="ru-RU" sz="2400" dirty="0"/>
              <a:t> </a:t>
            </a:r>
            <a:r>
              <a:rPr lang="ru-RU" sz="2400" dirty="0" err="1"/>
              <a:t>зоні</a:t>
            </a:r>
            <a:r>
              <a:rPr lang="ru-RU" sz="2400" dirty="0"/>
              <a:t>. </a:t>
            </a:r>
          </a:p>
          <a:p>
            <a:r>
              <a:rPr lang="ru-RU" sz="2400" b="1" dirty="0">
                <a:solidFill>
                  <a:srgbClr val="FF6600"/>
                </a:solidFill>
              </a:rPr>
              <a:t>ВНДІОК 8883 </a:t>
            </a:r>
            <a:r>
              <a:rPr lang="ru-RU" sz="2400" b="1" dirty="0" err="1">
                <a:solidFill>
                  <a:srgbClr val="FF6600"/>
                </a:solidFill>
              </a:rPr>
              <a:t>поліпшений</a:t>
            </a:r>
            <a:r>
              <a:rPr lang="ru-RU" sz="2400" b="1" dirty="0">
                <a:solidFill>
                  <a:srgbClr val="FF6600"/>
                </a:solidFill>
              </a:rPr>
              <a:t> </a:t>
            </a:r>
            <a:r>
              <a:rPr lang="ru-RU" sz="2400" dirty="0"/>
              <a:t>– </a:t>
            </a:r>
            <a:r>
              <a:rPr lang="ru-RU" sz="2400" dirty="0" err="1"/>
              <a:t>високоврожайний</a:t>
            </a:r>
            <a:r>
              <a:rPr lang="ru-RU" sz="2400" dirty="0"/>
              <a:t>, </a:t>
            </a:r>
            <a:r>
              <a:rPr lang="ru-RU" sz="2400" dirty="0" err="1"/>
              <a:t>середньоранній</a:t>
            </a:r>
            <a:r>
              <a:rPr lang="ru-RU" sz="2400" dirty="0"/>
              <a:t>. </a:t>
            </a:r>
            <a:r>
              <a:rPr lang="ru-RU" sz="2400" dirty="0" err="1"/>
              <a:t>Вміст</a:t>
            </a:r>
            <a:r>
              <a:rPr lang="ru-RU" sz="2400" dirty="0"/>
              <a:t> </a:t>
            </a:r>
            <a:r>
              <a:rPr lang="ru-RU" sz="2400" dirty="0" err="1"/>
              <a:t>олії</a:t>
            </a:r>
            <a:r>
              <a:rPr lang="ru-RU" sz="2400" dirty="0"/>
              <a:t> в </a:t>
            </a:r>
            <a:r>
              <a:rPr lang="ru-RU" sz="2400" dirty="0" err="1"/>
              <a:t>насінні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50,5 до 53,4%. </a:t>
            </a:r>
            <a:r>
              <a:rPr lang="ru-RU" sz="2400" dirty="0" err="1"/>
              <a:t>Стійкий</a:t>
            </a:r>
            <a:r>
              <a:rPr lang="ru-RU" sz="2400" dirty="0"/>
              <a:t> </a:t>
            </a:r>
            <a:r>
              <a:rPr lang="ru-RU" sz="2400" dirty="0" err="1"/>
              <a:t>проти</a:t>
            </a:r>
            <a:r>
              <a:rPr lang="ru-RU" sz="2400" dirty="0"/>
              <a:t> </a:t>
            </a:r>
            <a:r>
              <a:rPr lang="ru-RU" sz="2400" dirty="0" err="1"/>
              <a:t>ураження</a:t>
            </a:r>
            <a:r>
              <a:rPr lang="ru-RU" sz="2400" dirty="0"/>
              <a:t> </a:t>
            </a:r>
            <a:r>
              <a:rPr lang="ru-RU" sz="2400" dirty="0" err="1"/>
              <a:t>вовчком</a:t>
            </a:r>
            <a:r>
              <a:rPr lang="ru-RU" sz="2400" dirty="0"/>
              <a:t>. </a:t>
            </a:r>
            <a:r>
              <a:rPr lang="ru-RU" sz="2400" dirty="0" err="1"/>
              <a:t>Районований</a:t>
            </a:r>
            <a:r>
              <a:rPr lang="ru-RU" sz="2400" dirty="0"/>
              <a:t> у </a:t>
            </a:r>
            <a:r>
              <a:rPr lang="ru-RU" sz="2400" dirty="0" err="1"/>
              <a:t>степовій</a:t>
            </a:r>
            <a:r>
              <a:rPr lang="ru-RU" sz="2400" dirty="0"/>
              <a:t> і </a:t>
            </a:r>
            <a:r>
              <a:rPr lang="ru-RU" sz="2400" dirty="0" err="1"/>
              <a:t>лісостеповій</a:t>
            </a:r>
            <a:r>
              <a:rPr lang="ru-RU" sz="2400" dirty="0"/>
              <a:t> зонах. </a:t>
            </a:r>
          </a:p>
          <a:p>
            <a:r>
              <a:rPr lang="ru-RU" sz="2400" b="1" dirty="0" err="1">
                <a:solidFill>
                  <a:srgbClr val="FF6600"/>
                </a:solidFill>
              </a:rPr>
              <a:t>Донський</a:t>
            </a:r>
            <a:r>
              <a:rPr lang="ru-RU" sz="2400" b="1" dirty="0">
                <a:solidFill>
                  <a:srgbClr val="FF6600"/>
                </a:solidFill>
              </a:rPr>
              <a:t> 60 </a:t>
            </a:r>
            <a:r>
              <a:rPr lang="ru-RU" sz="2400" dirty="0"/>
              <a:t>– </a:t>
            </a:r>
            <a:r>
              <a:rPr lang="ru-RU" sz="2400" dirty="0" err="1"/>
              <a:t>високоврожайний</a:t>
            </a:r>
            <a:r>
              <a:rPr lang="ru-RU" sz="2400" dirty="0"/>
              <a:t>, </a:t>
            </a:r>
            <a:r>
              <a:rPr lang="ru-RU" sz="2400" dirty="0" err="1"/>
              <a:t>середньостиглий</a:t>
            </a:r>
            <a:r>
              <a:rPr lang="ru-RU" sz="2400" dirty="0"/>
              <a:t>. </a:t>
            </a:r>
            <a:r>
              <a:rPr lang="ru-RU" sz="2400" dirty="0" err="1"/>
              <a:t>Стійкий</a:t>
            </a:r>
            <a:r>
              <a:rPr lang="ru-RU" sz="2400" dirty="0"/>
              <a:t> </a:t>
            </a:r>
            <a:r>
              <a:rPr lang="ru-RU" sz="2400" dirty="0" err="1"/>
              <a:t>проти</a:t>
            </a:r>
            <a:r>
              <a:rPr lang="ru-RU" sz="2400" dirty="0"/>
              <a:t> </a:t>
            </a:r>
            <a:r>
              <a:rPr lang="ru-RU" sz="2400" dirty="0" err="1"/>
              <a:t>ураження</a:t>
            </a:r>
            <a:r>
              <a:rPr lang="ru-RU" sz="2400" dirty="0"/>
              <a:t> </a:t>
            </a:r>
            <a:r>
              <a:rPr lang="ru-RU" sz="2400" dirty="0" err="1"/>
              <a:t>вовчком</a:t>
            </a:r>
            <a:r>
              <a:rPr lang="ru-RU" sz="2400" dirty="0"/>
              <a:t>. </a:t>
            </a:r>
            <a:r>
              <a:rPr lang="ru-RU" sz="2400" dirty="0" err="1"/>
              <a:t>Вміст</a:t>
            </a:r>
            <a:r>
              <a:rPr lang="ru-RU" sz="2400" dirty="0"/>
              <a:t> </a:t>
            </a:r>
            <a:r>
              <a:rPr lang="ru-RU" sz="2400" dirty="0" err="1"/>
              <a:t>олії</a:t>
            </a:r>
            <a:r>
              <a:rPr lang="ru-RU" sz="2400" dirty="0"/>
              <a:t> 49,5 – 50,5%. </a:t>
            </a:r>
            <a:r>
              <a:rPr lang="ru-RU" sz="2400" dirty="0" err="1"/>
              <a:t>Районований</a:t>
            </a:r>
            <a:r>
              <a:rPr lang="ru-RU" sz="2400" dirty="0"/>
              <a:t> у </a:t>
            </a:r>
            <a:r>
              <a:rPr lang="ru-RU" sz="2400" dirty="0" err="1"/>
              <a:t>степовій</a:t>
            </a:r>
            <a:r>
              <a:rPr lang="ru-RU" sz="2400" dirty="0"/>
              <a:t> </a:t>
            </a:r>
            <a:r>
              <a:rPr lang="ru-RU" sz="2400" dirty="0" err="1"/>
              <a:t>зоні</a:t>
            </a:r>
            <a:r>
              <a:rPr lang="ru-RU" sz="2400" dirty="0"/>
              <a:t>.</a:t>
            </a:r>
          </a:p>
          <a:p>
            <a:r>
              <a:rPr lang="ru-RU" sz="2400" b="1" dirty="0" err="1">
                <a:solidFill>
                  <a:srgbClr val="FF6600"/>
                </a:solidFill>
              </a:rPr>
              <a:t>Одеський</a:t>
            </a:r>
            <a:r>
              <a:rPr lang="ru-RU" sz="2400" b="1" dirty="0">
                <a:solidFill>
                  <a:srgbClr val="FF6600"/>
                </a:solidFill>
              </a:rPr>
              <a:t> 63 </a:t>
            </a:r>
            <a:r>
              <a:rPr lang="ru-RU" sz="2400" dirty="0"/>
              <a:t>– </a:t>
            </a:r>
            <a:r>
              <a:rPr lang="ru-RU" sz="2400" dirty="0" err="1"/>
              <a:t>середньостиглий</a:t>
            </a:r>
            <a:r>
              <a:rPr lang="ru-RU" sz="2400" dirty="0"/>
              <a:t> сорт. </a:t>
            </a:r>
            <a:r>
              <a:rPr lang="ru-RU" sz="2400" dirty="0" err="1"/>
              <a:t>Вміст</a:t>
            </a:r>
            <a:r>
              <a:rPr lang="ru-RU" sz="2400" dirty="0"/>
              <a:t> </a:t>
            </a:r>
            <a:r>
              <a:rPr lang="ru-RU" sz="2400" dirty="0" err="1"/>
              <a:t>олії</a:t>
            </a:r>
            <a:r>
              <a:rPr lang="ru-RU" sz="2400" dirty="0"/>
              <a:t> 49,5 – 50,5%. </a:t>
            </a:r>
            <a:r>
              <a:rPr lang="ru-RU" sz="2400" dirty="0" err="1"/>
              <a:t>Районований</a:t>
            </a:r>
            <a:r>
              <a:rPr lang="ru-RU" sz="2400" dirty="0"/>
              <a:t> у </a:t>
            </a:r>
            <a:r>
              <a:rPr lang="ru-RU" sz="2400" dirty="0" err="1"/>
              <a:t>степовій</a:t>
            </a:r>
            <a:r>
              <a:rPr lang="ru-RU" sz="2400" dirty="0"/>
              <a:t> </a:t>
            </a:r>
            <a:r>
              <a:rPr lang="ru-RU" sz="2400" dirty="0" err="1"/>
              <a:t>зоні</a:t>
            </a:r>
            <a:r>
              <a:rPr lang="ru-RU" sz="2400" dirty="0"/>
              <a:t>. </a:t>
            </a:r>
          </a:p>
          <a:p>
            <a:r>
              <a:rPr lang="ru-RU" sz="2400" b="1" dirty="0" err="1">
                <a:solidFill>
                  <a:srgbClr val="FF6600"/>
                </a:solidFill>
              </a:rPr>
              <a:t>Харківський</a:t>
            </a:r>
            <a:r>
              <a:rPr lang="ru-RU" sz="2400" b="1" dirty="0">
                <a:solidFill>
                  <a:srgbClr val="FF6600"/>
                </a:solidFill>
              </a:rPr>
              <a:t> 7 </a:t>
            </a:r>
            <a:r>
              <a:rPr lang="ru-RU" sz="2400" dirty="0"/>
              <a:t>– </a:t>
            </a:r>
            <a:r>
              <a:rPr lang="ru-RU" sz="2400" dirty="0" err="1"/>
              <a:t>ранньостиглий</a:t>
            </a:r>
            <a:r>
              <a:rPr lang="ru-RU" sz="2400" dirty="0"/>
              <a:t> сорт. </a:t>
            </a:r>
            <a:r>
              <a:rPr lang="ru-RU" sz="2400" dirty="0" err="1"/>
              <a:t>Вміст</a:t>
            </a:r>
            <a:r>
              <a:rPr lang="ru-RU" sz="2400" dirty="0"/>
              <a:t> </a:t>
            </a:r>
            <a:r>
              <a:rPr lang="ru-RU" sz="2400" dirty="0" err="1"/>
              <a:t>олії</a:t>
            </a:r>
            <a:r>
              <a:rPr lang="ru-RU" sz="2400" dirty="0"/>
              <a:t> 55,1%. </a:t>
            </a:r>
            <a:r>
              <a:rPr lang="ru-RU" sz="2400" dirty="0" err="1"/>
              <a:t>Районований</a:t>
            </a:r>
            <a:r>
              <a:rPr lang="ru-RU" sz="2400" dirty="0"/>
              <a:t> у </a:t>
            </a:r>
            <a:r>
              <a:rPr lang="ru-RU" sz="2400" dirty="0" err="1"/>
              <a:t>лісостеповій</a:t>
            </a:r>
            <a:r>
              <a:rPr lang="ru-RU" sz="2400" dirty="0"/>
              <a:t> і </a:t>
            </a:r>
            <a:r>
              <a:rPr lang="ru-RU" sz="2400" dirty="0" err="1"/>
              <a:t>степовій</a:t>
            </a:r>
            <a:r>
              <a:rPr lang="ru-RU" sz="2400" dirty="0"/>
              <a:t> зонах. </a:t>
            </a:r>
          </a:p>
        </p:txBody>
      </p:sp>
    </p:spTree>
    <p:extLst>
      <p:ext uri="{BB962C8B-B14F-4D97-AF65-F5344CB8AC3E}">
        <p14:creationId xmlns:p14="http://schemas.microsoft.com/office/powerpoint/2010/main" val="30429145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dirty="0">
                <a:solidFill>
                  <a:srgbClr val="008000"/>
                </a:solidFill>
                <a:effectLst/>
              </a:rPr>
              <a:t>БІОЛОГІЧНІ ОСОБЛИВОСТІ</a:t>
            </a:r>
            <a:endParaRPr lang="ru-RU" sz="4800" dirty="0">
              <a:solidFill>
                <a:srgbClr val="0080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974"/>
            <a:ext cx="8229600" cy="5472385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008000"/>
                </a:solidFill>
              </a:rPr>
              <a:t>     </a:t>
            </a:r>
            <a:r>
              <a:rPr lang="ru-RU" b="1" dirty="0" err="1">
                <a:solidFill>
                  <a:srgbClr val="008000"/>
                </a:solidFill>
              </a:rPr>
              <a:t>Вимоги</a:t>
            </a:r>
            <a:r>
              <a:rPr lang="ru-RU" b="1" dirty="0">
                <a:solidFill>
                  <a:srgbClr val="008000"/>
                </a:solidFill>
              </a:rPr>
              <a:t> до </a:t>
            </a:r>
            <a:r>
              <a:rPr lang="ru-RU" b="1" dirty="0" err="1">
                <a:solidFill>
                  <a:srgbClr val="008000"/>
                </a:solidFill>
              </a:rPr>
              <a:t>температури</a:t>
            </a:r>
            <a:r>
              <a:rPr lang="ru-RU" b="1" dirty="0">
                <a:solidFill>
                  <a:srgbClr val="008000"/>
                </a:solidFill>
              </a:rPr>
              <a:t>:</a:t>
            </a:r>
          </a:p>
          <a:p>
            <a:r>
              <a:rPr lang="ru-RU" dirty="0" err="1"/>
              <a:t>Соняшник</a:t>
            </a:r>
            <a:r>
              <a:rPr lang="ru-RU" dirty="0"/>
              <a:t> - </a:t>
            </a:r>
            <a:r>
              <a:rPr lang="ru-RU" dirty="0" err="1"/>
              <a:t>рослина</a:t>
            </a:r>
            <a:r>
              <a:rPr lang="ru-RU" dirty="0"/>
              <a:t> </a:t>
            </a:r>
            <a:r>
              <a:rPr lang="ru-RU" dirty="0" err="1"/>
              <a:t>степової</a:t>
            </a:r>
            <a:r>
              <a:rPr lang="ru-RU" dirty="0"/>
              <a:t> </a:t>
            </a:r>
            <a:r>
              <a:rPr lang="ru-RU" dirty="0" err="1"/>
              <a:t>зони</a:t>
            </a:r>
            <a:r>
              <a:rPr lang="ru-RU" dirty="0"/>
              <a:t>. </a:t>
            </a:r>
            <a:r>
              <a:rPr lang="ru-RU" dirty="0" err="1"/>
              <a:t>Незважаючи</a:t>
            </a:r>
            <a:r>
              <a:rPr lang="ru-RU" dirty="0"/>
              <a:t> на </a:t>
            </a:r>
            <a:r>
              <a:rPr lang="ru-RU" dirty="0" err="1"/>
              <a:t>підвищені</a:t>
            </a:r>
            <a:r>
              <a:rPr lang="ru-RU" dirty="0"/>
              <a:t> </a:t>
            </a:r>
            <a:r>
              <a:rPr lang="ru-RU" dirty="0" err="1"/>
              <a:t>вимоги</a:t>
            </a:r>
            <a:r>
              <a:rPr lang="ru-RU" dirty="0"/>
              <a:t> до тепла, </a:t>
            </a:r>
            <a:r>
              <a:rPr lang="ru-RU" dirty="0" err="1"/>
              <a:t>насіння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починає</a:t>
            </a:r>
            <a:r>
              <a:rPr lang="ru-RU" dirty="0"/>
              <a:t> </a:t>
            </a:r>
            <a:r>
              <a:rPr lang="ru-RU" dirty="0" err="1"/>
              <a:t>проростати</a:t>
            </a:r>
            <a:r>
              <a:rPr lang="ru-RU" dirty="0"/>
              <a:t> при </a:t>
            </a:r>
            <a:r>
              <a:rPr lang="ru-RU" dirty="0" err="1"/>
              <a:t>температурі</a:t>
            </a:r>
            <a:r>
              <a:rPr lang="ru-RU" dirty="0"/>
              <a:t> 3-4°С, але сходи </a:t>
            </a:r>
            <a:r>
              <a:rPr lang="ru-RU" dirty="0" err="1"/>
              <a:t>з'являються</a:t>
            </a:r>
            <a:r>
              <a:rPr lang="ru-RU" dirty="0"/>
              <a:t> </a:t>
            </a:r>
            <a:r>
              <a:rPr lang="ru-RU" dirty="0" err="1"/>
              <a:t>лише</a:t>
            </a:r>
            <a:r>
              <a:rPr lang="ru-RU" dirty="0"/>
              <a:t> на 20-28-й день. Оптимальна температура </a:t>
            </a:r>
            <a:r>
              <a:rPr lang="ru-RU" dirty="0" err="1"/>
              <a:t>проростання</a:t>
            </a:r>
            <a:r>
              <a:rPr lang="ru-RU" dirty="0"/>
              <a:t> 20°С. За </a:t>
            </a:r>
            <a:r>
              <a:rPr lang="ru-RU" dirty="0" err="1"/>
              <a:t>цієї</a:t>
            </a:r>
            <a:r>
              <a:rPr lang="ru-RU" dirty="0"/>
              <a:t> </a:t>
            </a:r>
            <a:r>
              <a:rPr lang="ru-RU" dirty="0" err="1"/>
              <a:t>температури</a:t>
            </a:r>
            <a:r>
              <a:rPr lang="ru-RU" dirty="0"/>
              <a:t> сходи </a:t>
            </a:r>
            <a:r>
              <a:rPr lang="ru-RU" dirty="0" err="1"/>
              <a:t>з'являються</a:t>
            </a:r>
            <a:r>
              <a:rPr lang="ru-RU" dirty="0"/>
              <a:t> на 7-8-й день. </a:t>
            </a:r>
            <a:r>
              <a:rPr lang="ru-RU" dirty="0" err="1"/>
              <a:t>Набубнявіле</a:t>
            </a:r>
            <a:r>
              <a:rPr lang="ru-RU" dirty="0"/>
              <a:t> та </a:t>
            </a:r>
            <a:r>
              <a:rPr lang="ru-RU" dirty="0" err="1"/>
              <a:t>насіння</a:t>
            </a:r>
            <a:r>
              <a:rPr lang="ru-RU" dirty="0"/>
              <a:t> </a:t>
            </a:r>
            <a:r>
              <a:rPr lang="ru-RU" dirty="0" err="1"/>
              <a:t>ке</a:t>
            </a:r>
            <a:r>
              <a:rPr lang="ru-RU" dirty="0"/>
              <a:t> проклюнулось в </a:t>
            </a:r>
            <a:r>
              <a:rPr lang="ru-RU" dirty="0" err="1"/>
              <a:t>ґрунті</a:t>
            </a:r>
            <a:r>
              <a:rPr lang="ru-RU" dirty="0"/>
              <a:t> </a:t>
            </a:r>
            <a:r>
              <a:rPr lang="ru-RU" dirty="0" err="1"/>
              <a:t>задовільно</a:t>
            </a:r>
            <a:r>
              <a:rPr lang="ru-RU" dirty="0"/>
              <a:t> переносить </a:t>
            </a:r>
            <a:r>
              <a:rPr lang="ru-RU" dirty="0" err="1"/>
              <a:t>зниження</a:t>
            </a:r>
            <a:r>
              <a:rPr lang="ru-RU" dirty="0"/>
              <a:t> </a:t>
            </a:r>
            <a:r>
              <a:rPr lang="ru-RU" dirty="0" err="1"/>
              <a:t>температури</a:t>
            </a:r>
            <a:r>
              <a:rPr lang="ru-RU" dirty="0"/>
              <a:t> до </a:t>
            </a:r>
            <a:r>
              <a:rPr lang="ru-RU" dirty="0" err="1"/>
              <a:t>мінус</a:t>
            </a:r>
            <a:r>
              <a:rPr lang="ru-RU" dirty="0"/>
              <a:t> 10°С. </a:t>
            </a:r>
            <a:r>
              <a:rPr lang="ru-RU" dirty="0" err="1"/>
              <a:t>Молоді</a:t>
            </a:r>
            <a:r>
              <a:rPr lang="ru-RU" dirty="0"/>
              <a:t> сходи </a:t>
            </a:r>
            <a:r>
              <a:rPr lang="ru-RU" dirty="0" err="1"/>
              <a:t>рослин</a:t>
            </a:r>
            <a:r>
              <a:rPr lang="ru-RU" dirty="0"/>
              <a:t> </a:t>
            </a:r>
            <a:r>
              <a:rPr lang="ru-RU" dirty="0" err="1"/>
              <a:t>витримують</a:t>
            </a:r>
            <a:r>
              <a:rPr lang="ru-RU" dirty="0"/>
              <a:t> </a:t>
            </a:r>
            <a:r>
              <a:rPr lang="ru-RU" dirty="0" err="1"/>
              <a:t>весняні</a:t>
            </a:r>
            <a:r>
              <a:rPr lang="ru-RU" dirty="0"/>
              <a:t> </a:t>
            </a:r>
            <a:r>
              <a:rPr lang="ru-RU" dirty="0" err="1"/>
              <a:t>приморозки</a:t>
            </a:r>
            <a:r>
              <a:rPr lang="ru-RU" dirty="0"/>
              <a:t> до 4-6°С.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дає</a:t>
            </a:r>
            <a:r>
              <a:rPr lang="ru-RU" dirty="0"/>
              <a:t> </a:t>
            </a:r>
            <a:r>
              <a:rPr lang="ru-RU" dirty="0" err="1"/>
              <a:t>змогу</a:t>
            </a:r>
            <a:r>
              <a:rPr lang="ru-RU" dirty="0"/>
              <a:t> </a:t>
            </a:r>
            <a:r>
              <a:rPr lang="ru-RU" dirty="0" err="1"/>
              <a:t>сіяти</a:t>
            </a:r>
            <a:r>
              <a:rPr lang="ru-RU" dirty="0"/>
              <a:t> </a:t>
            </a:r>
            <a:r>
              <a:rPr lang="ru-RU" dirty="0" err="1"/>
              <a:t>соняшник</a:t>
            </a:r>
            <a:r>
              <a:rPr lang="ru-RU" dirty="0"/>
              <a:t> рано </a:t>
            </a:r>
            <a:r>
              <a:rPr lang="ru-RU" dirty="0" err="1"/>
              <a:t>навесні</a:t>
            </a:r>
            <a:r>
              <a:rPr lang="ru-RU" dirty="0"/>
              <a:t>.</a:t>
            </a:r>
          </a:p>
          <a:p>
            <a:r>
              <a:rPr lang="ru-RU" dirty="0"/>
              <a:t>Оптимальна температура для росту у </a:t>
            </a:r>
            <a:r>
              <a:rPr lang="ru-RU" dirty="0" err="1"/>
              <a:t>першій</a:t>
            </a:r>
            <a:r>
              <a:rPr lang="ru-RU" dirty="0"/>
              <a:t> </a:t>
            </a:r>
            <a:r>
              <a:rPr lang="ru-RU" dirty="0" err="1"/>
              <a:t>половині</a:t>
            </a:r>
            <a:r>
              <a:rPr lang="ru-RU" dirty="0"/>
              <a:t> </a:t>
            </a:r>
            <a:r>
              <a:rPr lang="ru-RU" dirty="0" err="1"/>
              <a:t>вегетації</a:t>
            </a:r>
            <a:r>
              <a:rPr lang="ru-RU" dirty="0"/>
              <a:t> - </a:t>
            </a:r>
            <a:r>
              <a:rPr lang="ru-RU" dirty="0" err="1"/>
              <a:t>близько</a:t>
            </a:r>
            <a:r>
              <a:rPr lang="ru-RU" dirty="0"/>
              <a:t> 22°С, а в </a:t>
            </a:r>
            <a:r>
              <a:rPr lang="ru-RU" dirty="0" err="1"/>
              <a:t>період</a:t>
            </a:r>
            <a:r>
              <a:rPr lang="ru-RU" dirty="0"/>
              <a:t> </a:t>
            </a:r>
            <a:r>
              <a:rPr lang="ru-RU" dirty="0" err="1"/>
              <a:t>цвітіння-достигання</a:t>
            </a:r>
            <a:r>
              <a:rPr lang="ru-RU" dirty="0"/>
              <a:t> - до 24-25°С. Температура </a:t>
            </a:r>
            <a:r>
              <a:rPr lang="ru-RU" dirty="0" err="1"/>
              <a:t>вище</a:t>
            </a:r>
            <a:r>
              <a:rPr lang="ru-RU" dirty="0"/>
              <a:t> 30°С негативно </a:t>
            </a:r>
            <a:r>
              <a:rPr lang="ru-RU" dirty="0" err="1"/>
              <a:t>позначається</a:t>
            </a:r>
            <a:r>
              <a:rPr lang="ru-RU" dirty="0"/>
              <a:t> на </a:t>
            </a:r>
            <a:r>
              <a:rPr lang="ru-RU" dirty="0" err="1"/>
              <a:t>рості</a:t>
            </a:r>
            <a:r>
              <a:rPr lang="ru-RU" dirty="0"/>
              <a:t> і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рослин</a:t>
            </a:r>
            <a:r>
              <a:rPr lang="ru-RU" dirty="0"/>
              <a:t>.</a:t>
            </a:r>
          </a:p>
          <a:p>
            <a:r>
              <a:rPr lang="ru-RU" dirty="0"/>
              <a:t>Для </a:t>
            </a:r>
            <a:r>
              <a:rPr lang="ru-RU" dirty="0" err="1"/>
              <a:t>швидкорослих</a:t>
            </a:r>
            <a:r>
              <a:rPr lang="ru-RU" dirty="0"/>
              <a:t> </a:t>
            </a:r>
            <a:r>
              <a:rPr lang="ru-RU" dirty="0" err="1"/>
              <a:t>сортів</a:t>
            </a:r>
            <a:r>
              <a:rPr lang="ru-RU" dirty="0"/>
              <a:t> та </a:t>
            </a:r>
            <a:r>
              <a:rPr lang="ru-RU" dirty="0" err="1"/>
              <a:t>гібридів</a:t>
            </a:r>
            <a:r>
              <a:rPr lang="ru-RU" dirty="0"/>
              <a:t> сума температур </a:t>
            </a:r>
            <a:r>
              <a:rPr lang="ru-RU" dirty="0" err="1"/>
              <a:t>вища</a:t>
            </a:r>
            <a:r>
              <a:rPr lang="ru-RU" dirty="0"/>
              <a:t> за 10°С за </a:t>
            </a:r>
            <a:r>
              <a:rPr lang="ru-RU" dirty="0" err="1"/>
              <a:t>період</a:t>
            </a:r>
            <a:r>
              <a:rPr lang="ru-RU" dirty="0"/>
              <a:t> </a:t>
            </a:r>
            <a:r>
              <a:rPr lang="ru-RU" dirty="0" err="1"/>
              <a:t>їхньої</a:t>
            </a:r>
            <a:r>
              <a:rPr lang="ru-RU" dirty="0"/>
              <a:t> </a:t>
            </a:r>
            <a:r>
              <a:rPr lang="ru-RU" dirty="0" err="1"/>
              <a:t>вегетації</a:t>
            </a:r>
            <a:r>
              <a:rPr lang="ru-RU" dirty="0"/>
              <a:t> становить 1850°С, </a:t>
            </a:r>
            <a:r>
              <a:rPr lang="ru-RU" dirty="0" err="1"/>
              <a:t>ранньостиглих</a:t>
            </a:r>
            <a:r>
              <a:rPr lang="ru-RU" dirty="0"/>
              <a:t> - 2000°С, </a:t>
            </a:r>
            <a:r>
              <a:rPr lang="ru-RU" dirty="0" err="1"/>
              <a:t>середньостиглих</a:t>
            </a:r>
            <a:r>
              <a:rPr lang="ru-RU" dirty="0"/>
              <a:t> - 2150°С.</a:t>
            </a:r>
          </a:p>
          <a:p>
            <a:pPr marL="0" indent="0">
              <a:buNone/>
            </a:pP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15982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dirty="0">
                <a:solidFill>
                  <a:srgbClr val="008000"/>
                </a:solidFill>
                <a:effectLst/>
              </a:rPr>
              <a:t>БІОЛОГІЧНІ ОСОБЛИВОСТІ</a:t>
            </a:r>
            <a:endParaRPr lang="ru-RU" sz="4800" dirty="0">
              <a:solidFill>
                <a:srgbClr val="0080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974"/>
            <a:ext cx="8229600" cy="5472385"/>
          </a:xfrm>
        </p:spPr>
        <p:txBody>
          <a:bodyPr/>
          <a:lstStyle/>
          <a:p>
            <a:pPr marL="0" indent="0">
              <a:buNone/>
            </a:pPr>
            <a:r>
              <a:rPr lang="ru-RU" sz="2200" b="1" dirty="0">
                <a:solidFill>
                  <a:srgbClr val="008000"/>
                </a:solidFill>
              </a:rPr>
              <a:t>     </a:t>
            </a:r>
            <a:r>
              <a:rPr lang="ru-RU" sz="2200" b="1" dirty="0" err="1">
                <a:solidFill>
                  <a:srgbClr val="008000"/>
                </a:solidFill>
              </a:rPr>
              <a:t>Вимоги</a:t>
            </a:r>
            <a:r>
              <a:rPr lang="ru-RU" sz="2200" b="1" dirty="0">
                <a:solidFill>
                  <a:srgbClr val="008000"/>
                </a:solidFill>
              </a:rPr>
              <a:t> до </a:t>
            </a:r>
            <a:r>
              <a:rPr lang="ru-RU" sz="2200" b="1" dirty="0" err="1">
                <a:solidFill>
                  <a:srgbClr val="008000"/>
                </a:solidFill>
              </a:rPr>
              <a:t>вологи</a:t>
            </a:r>
            <a:r>
              <a:rPr lang="ru-RU" sz="2200" b="1" dirty="0">
                <a:solidFill>
                  <a:srgbClr val="008000"/>
                </a:solidFill>
              </a:rPr>
              <a:t>:</a:t>
            </a:r>
            <a:endParaRPr lang="ru-RU" sz="2200" dirty="0">
              <a:solidFill>
                <a:srgbClr val="008000"/>
              </a:solidFill>
            </a:endParaRPr>
          </a:p>
          <a:p>
            <a:r>
              <a:rPr lang="ru-RU" sz="2200" dirty="0" err="1"/>
              <a:t>Соняшник</a:t>
            </a:r>
            <a:r>
              <a:rPr lang="ru-RU" sz="2200" dirty="0"/>
              <a:t> </a:t>
            </a:r>
            <a:r>
              <a:rPr lang="ru-RU" sz="2200" dirty="0" err="1"/>
              <a:t>належить</a:t>
            </a:r>
            <a:r>
              <a:rPr lang="ru-RU" sz="2200" dirty="0"/>
              <a:t> до </a:t>
            </a:r>
            <a:r>
              <a:rPr lang="ru-RU" sz="2200" dirty="0" err="1"/>
              <a:t>посухостійких</a:t>
            </a:r>
            <a:r>
              <a:rPr lang="ru-RU" sz="2200" dirty="0"/>
              <a:t> культур</a:t>
            </a:r>
            <a:r>
              <a:rPr lang="ru-RU" sz="2200" i="1" dirty="0"/>
              <a:t>, </a:t>
            </a:r>
            <a:r>
              <a:rPr lang="ru-RU" sz="2200" dirty="0" err="1"/>
              <a:t>одночасно</a:t>
            </a:r>
            <a:r>
              <a:rPr lang="ru-RU" sz="2200" dirty="0"/>
              <a:t> добре </a:t>
            </a:r>
            <a:r>
              <a:rPr lang="ru-RU" sz="2200" dirty="0" err="1"/>
              <a:t>реагує</a:t>
            </a:r>
            <a:r>
              <a:rPr lang="ru-RU" sz="2200" dirty="0"/>
              <a:t> на </a:t>
            </a:r>
            <a:r>
              <a:rPr lang="ru-RU" sz="2200" dirty="0" err="1"/>
              <a:t>достатнє</a:t>
            </a:r>
            <a:r>
              <a:rPr lang="ru-RU" sz="2200" dirty="0"/>
              <a:t> </a:t>
            </a:r>
            <a:r>
              <a:rPr lang="ru-RU" sz="2200" dirty="0" err="1"/>
              <a:t>забезпечення</a:t>
            </a:r>
            <a:r>
              <a:rPr lang="ru-RU" sz="2200" dirty="0"/>
              <a:t> </a:t>
            </a:r>
            <a:r>
              <a:rPr lang="ru-RU" sz="2200" dirty="0" err="1"/>
              <a:t>вологою</a:t>
            </a:r>
            <a:r>
              <a:rPr lang="ru-RU" sz="2200" dirty="0"/>
              <a:t>. </a:t>
            </a:r>
          </a:p>
          <a:p>
            <a:r>
              <a:rPr lang="ru-RU" sz="2200" dirty="0" err="1"/>
              <a:t>Транспіраційний</a:t>
            </a:r>
            <a:r>
              <a:rPr lang="ru-RU" sz="2200" dirty="0"/>
              <a:t> </a:t>
            </a:r>
            <a:r>
              <a:rPr lang="ru-RU" sz="2200" dirty="0" err="1"/>
              <a:t>коефіцієнт</a:t>
            </a:r>
            <a:r>
              <a:rPr lang="ru-RU" sz="2200" dirty="0"/>
              <a:t> 450-570. </a:t>
            </a:r>
            <a:r>
              <a:rPr lang="ru-RU" sz="2200" dirty="0" err="1"/>
              <a:t>Завдяки</a:t>
            </a:r>
            <a:r>
              <a:rPr lang="ru-RU" sz="2200" dirty="0"/>
              <a:t> сильно </a:t>
            </a:r>
            <a:r>
              <a:rPr lang="ru-RU" sz="2200" dirty="0" err="1"/>
              <a:t>розвиненій</a:t>
            </a:r>
            <a:r>
              <a:rPr lang="ru-RU" sz="2200" dirty="0"/>
              <a:t> </a:t>
            </a:r>
            <a:r>
              <a:rPr lang="ru-RU" sz="2200" dirty="0" err="1"/>
              <a:t>кореневій</a:t>
            </a:r>
            <a:r>
              <a:rPr lang="ru-RU" sz="2200" dirty="0"/>
              <a:t> </a:t>
            </a:r>
            <a:r>
              <a:rPr lang="ru-RU" sz="2200" dirty="0" err="1"/>
              <a:t>системі</a:t>
            </a:r>
            <a:r>
              <a:rPr lang="ru-RU" sz="2200" dirty="0"/>
              <a:t> і </a:t>
            </a:r>
            <a:r>
              <a:rPr lang="ru-RU" sz="2200" dirty="0" err="1"/>
              <a:t>високій</a:t>
            </a:r>
            <a:r>
              <a:rPr lang="ru-RU" sz="2200" dirty="0"/>
              <a:t> </a:t>
            </a:r>
            <a:r>
              <a:rPr lang="ru-RU" sz="2200" dirty="0" err="1"/>
              <a:t>всмоктувальній</a:t>
            </a:r>
            <a:r>
              <a:rPr lang="ru-RU" sz="2200" dirty="0"/>
              <a:t> </a:t>
            </a:r>
            <a:r>
              <a:rPr lang="ru-RU" sz="2200" dirty="0" err="1"/>
              <a:t>силі</a:t>
            </a:r>
            <a:r>
              <a:rPr lang="ru-RU" sz="2200" dirty="0"/>
              <a:t> </a:t>
            </a:r>
            <a:r>
              <a:rPr lang="ru-RU" sz="2200" dirty="0" err="1"/>
              <a:t>кореня</a:t>
            </a:r>
            <a:r>
              <a:rPr lang="ru-RU" sz="2200" dirty="0"/>
              <a:t> </a:t>
            </a:r>
            <a:r>
              <a:rPr lang="ru-RU" sz="2200" dirty="0" err="1"/>
              <a:t>він</a:t>
            </a:r>
            <a:r>
              <a:rPr lang="ru-RU" sz="2200" dirty="0"/>
              <a:t> </a:t>
            </a:r>
            <a:r>
              <a:rPr lang="ru-RU" sz="2200" dirty="0" err="1"/>
              <a:t>використовує</a:t>
            </a:r>
            <a:r>
              <a:rPr lang="ru-RU" sz="2200" dirty="0"/>
              <a:t> </a:t>
            </a:r>
            <a:r>
              <a:rPr lang="ru-RU" sz="2200" dirty="0" err="1"/>
              <a:t>вологу</a:t>
            </a:r>
            <a:r>
              <a:rPr lang="ru-RU" sz="2200" dirty="0"/>
              <a:t> з </a:t>
            </a:r>
            <a:r>
              <a:rPr lang="ru-RU" sz="2200" dirty="0" err="1"/>
              <a:t>глибини</a:t>
            </a:r>
            <a:r>
              <a:rPr lang="ru-RU" sz="2200" dirty="0"/>
              <a:t> до 3 м, при </a:t>
            </a:r>
            <a:r>
              <a:rPr lang="ru-RU" sz="2200" dirty="0" err="1"/>
              <a:t>цьому</a:t>
            </a:r>
            <a:r>
              <a:rPr lang="ru-RU" sz="2200" dirty="0"/>
              <a:t> </a:t>
            </a:r>
            <a:r>
              <a:rPr lang="ru-RU" sz="2200" dirty="0" err="1"/>
              <a:t>може</a:t>
            </a:r>
            <a:r>
              <a:rPr lang="ru-RU" sz="2200" dirty="0"/>
              <a:t> </a:t>
            </a:r>
            <a:r>
              <a:rPr lang="ru-RU" sz="2200" dirty="0" err="1"/>
              <a:t>майже</a:t>
            </a:r>
            <a:r>
              <a:rPr lang="ru-RU" sz="2200" dirty="0"/>
              <a:t> </a:t>
            </a:r>
            <a:r>
              <a:rPr lang="ru-RU" sz="2200" dirty="0" err="1"/>
              <a:t>повністю</a:t>
            </a:r>
            <a:r>
              <a:rPr lang="ru-RU" sz="2200" dirty="0"/>
              <a:t> </a:t>
            </a:r>
            <a:r>
              <a:rPr lang="ru-RU" sz="2200" dirty="0" err="1"/>
              <a:t>висушувати</a:t>
            </a:r>
            <a:r>
              <a:rPr lang="ru-RU" sz="2200" dirty="0"/>
              <a:t> 1,5-метровий шар </a:t>
            </a:r>
            <a:r>
              <a:rPr lang="ru-RU" sz="2200" dirty="0" err="1"/>
              <a:t>ґрунту</a:t>
            </a:r>
            <a:r>
              <a:rPr lang="ru-RU" sz="2200" dirty="0"/>
              <a:t>.</a:t>
            </a:r>
          </a:p>
          <a:p>
            <a:r>
              <a:rPr lang="ru-RU" sz="2200" dirty="0" err="1"/>
              <a:t>Від</a:t>
            </a:r>
            <a:r>
              <a:rPr lang="ru-RU" sz="2200" dirty="0"/>
              <a:t> початку </a:t>
            </a:r>
            <a:r>
              <a:rPr lang="ru-RU" sz="2200" dirty="0" err="1"/>
              <a:t>розвитку</a:t>
            </a:r>
            <a:r>
              <a:rPr lang="ru-RU" sz="2200" dirty="0"/>
              <a:t> до </a:t>
            </a:r>
            <a:r>
              <a:rPr lang="ru-RU" sz="2200" dirty="0" err="1"/>
              <a:t>утворення</a:t>
            </a:r>
            <a:r>
              <a:rPr lang="ru-RU" sz="2200" dirty="0"/>
              <a:t> </a:t>
            </a:r>
            <a:r>
              <a:rPr lang="ru-RU" sz="2200" dirty="0" err="1"/>
              <a:t>кошиків</a:t>
            </a:r>
            <a:r>
              <a:rPr lang="ru-RU" sz="2200" dirty="0"/>
              <a:t>, </a:t>
            </a:r>
            <a:r>
              <a:rPr lang="ru-RU" sz="2200" dirty="0" err="1"/>
              <a:t>соняшник</a:t>
            </a:r>
            <a:r>
              <a:rPr lang="ru-RU" sz="2200" dirty="0"/>
              <a:t> </a:t>
            </a:r>
            <a:r>
              <a:rPr lang="ru-RU" sz="2200" dirty="0" err="1"/>
              <a:t>витрачає</a:t>
            </a:r>
            <a:r>
              <a:rPr lang="ru-RU" sz="2200" dirty="0"/>
              <a:t> 20-25% </a:t>
            </a:r>
            <a:r>
              <a:rPr lang="ru-RU" sz="2200" dirty="0" err="1"/>
              <a:t>від</a:t>
            </a:r>
            <a:r>
              <a:rPr lang="ru-RU" sz="2200" dirty="0"/>
              <a:t> </a:t>
            </a:r>
            <a:r>
              <a:rPr lang="ru-RU" sz="2200" dirty="0" err="1"/>
              <a:t>загальної</a:t>
            </a:r>
            <a:r>
              <a:rPr lang="ru-RU" sz="2200" dirty="0"/>
              <a:t> потреби у </a:t>
            </a:r>
            <a:r>
              <a:rPr lang="ru-RU" sz="2200" dirty="0" err="1"/>
              <a:t>воді</a:t>
            </a:r>
            <a:r>
              <a:rPr lang="ru-RU" sz="2200" dirty="0"/>
              <a:t>, </a:t>
            </a:r>
            <a:r>
              <a:rPr lang="ru-RU" sz="2200" dirty="0" err="1"/>
              <a:t>засвоюючи</a:t>
            </a:r>
            <a:r>
              <a:rPr lang="ru-RU" sz="2200" dirty="0"/>
              <a:t> </a:t>
            </a:r>
            <a:r>
              <a:rPr lang="ru-RU" sz="2200" dirty="0" err="1"/>
              <a:t>її</a:t>
            </a:r>
            <a:r>
              <a:rPr lang="ru-RU" sz="2200" dirty="0"/>
              <a:t> в основному з </a:t>
            </a:r>
            <a:r>
              <a:rPr lang="ru-RU" sz="2200" dirty="0" err="1"/>
              <a:t>верхніх</a:t>
            </a:r>
            <a:r>
              <a:rPr lang="ru-RU" sz="2200" dirty="0"/>
              <a:t> </a:t>
            </a:r>
            <a:r>
              <a:rPr lang="ru-RU" sz="2200" dirty="0" err="1"/>
              <a:t>шарів</a:t>
            </a:r>
            <a:r>
              <a:rPr lang="ru-RU" sz="2200" dirty="0"/>
              <a:t> </a:t>
            </a:r>
            <a:r>
              <a:rPr lang="ru-RU" sz="2200" dirty="0" err="1"/>
              <a:t>ґрунту</a:t>
            </a:r>
            <a:r>
              <a:rPr lang="ru-RU" sz="2200" dirty="0"/>
              <a:t>. </a:t>
            </a:r>
          </a:p>
          <a:p>
            <a:r>
              <a:rPr lang="ru-RU" sz="2200" dirty="0" err="1"/>
              <a:t>Найбільше</a:t>
            </a:r>
            <a:r>
              <a:rPr lang="ru-RU" sz="2200" dirty="0"/>
              <a:t> </a:t>
            </a:r>
            <a:r>
              <a:rPr lang="ru-RU" sz="2200" dirty="0" err="1"/>
              <a:t>вологи</a:t>
            </a:r>
            <a:r>
              <a:rPr lang="ru-RU" sz="2200" dirty="0"/>
              <a:t> (60%) </a:t>
            </a:r>
            <a:r>
              <a:rPr lang="ru-RU" sz="2200" dirty="0" err="1"/>
              <a:t>він</a:t>
            </a:r>
            <a:r>
              <a:rPr lang="ru-RU" sz="2200" dirty="0"/>
              <a:t> </a:t>
            </a:r>
            <a:r>
              <a:rPr lang="ru-RU" sz="2200" dirty="0" err="1"/>
              <a:t>засвоює</a:t>
            </a:r>
            <a:r>
              <a:rPr lang="ru-RU" sz="2200" dirty="0"/>
              <a:t> у </a:t>
            </a:r>
            <a:r>
              <a:rPr lang="ru-RU" sz="2200" dirty="0" err="1"/>
              <a:t>період</a:t>
            </a:r>
            <a:r>
              <a:rPr lang="ru-RU" sz="2200" dirty="0"/>
              <a:t> </a:t>
            </a:r>
            <a:r>
              <a:rPr lang="ru-RU" sz="2200" dirty="0" err="1"/>
              <a:t>утворення</a:t>
            </a:r>
            <a:r>
              <a:rPr lang="ru-RU" sz="2200" dirty="0"/>
              <a:t> </a:t>
            </a:r>
            <a:r>
              <a:rPr lang="ru-RU" sz="2200" dirty="0" err="1"/>
              <a:t>кошика-цвітіння</a:t>
            </a:r>
            <a:r>
              <a:rPr lang="ru-RU" sz="2200" dirty="0"/>
              <a:t>. При </a:t>
            </a:r>
            <a:r>
              <a:rPr lang="ru-RU" sz="2200" dirty="0" err="1"/>
              <a:t>нестачі</a:t>
            </a:r>
            <a:r>
              <a:rPr lang="ru-RU" sz="2200" dirty="0"/>
              <a:t> </a:t>
            </a:r>
            <a:r>
              <a:rPr lang="ru-RU" sz="2200" dirty="0" err="1"/>
              <a:t>вологи</a:t>
            </a:r>
            <a:r>
              <a:rPr lang="ru-RU" sz="2200" dirty="0"/>
              <a:t> в </a:t>
            </a:r>
            <a:r>
              <a:rPr lang="ru-RU" sz="2200" dirty="0" err="1"/>
              <a:t>цей</a:t>
            </a:r>
            <a:r>
              <a:rPr lang="ru-RU" sz="2200" dirty="0"/>
              <a:t> </a:t>
            </a:r>
            <a:r>
              <a:rPr lang="ru-RU" sz="2200" dirty="0" err="1"/>
              <a:t>період</a:t>
            </a:r>
            <a:r>
              <a:rPr lang="ru-RU" sz="2200" dirty="0"/>
              <a:t> </a:t>
            </a:r>
            <a:r>
              <a:rPr lang="ru-RU" sz="2200" dirty="0" err="1"/>
              <a:t>кошики</a:t>
            </a:r>
            <a:r>
              <a:rPr lang="ru-RU" sz="2200" dirty="0"/>
              <a:t> і </a:t>
            </a:r>
            <a:r>
              <a:rPr lang="ru-RU" sz="2200" dirty="0" err="1"/>
              <a:t>насіння</a:t>
            </a:r>
            <a:r>
              <a:rPr lang="ru-RU" sz="2200" dirty="0"/>
              <a:t> </a:t>
            </a:r>
            <a:r>
              <a:rPr lang="ru-RU" sz="2200" dirty="0" err="1"/>
              <a:t>бувають</a:t>
            </a:r>
            <a:r>
              <a:rPr lang="ru-RU" sz="2200" dirty="0"/>
              <a:t> </a:t>
            </a:r>
            <a:r>
              <a:rPr lang="ru-RU" sz="2200" dirty="0" err="1"/>
              <a:t>недорозвиненими</a:t>
            </a:r>
            <a:r>
              <a:rPr lang="ru-RU" sz="2200" dirty="0"/>
              <a:t>. Тому заходи з </a:t>
            </a:r>
            <a:r>
              <a:rPr lang="ru-RU" sz="2200" dirty="0" err="1"/>
              <a:t>нагромадження</a:t>
            </a:r>
            <a:r>
              <a:rPr lang="ru-RU" sz="2200" dirty="0"/>
              <a:t> </a:t>
            </a:r>
            <a:r>
              <a:rPr lang="ru-RU" sz="2200" dirty="0" err="1"/>
              <a:t>вологи</a:t>
            </a:r>
            <a:r>
              <a:rPr lang="ru-RU" sz="2200" dirty="0"/>
              <a:t> в </a:t>
            </a:r>
            <a:r>
              <a:rPr lang="ru-RU" sz="2200" dirty="0" err="1"/>
              <a:t>ґрунті</a:t>
            </a:r>
            <a:r>
              <a:rPr lang="ru-RU" sz="2200" dirty="0"/>
              <a:t> є основою </a:t>
            </a:r>
            <a:r>
              <a:rPr lang="ru-RU" sz="2200" dirty="0" err="1"/>
              <a:t>одержання</a:t>
            </a:r>
            <a:r>
              <a:rPr lang="ru-RU" sz="2200" dirty="0"/>
              <a:t> </a:t>
            </a:r>
            <a:r>
              <a:rPr lang="ru-RU" sz="2200" dirty="0" err="1"/>
              <a:t>високих</a:t>
            </a:r>
            <a:r>
              <a:rPr lang="ru-RU" sz="2200" dirty="0"/>
              <a:t> </a:t>
            </a:r>
            <a:r>
              <a:rPr lang="ru-RU" sz="2200" dirty="0" err="1"/>
              <a:t>врожаїв</a:t>
            </a:r>
            <a:r>
              <a:rPr lang="ru-RU" sz="2200" dirty="0"/>
              <a:t>.</a:t>
            </a:r>
          </a:p>
          <a:p>
            <a:pPr marL="0" indent="0">
              <a:buNone/>
            </a:pP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56013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dirty="0">
                <a:solidFill>
                  <a:srgbClr val="008000"/>
                </a:solidFill>
                <a:effectLst/>
              </a:rPr>
              <a:t>БІОЛОГІЧНІ ОСОБЛИВОСТІ</a:t>
            </a:r>
            <a:endParaRPr lang="ru-RU" sz="4800" dirty="0">
              <a:solidFill>
                <a:srgbClr val="0080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974"/>
            <a:ext cx="8229600" cy="5472385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solidFill>
                  <a:srgbClr val="008000"/>
                </a:solidFill>
              </a:rPr>
              <a:t>    </a:t>
            </a:r>
            <a:r>
              <a:rPr lang="ru-RU" sz="2400" b="1" dirty="0" err="1">
                <a:solidFill>
                  <a:srgbClr val="008000"/>
                </a:solidFill>
              </a:rPr>
              <a:t>Вимоги</a:t>
            </a:r>
            <a:r>
              <a:rPr lang="ru-RU" sz="2400" b="1" dirty="0">
                <a:solidFill>
                  <a:srgbClr val="008000"/>
                </a:solidFill>
              </a:rPr>
              <a:t> до </a:t>
            </a:r>
            <a:r>
              <a:rPr lang="ru-RU" sz="2400" b="1" dirty="0" err="1">
                <a:solidFill>
                  <a:srgbClr val="008000"/>
                </a:solidFill>
              </a:rPr>
              <a:t>світла</a:t>
            </a:r>
            <a:r>
              <a:rPr lang="ru-RU" sz="2400" b="1" dirty="0">
                <a:solidFill>
                  <a:srgbClr val="008000"/>
                </a:solidFill>
              </a:rPr>
              <a:t>:</a:t>
            </a:r>
            <a:endParaRPr lang="ru-RU" sz="2400" dirty="0">
              <a:solidFill>
                <a:srgbClr val="008000"/>
              </a:solidFill>
            </a:endParaRPr>
          </a:p>
          <a:p>
            <a:r>
              <a:rPr lang="ru-RU" sz="2400" dirty="0" err="1"/>
              <a:t>Соняшник</a:t>
            </a:r>
            <a:r>
              <a:rPr lang="ru-RU" sz="2400" dirty="0"/>
              <a:t> - </a:t>
            </a:r>
            <a:r>
              <a:rPr lang="ru-RU" sz="2400" dirty="0" err="1"/>
              <a:t>рослина</a:t>
            </a:r>
            <a:r>
              <a:rPr lang="ru-RU" sz="2400" dirty="0"/>
              <a:t> короткого дня, </a:t>
            </a:r>
            <a:r>
              <a:rPr lang="ru-RU" sz="2400" dirty="0" err="1"/>
              <a:t>дуже</a:t>
            </a:r>
            <a:r>
              <a:rPr lang="ru-RU" sz="2400" dirty="0"/>
              <a:t> </a:t>
            </a:r>
            <a:r>
              <a:rPr lang="ru-RU" sz="2400" dirty="0" err="1"/>
              <a:t>вимогливий</a:t>
            </a:r>
            <a:r>
              <a:rPr lang="ru-RU" sz="2400" dirty="0"/>
              <a:t> до </a:t>
            </a:r>
            <a:r>
              <a:rPr lang="ru-RU" sz="2400" dirty="0" err="1"/>
              <a:t>інтенсивного</a:t>
            </a:r>
            <a:r>
              <a:rPr lang="ru-RU" sz="2400" dirty="0"/>
              <a:t> </a:t>
            </a:r>
            <a:r>
              <a:rPr lang="ru-RU" sz="2400" dirty="0" err="1"/>
              <a:t>сонячного</a:t>
            </a:r>
            <a:r>
              <a:rPr lang="ru-RU" sz="2400" dirty="0"/>
              <a:t> </a:t>
            </a:r>
            <a:r>
              <a:rPr lang="ru-RU" sz="2400" dirty="0" err="1"/>
              <a:t>освітлення</a:t>
            </a:r>
            <a:r>
              <a:rPr lang="ru-RU" sz="2400" dirty="0"/>
              <a:t>. </a:t>
            </a:r>
          </a:p>
          <a:p>
            <a:r>
              <a:rPr lang="ru-RU" sz="2400" dirty="0"/>
              <a:t>При </a:t>
            </a:r>
            <a:r>
              <a:rPr lang="ru-RU" sz="2400" dirty="0" err="1"/>
              <a:t>затіненні</a:t>
            </a:r>
            <a:r>
              <a:rPr lang="ru-RU" sz="2400" dirty="0"/>
              <a:t> </a:t>
            </a:r>
            <a:r>
              <a:rPr lang="ru-RU" sz="2400" dirty="0" err="1"/>
              <a:t>послаблюється</a:t>
            </a:r>
            <a:r>
              <a:rPr lang="ru-RU" sz="2400" dirty="0"/>
              <a:t> </a:t>
            </a:r>
            <a:r>
              <a:rPr lang="ru-RU" sz="2400" dirty="0" err="1"/>
              <a:t>ріст</a:t>
            </a:r>
            <a:r>
              <a:rPr lang="ru-RU" sz="2400" dirty="0"/>
              <a:t> </a:t>
            </a:r>
            <a:r>
              <a:rPr lang="ru-RU" sz="2400" dirty="0" err="1"/>
              <a:t>рослин</a:t>
            </a:r>
            <a:r>
              <a:rPr lang="ru-RU" sz="2400" dirty="0"/>
              <a:t>, </a:t>
            </a:r>
            <a:r>
              <a:rPr lang="ru-RU" sz="2400" dirty="0" err="1"/>
              <a:t>формуються</a:t>
            </a:r>
            <a:r>
              <a:rPr lang="ru-RU" sz="2400" dirty="0"/>
              <a:t> </a:t>
            </a:r>
            <a:r>
              <a:rPr lang="ru-RU" sz="2400" dirty="0" err="1"/>
              <a:t>дрібні</a:t>
            </a:r>
            <a:r>
              <a:rPr lang="ru-RU" sz="2400" dirty="0"/>
              <a:t> </a:t>
            </a:r>
            <a:r>
              <a:rPr lang="ru-RU" sz="2400" dirty="0" err="1"/>
              <a:t>кошики</a:t>
            </a:r>
            <a:r>
              <a:rPr lang="ru-RU" sz="2400" dirty="0"/>
              <a:t>, </a:t>
            </a:r>
            <a:r>
              <a:rPr lang="ru-RU" sz="2400" dirty="0" err="1"/>
              <a:t>витягується</a:t>
            </a:r>
            <a:r>
              <a:rPr lang="ru-RU" sz="2400" dirty="0"/>
              <a:t> </a:t>
            </a:r>
            <a:r>
              <a:rPr lang="ru-RU" sz="2400" dirty="0" err="1"/>
              <a:t>стебло</a:t>
            </a:r>
            <a:r>
              <a:rPr lang="ru-RU" sz="2400" dirty="0"/>
              <a:t>, </a:t>
            </a:r>
            <a:r>
              <a:rPr lang="ru-RU" sz="2400" dirty="0" err="1"/>
              <a:t>зменшується</a:t>
            </a:r>
            <a:r>
              <a:rPr lang="ru-RU" sz="2400" dirty="0"/>
              <a:t> </a:t>
            </a:r>
            <a:r>
              <a:rPr lang="ru-RU" sz="2400" dirty="0" err="1"/>
              <a:t>врожайність</a:t>
            </a:r>
            <a:r>
              <a:rPr lang="ru-RU" sz="2400" dirty="0"/>
              <a:t>. </a:t>
            </a:r>
          </a:p>
          <a:p>
            <a:r>
              <a:rPr lang="ru-RU" sz="2400" dirty="0"/>
              <a:t>У </a:t>
            </a:r>
            <a:r>
              <a:rPr lang="ru-RU" sz="2400" dirty="0" err="1"/>
              <a:t>міру</a:t>
            </a:r>
            <a:r>
              <a:rPr lang="ru-RU" sz="2400" dirty="0"/>
              <a:t> </a:t>
            </a:r>
            <a:r>
              <a:rPr lang="ru-RU" sz="2400" dirty="0" err="1"/>
              <a:t>просування</a:t>
            </a:r>
            <a:r>
              <a:rPr lang="ru-RU" sz="2400" dirty="0"/>
              <a:t> на </a:t>
            </a:r>
            <a:r>
              <a:rPr lang="ru-RU" sz="2400" dirty="0" err="1"/>
              <a:t>північ</a:t>
            </a:r>
            <a:r>
              <a:rPr lang="ru-RU" sz="2400" dirty="0"/>
              <a:t> </a:t>
            </a:r>
            <a:r>
              <a:rPr lang="ru-RU" sz="2400" dirty="0" err="1"/>
              <a:t>вегетаційний</a:t>
            </a:r>
            <a:r>
              <a:rPr lang="ru-RU" sz="2400" dirty="0"/>
              <a:t> </a:t>
            </a:r>
            <a:r>
              <a:rPr lang="ru-RU" sz="2400" dirty="0" err="1"/>
              <a:t>період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подовжується</a:t>
            </a:r>
            <a:r>
              <a:rPr lang="ru-RU" sz="2400" dirty="0"/>
              <a:t>.</a:t>
            </a:r>
          </a:p>
          <a:p>
            <a:r>
              <a:rPr lang="ru-RU" sz="2400" dirty="0" err="1"/>
              <a:t>Тривалість</a:t>
            </a:r>
            <a:r>
              <a:rPr lang="ru-RU" sz="2400" dirty="0"/>
              <a:t> </a:t>
            </a:r>
            <a:r>
              <a:rPr lang="ru-RU" sz="2400" dirty="0" err="1"/>
              <a:t>вегетації</a:t>
            </a:r>
            <a:r>
              <a:rPr lang="ru-RU" sz="2400" dirty="0"/>
              <a:t> </a:t>
            </a:r>
            <a:r>
              <a:rPr lang="ru-RU" sz="2400" dirty="0" err="1"/>
              <a:t>сортів</a:t>
            </a:r>
            <a:r>
              <a:rPr lang="ru-RU" sz="2400" dirty="0"/>
              <a:t> і </a:t>
            </a:r>
            <a:r>
              <a:rPr lang="ru-RU" sz="2400" dirty="0" err="1"/>
              <a:t>гібридів</a:t>
            </a:r>
            <a:r>
              <a:rPr lang="ru-RU" sz="2400" dirty="0"/>
              <a:t> </a:t>
            </a:r>
            <a:r>
              <a:rPr lang="ru-RU" sz="2400" dirty="0" err="1"/>
              <a:t>соняшнику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сівби</a:t>
            </a:r>
            <a:r>
              <a:rPr lang="ru-RU" sz="2400" dirty="0"/>
              <a:t> до </a:t>
            </a:r>
            <a:r>
              <a:rPr lang="ru-RU" sz="2400" dirty="0" err="1"/>
              <a:t>достигання</a:t>
            </a:r>
            <a:r>
              <a:rPr lang="ru-RU" sz="2400" dirty="0"/>
              <a:t> </a:t>
            </a:r>
            <a:r>
              <a:rPr lang="ru-RU" sz="2400" dirty="0" err="1"/>
              <a:t>насіння</a:t>
            </a:r>
            <a:r>
              <a:rPr lang="ru-RU" sz="2400" dirty="0"/>
              <a:t> в </a:t>
            </a:r>
            <a:r>
              <a:rPr lang="ru-RU" sz="2400" dirty="0" err="1"/>
              <a:t>Україні</a:t>
            </a:r>
            <a:r>
              <a:rPr lang="ru-RU" sz="2400" dirty="0"/>
              <a:t> становить </a:t>
            </a:r>
            <a:r>
              <a:rPr lang="ru-RU" sz="2400" dirty="0" err="1"/>
              <a:t>від</a:t>
            </a:r>
            <a:r>
              <a:rPr lang="ru-RU" sz="2400" dirty="0"/>
              <a:t> 80 до 130 </a:t>
            </a:r>
            <a:r>
              <a:rPr lang="ru-RU" sz="2400" dirty="0" err="1"/>
              <a:t>днів</a:t>
            </a:r>
            <a:r>
              <a:rPr lang="ru-RU" sz="2400" dirty="0"/>
              <a:t>.</a:t>
            </a:r>
          </a:p>
          <a:p>
            <a:pPr marL="0" indent="0">
              <a:buNone/>
            </a:pPr>
            <a:r>
              <a:rPr lang="ru-RU" sz="2400" dirty="0"/>
              <a:t> </a:t>
            </a:r>
          </a:p>
          <a:p>
            <a:pPr marL="0" indent="0">
              <a:buNone/>
            </a:pP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55051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dirty="0">
                <a:solidFill>
                  <a:srgbClr val="008000"/>
                </a:solidFill>
                <a:effectLst/>
              </a:rPr>
              <a:t>БІОЛОГІЧНІ ОСОБЛИВОСТІ</a:t>
            </a:r>
            <a:endParaRPr lang="ru-RU" sz="4800" dirty="0">
              <a:solidFill>
                <a:srgbClr val="008000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974"/>
            <a:ext cx="8229600" cy="5472385"/>
          </a:xfrm>
        </p:spPr>
        <p:txBody>
          <a:bodyPr/>
          <a:lstStyle/>
          <a:p>
            <a:pPr marL="0" indent="0">
              <a:buNone/>
            </a:pPr>
            <a:r>
              <a:rPr lang="ru-RU" sz="2400" b="1">
                <a:solidFill>
                  <a:srgbClr val="008000"/>
                </a:solidFill>
              </a:rPr>
              <a:t>    Вимоги</a:t>
            </a:r>
            <a:r>
              <a:rPr lang="ru-RU" sz="2400" b="1" dirty="0">
                <a:solidFill>
                  <a:srgbClr val="008000"/>
                </a:solidFill>
              </a:rPr>
              <a:t> до </a:t>
            </a:r>
            <a:r>
              <a:rPr lang="ru-RU" sz="2400" b="1" dirty="0" err="1">
                <a:solidFill>
                  <a:srgbClr val="008000"/>
                </a:solidFill>
              </a:rPr>
              <a:t>ґрунту</a:t>
            </a:r>
            <a:r>
              <a:rPr lang="ru-RU" sz="2400" b="1" dirty="0">
                <a:solidFill>
                  <a:srgbClr val="008000"/>
                </a:solidFill>
              </a:rPr>
              <a:t>:</a:t>
            </a:r>
            <a:endParaRPr lang="ru-RU" sz="2400" dirty="0">
              <a:solidFill>
                <a:srgbClr val="008000"/>
              </a:solidFill>
            </a:endParaRPr>
          </a:p>
          <a:p>
            <a:r>
              <a:rPr lang="ru-RU" sz="2400" dirty="0" err="1"/>
              <a:t>Найкраще</a:t>
            </a:r>
            <a:r>
              <a:rPr lang="ru-RU" sz="2400" dirty="0"/>
              <a:t> росте </a:t>
            </a:r>
            <a:r>
              <a:rPr lang="ru-RU" sz="2400" dirty="0" err="1"/>
              <a:t>соняшник</a:t>
            </a:r>
            <a:r>
              <a:rPr lang="ru-RU" sz="2400" dirty="0"/>
              <a:t> на </a:t>
            </a:r>
            <a:r>
              <a:rPr lang="ru-RU" sz="2400" dirty="0" err="1"/>
              <a:t>чорноземах</a:t>
            </a:r>
            <a:r>
              <a:rPr lang="ru-RU" sz="2400" dirty="0"/>
              <a:t> і </a:t>
            </a:r>
            <a:r>
              <a:rPr lang="ru-RU" sz="2400" dirty="0" err="1"/>
              <a:t>каштанових</a:t>
            </a:r>
            <a:r>
              <a:rPr lang="ru-RU" sz="2400" dirty="0"/>
              <a:t> </a:t>
            </a:r>
            <a:r>
              <a:rPr lang="ru-RU" sz="2400" dirty="0" err="1"/>
              <a:t>ґрунтах</a:t>
            </a:r>
            <a:r>
              <a:rPr lang="ru-RU" sz="2400" dirty="0"/>
              <a:t> з нейтральною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слаболужною</a:t>
            </a:r>
            <a:r>
              <a:rPr lang="ru-RU" sz="2400" dirty="0"/>
              <a:t> </a:t>
            </a:r>
            <a:r>
              <a:rPr lang="ru-RU" sz="2400" dirty="0" err="1"/>
              <a:t>реакцією</a:t>
            </a:r>
            <a:r>
              <a:rPr lang="ru-RU" sz="2400" dirty="0"/>
              <a:t> </a:t>
            </a:r>
            <a:r>
              <a:rPr lang="ru-RU" sz="2400" dirty="0" err="1"/>
              <a:t>ґрунтового</a:t>
            </a:r>
            <a:r>
              <a:rPr lang="ru-RU" sz="2400" dirty="0"/>
              <a:t> </a:t>
            </a:r>
            <a:r>
              <a:rPr lang="ru-RU" sz="2400" dirty="0" err="1"/>
              <a:t>розчину</a:t>
            </a:r>
            <a:r>
              <a:rPr lang="ru-RU" sz="2400" dirty="0"/>
              <a:t>. </a:t>
            </a:r>
          </a:p>
          <a:p>
            <a:r>
              <a:rPr lang="ru-RU" sz="2400" dirty="0"/>
              <a:t>У </a:t>
            </a:r>
            <a:r>
              <a:rPr lang="ru-RU" sz="2400" dirty="0" err="1"/>
              <a:t>лісостепових</a:t>
            </a:r>
            <a:r>
              <a:rPr lang="ru-RU" sz="2400" dirty="0"/>
              <a:t> районах </a:t>
            </a:r>
            <a:r>
              <a:rPr lang="ru-RU" sz="2400" dirty="0" err="1"/>
              <a:t>розміщують</a:t>
            </a:r>
            <a:r>
              <a:rPr lang="ru-RU" sz="2400" dirty="0"/>
              <a:t> на </a:t>
            </a:r>
            <a:r>
              <a:rPr lang="ru-RU" sz="2400" dirty="0" err="1"/>
              <a:t>сірих</a:t>
            </a:r>
            <a:r>
              <a:rPr lang="ru-RU" sz="2400" dirty="0"/>
              <a:t> і темно-</a:t>
            </a:r>
            <a:r>
              <a:rPr lang="ru-RU" sz="2400" dirty="0" err="1"/>
              <a:t>сірих</a:t>
            </a:r>
            <a:r>
              <a:rPr lang="ru-RU" sz="2400" dirty="0"/>
              <a:t> </a:t>
            </a:r>
            <a:r>
              <a:rPr lang="ru-RU" sz="2400" dirty="0" err="1"/>
              <a:t>ґрунтах</a:t>
            </a:r>
            <a:r>
              <a:rPr lang="ru-RU" sz="2400" dirty="0"/>
              <a:t>.</a:t>
            </a:r>
          </a:p>
          <a:p>
            <a:r>
              <a:rPr lang="ru-RU" sz="2400" dirty="0"/>
              <a:t> </a:t>
            </a:r>
            <a:r>
              <a:rPr lang="ru-RU" sz="2400" dirty="0" err="1"/>
              <a:t>Непридатні</a:t>
            </a:r>
            <a:r>
              <a:rPr lang="ru-RU" sz="2400" dirty="0"/>
              <a:t> для </a:t>
            </a:r>
            <a:r>
              <a:rPr lang="ru-RU" sz="2400" dirty="0" err="1"/>
              <a:t>нього</a:t>
            </a:r>
            <a:r>
              <a:rPr lang="ru-RU" sz="2400" dirty="0"/>
              <a:t> </a:t>
            </a:r>
            <a:r>
              <a:rPr lang="ru-RU" sz="2400" dirty="0" err="1"/>
              <a:t>важкі</a:t>
            </a:r>
            <a:r>
              <a:rPr lang="ru-RU" sz="2400" dirty="0"/>
              <a:t>, </a:t>
            </a:r>
            <a:r>
              <a:rPr lang="ru-RU" sz="2400" dirty="0" err="1"/>
              <a:t>безструктурні</a:t>
            </a:r>
            <a:r>
              <a:rPr lang="ru-RU" sz="2400" dirty="0"/>
              <a:t> </a:t>
            </a:r>
            <a:r>
              <a:rPr lang="ru-RU" sz="2400" dirty="0" err="1"/>
              <a:t>ґрунти</a:t>
            </a:r>
            <a:r>
              <a:rPr lang="ru-RU" sz="2400" dirty="0"/>
              <a:t>, а </a:t>
            </a:r>
            <a:r>
              <a:rPr lang="ru-RU" sz="2400" dirty="0" err="1"/>
              <a:t>також</a:t>
            </a:r>
            <a:r>
              <a:rPr lang="ru-RU" sz="2400" dirty="0"/>
              <a:t> </a:t>
            </a:r>
            <a:r>
              <a:rPr lang="ru-RU" sz="2400" dirty="0" err="1"/>
              <a:t>легкі</a:t>
            </a:r>
            <a:r>
              <a:rPr lang="ru-RU" sz="2400" dirty="0"/>
              <a:t> </a:t>
            </a:r>
            <a:r>
              <a:rPr lang="ru-RU" sz="2400" dirty="0" err="1"/>
              <a:t>піщані</a:t>
            </a:r>
            <a:r>
              <a:rPr lang="ru-RU" sz="2400" dirty="0"/>
              <a:t> та </a:t>
            </a:r>
            <a:r>
              <a:rPr lang="ru-RU" sz="2400" dirty="0" err="1"/>
              <a:t>дуже</a:t>
            </a:r>
            <a:r>
              <a:rPr lang="ru-RU" sz="2400" dirty="0"/>
              <a:t> </a:t>
            </a:r>
            <a:r>
              <a:rPr lang="ru-RU" sz="2400" dirty="0" err="1"/>
              <a:t>кислі</a:t>
            </a:r>
            <a:r>
              <a:rPr lang="ru-RU" sz="2400" dirty="0"/>
              <a:t> </a:t>
            </a:r>
            <a:r>
              <a:rPr lang="ru-RU" sz="2400" dirty="0" err="1"/>
              <a:t>ґрунти</a:t>
            </a:r>
            <a:r>
              <a:rPr lang="ru-RU" sz="2400" dirty="0"/>
              <a:t>.</a:t>
            </a:r>
          </a:p>
          <a:p>
            <a:pPr marL="0" indent="0">
              <a:buNone/>
            </a:pP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0973" y="4463702"/>
            <a:ext cx="3240360" cy="21958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2975" y="4585314"/>
            <a:ext cx="2333625" cy="19526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102" y="4761526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429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8229600" cy="890587"/>
          </a:xfrm>
        </p:spPr>
        <p:txBody>
          <a:bodyPr>
            <a:noAutofit/>
          </a:bodyPr>
          <a:lstStyle/>
          <a:p>
            <a:pPr algn="ctr"/>
            <a:r>
              <a:rPr lang="uk-UA" sz="5400" dirty="0">
                <a:solidFill>
                  <a:srgbClr val="FF6600"/>
                </a:solidFill>
              </a:rPr>
              <a:t>ДЯКУЮ ЗА УВАГУ</a:t>
            </a:r>
            <a:endParaRPr lang="ru-RU" sz="5400" dirty="0">
              <a:solidFill>
                <a:srgbClr val="FF66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74563FE-48A2-4E82-AA40-5C1001FE62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7219"/>
            <a:ext cx="9184044" cy="5845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093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17afb27087f82ee98999b75b5687f6f2edabd747"/>
</p:tagLst>
</file>

<file path=ppt/theme/theme1.xml><?xml version="1.0" encoding="utf-8"?>
<a:theme xmlns:a="http://schemas.openxmlformats.org/drawingml/2006/main" name="Office 主题​​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387</TotalTime>
  <Words>2127</Words>
  <Application>Microsoft Office PowerPoint</Application>
  <PresentationFormat>Экран (4:3)</PresentationFormat>
  <Paragraphs>137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Impact</vt:lpstr>
      <vt:lpstr>Times New Roman</vt:lpstr>
      <vt:lpstr>Wingdings</vt:lpstr>
      <vt:lpstr>Office 主题​​</vt:lpstr>
      <vt:lpstr>Олійні культури. СОНЯШНИК </vt:lpstr>
      <vt:lpstr>ПЛАН</vt:lpstr>
      <vt:lpstr>Олійні культури</vt:lpstr>
      <vt:lpstr>Олійні культури</vt:lpstr>
      <vt:lpstr>Виробництво основних олійних культур 2023-2024</vt:lpstr>
      <vt:lpstr>Олійні культури</vt:lpstr>
      <vt:lpstr>Соняшник є основною олійною культурою,  що вирощується в Україні</vt:lpstr>
      <vt:lpstr>СОНЯШНИК</vt:lpstr>
      <vt:lpstr>СОНЯШНИК</vt:lpstr>
      <vt:lpstr>СОНЯШНИК – ботанічна характеристика</vt:lpstr>
      <vt:lpstr>СОНЯШНИК – ботанічна характеристика</vt:lpstr>
      <vt:lpstr>СОНЯШНИК – ботанічна характеристика</vt:lpstr>
      <vt:lpstr>СОНЯШНИК – ботанічна характеристика</vt:lpstr>
      <vt:lpstr>СОНЯШНИК – ботанічна характеристика</vt:lpstr>
      <vt:lpstr>СОНЯШНИК – ботанічна характеристика</vt:lpstr>
      <vt:lpstr>СОНЯШНИК – ботанічна характеристика</vt:lpstr>
      <vt:lpstr>СОНЯШНИК – ботанічна характеристика</vt:lpstr>
      <vt:lpstr>Види, підвиди та групи різновидностей соняшнику</vt:lpstr>
      <vt:lpstr>Види, підвиди та групи різновидностей соняшнику</vt:lpstr>
      <vt:lpstr>Фази розвитку</vt:lpstr>
      <vt:lpstr>В Україні найпоширеніші такі гібриди :</vt:lpstr>
      <vt:lpstr>В Україні найпоширеніші такі сорти:</vt:lpstr>
      <vt:lpstr>БІОЛОГІЧНІ ОСОБЛИВОСТІ</vt:lpstr>
      <vt:lpstr>БІОЛОГІЧНІ ОСОБЛИВОСТІ</vt:lpstr>
      <vt:lpstr>БІОЛОГІЧНІ ОСОБЛИВОСТІ</vt:lpstr>
      <vt:lpstr>БІОЛОГІЧНІ ОСОБЛИВОСТІ</vt:lpstr>
      <vt:lpstr>ДЯКУЮ ЗА УВАГУ</vt:lpstr>
    </vt:vector>
  </TitlesOfParts>
  <Company>Sky123.Org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>TP-植物动物</dc:subject>
  <dc:creator>果因PPT工作室</dc:creator>
  <cp:keywords>XS-普屏 4：3;SC-淡蓝色;BG-浅色;DH-静态</cp:keywords>
  <dc:description/>
  <cp:lastModifiedBy>user</cp:lastModifiedBy>
  <cp:revision>34</cp:revision>
  <dcterms:created xsi:type="dcterms:W3CDTF">2012-02-26T05:16:59Z</dcterms:created>
  <dcterms:modified xsi:type="dcterms:W3CDTF">2025-06-06T15:47:14Z</dcterms:modified>
  <cp:category>UDi-主题模板</cp:category>
</cp:coreProperties>
</file>