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61" r:id="rId4"/>
    <p:sldId id="262" r:id="rId5"/>
    <p:sldId id="263" r:id="rId6"/>
    <p:sldId id="264" r:id="rId7"/>
    <p:sldId id="265" r:id="rId8"/>
    <p:sldId id="270" r:id="rId9"/>
    <p:sldId id="266" r:id="rId10"/>
    <p:sldId id="267" r:id="rId11"/>
    <p:sldId id="272" r:id="rId12"/>
    <p:sldId id="279" r:id="rId13"/>
    <p:sldId id="278" r:id="rId14"/>
    <p:sldId id="268" r:id="rId15"/>
    <p:sldId id="269" r:id="rId16"/>
    <p:sldId id="271" r:id="rId17"/>
    <p:sldId id="273" r:id="rId18"/>
    <p:sldId id="274" r:id="rId19"/>
    <p:sldId id="275" r:id="rId20"/>
    <p:sldId id="276" r:id="rId21"/>
    <p:sldId id="259" r:id="rId22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3C6E30"/>
    <a:srgbClr val="FF0000"/>
    <a:srgbClr val="94C2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81" autoAdjust="0"/>
    <p:restoredTop sz="94660"/>
  </p:normalViewPr>
  <p:slideViewPr>
    <p:cSldViewPr snapToGrid="0">
      <p:cViewPr varScale="1">
        <p:scale>
          <a:sx n="61" d="100"/>
          <a:sy n="61" d="100"/>
        </p:scale>
        <p:origin x="89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474D2-8683-4D75-AE2B-093BA6313B20}" type="datetimeFigureOut">
              <a:rPr lang="zh-CN" altLang="en-US"/>
              <a:pPr>
                <a:defRPr/>
              </a:pPr>
              <a:t>2025/6/7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7F121-7056-41E2-9785-C179C682293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1E61F5-045E-4EC4-B46B-F6F72A33DF77}" type="datetimeFigureOut">
              <a:rPr lang="zh-CN" altLang="en-US"/>
              <a:pPr>
                <a:defRPr/>
              </a:pPr>
              <a:t>2025/6/7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7FD96A-7CDB-44E5-B73B-DAD49E552AD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45A8B-F9A8-4637-A777-BD526594EDAD}" type="datetimeFigureOut">
              <a:rPr lang="zh-CN" altLang="en-US"/>
              <a:pPr>
                <a:defRPr/>
              </a:pPr>
              <a:t>2025/6/7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137E4-8B46-453E-869B-A710EF2923C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8E7F4-B391-427E-88A5-4AE0C62F9BC7}" type="datetimeFigureOut">
              <a:rPr lang="zh-CN" altLang="en-US"/>
              <a:pPr>
                <a:defRPr/>
              </a:pPr>
              <a:t>2025/6/7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76AE27-2BCF-4FF8-BFDF-6956552F26A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57EAB-9AB1-405D-AFBE-115DA1CD2DC0}" type="datetimeFigureOut">
              <a:rPr lang="zh-CN" altLang="en-US"/>
              <a:pPr>
                <a:defRPr/>
              </a:pPr>
              <a:t>2025/6/7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74ED1-413A-4C18-8C69-49C0D790045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9852B7-1FC9-4E8D-A10E-4CEAC21BC668}" type="datetimeFigureOut">
              <a:rPr lang="zh-CN" altLang="en-US"/>
              <a:pPr>
                <a:defRPr/>
              </a:pPr>
              <a:t>2025/6/7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44DB2-B4DF-4DF2-A5DA-E4DAA815419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B18BB-99C8-4EAD-B3E1-4000BAA18214}" type="datetimeFigureOut">
              <a:rPr lang="zh-CN" altLang="en-US"/>
              <a:pPr>
                <a:defRPr/>
              </a:pPr>
              <a:t>2025/6/7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03CC8-2371-4EDD-B454-6BE4746639A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3EB4C-0FBC-4A31-8DDA-92731FB12A34}" type="datetimeFigureOut">
              <a:rPr lang="zh-CN" altLang="en-US"/>
              <a:pPr>
                <a:defRPr/>
              </a:pPr>
              <a:t>2025/6/7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88133-FF33-49D5-8E08-B170ACE747D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8B902-C10B-4FFA-A34F-81E2E07C6FEB}" type="datetimeFigureOut">
              <a:rPr lang="zh-CN" altLang="en-US"/>
              <a:pPr>
                <a:defRPr/>
              </a:pPr>
              <a:t>2025/6/7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5A326-1077-400F-87B9-63752E340BC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36D64-A408-473A-B886-5D60C24553BD}" type="datetimeFigureOut">
              <a:rPr lang="zh-CN" altLang="en-US"/>
              <a:pPr>
                <a:defRPr/>
              </a:pPr>
              <a:t>2025/6/7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41DE9-3A27-4EC5-A714-52AE5255A7F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8951D-5A2A-43D9-BABA-D3BC317F3400}" type="datetimeFigureOut">
              <a:rPr lang="zh-CN" altLang="en-US"/>
              <a:pPr>
                <a:defRPr/>
              </a:pPr>
              <a:t>2025/6/7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3DC80-082E-4195-91D9-DB5D74545B3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256">
            <a:alpha val="4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6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12188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1D0FCD5-7993-44FF-8E23-FAAE14368E87}" type="datetimeFigureOut">
              <a:rPr lang="zh-CN" altLang="en-US"/>
              <a:pPr>
                <a:defRPr/>
              </a:pPr>
              <a:t>2025/6/7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578FFB0-0CC3-43DB-86D7-DCC6EEE55D5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256">
            <a:alpha val="5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十二边形 8"/>
          <p:cNvSpPr/>
          <p:nvPr/>
        </p:nvSpPr>
        <p:spPr>
          <a:xfrm rot="8100000">
            <a:off x="8210550" y="4100513"/>
            <a:ext cx="1017588" cy="1019175"/>
          </a:xfrm>
          <a:prstGeom prst="dodecagon">
            <a:avLst/>
          </a:prstGeom>
          <a:solidFill>
            <a:schemeClr val="bg1">
              <a:alpha val="67000"/>
            </a:schemeClr>
          </a:solidFill>
          <a:ln w="2540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十二边形 12"/>
          <p:cNvSpPr/>
          <p:nvPr/>
        </p:nvSpPr>
        <p:spPr>
          <a:xfrm rot="8100000">
            <a:off x="11229975" y="5995988"/>
            <a:ext cx="449263" cy="450850"/>
          </a:xfrm>
          <a:prstGeom prst="dodecagon">
            <a:avLst/>
          </a:prstGeom>
          <a:solidFill>
            <a:schemeClr val="bg1">
              <a:alpha val="67000"/>
            </a:schemeClr>
          </a:solidFill>
          <a:ln w="2540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十二边形 13"/>
          <p:cNvSpPr/>
          <p:nvPr/>
        </p:nvSpPr>
        <p:spPr>
          <a:xfrm rot="13500000">
            <a:off x="3325813" y="866775"/>
            <a:ext cx="5133975" cy="5133975"/>
          </a:xfrm>
          <a:prstGeom prst="dodecagon">
            <a:avLst/>
          </a:prstGeom>
          <a:noFill/>
          <a:ln w="0" cap="sq">
            <a:solidFill>
              <a:schemeClr val="bg1">
                <a:alpha val="54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十二边形 14"/>
          <p:cNvSpPr/>
          <p:nvPr/>
        </p:nvSpPr>
        <p:spPr>
          <a:xfrm rot="14400000">
            <a:off x="3326607" y="721519"/>
            <a:ext cx="5132387" cy="5133975"/>
          </a:xfrm>
          <a:prstGeom prst="dodecagon">
            <a:avLst/>
          </a:prstGeom>
          <a:noFill/>
          <a:ln w="0" cap="sq">
            <a:solidFill>
              <a:schemeClr val="bg1">
                <a:alpha val="54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320" name="文本框 16"/>
          <p:cNvSpPr txBox="1">
            <a:spLocks noChangeArrowheads="1"/>
          </p:cNvSpPr>
          <p:nvPr/>
        </p:nvSpPr>
        <p:spPr bwMode="auto">
          <a:xfrm>
            <a:off x="1738717" y="409358"/>
            <a:ext cx="8741496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altLang="zh-CN" sz="66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瘦金书简体"/>
                <a:ea typeface="方正瘦金书简体"/>
                <a:cs typeface="方正瘦金书简体"/>
              </a:rPr>
              <a:t>Прядивні культури</a:t>
            </a:r>
            <a:endParaRPr lang="zh-CN" altLang="en-US" sz="6600" b="1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瘦金书简体"/>
              <a:ea typeface="方正瘦金书简体"/>
              <a:cs typeface="方正瘦金书简体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848344-18F1-49D9-B7D6-C7D472C03D2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627"/>
          <a:stretch/>
        </p:blipFill>
        <p:spPr>
          <a:xfrm>
            <a:off x="423708" y="3429000"/>
            <a:ext cx="3169146" cy="221796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A041623-E2A2-41CE-90B5-D0C1B79FC4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4185" y="3420536"/>
            <a:ext cx="4185970" cy="2293303"/>
          </a:xfrm>
          <a:prstGeom prst="rect">
            <a:avLst/>
          </a:prstGeom>
        </p:spPr>
      </p:pic>
      <p:sp>
        <p:nvSpPr>
          <p:cNvPr id="16" name="Заголовок 1">
            <a:extLst>
              <a:ext uri="{FF2B5EF4-FFF2-40B4-BE49-F238E27FC236}">
                <a16:creationId xmlns:a16="http://schemas.microsoft.com/office/drawing/2014/main" id="{A37970AA-CE64-4B8E-9EF7-2CA5C04D4CDD}"/>
              </a:ext>
            </a:extLst>
          </p:cNvPr>
          <p:cNvSpPr txBox="1">
            <a:spLocks/>
          </p:cNvSpPr>
          <p:nvPr/>
        </p:nvSpPr>
        <p:spPr bwMode="auto">
          <a:xfrm>
            <a:off x="1971524" y="153881"/>
            <a:ext cx="8248951" cy="510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charset="-122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charset="-122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charset="-122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charset="-122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charset="-122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charset="-122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charset="-122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charset="-122"/>
              </a:defRPr>
            </a:lvl9pPr>
          </a:lstStyle>
          <a:p>
            <a:r>
              <a:rPr lang="uk-UA" sz="2800" b="1" dirty="0">
                <a:solidFill>
                  <a:srgbClr val="3C6E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Технологія виробництва продукції рослинництва</a:t>
            </a: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1CF7B269-7644-4A25-83A0-FF2C8A3EC405}"/>
              </a:ext>
            </a:extLst>
          </p:cNvPr>
          <p:cNvSpPr txBox="1">
            <a:spLocks/>
          </p:cNvSpPr>
          <p:nvPr/>
        </p:nvSpPr>
        <p:spPr bwMode="auto">
          <a:xfrm>
            <a:off x="5234151" y="1591925"/>
            <a:ext cx="5360276" cy="510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charset="-122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charset="-122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charset="-122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charset="-122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charset="-122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charset="-122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charset="-122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charset="-122"/>
              </a:defRPr>
            </a:lvl9pPr>
          </a:lstStyle>
          <a:p>
            <a:r>
              <a:rPr lang="uk-UA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Викладач Олександр ДАВИГОРА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54E399A-6B85-4AFA-97BF-E622F27274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1050" y="3429000"/>
            <a:ext cx="3420784" cy="227637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256">
            <a:alpha val="8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8E449D-C2C7-4676-8848-470F861F7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4096" y="365126"/>
            <a:ext cx="10239703" cy="896116"/>
          </a:xfrm>
        </p:spPr>
        <p:txBody>
          <a:bodyPr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ПЛАН</a:t>
            </a:r>
          </a:p>
        </p:txBody>
      </p:sp>
      <p:sp useBgFill="1">
        <p:nvSpPr>
          <p:cNvPr id="3" name="Объект 2">
            <a:extLst>
              <a:ext uri="{FF2B5EF4-FFF2-40B4-BE49-F238E27FC236}">
                <a16:creationId xmlns:a16="http://schemas.microsoft.com/office/drawing/2014/main" id="{7C19E624-7BB7-4887-876F-2AC1771D1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7671" y="1379483"/>
            <a:ext cx="7672551" cy="4099034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sz="3200" dirty="0"/>
              <a:t>Значення прядивних культур </a:t>
            </a:r>
          </a:p>
          <a:p>
            <a:pPr marL="514350" indent="-514350">
              <a:buAutoNum type="arabicPeriod"/>
            </a:pPr>
            <a:r>
              <a:rPr lang="ru-RU" sz="3200" dirty="0"/>
              <a:t>Загальна характеристика льону</a:t>
            </a:r>
          </a:p>
          <a:p>
            <a:pPr marL="514350" indent="-514350">
              <a:buAutoNum type="arabicPeriod"/>
            </a:pPr>
            <a:r>
              <a:rPr lang="ru-RU" sz="3200" dirty="0"/>
              <a:t>Використання продуктів льону</a:t>
            </a:r>
          </a:p>
          <a:p>
            <a:pPr marL="514350" indent="-514350">
              <a:buAutoNum type="arabicPeriod"/>
            </a:pPr>
            <a:r>
              <a:rPr lang="ru-RU" sz="3200" dirty="0"/>
              <a:t>Сорти льону</a:t>
            </a:r>
          </a:p>
          <a:p>
            <a:pPr marL="514350" indent="-514350">
              <a:buAutoNum type="arabicPeriod"/>
            </a:pPr>
            <a:r>
              <a:rPr lang="ru-RU" sz="3200" dirty="0"/>
              <a:t>Фази розвитку льону</a:t>
            </a:r>
          </a:p>
          <a:p>
            <a:pPr marL="514350" indent="-514350">
              <a:buAutoNum type="arabicPeriod"/>
            </a:pPr>
            <a:r>
              <a:rPr lang="ru-RU" sz="3200" dirty="0"/>
              <a:t>Виробництво льону</a:t>
            </a:r>
          </a:p>
          <a:p>
            <a:pPr marL="0" indent="0">
              <a:buNone/>
            </a:pP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558668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256">
            <a:alpha val="8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8E449D-C2C7-4676-8848-470F861F7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4096" y="365126"/>
            <a:ext cx="10239703" cy="896116"/>
          </a:xfrm>
        </p:spPr>
        <p:txBody>
          <a:bodyPr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ПРЯДИВНІ КУЛЬТУРИ</a:t>
            </a:r>
          </a:p>
        </p:txBody>
      </p:sp>
      <p:sp useBgFill="1">
        <p:nvSpPr>
          <p:cNvPr id="3" name="Объект 2">
            <a:extLst>
              <a:ext uri="{FF2B5EF4-FFF2-40B4-BE49-F238E27FC236}">
                <a16:creationId xmlns:a16="http://schemas.microsoft.com/office/drawing/2014/main" id="{7C19E624-7BB7-4887-876F-2AC1771D1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497" y="1261242"/>
            <a:ext cx="11340662" cy="5231632"/>
          </a:xfrm>
        </p:spPr>
        <p:txBody>
          <a:bodyPr/>
          <a:lstStyle/>
          <a:p>
            <a:r>
              <a:rPr lang="ru-RU" sz="3200" dirty="0" err="1"/>
              <a:t>Прядивні</a:t>
            </a:r>
            <a:r>
              <a:rPr lang="ru-RU" sz="3200" dirty="0"/>
              <a:t> </a:t>
            </a:r>
            <a:r>
              <a:rPr lang="ru-RU" sz="3200" dirty="0" err="1"/>
              <a:t>культури</a:t>
            </a:r>
            <a:r>
              <a:rPr lang="ru-RU" sz="3200" dirty="0"/>
              <a:t> є </a:t>
            </a:r>
            <a:r>
              <a:rPr lang="ru-RU" sz="3200" dirty="0" err="1"/>
              <a:t>основними</a:t>
            </a:r>
            <a:r>
              <a:rPr lang="ru-RU" sz="3200" dirty="0"/>
              <a:t> </a:t>
            </a:r>
            <a:r>
              <a:rPr lang="ru-RU" sz="3200" dirty="0" err="1"/>
              <a:t>постачальниками</a:t>
            </a:r>
            <a:r>
              <a:rPr lang="ru-RU" sz="3200" dirty="0"/>
              <a:t> </a:t>
            </a:r>
            <a:r>
              <a:rPr lang="ru-RU" sz="3200" dirty="0" err="1"/>
              <a:t>сировини</a:t>
            </a:r>
            <a:r>
              <a:rPr lang="ru-RU" sz="3200" dirty="0"/>
              <a:t> для </a:t>
            </a:r>
            <a:r>
              <a:rPr lang="ru-RU" sz="3200" dirty="0" err="1"/>
              <a:t>виробництва</a:t>
            </a:r>
            <a:r>
              <a:rPr lang="ru-RU" sz="3200" dirty="0"/>
              <a:t> </a:t>
            </a:r>
            <a:r>
              <a:rPr lang="ru-RU" sz="3200" dirty="0" err="1"/>
              <a:t>високоякісного</a:t>
            </a:r>
            <a:r>
              <a:rPr lang="ru-RU" sz="3200" dirty="0"/>
              <a:t> натурального волокна. </a:t>
            </a:r>
          </a:p>
          <a:p>
            <a:r>
              <a:rPr lang="ru-RU" sz="3200" dirty="0" err="1"/>
              <a:t>Воно</a:t>
            </a:r>
            <a:r>
              <a:rPr lang="ru-RU" sz="3200" dirty="0"/>
              <a:t> </a:t>
            </a:r>
            <a:r>
              <a:rPr lang="ru-RU" sz="3200" dirty="0" err="1"/>
              <a:t>використовується</a:t>
            </a:r>
            <a:r>
              <a:rPr lang="ru-RU" sz="3200" dirty="0"/>
              <a:t> для </a:t>
            </a:r>
            <a:r>
              <a:rPr lang="ru-RU" sz="3200" dirty="0" err="1"/>
              <a:t>виготовлення</a:t>
            </a:r>
            <a:r>
              <a:rPr lang="ru-RU" sz="3200" dirty="0"/>
              <a:t> </a:t>
            </a:r>
            <a:r>
              <a:rPr lang="ru-RU" sz="3200" dirty="0" err="1"/>
              <a:t>тканини</a:t>
            </a:r>
            <a:r>
              <a:rPr lang="ru-RU" sz="3200" dirty="0"/>
              <a:t>, </a:t>
            </a:r>
            <a:r>
              <a:rPr lang="ru-RU" sz="3200" dirty="0" err="1"/>
              <a:t>мотузок</a:t>
            </a:r>
            <a:r>
              <a:rPr lang="ru-RU" sz="3200" dirty="0"/>
              <a:t> та </a:t>
            </a:r>
            <a:r>
              <a:rPr lang="ru-RU" sz="3200" dirty="0" err="1"/>
              <a:t>інших</a:t>
            </a:r>
            <a:r>
              <a:rPr lang="ru-RU" sz="3200" dirty="0"/>
              <a:t> </a:t>
            </a:r>
            <a:r>
              <a:rPr lang="ru-RU" sz="3200" dirty="0" err="1"/>
              <a:t>технічних</a:t>
            </a:r>
            <a:r>
              <a:rPr lang="ru-RU" sz="3200" dirty="0"/>
              <a:t> потреб.</a:t>
            </a:r>
          </a:p>
          <a:p>
            <a:r>
              <a:rPr lang="ru-RU" sz="3200" dirty="0" err="1"/>
              <a:t>Рослини</a:t>
            </a:r>
            <a:r>
              <a:rPr lang="ru-RU" sz="3200" dirty="0"/>
              <a:t>, </a:t>
            </a:r>
            <a:r>
              <a:rPr lang="ru-RU" sz="3200" dirty="0" err="1"/>
              <a:t>які</a:t>
            </a:r>
            <a:r>
              <a:rPr lang="ru-RU" sz="3200" dirty="0"/>
              <a:t> </a:t>
            </a:r>
            <a:r>
              <a:rPr lang="ru-RU" sz="3200" dirty="0" err="1"/>
              <a:t>здатні</a:t>
            </a:r>
            <a:r>
              <a:rPr lang="ru-RU" sz="3200" dirty="0"/>
              <a:t> в </a:t>
            </a:r>
            <a:r>
              <a:rPr lang="ru-RU" sz="3200" dirty="0" err="1"/>
              <a:t>своїх</a:t>
            </a:r>
            <a:r>
              <a:rPr lang="ru-RU" sz="3200" dirty="0"/>
              <a:t> органах </a:t>
            </a:r>
            <a:r>
              <a:rPr lang="ru-RU" sz="3200" dirty="0" err="1"/>
              <a:t>утворювати</a:t>
            </a:r>
            <a:r>
              <a:rPr lang="ru-RU" sz="3200" dirty="0"/>
              <a:t> волокно, належать до </a:t>
            </a:r>
            <a:r>
              <a:rPr lang="ru-RU" sz="3200" dirty="0" err="1"/>
              <a:t>різних</a:t>
            </a:r>
            <a:r>
              <a:rPr lang="ru-RU" sz="3200" dirty="0"/>
              <a:t> родин та </a:t>
            </a:r>
            <a:r>
              <a:rPr lang="ru-RU" sz="3200" dirty="0" err="1"/>
              <a:t>істотно</a:t>
            </a:r>
            <a:r>
              <a:rPr lang="ru-RU" sz="3200" dirty="0"/>
              <a:t> </a:t>
            </a:r>
            <a:r>
              <a:rPr lang="ru-RU" sz="3200" dirty="0" err="1"/>
              <a:t>різняться</a:t>
            </a:r>
            <a:r>
              <a:rPr lang="ru-RU" sz="3200" dirty="0"/>
              <a:t> </a:t>
            </a:r>
            <a:r>
              <a:rPr lang="ru-RU" sz="3200" dirty="0" err="1"/>
              <a:t>між</a:t>
            </a:r>
            <a:r>
              <a:rPr lang="ru-RU" sz="3200" dirty="0"/>
              <a:t> собою за комплексом </a:t>
            </a:r>
            <a:r>
              <a:rPr lang="ru-RU" sz="3200" dirty="0" err="1"/>
              <a:t>морфологічних</a:t>
            </a:r>
            <a:r>
              <a:rPr lang="ru-RU" sz="3200" dirty="0"/>
              <a:t> </a:t>
            </a:r>
            <a:r>
              <a:rPr lang="ru-RU" sz="3200" dirty="0" err="1"/>
              <a:t>ознак</a:t>
            </a:r>
            <a:r>
              <a:rPr lang="ru-RU" sz="3200" dirty="0"/>
              <a:t> та </a:t>
            </a:r>
            <a:r>
              <a:rPr lang="ru-RU" sz="3200" dirty="0" err="1"/>
              <a:t>біологічних</a:t>
            </a:r>
            <a:r>
              <a:rPr lang="ru-RU" sz="3200" dirty="0"/>
              <a:t> </a:t>
            </a:r>
            <a:r>
              <a:rPr lang="ru-RU" sz="3200" dirty="0" err="1"/>
              <a:t>властивостей</a:t>
            </a:r>
            <a:r>
              <a:rPr lang="ru-RU" sz="3200" dirty="0"/>
              <a:t>.</a:t>
            </a:r>
          </a:p>
          <a:p>
            <a:r>
              <a:rPr lang="ru-RU" sz="3200" dirty="0"/>
              <a:t> </a:t>
            </a:r>
            <a:r>
              <a:rPr lang="ru-RU" sz="3200" dirty="0" err="1"/>
              <a:t>Відомі</a:t>
            </a:r>
            <a:r>
              <a:rPr lang="ru-RU" sz="3200" dirty="0"/>
              <a:t> </a:t>
            </a:r>
            <a:r>
              <a:rPr lang="ru-RU" sz="3200" dirty="0" err="1"/>
              <a:t>рослини</a:t>
            </a:r>
            <a:r>
              <a:rPr lang="ru-RU" sz="3200" dirty="0"/>
              <a:t> прядивних культур </a:t>
            </a:r>
            <a:r>
              <a:rPr lang="ru-RU" sz="3200" dirty="0" err="1"/>
              <a:t>можуть</a:t>
            </a:r>
            <a:r>
              <a:rPr lang="ru-RU" sz="3200" dirty="0"/>
              <a:t> </a:t>
            </a:r>
            <a:r>
              <a:rPr lang="ru-RU" sz="3200" dirty="0" err="1"/>
              <a:t>утворювати</a:t>
            </a:r>
            <a:r>
              <a:rPr lang="ru-RU" sz="3200" dirty="0"/>
              <a:t> волокно на </a:t>
            </a:r>
            <a:r>
              <a:rPr lang="ru-RU" sz="3200" dirty="0" err="1"/>
              <a:t>поверхні</a:t>
            </a:r>
            <a:r>
              <a:rPr lang="ru-RU" sz="3200" dirty="0"/>
              <a:t> </a:t>
            </a:r>
            <a:r>
              <a:rPr lang="ru-RU" sz="3200" dirty="0" err="1"/>
              <a:t>насіння</a:t>
            </a:r>
            <a:r>
              <a:rPr lang="ru-RU" sz="3200" dirty="0"/>
              <a:t>, у </a:t>
            </a:r>
            <a:r>
              <a:rPr lang="ru-RU" sz="3200" dirty="0" err="1"/>
              <a:t>стеблах</a:t>
            </a:r>
            <a:r>
              <a:rPr lang="ru-RU" sz="3200" dirty="0"/>
              <a:t> та листках.</a:t>
            </a:r>
          </a:p>
        </p:txBody>
      </p:sp>
    </p:spTree>
    <p:extLst>
      <p:ext uri="{BB962C8B-B14F-4D97-AF65-F5344CB8AC3E}">
        <p14:creationId xmlns:p14="http://schemas.microsoft.com/office/powerpoint/2010/main" val="2385539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256">
            <a:alpha val="8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8E449D-C2C7-4676-8848-470F861F7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4096" y="365126"/>
            <a:ext cx="10239703" cy="896116"/>
          </a:xfrm>
        </p:spPr>
        <p:txBody>
          <a:bodyPr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ПРЯДИВНІ КУЛЬТУРИ</a:t>
            </a:r>
          </a:p>
        </p:txBody>
      </p:sp>
      <p:sp useBgFill="1">
        <p:nvSpPr>
          <p:cNvPr id="3" name="Объект 2">
            <a:extLst>
              <a:ext uri="{FF2B5EF4-FFF2-40B4-BE49-F238E27FC236}">
                <a16:creationId xmlns:a16="http://schemas.microsoft.com/office/drawing/2014/main" id="{7C19E624-7BB7-4887-876F-2AC1771D1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497" y="1261242"/>
            <a:ext cx="11340662" cy="5231632"/>
          </a:xfrm>
        </p:spPr>
        <p:txBody>
          <a:bodyPr/>
          <a:lstStyle/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Україні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із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прядивних культур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вирощується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льон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та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коноплі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У них волокно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утворюється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у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стеблах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у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вигляді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довгих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луб’яних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волокон. 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Льон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є основною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прядивною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культурою у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нашій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державі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</a:t>
            </a:r>
            <a:endParaRPr kumimoji="0" lang="uk-UA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C9B7338-E43A-450C-AE1E-A2A072FFD0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1517" y="2766998"/>
            <a:ext cx="2301851" cy="335377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3A017D8-D7D9-4F58-9495-74AEAF985E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120" y="2766998"/>
            <a:ext cx="2252169" cy="335377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3A1D57C-7D84-411E-AD73-CBFC4304F1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3496" y="2779543"/>
            <a:ext cx="2784356" cy="334122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C2C08E0-8A44-4241-8DAD-6627399B392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089" t="-375" r="-2752" b="375"/>
          <a:stretch/>
        </p:blipFill>
        <p:spPr>
          <a:xfrm>
            <a:off x="8525574" y="2792019"/>
            <a:ext cx="3319585" cy="3328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5801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256">
            <a:alpha val="8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8E449D-C2C7-4676-8848-470F861F7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4096" y="365126"/>
            <a:ext cx="10239703" cy="896116"/>
          </a:xfrm>
        </p:spPr>
        <p:txBody>
          <a:bodyPr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ПРЯДИВНІ КУЛЬТУРИ</a:t>
            </a:r>
          </a:p>
        </p:txBody>
      </p:sp>
      <p:sp useBgFill="1">
        <p:nvSpPr>
          <p:cNvPr id="3" name="Объект 2">
            <a:extLst>
              <a:ext uri="{FF2B5EF4-FFF2-40B4-BE49-F238E27FC236}">
                <a16:creationId xmlns:a16="http://schemas.microsoft.com/office/drawing/2014/main" id="{7C19E624-7BB7-4887-876F-2AC1771D1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497" y="1261242"/>
            <a:ext cx="11340662" cy="5231632"/>
          </a:xfrm>
        </p:spPr>
        <p:txBody>
          <a:bodyPr/>
          <a:lstStyle/>
          <a:p>
            <a:r>
              <a:rPr lang="uk-UA" dirty="0"/>
              <a:t>У світовому землеробстві найбільш поширеною луб’яною культурою є бавовник. У нього волокна формуються на шкірці насіння у вигляді видозмінених клітин ендосперму. </a:t>
            </a:r>
          </a:p>
          <a:p>
            <a:r>
              <a:rPr lang="uk-UA" dirty="0"/>
              <a:t>В Україні бавовник не вирощується. Але на думку багатьох вчених, він є перспективною культурою.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10B5435-DB90-4BB3-9E88-C7251C08D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930" y="3429001"/>
            <a:ext cx="2370411" cy="307428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28BD447-F207-4DC8-A23C-8D69AA892B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1438" y="3429001"/>
            <a:ext cx="2441333" cy="306387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431748F-EB9D-4D07-9253-C1F67588DC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5942" y="3439416"/>
            <a:ext cx="4916045" cy="3063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8966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256">
            <a:alpha val="8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8E449D-C2C7-4676-8848-470F861F7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4096" y="365126"/>
            <a:ext cx="10239703" cy="896116"/>
          </a:xfrm>
        </p:spPr>
        <p:txBody>
          <a:bodyPr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ПРЯДИВНІ КУЛЬТУРИ</a:t>
            </a:r>
          </a:p>
        </p:txBody>
      </p:sp>
      <p:sp useBgFill="1">
        <p:nvSpPr>
          <p:cNvPr id="3" name="Объект 2">
            <a:extLst>
              <a:ext uri="{FF2B5EF4-FFF2-40B4-BE49-F238E27FC236}">
                <a16:creationId xmlns:a16="http://schemas.microsoft.com/office/drawing/2014/main" id="{7C19E624-7BB7-4887-876F-2AC1771D1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497" y="1261242"/>
            <a:ext cx="11340662" cy="5231632"/>
          </a:xfrm>
        </p:spPr>
        <p:txBody>
          <a:bodyPr/>
          <a:lstStyle/>
          <a:p>
            <a:r>
              <a:rPr lang="ru-RU" dirty="0"/>
              <a:t>До прядивних </a:t>
            </a:r>
            <a:r>
              <a:rPr lang="ru-RU" dirty="0" err="1"/>
              <a:t>рослин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утворюють</a:t>
            </a:r>
            <a:r>
              <a:rPr lang="ru-RU" dirty="0"/>
              <a:t> волокно у листках, належать сизаль і абака. Вони не </a:t>
            </a:r>
            <a:r>
              <a:rPr lang="ru-RU" dirty="0" err="1"/>
              <a:t>мають</a:t>
            </a:r>
            <a:r>
              <a:rPr lang="ru-RU" dirty="0"/>
              <a:t> </a:t>
            </a:r>
            <a:r>
              <a:rPr lang="ru-RU" dirty="0" err="1"/>
              <a:t>значного</a:t>
            </a:r>
            <a:r>
              <a:rPr lang="ru-RU" dirty="0"/>
              <a:t> </a:t>
            </a:r>
            <a:r>
              <a:rPr lang="ru-RU" dirty="0" err="1"/>
              <a:t>виробничого</a:t>
            </a:r>
            <a:r>
              <a:rPr lang="ru-RU" dirty="0"/>
              <a:t> </a:t>
            </a:r>
            <a:r>
              <a:rPr lang="ru-RU" dirty="0" err="1"/>
              <a:t>значення</a:t>
            </a:r>
            <a:r>
              <a:rPr lang="ru-RU" dirty="0"/>
              <a:t> і </a:t>
            </a:r>
            <a:r>
              <a:rPr lang="ru-RU" dirty="0" err="1"/>
              <a:t>поширені</a:t>
            </a:r>
            <a:r>
              <a:rPr lang="ru-RU" dirty="0"/>
              <a:t> </a:t>
            </a:r>
            <a:r>
              <a:rPr lang="ru-RU" dirty="0" err="1"/>
              <a:t>лише</a:t>
            </a:r>
            <a:r>
              <a:rPr lang="ru-RU" dirty="0"/>
              <a:t> в </a:t>
            </a:r>
            <a:r>
              <a:rPr lang="ru-RU" dirty="0" err="1"/>
              <a:t>окремих</a:t>
            </a:r>
            <a:r>
              <a:rPr lang="ru-RU" dirty="0"/>
              <a:t> </a:t>
            </a:r>
            <a:r>
              <a:rPr lang="ru-RU" dirty="0" err="1"/>
              <a:t>країнах</a:t>
            </a:r>
            <a:r>
              <a:rPr lang="ru-RU" dirty="0"/>
              <a:t> </a:t>
            </a:r>
            <a:r>
              <a:rPr lang="ru-RU" dirty="0" err="1"/>
              <a:t>Світу</a:t>
            </a:r>
            <a:r>
              <a:rPr lang="ru-RU" dirty="0"/>
              <a:t>.</a:t>
            </a:r>
          </a:p>
          <a:p>
            <a:r>
              <a:rPr lang="uk-UA" dirty="0"/>
              <a:t>Окремі прядивні культури, і зокрема ті, що є найбільш поширеними бавовник, льон та коноплі у насінні накопичують олію. </a:t>
            </a:r>
          </a:p>
          <a:p>
            <a:r>
              <a:rPr lang="uk-UA" dirty="0"/>
              <a:t>За якісними показниками олія цих рослин не поступається соняшниковій олії, яка найбільш поширена в Україні, а тому широко використовується в харчовій, консервній, лакофарбовій, миловарній, паперовій, електротехнічній, фармацевтичній промисловостях. Макуха та шрот, які є відходами при виробництві олії, вважаються високоякісними концентрованими кормами, а тому використовуються для годівлі тварин. </a:t>
            </a:r>
          </a:p>
        </p:txBody>
      </p:sp>
    </p:spTree>
    <p:extLst>
      <p:ext uri="{BB962C8B-B14F-4D97-AF65-F5344CB8AC3E}">
        <p14:creationId xmlns:p14="http://schemas.microsoft.com/office/powerpoint/2010/main" val="25337311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256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8E449D-C2C7-4676-8848-470F861F7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4096" y="365126"/>
            <a:ext cx="10239703" cy="896116"/>
          </a:xfrm>
        </p:spPr>
        <p:txBody>
          <a:bodyPr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ЗАГАЛЬНА ХАРАКТЕРИСТИКА ЛЬОНУ</a:t>
            </a:r>
          </a:p>
        </p:txBody>
      </p:sp>
      <p:sp useBgFill="1">
        <p:nvSpPr>
          <p:cNvPr id="3" name="Объект 2">
            <a:extLst>
              <a:ext uri="{FF2B5EF4-FFF2-40B4-BE49-F238E27FC236}">
                <a16:creationId xmlns:a16="http://schemas.microsoft.com/office/drawing/2014/main" id="{7C19E624-7BB7-4887-876F-2AC1771D1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497" y="1261242"/>
            <a:ext cx="11340662" cy="5231632"/>
          </a:xfrm>
        </p:spPr>
        <p:txBody>
          <a:bodyPr/>
          <a:lstStyle/>
          <a:p>
            <a:r>
              <a:rPr lang="uk-UA" dirty="0"/>
              <a:t>Латинська назва льону культурного </a:t>
            </a:r>
            <a:r>
              <a:rPr lang="en-US" b="1" dirty="0" err="1">
                <a:solidFill>
                  <a:srgbClr val="FFFF00"/>
                </a:solidFill>
              </a:rPr>
              <a:t>Linum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Usitatissimum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uk-UA" dirty="0"/>
              <a:t>у буквальному перекладі означає </a:t>
            </a:r>
            <a:r>
              <a:rPr lang="uk-UA" dirty="0">
                <a:solidFill>
                  <a:srgbClr val="FFFF00"/>
                </a:solidFill>
              </a:rPr>
              <a:t>«найбільш корисний» </a:t>
            </a:r>
          </a:p>
          <a:p>
            <a:r>
              <a:rPr lang="uk-UA" dirty="0"/>
              <a:t>Цей вид ділиться на чотири підвиди, з яких найбільш розповсюдженим є євразійський, що включає чотири різновиди: льон-довгунець або прядивний, олійний або кудряш, межеумок або проміжний та льон, що стелиться. </a:t>
            </a:r>
          </a:p>
          <a:p>
            <a:r>
              <a:rPr lang="uk-UA" dirty="0"/>
              <a:t>Ця культура характеризується відмінними біологічними і господарськими властивостями, а саме високою посухостійкістю, скоростиглістю, технологічністю вирощування, високою врожайністю та рентабельністю.</a:t>
            </a:r>
          </a:p>
        </p:txBody>
      </p:sp>
    </p:spTree>
    <p:extLst>
      <p:ext uri="{BB962C8B-B14F-4D97-AF65-F5344CB8AC3E}">
        <p14:creationId xmlns:p14="http://schemas.microsoft.com/office/powerpoint/2010/main" val="1391125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256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Объект 2">
            <a:extLst>
              <a:ext uri="{FF2B5EF4-FFF2-40B4-BE49-F238E27FC236}">
                <a16:creationId xmlns:a16="http://schemas.microsoft.com/office/drawing/2014/main" id="{7C19E624-7BB7-4887-876F-2AC1771D1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7559" y="546538"/>
            <a:ext cx="11277600" cy="5946336"/>
          </a:xfrm>
        </p:spPr>
        <p:txBody>
          <a:bodyPr/>
          <a:lstStyle/>
          <a:p>
            <a:r>
              <a:rPr lang="uk-UA" dirty="0"/>
              <a:t>У насінні сортів льону олійного міститься 42-48% олії.</a:t>
            </a:r>
          </a:p>
          <a:p>
            <a:r>
              <a:rPr lang="uk-UA" dirty="0"/>
              <a:t> До її складу входять, залежно від селекційного сорту й умов вирощування, п’ять жирних кислот у такому процентному співвідношенні: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dirty="0"/>
              <a:t>   - олеїнової — 17,6 %,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dirty="0"/>
              <a:t>   - ліноленової — 56,6 %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dirty="0"/>
              <a:t>   - </a:t>
            </a:r>
            <a:r>
              <a:rPr lang="uk-UA" dirty="0" err="1"/>
              <a:t>лінолевої</a:t>
            </a:r>
            <a:r>
              <a:rPr lang="uk-UA" dirty="0"/>
              <a:t> — 14,5 %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dirty="0"/>
              <a:t>   - </a:t>
            </a:r>
            <a:r>
              <a:rPr lang="uk-UA" dirty="0" err="1"/>
              <a:t>пальметинової</a:t>
            </a:r>
            <a:r>
              <a:rPr lang="uk-UA" dirty="0"/>
              <a:t> — 5,7 %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dirty="0"/>
              <a:t>   - стеаринової — 3 %. </a:t>
            </a:r>
          </a:p>
          <a:p>
            <a:pPr marL="0" indent="0">
              <a:buNone/>
            </a:pPr>
            <a:r>
              <a:rPr lang="uk-UA" dirty="0"/>
              <a:t>Йодне число олії становить 165-192. </a:t>
            </a:r>
            <a:r>
              <a:rPr lang="uk-UA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Лляна олія — це </a:t>
            </a:r>
            <a:r>
              <a:rPr lang="uk-UA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висихаюча</a:t>
            </a:r>
            <a:r>
              <a:rPr lang="uk-UA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олія! </a:t>
            </a:r>
            <a:r>
              <a:rPr lang="uk-UA" dirty="0"/>
              <a:t>Найкращу оліфу виробляють саме з неї. Широко використовують її й у лакофарбовій, шкіряній, миловарній промисловості, у виготовленні лінолеуму та клейонки.</a:t>
            </a:r>
          </a:p>
          <a:p>
            <a:endParaRPr lang="uk-UA" dirty="0"/>
          </a:p>
          <a:p>
            <a:r>
              <a:rPr lang="uk-UA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496502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256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8E449D-C2C7-4676-8848-470F861F7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4096" y="365126"/>
            <a:ext cx="10239703" cy="896116"/>
          </a:xfrm>
        </p:spPr>
        <p:txBody>
          <a:bodyPr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Використання продуктів льону</a:t>
            </a:r>
          </a:p>
        </p:txBody>
      </p:sp>
      <p:sp useBgFill="1">
        <p:nvSpPr>
          <p:cNvPr id="3" name="Объект 2">
            <a:extLst>
              <a:ext uri="{FF2B5EF4-FFF2-40B4-BE49-F238E27FC236}">
                <a16:creationId xmlns:a16="http://schemas.microsoft.com/office/drawing/2014/main" id="{7C19E624-7BB7-4887-876F-2AC1771D1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669" y="1135118"/>
            <a:ext cx="11340662" cy="5231632"/>
          </a:xfrm>
        </p:spPr>
        <p:txBody>
          <a:bodyPr/>
          <a:lstStyle/>
          <a:p>
            <a:r>
              <a:rPr lang="uk-UA" dirty="0"/>
              <a:t>Олійний льон — цінний харчовий та лікувальний продукт. </a:t>
            </a:r>
          </a:p>
          <a:p>
            <a:r>
              <a:rPr lang="uk-UA" dirty="0"/>
              <a:t>Льон — важлива лікарська рослина. </a:t>
            </a:r>
          </a:p>
          <a:p>
            <a:r>
              <a:rPr lang="uk-UA" dirty="0"/>
              <a:t>Лляну олію використовують у дієтичному харчуванні хворих із порушеннями жирового обміну, атеросклерозом, ішемічною хворобою серця, мозку, гіпертонічною хворобою, цукровим діабетом, при цирозі печінки, гепатиті, жировій дистрофії печінки. </a:t>
            </a:r>
          </a:p>
          <a:p>
            <a:r>
              <a:rPr lang="uk-UA" dirty="0"/>
              <a:t>Лляна олія містить мінімальну кількість холестерину, і велику кількість ненасичених жирних кислот, вживання яких з їжею знижує вміст холестерину. Слиз, що виділяється при намочуванні насіння, має добрі пом’якшуючі властивості при кишкових захворюваннях.</a:t>
            </a:r>
          </a:p>
          <a:p>
            <a:r>
              <a:rPr lang="uk-UA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насіння льону одержують препарат лінетол</a:t>
            </a:r>
            <a:r>
              <a:rPr lang="uk-UA" dirty="0"/>
              <a:t>, що використовується для лікування </a:t>
            </a:r>
            <a:r>
              <a:rPr lang="uk-UA" dirty="0" err="1"/>
              <a:t>опіків</a:t>
            </a:r>
            <a:r>
              <a:rPr lang="uk-UA" dirty="0"/>
              <a:t> шкіри. Лляну олію можна вживати в їжу.</a:t>
            </a:r>
          </a:p>
        </p:txBody>
      </p:sp>
    </p:spTree>
    <p:extLst>
      <p:ext uri="{BB962C8B-B14F-4D97-AF65-F5344CB8AC3E}">
        <p14:creationId xmlns:p14="http://schemas.microsoft.com/office/powerpoint/2010/main" val="3219960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256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8E449D-C2C7-4676-8848-470F861F7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4096" y="365126"/>
            <a:ext cx="10239703" cy="896116"/>
          </a:xfrm>
        </p:spPr>
        <p:txBody>
          <a:bodyPr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Використання продуктів льону</a:t>
            </a:r>
          </a:p>
        </p:txBody>
      </p:sp>
      <p:sp useBgFill="1">
        <p:nvSpPr>
          <p:cNvPr id="3" name="Объект 2">
            <a:extLst>
              <a:ext uri="{FF2B5EF4-FFF2-40B4-BE49-F238E27FC236}">
                <a16:creationId xmlns:a16="http://schemas.microsoft.com/office/drawing/2014/main" id="{7C19E624-7BB7-4887-876F-2AC1771D1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497" y="1261242"/>
            <a:ext cx="11340662" cy="5231632"/>
          </a:xfrm>
        </p:spPr>
        <p:txBody>
          <a:bodyPr/>
          <a:lstStyle/>
          <a:p>
            <a:r>
              <a:rPr lang="uk-UA" dirty="0"/>
              <a:t>Макуха, що є продуктом переробки насіння, містить від 6 до 12% жиру, 33-38% протеїну, 7% олії, 9% клітковини. </a:t>
            </a:r>
          </a:p>
          <a:p>
            <a:r>
              <a:rPr lang="uk-UA" dirty="0"/>
              <a:t>Поживність 1 кг становить 1,15 к. о. і має 260 г перетравного протеїну. Цінною для годівлі тварин, особливо свиней, є й полова, що утворюється при обмолоті льону й очищенні насіння. За поживністю 1 кг її становить 0,27 к. о. і має 20 г перетравного протеїну.</a:t>
            </a:r>
          </a:p>
          <a:p>
            <a:r>
              <a:rPr lang="uk-UA" dirty="0"/>
              <a:t>Насіння льону використовують для </a:t>
            </a:r>
          </a:p>
          <a:p>
            <a:pPr marL="0" indent="0">
              <a:buNone/>
            </a:pPr>
            <a:r>
              <a:rPr lang="uk-UA" dirty="0"/>
              <a:t>   виробництва продуктів дієтичного </a:t>
            </a:r>
          </a:p>
          <a:p>
            <a:pPr marL="0" indent="0">
              <a:buNone/>
            </a:pPr>
            <a:r>
              <a:rPr lang="uk-UA" dirty="0"/>
              <a:t>   лікування, виробництва косметичних </a:t>
            </a:r>
          </a:p>
          <a:p>
            <a:pPr marL="0" indent="0">
              <a:buNone/>
            </a:pPr>
            <a:r>
              <a:rPr lang="uk-UA" dirty="0"/>
              <a:t>   препаратів, нових лікувальних засобів.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8938929-884A-4980-B35E-82DC995903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7241" y="3871229"/>
            <a:ext cx="3922986" cy="261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9572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256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8E449D-C2C7-4676-8848-470F861F7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79" y="241738"/>
            <a:ext cx="10155620" cy="735724"/>
          </a:xfrm>
        </p:spPr>
        <p:txBody>
          <a:bodyPr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Сорти льону</a:t>
            </a:r>
          </a:p>
        </p:txBody>
      </p:sp>
      <p:sp useBgFill="1">
        <p:nvSpPr>
          <p:cNvPr id="3" name="Объект 2">
            <a:extLst>
              <a:ext uri="{FF2B5EF4-FFF2-40B4-BE49-F238E27FC236}">
                <a16:creationId xmlns:a16="http://schemas.microsoft.com/office/drawing/2014/main" id="{7C19E624-7BB7-4887-876F-2AC1771D1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476" y="977462"/>
            <a:ext cx="11361683" cy="5770178"/>
          </a:xfrm>
        </p:spPr>
        <p:txBody>
          <a:bodyPr/>
          <a:lstStyle/>
          <a:p>
            <a:pPr marL="0" indent="0">
              <a:buNone/>
            </a:pPr>
            <a:r>
              <a:rPr lang="uk-UA" dirty="0"/>
              <a:t>Нині в Реєстрі сортів рослин, придатних для поширення в Україні, знаходиться 12 сортів льону-</a:t>
            </a:r>
            <a:r>
              <a:rPr lang="uk-UA" dirty="0" err="1"/>
              <a:t>кудряша</a:t>
            </a:r>
            <a:r>
              <a:rPr lang="uk-UA" dirty="0"/>
              <a:t>. </a:t>
            </a:r>
          </a:p>
          <a:p>
            <a:r>
              <a:rPr lang="uk-UA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Південна ніч. </a:t>
            </a:r>
            <a:r>
              <a:rPr lang="uk-UA" sz="2000" dirty="0"/>
              <a:t>Заявник — Інститут олійних культур НААН. Тривалість вегетаційного періоду — 84-86 днів. Вміст олії у насінні — 45-46%. Урожайність — 1,7-1,8 т/га. Відрізняється високою стійкістю проти посухи. Характеризується високою потенційною продуктивністю. Рекомендується для вирощування в степовій зоні України.</a:t>
            </a:r>
          </a:p>
          <a:p>
            <a:r>
              <a:rPr lang="uk-UA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Золотистий. </a:t>
            </a:r>
            <a:r>
              <a:rPr lang="uk-UA" sz="2000" dirty="0"/>
              <a:t>Заявник — Інститут олійних культур НААН. Сорт пізньостиглий, тривалість вегетаційного періоду становить 95-103 дні. Вміст олії в насінні — 49-51%. Урожайність насіння — 2,0-2,3 т/га. Відрізняється високим вмістом ліноленової кислоти — близько 70%, тому пропонується для технічного використання олії. Має характерну ознаку — </a:t>
            </a:r>
            <a:r>
              <a:rPr lang="uk-UA" sz="2000" dirty="0" err="1"/>
              <a:t>хлорофільну</a:t>
            </a:r>
            <a:r>
              <a:rPr lang="uk-UA" sz="2000" dirty="0"/>
              <a:t> недостатність верхівки рослин упродовж усього вегетаційного періоду. Рекомендується для вирощування в степовій зоні України.</a:t>
            </a:r>
          </a:p>
          <a:p>
            <a:r>
              <a:rPr lang="uk-UA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Славний. </a:t>
            </a:r>
            <a:r>
              <a:rPr lang="uk-UA" sz="2000" dirty="0"/>
              <a:t>Заявник — Інститут олійних культур НААН. Вегетаційний період — 87 діб, маса 1000 насінин — 7,8 г, урожайність — 25,3 ц/га. Вміст жиру — 49,2%, вихід олії — 12,4%. Сорт стійкий до вилягання, обсипання, посухи. Ураження хворобами незначне. Рекомендований для зони Степу.</a:t>
            </a:r>
          </a:p>
          <a:p>
            <a:r>
              <a:rPr lang="uk-UA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Симпатик. </a:t>
            </a:r>
            <a:r>
              <a:rPr lang="uk-UA" sz="2000" dirty="0"/>
              <a:t>Заявник — Національний науковий центр «Інститут землеробства НААН». Урожайність насіння — 23 ц/га, вегетаційний період -82 дні. Вміст жиру — 42%. Сорт стійкий до вилягання, осипання, посухи. Ураження хворобами на рівні 8-9 балів.</a:t>
            </a:r>
          </a:p>
        </p:txBody>
      </p:sp>
    </p:spTree>
    <p:extLst>
      <p:ext uri="{BB962C8B-B14F-4D97-AF65-F5344CB8AC3E}">
        <p14:creationId xmlns:p14="http://schemas.microsoft.com/office/powerpoint/2010/main" val="6256476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256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8E449D-C2C7-4676-8848-470F861F7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79" y="241738"/>
            <a:ext cx="10155620" cy="735724"/>
          </a:xfrm>
        </p:spPr>
        <p:txBody>
          <a:bodyPr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Фази розвитку льону</a:t>
            </a:r>
          </a:p>
        </p:txBody>
      </p:sp>
      <p:sp useBgFill="1">
        <p:nvSpPr>
          <p:cNvPr id="3" name="Объект 2">
            <a:extLst>
              <a:ext uri="{FF2B5EF4-FFF2-40B4-BE49-F238E27FC236}">
                <a16:creationId xmlns:a16="http://schemas.microsoft.com/office/drawing/2014/main" id="{7C19E624-7BB7-4887-876F-2AC1771D1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2966" y="1051034"/>
            <a:ext cx="11372193" cy="5696606"/>
          </a:xfrm>
        </p:spPr>
        <p:txBody>
          <a:bodyPr/>
          <a:lstStyle/>
          <a:p>
            <a:pPr marL="0" indent="0">
              <a:buNone/>
            </a:pPr>
            <a:r>
              <a:rPr lang="uk-UA" sz="2400" dirty="0"/>
              <a:t>Від сівби до збирання фізіологічно стиглого врожаю рослини проходять такі фенологічні фази: сходи, ялинка, бутонізація, цвітіння, достигання.</a:t>
            </a:r>
          </a:p>
          <a:p>
            <a:pPr marL="0" indent="0">
              <a:buNone/>
            </a:pPr>
            <a:r>
              <a:rPr lang="ru-RU" sz="2400" b="1" dirty="0">
                <a:solidFill>
                  <a:srgbClr val="FFFF00"/>
                </a:solidFill>
              </a:rPr>
              <a:t>Фаза </a:t>
            </a:r>
            <a:r>
              <a:rPr lang="ru-RU" sz="2400" b="1" dirty="0" err="1">
                <a:solidFill>
                  <a:srgbClr val="FFFF00"/>
                </a:solidFill>
              </a:rPr>
              <a:t>сходів</a:t>
            </a:r>
            <a:r>
              <a:rPr lang="ru-RU" sz="2400" dirty="0"/>
              <a:t> </a:t>
            </a:r>
            <a:r>
              <a:rPr lang="ru-RU" sz="2400" dirty="0" err="1"/>
              <a:t>Висіяне</a:t>
            </a:r>
            <a:r>
              <a:rPr lang="ru-RU" sz="2400" dirty="0"/>
              <a:t> в </a:t>
            </a:r>
            <a:r>
              <a:rPr lang="ru-RU" sz="2400" dirty="0" err="1"/>
              <a:t>ґрунт</a:t>
            </a:r>
            <a:r>
              <a:rPr lang="ru-RU" sz="2400" dirty="0"/>
              <a:t> </a:t>
            </a:r>
            <a:r>
              <a:rPr lang="ru-RU" sz="2400" dirty="0" err="1"/>
              <a:t>насіння</a:t>
            </a:r>
            <a:r>
              <a:rPr lang="ru-RU" sz="2400" dirty="0"/>
              <a:t> за </a:t>
            </a:r>
            <a:r>
              <a:rPr lang="ru-RU" sz="2400" dirty="0" err="1"/>
              <a:t>оптимальної</a:t>
            </a:r>
            <a:r>
              <a:rPr lang="ru-RU" sz="2400" dirty="0"/>
              <a:t> </a:t>
            </a:r>
            <a:r>
              <a:rPr lang="ru-RU" sz="2400" dirty="0" err="1"/>
              <a:t>температури</a:t>
            </a:r>
            <a:r>
              <a:rPr lang="ru-RU" sz="2400" dirty="0"/>
              <a:t> </a:t>
            </a:r>
            <a:r>
              <a:rPr lang="ru-RU" sz="2400" dirty="0" err="1"/>
              <a:t>проростає</a:t>
            </a:r>
            <a:r>
              <a:rPr lang="ru-RU" sz="2400" dirty="0"/>
              <a:t> через 5-8 </a:t>
            </a:r>
            <a:r>
              <a:rPr lang="ru-RU" sz="2400" dirty="0" err="1"/>
              <a:t>днів</a:t>
            </a:r>
            <a:r>
              <a:rPr lang="ru-RU" sz="2400" dirty="0"/>
              <a:t>. </a:t>
            </a:r>
            <a:r>
              <a:rPr lang="ru-RU" sz="2400" dirty="0" err="1"/>
              <a:t>Сім'ядольні</a:t>
            </a:r>
            <a:r>
              <a:rPr lang="ru-RU" sz="2400" dirty="0"/>
              <a:t> листочки </a:t>
            </a:r>
            <a:r>
              <a:rPr lang="ru-RU" sz="2400" dirty="0" err="1"/>
              <a:t>виходять</a:t>
            </a:r>
            <a:r>
              <a:rPr lang="ru-RU" sz="2400" dirty="0"/>
              <a:t> на </a:t>
            </a:r>
            <a:r>
              <a:rPr lang="ru-RU" sz="2400" dirty="0" err="1"/>
              <a:t>поверхню</a:t>
            </a:r>
            <a:r>
              <a:rPr lang="ru-RU" sz="2400" dirty="0"/>
              <a:t> </a:t>
            </a:r>
            <a:r>
              <a:rPr lang="ru-RU" sz="2400" dirty="0" err="1"/>
              <a:t>ґрунту</a:t>
            </a:r>
            <a:r>
              <a:rPr lang="ru-RU" sz="2400" dirty="0"/>
              <a:t>, </a:t>
            </a:r>
            <a:r>
              <a:rPr lang="ru-RU" sz="2400" dirty="0" err="1"/>
              <a:t>між</a:t>
            </a:r>
            <a:r>
              <a:rPr lang="ru-RU" sz="2400" dirty="0"/>
              <a:t> ними </a:t>
            </a:r>
            <a:r>
              <a:rPr lang="ru-RU" sz="2400" dirty="0" err="1"/>
              <a:t>міститься</a:t>
            </a:r>
            <a:r>
              <a:rPr lang="ru-RU" sz="2400" dirty="0"/>
              <a:t> </a:t>
            </a:r>
            <a:r>
              <a:rPr lang="ru-RU" sz="2400" dirty="0" err="1"/>
              <a:t>брунька</a:t>
            </a:r>
            <a:r>
              <a:rPr lang="ru-RU" sz="2400" dirty="0"/>
              <a:t>, з </a:t>
            </a:r>
            <a:r>
              <a:rPr lang="ru-RU" sz="2400" dirty="0" err="1"/>
              <a:t>якої</a:t>
            </a:r>
            <a:r>
              <a:rPr lang="ru-RU" sz="2400" dirty="0"/>
              <a:t> </a:t>
            </a:r>
            <a:r>
              <a:rPr lang="ru-RU" sz="2400" dirty="0" err="1"/>
              <a:t>розвивається</a:t>
            </a:r>
            <a:r>
              <a:rPr lang="ru-RU" sz="2400" dirty="0"/>
              <a:t> </a:t>
            </a:r>
            <a:r>
              <a:rPr lang="ru-RU" sz="2400" dirty="0" err="1"/>
              <a:t>пізніше</a:t>
            </a:r>
            <a:r>
              <a:rPr lang="ru-RU" sz="2400" dirty="0"/>
              <a:t> </a:t>
            </a:r>
            <a:r>
              <a:rPr lang="ru-RU" sz="2400" dirty="0" err="1"/>
              <a:t>стебло</a:t>
            </a:r>
            <a:r>
              <a:rPr lang="ru-RU" sz="2400" dirty="0"/>
              <a:t> з листками, </a:t>
            </a:r>
            <a:r>
              <a:rPr lang="ru-RU" sz="2400" dirty="0" err="1"/>
              <a:t>квітками</a:t>
            </a:r>
            <a:r>
              <a:rPr lang="ru-RU" sz="2400" dirty="0"/>
              <a:t> і коробочками. У </a:t>
            </a:r>
            <a:r>
              <a:rPr lang="ru-RU" sz="2400" dirty="0" err="1"/>
              <a:t>цей</a:t>
            </a:r>
            <a:r>
              <a:rPr lang="ru-RU" sz="2400" dirty="0"/>
              <a:t> </a:t>
            </a:r>
            <a:r>
              <a:rPr lang="ru-RU" sz="2400" dirty="0" err="1"/>
              <a:t>період</a:t>
            </a:r>
            <a:r>
              <a:rPr lang="ru-RU" sz="2400" dirty="0"/>
              <a:t> </a:t>
            </a:r>
            <a:r>
              <a:rPr lang="ru-RU" sz="2400" dirty="0" err="1"/>
              <a:t>інтенсивно</a:t>
            </a:r>
            <a:r>
              <a:rPr lang="ru-RU" sz="2400" dirty="0"/>
              <a:t> росте </a:t>
            </a:r>
            <a:r>
              <a:rPr lang="ru-RU" sz="2400" dirty="0" err="1"/>
              <a:t>коренева</a:t>
            </a:r>
            <a:r>
              <a:rPr lang="ru-RU" sz="2400" dirty="0"/>
              <a:t> система.</a:t>
            </a:r>
          </a:p>
          <a:p>
            <a:pPr marL="0" indent="0">
              <a:buNone/>
            </a:pPr>
            <a:r>
              <a:rPr lang="ru-RU" sz="2400" b="1" dirty="0">
                <a:solidFill>
                  <a:srgbClr val="FFFF00"/>
                </a:solidFill>
              </a:rPr>
              <a:t>Фаза "</a:t>
            </a:r>
            <a:r>
              <a:rPr lang="ru-RU" sz="2400" b="1" dirty="0" err="1">
                <a:solidFill>
                  <a:srgbClr val="FFFF00"/>
                </a:solidFill>
              </a:rPr>
              <a:t>ялинки</a:t>
            </a:r>
            <a:r>
              <a:rPr lang="ru-RU" sz="2400" b="1" dirty="0">
                <a:solidFill>
                  <a:srgbClr val="FFFF00"/>
                </a:solidFill>
              </a:rPr>
              <a:t>" </a:t>
            </a:r>
            <a:r>
              <a:rPr lang="ru-RU" sz="2400" dirty="0" err="1"/>
              <a:t>Ріст</a:t>
            </a:r>
            <a:r>
              <a:rPr lang="ru-RU" sz="2400" dirty="0"/>
              <a:t> </a:t>
            </a:r>
            <a:r>
              <a:rPr lang="ru-RU" sz="2400" dirty="0" err="1"/>
              <a:t>дуже</a:t>
            </a:r>
            <a:r>
              <a:rPr lang="ru-RU" sz="2400" dirty="0"/>
              <a:t> </a:t>
            </a:r>
            <a:r>
              <a:rPr lang="ru-RU" sz="2400" dirty="0" err="1"/>
              <a:t>повільний</a:t>
            </a:r>
            <a:r>
              <a:rPr lang="ru-RU" sz="2400" dirty="0"/>
              <a:t>. </a:t>
            </a:r>
            <a:r>
              <a:rPr lang="ru-RU" sz="2400" dirty="0" err="1"/>
              <a:t>Тривалість</a:t>
            </a:r>
            <a:r>
              <a:rPr lang="ru-RU" sz="2400" dirty="0"/>
              <a:t> </a:t>
            </a:r>
            <a:r>
              <a:rPr lang="ru-RU" sz="2400" dirty="0" err="1"/>
              <a:t>фази</a:t>
            </a:r>
            <a:r>
              <a:rPr lang="ru-RU" sz="2400" dirty="0"/>
              <a:t> 15-20 </a:t>
            </a:r>
            <a:r>
              <a:rPr lang="ru-RU" sz="2400" dirty="0" err="1"/>
              <a:t>днів</a:t>
            </a:r>
            <a:r>
              <a:rPr lang="ru-RU" sz="2400" dirty="0"/>
              <a:t>. </a:t>
            </a:r>
            <a:r>
              <a:rPr lang="ru-RU" sz="2400" dirty="0" err="1"/>
              <a:t>Інтенсивно</a:t>
            </a:r>
            <a:r>
              <a:rPr lang="ru-RU" sz="2400" dirty="0"/>
              <a:t> росте і </a:t>
            </a:r>
            <a:r>
              <a:rPr lang="ru-RU" sz="2400" dirty="0" err="1"/>
              <a:t>розвивається</a:t>
            </a:r>
            <a:r>
              <a:rPr lang="ru-RU" sz="2400" dirty="0"/>
              <a:t> </a:t>
            </a:r>
            <a:r>
              <a:rPr lang="ru-RU" sz="2400" dirty="0" err="1"/>
              <a:t>коренева</a:t>
            </a:r>
            <a:r>
              <a:rPr lang="ru-RU" sz="2400" dirty="0"/>
              <a:t> система. У </a:t>
            </a:r>
            <a:r>
              <a:rPr lang="ru-RU" sz="2400" dirty="0" err="1"/>
              <a:t>фазі</a:t>
            </a:r>
            <a:r>
              <a:rPr lang="ru-RU" sz="2400" dirty="0"/>
              <a:t> "</a:t>
            </a:r>
            <a:r>
              <a:rPr lang="ru-RU" sz="2400" dirty="0" err="1"/>
              <a:t>ялинки</a:t>
            </a:r>
            <a:r>
              <a:rPr lang="ru-RU" sz="2400" dirty="0"/>
              <a:t>" </a:t>
            </a:r>
            <a:r>
              <a:rPr lang="ru-RU" sz="2400" dirty="0" err="1"/>
              <a:t>рослини</a:t>
            </a:r>
            <a:r>
              <a:rPr lang="ru-RU" sz="2400" dirty="0"/>
              <a:t> </a:t>
            </a:r>
            <a:r>
              <a:rPr lang="ru-RU" sz="2400" dirty="0" err="1"/>
              <a:t>досягають</a:t>
            </a:r>
            <a:r>
              <a:rPr lang="ru-RU" sz="2400" dirty="0"/>
              <a:t> </a:t>
            </a:r>
            <a:r>
              <a:rPr lang="ru-RU" sz="2400" dirty="0" err="1"/>
              <a:t>висоти</a:t>
            </a:r>
            <a:r>
              <a:rPr lang="ru-RU" sz="2400" dirty="0"/>
              <a:t> 5-10 см і </a:t>
            </a:r>
            <a:r>
              <a:rPr lang="ru-RU" sz="2400" dirty="0" err="1"/>
              <a:t>мають</a:t>
            </a:r>
            <a:r>
              <a:rPr lang="ru-RU" sz="2400" dirty="0"/>
              <a:t> 5-6 пар </a:t>
            </a:r>
            <a:r>
              <a:rPr lang="ru-RU" sz="2400" dirty="0" err="1"/>
              <a:t>справжніх</a:t>
            </a:r>
            <a:r>
              <a:rPr lang="ru-RU" sz="2400" dirty="0"/>
              <a:t> </a:t>
            </a:r>
            <a:r>
              <a:rPr lang="ru-RU" sz="2400" dirty="0" err="1"/>
              <a:t>листочків</a:t>
            </a:r>
            <a:r>
              <a:rPr lang="ru-RU" sz="2400" dirty="0"/>
              <a:t>. </a:t>
            </a:r>
            <a:r>
              <a:rPr lang="ru-RU" sz="2400" dirty="0" err="1"/>
              <a:t>Після</a:t>
            </a:r>
            <a:r>
              <a:rPr lang="ru-RU" sz="2400" dirty="0"/>
              <a:t> </a:t>
            </a:r>
            <a:r>
              <a:rPr lang="ru-RU" sz="2400" dirty="0" err="1"/>
              <a:t>фази</a:t>
            </a:r>
            <a:r>
              <a:rPr lang="ru-RU" sz="2400" dirty="0"/>
              <a:t> "</a:t>
            </a:r>
            <a:r>
              <a:rPr lang="ru-RU" sz="2400" dirty="0" err="1"/>
              <a:t>ялинки</a:t>
            </a:r>
            <a:r>
              <a:rPr lang="ru-RU" sz="2400" dirty="0"/>
              <a:t>" </a:t>
            </a:r>
            <a:r>
              <a:rPr lang="ru-RU" sz="2400" dirty="0" err="1"/>
              <a:t>наступає</a:t>
            </a:r>
            <a:r>
              <a:rPr lang="ru-RU" sz="2400" dirty="0"/>
              <a:t> </a:t>
            </a:r>
            <a:r>
              <a:rPr lang="ru-RU" sz="2400" dirty="0" err="1"/>
              <a:t>період</a:t>
            </a:r>
            <a:r>
              <a:rPr lang="ru-RU" sz="2400" dirty="0"/>
              <a:t> </a:t>
            </a:r>
            <a:r>
              <a:rPr lang="ru-RU" sz="2400" dirty="0" err="1"/>
              <a:t>інтенсивного</a:t>
            </a:r>
            <a:r>
              <a:rPr lang="ru-RU" sz="2400" dirty="0"/>
              <a:t> росту </a:t>
            </a:r>
            <a:r>
              <a:rPr lang="ru-RU" sz="2400" dirty="0" err="1"/>
              <a:t>стебла</a:t>
            </a:r>
            <a:r>
              <a:rPr lang="ru-RU" sz="2400" dirty="0"/>
              <a:t> (</a:t>
            </a:r>
            <a:r>
              <a:rPr lang="ru-RU" sz="2400" dirty="0" err="1"/>
              <a:t>рослина</a:t>
            </a:r>
            <a:r>
              <a:rPr lang="ru-RU" sz="2400" dirty="0"/>
              <a:t> </a:t>
            </a:r>
            <a:r>
              <a:rPr lang="ru-RU" sz="2400" dirty="0" err="1"/>
              <a:t>збільшується</a:t>
            </a:r>
            <a:r>
              <a:rPr lang="ru-RU" sz="2400" dirty="0"/>
              <a:t> у </a:t>
            </a:r>
            <a:r>
              <a:rPr lang="ru-RU" sz="2400" dirty="0" err="1"/>
              <a:t>висоту</a:t>
            </a:r>
            <a:r>
              <a:rPr lang="ru-RU" sz="2400" dirty="0"/>
              <a:t> на 2,5-5,0 см за добу), </a:t>
            </a:r>
            <a:r>
              <a:rPr lang="ru-RU" sz="2400" dirty="0" err="1"/>
              <a:t>який</a:t>
            </a:r>
            <a:r>
              <a:rPr lang="ru-RU" sz="2400" dirty="0"/>
              <a:t> </a:t>
            </a:r>
            <a:r>
              <a:rPr lang="ru-RU" sz="2400" dirty="0" err="1"/>
              <a:t>продовжується</a:t>
            </a:r>
            <a:r>
              <a:rPr lang="ru-RU" sz="2400" dirty="0"/>
              <a:t> і в </a:t>
            </a:r>
            <a:r>
              <a:rPr lang="ru-RU" sz="2400" dirty="0" err="1"/>
              <a:t>фазі</a:t>
            </a:r>
            <a:r>
              <a:rPr lang="ru-RU" sz="2400" dirty="0"/>
              <a:t> </a:t>
            </a:r>
            <a:r>
              <a:rPr lang="ru-RU" sz="2400" dirty="0" err="1"/>
              <a:t>бутонізації</a:t>
            </a:r>
            <a:r>
              <a:rPr lang="ru-RU" sz="2400" dirty="0"/>
              <a:t>.</a:t>
            </a:r>
          </a:p>
          <a:p>
            <a:pPr marL="0" indent="0">
              <a:buNone/>
            </a:pPr>
            <a:r>
              <a:rPr lang="uk-UA" sz="2400" b="1" dirty="0">
                <a:solidFill>
                  <a:srgbClr val="FFFF00"/>
                </a:solidFill>
              </a:rPr>
              <a:t>Фаза бутонізації</a:t>
            </a:r>
            <a:r>
              <a:rPr lang="uk-UA" sz="2400" dirty="0"/>
              <a:t> Приріст льону в висоту досягає 3-5 см за добу. У цей період в стеблах формується волокно і генеративні органи, що забезпечують урожай насіння. Інтенсивний ріст рослин триває 12-20 днів. </a:t>
            </a:r>
            <a:r>
              <a:rPr lang="ru-RU" sz="2400" dirty="0"/>
              <a:t>Загальна </a:t>
            </a:r>
            <a:r>
              <a:rPr lang="ru-RU" sz="2400" dirty="0" err="1"/>
              <a:t>висота</a:t>
            </a:r>
            <a:r>
              <a:rPr lang="ru-RU" sz="2400" dirty="0"/>
              <a:t> </a:t>
            </a:r>
            <a:r>
              <a:rPr lang="ru-RU" sz="2400" dirty="0" err="1"/>
              <a:t>рослин</a:t>
            </a:r>
            <a:r>
              <a:rPr lang="ru-RU" sz="2400" dirty="0"/>
              <a:t> </a:t>
            </a:r>
            <a:r>
              <a:rPr lang="ru-RU" sz="2400" dirty="0" err="1"/>
              <a:t>досягає</a:t>
            </a:r>
            <a:r>
              <a:rPr lang="ru-RU" sz="2400" dirty="0"/>
              <a:t> 50-60 см.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0770011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256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8E449D-C2C7-4676-8848-470F861F7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79" y="241738"/>
            <a:ext cx="10155620" cy="735724"/>
          </a:xfrm>
        </p:spPr>
        <p:txBody>
          <a:bodyPr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Фази розвитку льону</a:t>
            </a:r>
          </a:p>
        </p:txBody>
      </p:sp>
      <p:sp useBgFill="1">
        <p:nvSpPr>
          <p:cNvPr id="3" name="Объект 2">
            <a:extLst>
              <a:ext uri="{FF2B5EF4-FFF2-40B4-BE49-F238E27FC236}">
                <a16:creationId xmlns:a16="http://schemas.microsoft.com/office/drawing/2014/main" id="{7C19E624-7BB7-4887-876F-2AC1771D1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476" y="977462"/>
            <a:ext cx="11361683" cy="5770178"/>
          </a:xfrm>
        </p:spPr>
        <p:txBody>
          <a:bodyPr/>
          <a:lstStyle/>
          <a:p>
            <a:pPr marL="0" indent="0">
              <a:buNone/>
            </a:pPr>
            <a:r>
              <a:rPr lang="uk-UA" sz="2400" b="1" dirty="0">
                <a:solidFill>
                  <a:srgbClr val="FFFF00"/>
                </a:solidFill>
              </a:rPr>
              <a:t>Фаза цвітіння</a:t>
            </a:r>
            <a:r>
              <a:rPr lang="uk-UA" sz="2400" dirty="0"/>
              <a:t> Починається зацвітанням 10% рослин і триває 5-10 днів. Ріст рослин льону у висоту сповільнюється (ростуть тільки суцвіття), а під кінець фази цвітіння повністю припиняється. Закінчується формування волокна в стеблах.</a:t>
            </a:r>
          </a:p>
          <a:p>
            <a:pPr marL="0" indent="0">
              <a:buNone/>
            </a:pPr>
            <a:r>
              <a:rPr lang="uk-UA" sz="2400" b="1" dirty="0">
                <a:solidFill>
                  <a:srgbClr val="FFFF00"/>
                </a:solidFill>
              </a:rPr>
              <a:t>Фаза достигання</a:t>
            </a:r>
            <a:r>
              <a:rPr lang="uk-UA" sz="2400" dirty="0"/>
              <a:t> Характеризується швидким здерев'янінням стебла і формуванням та достиганням насіння. Розрізняють зелену, ранню жовту, жовту і повну стиглість льону. Не можна льон збирати у фазі зеленої стиглості, оскільки зменшується урожайність, погіршується якість волокна, насіння має нижчу схожість. У ранній жовтій і жовтій фазах льон достигає на волокно; у жовтій і повній - на насіння. </a:t>
            </a:r>
          </a:p>
          <a:p>
            <a:pPr marL="0" indent="0">
              <a:buNone/>
            </a:pPr>
            <a:r>
              <a:rPr lang="uk-UA" sz="2400" b="1" dirty="0">
                <a:solidFill>
                  <a:srgbClr val="FFFF00"/>
                </a:solidFill>
              </a:rPr>
              <a:t>Вегетаційний період льону-довгунцю становить 75-90 днів. 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8BD4BF4-89AD-407D-9F5C-3699F832B6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2884" y="4350666"/>
            <a:ext cx="5257129" cy="2050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9832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256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8E449D-C2C7-4676-8848-470F861F7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79" y="241738"/>
            <a:ext cx="10155620" cy="735724"/>
          </a:xfrm>
        </p:spPr>
        <p:txBody>
          <a:bodyPr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Виробництво льону</a:t>
            </a:r>
          </a:p>
        </p:txBody>
      </p:sp>
      <p:sp useBgFill="1">
        <p:nvSpPr>
          <p:cNvPr id="3" name="Объект 2">
            <a:extLst>
              <a:ext uri="{FF2B5EF4-FFF2-40B4-BE49-F238E27FC236}">
                <a16:creationId xmlns:a16="http://schemas.microsoft.com/office/drawing/2014/main" id="{7C19E624-7BB7-4887-876F-2AC1771D1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7559" y="1093076"/>
            <a:ext cx="11277600" cy="5399798"/>
          </a:xfrm>
        </p:spPr>
        <p:txBody>
          <a:bodyPr/>
          <a:lstStyle/>
          <a:p>
            <a:r>
              <a:rPr lang="uk-UA" dirty="0"/>
              <a:t>У вирощуванні льону виділилося два напрями використання: на прядиво та олію. Якщо на прядиво льон вирощують переважно в Поліссі, то на олію — у південних районах (Степ та Лісостеп).</a:t>
            </a:r>
          </a:p>
          <a:p>
            <a:r>
              <a:rPr lang="uk-UA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Кращими попередниками для льону є озимі зернові, зернобобові, просапні культури, багаторічні трави</a:t>
            </a:r>
            <a:r>
              <a:rPr lang="uk-UA" dirty="0"/>
              <a:t> </a:t>
            </a:r>
          </a:p>
          <a:p>
            <a:r>
              <a:rPr lang="uk-UA" dirty="0"/>
              <a:t>Льон не рекомендують сіяти лише після соняшнику, щоб запобігти ураженню фузаріозом та іншими хворобами, а також після капустяних для зменшення пошкодження блохою.                                                   </a:t>
            </a:r>
            <a:r>
              <a:rPr lang="uk-UA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Повернення льону на попереднє місце в сівозміні — не раніш як через 5-6 років.</a:t>
            </a:r>
          </a:p>
          <a:p>
            <a:r>
              <a:rPr lang="ru-RU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Льон</a:t>
            </a: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олійний</a:t>
            </a: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є </a:t>
            </a:r>
            <a:r>
              <a:rPr lang="ru-RU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добрим</a:t>
            </a: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попередником </a:t>
            </a:r>
            <a:r>
              <a:rPr lang="ru-RU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</a:t>
            </a: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озимі</a:t>
            </a: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культури</a:t>
            </a:r>
            <a:endParaRPr lang="uk-UA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78095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256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8E449D-C2C7-4676-8848-470F861F7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79" y="241738"/>
            <a:ext cx="10155620" cy="735724"/>
          </a:xfrm>
        </p:spPr>
        <p:txBody>
          <a:bodyPr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Виробництво льону</a:t>
            </a:r>
          </a:p>
        </p:txBody>
      </p:sp>
      <p:sp useBgFill="1">
        <p:nvSpPr>
          <p:cNvPr id="3" name="Объект 2">
            <a:extLst>
              <a:ext uri="{FF2B5EF4-FFF2-40B4-BE49-F238E27FC236}">
                <a16:creationId xmlns:a16="http://schemas.microsoft.com/office/drawing/2014/main" id="{7C19E624-7BB7-4887-876F-2AC1771D1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7559" y="1093076"/>
            <a:ext cx="11277600" cy="5399798"/>
          </a:xfrm>
        </p:spPr>
        <p:txBody>
          <a:bodyPr/>
          <a:lstStyle/>
          <a:p>
            <a:r>
              <a:rPr lang="uk-UA" dirty="0"/>
              <a:t>У виробництві під поняттям «льон олійний» об’єднують рослини двох різновидів: </a:t>
            </a:r>
            <a:r>
              <a:rPr lang="uk-UA" dirty="0" err="1"/>
              <a:t>кудряшів</a:t>
            </a:r>
            <a:r>
              <a:rPr lang="uk-UA" dirty="0"/>
              <a:t> і межеумків. </a:t>
            </a:r>
          </a:p>
          <a:p>
            <a:r>
              <a:rPr lang="uk-UA" dirty="0"/>
              <a:t>Більше олії міститься у насінні </a:t>
            </a:r>
            <a:r>
              <a:rPr lang="uk-UA" dirty="0" err="1"/>
              <a:t>кудряшів</a:t>
            </a:r>
            <a:r>
              <a:rPr lang="uk-UA" dirty="0"/>
              <a:t> — 44 і 42% — у межеумків. Водночас солома межеумків вища, містить більше волокна і може бути використана для виробництва текстильного волокна, а з останнього — прядива. </a:t>
            </a:r>
          </a:p>
          <a:p>
            <a:r>
              <a:rPr lang="uk-UA" dirty="0"/>
              <a:t>Волокно із соломи </a:t>
            </a:r>
            <a:r>
              <a:rPr lang="uk-UA" dirty="0" err="1"/>
              <a:t>кудряшів</a:t>
            </a:r>
            <a:r>
              <a:rPr lang="uk-UA" dirty="0"/>
              <a:t> може бути використане лише для виготовлення вати, паперу і як пакувальний матеріал.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B1CE0B7-1865-41AC-A11B-5840EE31C4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3404" y="4456892"/>
            <a:ext cx="3411755" cy="227235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71B117A-60CD-40A3-83FD-A016879719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5329" y="4473970"/>
            <a:ext cx="3353555" cy="223819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793435B-1385-4DBC-9179-6BD47E22DF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559" y="4502047"/>
            <a:ext cx="3810000" cy="2147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6119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256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8E449D-C2C7-4676-8848-470F861F7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79" y="241738"/>
            <a:ext cx="10155620" cy="735724"/>
          </a:xfrm>
        </p:spPr>
        <p:txBody>
          <a:bodyPr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Виробництво льону</a:t>
            </a:r>
          </a:p>
        </p:txBody>
      </p:sp>
      <p:sp useBgFill="1">
        <p:nvSpPr>
          <p:cNvPr id="3" name="Объект 2">
            <a:extLst>
              <a:ext uri="{FF2B5EF4-FFF2-40B4-BE49-F238E27FC236}">
                <a16:creationId xmlns:a16="http://schemas.microsoft.com/office/drawing/2014/main" id="{7C19E624-7BB7-4887-876F-2AC1771D1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476" y="861847"/>
            <a:ext cx="11361683" cy="5885793"/>
          </a:xfrm>
        </p:spPr>
        <p:txBody>
          <a:bodyPr/>
          <a:lstStyle/>
          <a:p>
            <a:pPr marL="0" indent="0">
              <a:buNone/>
            </a:pPr>
            <a:r>
              <a:rPr lang="uk-UA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Обробіток ґрунту</a:t>
            </a:r>
          </a:p>
          <a:p>
            <a:r>
              <a:rPr lang="uk-UA" dirty="0"/>
              <a:t>Основний обробіток, після попереднього лущення стерні, полягає в оранці плугами з передплужниками на 25-30 см, необхідно при цьому уникати вигортання на поверхню ґрунту підорного шару. Передпосівний обробіток складається із боронування зябу та культивації, краще здійснювати його комбінованими знаряддями типу «Європак».</a:t>
            </a:r>
          </a:p>
          <a:p>
            <a:pPr marL="0" indent="0">
              <a:buNone/>
            </a:pPr>
            <a:r>
              <a:rPr lang="uk-UA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Удобрення</a:t>
            </a:r>
          </a:p>
          <a:p>
            <a:r>
              <a:rPr lang="uk-UA" dirty="0"/>
              <a:t>Рослини льону олійного мають короткий вегетаційний період, у кореневої системи досить слабка вбирна здатність, тому культура добре реагує на удобрення. Оптимальними дозами є </a:t>
            </a:r>
            <a:r>
              <a:rPr lang="en-US" dirty="0"/>
              <a:t>N45-60</a:t>
            </a:r>
            <a:r>
              <a:rPr lang="uk-UA" dirty="0"/>
              <a:t>Р60-80К70-90. Фосфорні та калійні добрива вносять під основний обробіток, азотні — навесні, під передпосівну культивацію, приділяючи особливу увагу рівномірності їх внесення.</a:t>
            </a:r>
          </a:p>
        </p:txBody>
      </p:sp>
    </p:spTree>
    <p:extLst>
      <p:ext uri="{BB962C8B-B14F-4D97-AF65-F5344CB8AC3E}">
        <p14:creationId xmlns:p14="http://schemas.microsoft.com/office/powerpoint/2010/main" val="26616038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256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8E449D-C2C7-4676-8848-470F861F7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79" y="241738"/>
            <a:ext cx="10155620" cy="735724"/>
          </a:xfrm>
        </p:spPr>
        <p:txBody>
          <a:bodyPr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Виробництво льону</a:t>
            </a:r>
          </a:p>
        </p:txBody>
      </p:sp>
      <p:sp useBgFill="1">
        <p:nvSpPr>
          <p:cNvPr id="3" name="Объект 2">
            <a:extLst>
              <a:ext uri="{FF2B5EF4-FFF2-40B4-BE49-F238E27FC236}">
                <a16:creationId xmlns:a16="http://schemas.microsoft.com/office/drawing/2014/main" id="{7C19E624-7BB7-4887-876F-2AC1771D1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476" y="861847"/>
            <a:ext cx="11361683" cy="5885793"/>
          </a:xfrm>
        </p:spPr>
        <p:txBody>
          <a:bodyPr/>
          <a:lstStyle/>
          <a:p>
            <a:pPr marL="0" indent="0">
              <a:buNone/>
            </a:pPr>
            <a:r>
              <a:rPr lang="uk-UA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Сівба</a:t>
            </a:r>
            <a:endParaRPr lang="uk-UA" dirty="0"/>
          </a:p>
          <a:p>
            <a:r>
              <a:rPr lang="uk-UA" dirty="0"/>
              <a:t>Насіння льону за 2-3 міс. до сівби протруюють (вітавакс-200, 75% </a:t>
            </a:r>
            <a:r>
              <a:rPr lang="uk-UA" dirty="0" err="1"/>
              <a:t>з.п</a:t>
            </a:r>
            <a:r>
              <a:rPr lang="uk-UA" dirty="0"/>
              <a:t>., 1,5 кг/т, або фенорамон, 70%) </a:t>
            </a:r>
            <a:r>
              <a:rPr lang="uk-UA" dirty="0" err="1"/>
              <a:t>з.п</a:t>
            </a:r>
            <a:r>
              <a:rPr lang="uk-UA" dirty="0"/>
              <a:t>., 2 кг/т) із додаванням мікроелементів: борної кислоти (1,5 кг/т), сірчанокислої міді та сірчанокислого цинку, обох — по 2 кг/т.</a:t>
            </a:r>
          </a:p>
          <a:p>
            <a:r>
              <a:rPr lang="uk-UA" dirty="0"/>
              <a:t>Сіяти олійний льон потрібно якомога раніше, водночас із ранніми ярими культурами. Глибина загортання насіння — 3-4 см, а на структурних ґрунтах — до 5 см із обов’язковим прикочуванням поля після сівби. </a:t>
            </a:r>
          </a:p>
          <a:p>
            <a:r>
              <a:rPr lang="uk-UA" dirty="0"/>
              <a:t>Сіють зерновими сівалками з міжряддями 15 см та нормою висіву 5-7 млн схожих насінин на 1 га, або 50-70 кг/га. При використанні льону олійного для виготовлення волокна та олії норму висіву збільшують на 10-15 кг.</a:t>
            </a:r>
          </a:p>
        </p:txBody>
      </p:sp>
    </p:spTree>
    <p:extLst>
      <p:ext uri="{BB962C8B-B14F-4D97-AF65-F5344CB8AC3E}">
        <p14:creationId xmlns:p14="http://schemas.microsoft.com/office/powerpoint/2010/main" val="22614400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256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8E449D-C2C7-4676-8848-470F861F7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79" y="241738"/>
            <a:ext cx="10155620" cy="735724"/>
          </a:xfrm>
        </p:spPr>
        <p:txBody>
          <a:bodyPr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Виробництво льону</a:t>
            </a:r>
          </a:p>
        </p:txBody>
      </p:sp>
      <p:sp useBgFill="1">
        <p:nvSpPr>
          <p:cNvPr id="3" name="Объект 2">
            <a:extLst>
              <a:ext uri="{FF2B5EF4-FFF2-40B4-BE49-F238E27FC236}">
                <a16:creationId xmlns:a16="http://schemas.microsoft.com/office/drawing/2014/main" id="{7C19E624-7BB7-4887-876F-2AC1771D1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476" y="861847"/>
            <a:ext cx="11361683" cy="5885793"/>
          </a:xfrm>
        </p:spPr>
        <p:txBody>
          <a:bodyPr/>
          <a:lstStyle/>
          <a:p>
            <a:pPr marL="0" indent="0">
              <a:buNone/>
            </a:pPr>
            <a:r>
              <a:rPr lang="uk-UA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Догляд за посівами льону</a:t>
            </a:r>
          </a:p>
          <a:p>
            <a:r>
              <a:rPr lang="uk-UA" dirty="0"/>
              <a:t>Для боротьби із лляною блохою проводять обприскування посівів препаратом </a:t>
            </a:r>
            <a:r>
              <a:rPr lang="uk-UA" dirty="0" err="1"/>
              <a:t>ф’юрі</a:t>
            </a:r>
            <a:r>
              <a:rPr lang="uk-UA" dirty="0"/>
              <a:t> 10% (0,15 л/га). </a:t>
            </a:r>
          </a:p>
          <a:p>
            <a:r>
              <a:rPr lang="uk-UA" dirty="0"/>
              <a:t>Для захисту посівів від комплексу </a:t>
            </a:r>
            <a:r>
              <a:rPr lang="uk-UA" dirty="0" err="1"/>
              <a:t>хвороб</a:t>
            </a:r>
            <a:r>
              <a:rPr lang="uk-UA" dirty="0"/>
              <a:t> (фузаріоз, антракноз, іржа, пасмо) у фазі «ялинка» обробляють </a:t>
            </a:r>
            <a:r>
              <a:rPr lang="uk-UA" dirty="0" err="1"/>
              <a:t>хлорокисом</a:t>
            </a:r>
            <a:r>
              <a:rPr lang="uk-UA" dirty="0"/>
              <a:t> міді, 90% </a:t>
            </a:r>
            <a:r>
              <a:rPr lang="uk-UA" dirty="0" err="1"/>
              <a:t>з.п</a:t>
            </a:r>
            <a:r>
              <a:rPr lang="uk-UA" dirty="0"/>
              <a:t>. (2,2 кг/га); </a:t>
            </a:r>
            <a:r>
              <a:rPr lang="uk-UA" dirty="0" err="1"/>
              <a:t>бенлатом</a:t>
            </a:r>
            <a:r>
              <a:rPr lang="uk-UA" dirty="0"/>
              <a:t>, </a:t>
            </a:r>
            <a:r>
              <a:rPr lang="uk-UA" dirty="0" err="1"/>
              <a:t>фундазолом</a:t>
            </a:r>
            <a:r>
              <a:rPr lang="uk-UA" dirty="0"/>
              <a:t>, 50% </a:t>
            </a:r>
            <a:r>
              <a:rPr lang="uk-UA" dirty="0" err="1"/>
              <a:t>з.п</a:t>
            </a:r>
            <a:r>
              <a:rPr lang="uk-UA" dirty="0"/>
              <a:t>. (1 кг/га). </a:t>
            </a:r>
          </a:p>
          <a:p>
            <a:r>
              <a:rPr lang="uk-UA" dirty="0"/>
              <a:t>Забур’янені посіви льону обприскують                                                       гербіцидами у баковій суміші —                                                                </a:t>
            </a:r>
            <a:r>
              <a:rPr lang="uk-UA" dirty="0" err="1"/>
              <a:t>протизлаковим</a:t>
            </a:r>
            <a:r>
              <a:rPr lang="uk-UA" dirty="0"/>
              <a:t> — пантера та                                                   </a:t>
            </a:r>
            <a:r>
              <a:rPr lang="uk-UA" dirty="0" err="1"/>
              <a:t>протидводольним</a:t>
            </a:r>
            <a:r>
              <a:rPr lang="uk-UA" dirty="0"/>
              <a:t> — льонок чи крос.</a:t>
            </a:r>
          </a:p>
          <a:p>
            <a:endParaRPr lang="uk-UA" dirty="0"/>
          </a:p>
          <a:p>
            <a:pPr marL="0" indent="0">
              <a:buNone/>
            </a:pPr>
            <a:r>
              <a:rPr lang="uk-UA" dirty="0"/>
              <a:t>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2A38E63-BBAE-49E9-B518-1371C6C578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2745" y="3554639"/>
            <a:ext cx="4687613" cy="3120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1577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256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8E449D-C2C7-4676-8848-470F861F7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79" y="241738"/>
            <a:ext cx="10155620" cy="735724"/>
          </a:xfrm>
        </p:spPr>
        <p:txBody>
          <a:bodyPr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Виробництво льону</a:t>
            </a:r>
          </a:p>
        </p:txBody>
      </p:sp>
      <p:sp useBgFill="1">
        <p:nvSpPr>
          <p:cNvPr id="3" name="Объект 2">
            <a:extLst>
              <a:ext uri="{FF2B5EF4-FFF2-40B4-BE49-F238E27FC236}">
                <a16:creationId xmlns:a16="http://schemas.microsoft.com/office/drawing/2014/main" id="{7C19E624-7BB7-4887-876F-2AC1771D1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476" y="861847"/>
            <a:ext cx="11361683" cy="5885793"/>
          </a:xfrm>
        </p:spPr>
        <p:txBody>
          <a:bodyPr/>
          <a:lstStyle/>
          <a:p>
            <a:pPr marL="0" indent="0">
              <a:buNone/>
            </a:pPr>
            <a:r>
              <a:rPr lang="uk-UA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Збирання врожаю</a:t>
            </a:r>
          </a:p>
          <a:p>
            <a:r>
              <a:rPr lang="uk-UA" dirty="0"/>
              <a:t>У посушливих умовах льон олійний можна збирати прямим комбайнуванням дообладнаним зерновим комбайном, але краще скошувати його у валки з висотою зрізу 12-14 см при достиганні 65-75% коробочок. Вологість насіння при цьому становить 25-35%.</a:t>
            </a:r>
          </a:p>
          <a:p>
            <a:r>
              <a:rPr lang="uk-UA" dirty="0"/>
              <a:t>Підбирають і обмолочують валки при вологості насіння не вище як 12%. Олійний льон досягає висоти 50-70 см і більше, у стеблах формується до 16-18% волокна. Цей льон можна використовувати як для одержання насіння, так і прядива. У цьому разі збирання врожаю починають на 5-7 днів раніше, застосовуючи льонокомбайн ЛК-4А, який вириває стебла, обчісує насіннєві коробочки, що направляються у приєднаний до комбайна причіп, а </a:t>
            </a:r>
            <a:r>
              <a:rPr lang="uk-UA" dirty="0" err="1"/>
              <a:t>льоносолома</a:t>
            </a:r>
            <a:r>
              <a:rPr lang="uk-UA" dirty="0"/>
              <a:t> вистилається у стрічки на льонищі для перетворення в тресту.</a:t>
            </a:r>
          </a:p>
          <a:p>
            <a:pPr marL="0" indent="0">
              <a:buNone/>
            </a:pPr>
            <a:r>
              <a:rPr lang="uk-UA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162639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256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8E449D-C2C7-4676-8848-470F861F7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79" y="241738"/>
            <a:ext cx="10155620" cy="735724"/>
          </a:xfrm>
        </p:spPr>
        <p:txBody>
          <a:bodyPr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Виробництво льону</a:t>
            </a:r>
          </a:p>
        </p:txBody>
      </p:sp>
      <p:sp useBgFill="1">
        <p:nvSpPr>
          <p:cNvPr id="3" name="Объект 2">
            <a:extLst>
              <a:ext uri="{FF2B5EF4-FFF2-40B4-BE49-F238E27FC236}">
                <a16:creationId xmlns:a16="http://schemas.microsoft.com/office/drawing/2014/main" id="{7C19E624-7BB7-4887-876F-2AC1771D1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476" y="977462"/>
            <a:ext cx="11361683" cy="5412828"/>
          </a:xfrm>
        </p:spPr>
        <p:txBody>
          <a:bodyPr/>
          <a:lstStyle/>
          <a:p>
            <a:pPr marL="0" indent="0">
              <a:buNone/>
            </a:pPr>
            <a:r>
              <a:rPr lang="uk-UA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Збирання врожаю</a:t>
            </a:r>
          </a:p>
          <a:p>
            <a:pPr marL="0" indent="0">
              <a:buNone/>
            </a:pPr>
            <a:r>
              <a:rPr lang="uk-UA" dirty="0"/>
              <a:t> Насінну масу досушують під навісами або на відкритих майданчиках, після чого обмолочують дообладнаним зерновим комбайном. Тресту прес-підбирачами збирають в рулони і відправляють на льонозавод.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/>
              <a:t> 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3B52C3F-AA56-40B5-AF67-90104AF0E3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786" y="3185260"/>
            <a:ext cx="4969702" cy="278303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7A7C560-33F0-43E8-9302-34E4C45327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7931" y="3214589"/>
            <a:ext cx="5630593" cy="2736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0179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十二边形 12"/>
          <p:cNvSpPr/>
          <p:nvPr/>
        </p:nvSpPr>
        <p:spPr>
          <a:xfrm rot="8100000">
            <a:off x="11229975" y="5995988"/>
            <a:ext cx="449263" cy="450850"/>
          </a:xfrm>
          <a:prstGeom prst="dodecagon">
            <a:avLst/>
          </a:prstGeom>
          <a:solidFill>
            <a:schemeClr val="bg1">
              <a:alpha val="67000"/>
            </a:schemeClr>
          </a:solidFill>
          <a:ln w="2540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6E30">
              <a:alpha val="8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31" name="十二边形 30"/>
          <p:cNvSpPr/>
          <p:nvPr/>
        </p:nvSpPr>
        <p:spPr>
          <a:xfrm rot="13500000">
            <a:off x="3325813" y="866775"/>
            <a:ext cx="5133975" cy="5133975"/>
          </a:xfrm>
          <a:prstGeom prst="dodecagon">
            <a:avLst/>
          </a:prstGeom>
          <a:noFill/>
          <a:ln w="0" cap="sq">
            <a:solidFill>
              <a:schemeClr val="bg1">
                <a:alpha val="54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412" name="文本框 33"/>
          <p:cNvSpPr txBox="1">
            <a:spLocks noChangeArrowheads="1"/>
          </p:cNvSpPr>
          <p:nvPr/>
        </p:nvSpPr>
        <p:spPr bwMode="auto">
          <a:xfrm>
            <a:off x="2262531" y="2265909"/>
            <a:ext cx="7541172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altLang="zh-CN" sz="6600" b="1" dirty="0">
                <a:solidFill>
                  <a:schemeClr val="bg1"/>
                </a:solidFill>
                <a:latin typeface="方正瘦金书简体"/>
                <a:ea typeface="方正瘦金书简体"/>
                <a:cs typeface="方正瘦金书简体"/>
              </a:rPr>
              <a:t>Бажаю успіхів у навчанні </a:t>
            </a:r>
            <a:endParaRPr lang="zh-CN" altLang="en-US" sz="6600" b="1" dirty="0">
              <a:solidFill>
                <a:schemeClr val="bg1"/>
              </a:solidFill>
              <a:latin typeface="方正瘦金书简体"/>
              <a:ea typeface="方正瘦金书简体"/>
              <a:cs typeface="方正瘦金书简体"/>
            </a:endParaRPr>
          </a:p>
        </p:txBody>
      </p:sp>
      <p:sp>
        <p:nvSpPr>
          <p:cNvPr id="36" name="十二边形 35"/>
          <p:cNvSpPr/>
          <p:nvPr/>
        </p:nvSpPr>
        <p:spPr>
          <a:xfrm rot="14400000">
            <a:off x="3325813" y="866775"/>
            <a:ext cx="5133975" cy="5133975"/>
          </a:xfrm>
          <a:prstGeom prst="dodecagon">
            <a:avLst/>
          </a:prstGeom>
          <a:noFill/>
          <a:ln w="0" cap="sq">
            <a:solidFill>
              <a:schemeClr val="bg1">
                <a:alpha val="54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937</TotalTime>
  <Words>1902</Words>
  <Application>Microsoft Office PowerPoint</Application>
  <PresentationFormat>Широкоэкранный</PresentationFormat>
  <Paragraphs>104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方正瘦金书简体</vt:lpstr>
      <vt:lpstr>Office 主题</vt:lpstr>
      <vt:lpstr>Презентация PowerPoint</vt:lpstr>
      <vt:lpstr>ПЛАН</vt:lpstr>
      <vt:lpstr>ПРЯДИВНІ КУЛЬТУРИ</vt:lpstr>
      <vt:lpstr>ПРЯДИВНІ КУЛЬТУРИ</vt:lpstr>
      <vt:lpstr>ПРЯДИВНІ КУЛЬТУРИ</vt:lpstr>
      <vt:lpstr>ПРЯДИВНІ КУЛЬТУРИ</vt:lpstr>
      <vt:lpstr>ЗАГАЛЬНА ХАРАКТЕРИСТИКА ЛЬОНУ</vt:lpstr>
      <vt:lpstr>Презентация PowerPoint</vt:lpstr>
      <vt:lpstr>Використання продуктів льону</vt:lpstr>
      <vt:lpstr>Використання продуктів льону</vt:lpstr>
      <vt:lpstr>Сорти льону</vt:lpstr>
      <vt:lpstr>Фази розвитку льону</vt:lpstr>
      <vt:lpstr>Фази розвитку льону</vt:lpstr>
      <vt:lpstr>Виробництво льону</vt:lpstr>
      <vt:lpstr>Виробництво льону</vt:lpstr>
      <vt:lpstr>Виробництво льону</vt:lpstr>
      <vt:lpstr>Виробництво льону</vt:lpstr>
      <vt:lpstr>Виробництво льону</vt:lpstr>
      <vt:lpstr>Виробництво льону</vt:lpstr>
      <vt:lpstr>Виробництво льону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YANGS-PC</dc:creator>
  <cp:lastModifiedBy>user</cp:lastModifiedBy>
  <cp:revision>89</cp:revision>
  <dcterms:created xsi:type="dcterms:W3CDTF">2015-07-21T09:53:38Z</dcterms:created>
  <dcterms:modified xsi:type="dcterms:W3CDTF">2025-06-07T16:08:45Z</dcterms:modified>
</cp:coreProperties>
</file>