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PT Serif" charset="1" panose="020A0603040505020204"/>
      <p:regular r:id="rId20"/>
    </p:embeddedFont>
    <p:embeddedFont>
      <p:font typeface="PT Serif Bold" charset="1" panose="020A0703040505020204"/>
      <p:regular r:id="rId21"/>
    </p:embeddedFont>
    <p:embeddedFont>
      <p:font typeface="Noto Serif Display" charset="1" panose="02020502080505020204"/>
      <p:regular r:id="rId22"/>
    </p:embeddedFont>
    <p:embeddedFont>
      <p:font typeface="Noto Serif Bold" charset="1" panose="02020800060500020200"/>
      <p:regular r:id="rId23"/>
    </p:embeddedFont>
    <p:embeddedFont>
      <p:font typeface="Noto Serif" charset="1" panose="02020600060500020200"/>
      <p:regular r:id="rId24"/>
    </p:embeddedFont>
    <p:embeddedFont>
      <p:font typeface="Montserrat" charset="1" panose="0000050000000000000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jpeg" Type="http://schemas.openxmlformats.org/officeDocument/2006/relationships/image"/><Relationship Id="rId3" Target="../media/image12.png" Type="http://schemas.openxmlformats.org/officeDocument/2006/relationships/image"/><Relationship Id="rId4" Target="../media/image13.sv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svg" Type="http://schemas.openxmlformats.org/officeDocument/2006/relationships/image"/><Relationship Id="rId2" Target="../media/image14.png" Type="http://schemas.openxmlformats.org/officeDocument/2006/relationships/image"/><Relationship Id="rId3" Target="../media/image15.svg" Type="http://schemas.openxmlformats.org/officeDocument/2006/relationships/image"/><Relationship Id="rId4" Target="../media/image12.png" Type="http://schemas.openxmlformats.org/officeDocument/2006/relationships/image"/><Relationship Id="rId5" Target="../media/image13.sv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Relationship Id="rId8" Target="../media/image16.png" Type="http://schemas.openxmlformats.org/officeDocument/2006/relationships/image"/><Relationship Id="rId9" Target="../media/image17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0.png" Type="http://schemas.openxmlformats.org/officeDocument/2006/relationships/image"/><Relationship Id="rId4" Target="../media/image21.svg" Type="http://schemas.openxmlformats.org/officeDocument/2006/relationships/image"/><Relationship Id="rId5" Target="../media/image22.png" Type="http://schemas.openxmlformats.org/officeDocument/2006/relationships/image"/><Relationship Id="rId6" Target="../media/image23.svg" Type="http://schemas.openxmlformats.org/officeDocument/2006/relationships/image"/><Relationship Id="rId7" Target="../media/image24.png" Type="http://schemas.openxmlformats.org/officeDocument/2006/relationships/image"/><Relationship Id="rId8" Target="../media/image25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Relationship Id="rId3" Target="../media/image27.svg" Type="http://schemas.openxmlformats.org/officeDocument/2006/relationships/image"/><Relationship Id="rId4" Target="../media/image28.png" Type="http://schemas.openxmlformats.org/officeDocument/2006/relationships/image"/><Relationship Id="rId5" Target="../media/image29.sv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1.jpeg" Type="http://schemas.openxmlformats.org/officeDocument/2006/relationships/image"/><Relationship Id="rId3" Target="../media/image12.png" Type="http://schemas.openxmlformats.org/officeDocument/2006/relationships/image"/><Relationship Id="rId4" Target="../media/image13.sv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2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59" r="0" b="-925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795757" y="1028700"/>
            <a:ext cx="696485" cy="649895"/>
          </a:xfrm>
          <a:custGeom>
            <a:avLst/>
            <a:gdLst/>
            <a:ahLst/>
            <a:cxnLst/>
            <a:rect r="r" b="b" t="t" l="l"/>
            <a:pathLst>
              <a:path h="649895" w="696485">
                <a:moveTo>
                  <a:pt x="0" y="0"/>
                </a:moveTo>
                <a:lnTo>
                  <a:pt x="696486" y="0"/>
                </a:lnTo>
                <a:lnTo>
                  <a:pt x="696486" y="649895"/>
                </a:lnTo>
                <a:lnTo>
                  <a:pt x="0" y="64989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110984" y="2537135"/>
            <a:ext cx="12486439" cy="44074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020"/>
              </a:lnSpc>
            </a:pPr>
            <a:r>
              <a:rPr lang="en-US" sz="9317">
                <a:solidFill>
                  <a:srgbClr val="FFFFFF"/>
                </a:solidFill>
                <a:latin typeface="PT Serif"/>
                <a:ea typeface="PT Serif"/>
                <a:cs typeface="PT Serif"/>
                <a:sym typeface="PT Serif"/>
              </a:rPr>
              <a:t>“СИНТЕЗУЄМО ЯКІСНУ ОСВІТУ”</a:t>
            </a:r>
          </a:p>
          <a:p>
            <a:pPr algn="ctr">
              <a:lnSpc>
                <a:spcPts val="9783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553900">
            <a:off x="-1103269" y="6104991"/>
            <a:ext cx="23018043" cy="7826135"/>
          </a:xfrm>
          <a:custGeom>
            <a:avLst/>
            <a:gdLst/>
            <a:ahLst/>
            <a:cxnLst/>
            <a:rect r="r" b="b" t="t" l="l"/>
            <a:pathLst>
              <a:path h="7826135" w="23018043">
                <a:moveTo>
                  <a:pt x="0" y="0"/>
                </a:moveTo>
                <a:lnTo>
                  <a:pt x="23018043" y="0"/>
                </a:lnTo>
                <a:lnTo>
                  <a:pt x="23018043" y="7826135"/>
                </a:lnTo>
                <a:lnTo>
                  <a:pt x="0" y="782613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10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201973">
            <a:off x="5967515" y="29093"/>
            <a:ext cx="17096118" cy="3681512"/>
          </a:xfrm>
          <a:custGeom>
            <a:avLst/>
            <a:gdLst/>
            <a:ahLst/>
            <a:cxnLst/>
            <a:rect r="r" b="b" t="t" l="l"/>
            <a:pathLst>
              <a:path h="3681512" w="17096118">
                <a:moveTo>
                  <a:pt x="0" y="0"/>
                </a:moveTo>
                <a:lnTo>
                  <a:pt x="17096118" y="0"/>
                </a:lnTo>
                <a:lnTo>
                  <a:pt x="17096118" y="3681512"/>
                </a:lnTo>
                <a:lnTo>
                  <a:pt x="0" y="368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635221" y="1320077"/>
            <a:ext cx="14928363" cy="7465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58"/>
              </a:lnSpc>
              <a:spcBef>
                <a:spcPct val="0"/>
              </a:spcBef>
            </a:pPr>
            <a:r>
              <a:rPr lang="en-US" sz="7642">
                <a:solidFill>
                  <a:srgbClr val="BF2206"/>
                </a:solidFill>
                <a:latin typeface="PT Serif"/>
                <a:ea typeface="PT Serif"/>
                <a:cs typeface="PT Serif"/>
                <a:sym typeface="PT Serif"/>
              </a:rPr>
              <a:t>МЕТА ОСВІТИ МАЄ БУТИ СКОРІШЕ В ТОМУ, ЩОБ НАВЧАТИ НАС ЯК ДУМАТИ, НІЖ ПРО ЩО ДУМАТИ.</a:t>
            </a:r>
          </a:p>
          <a:p>
            <a:pPr algn="ctr">
              <a:lnSpc>
                <a:spcPts val="9858"/>
              </a:lnSpc>
              <a:spcBef>
                <a:spcPct val="0"/>
              </a:spcBef>
            </a:pPr>
          </a:p>
          <a:p>
            <a:pPr algn="ctr">
              <a:lnSpc>
                <a:spcPts val="9858"/>
              </a:lnSpc>
              <a:spcBef>
                <a:spcPct val="0"/>
              </a:spcBef>
            </a:pPr>
            <a:r>
              <a:rPr lang="en-US" sz="7642">
                <a:solidFill>
                  <a:srgbClr val="BF2206"/>
                </a:solidFill>
                <a:latin typeface="PT Serif"/>
                <a:ea typeface="PT Serif"/>
                <a:cs typeface="PT Serif"/>
                <a:sym typeface="PT Serif"/>
              </a:rPr>
              <a:t> ЖАН-ЖАК РУССО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10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754422" y="-3153513"/>
            <a:ext cx="10517029" cy="11698368"/>
            <a:chOff x="687070" y="247650"/>
            <a:chExt cx="11148060" cy="124002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148060" cy="12400280"/>
            </a:xfrm>
            <a:custGeom>
              <a:avLst/>
              <a:gdLst/>
              <a:ahLst/>
              <a:cxnLst/>
              <a:rect r="r" b="b" t="t" l="l"/>
              <a:pathLst>
                <a:path h="12400280" w="11148060">
                  <a:moveTo>
                    <a:pt x="9215120" y="1497330"/>
                  </a:moveTo>
                  <a:cubicBezTo>
                    <a:pt x="8773160" y="972820"/>
                    <a:pt x="8234680" y="508000"/>
                    <a:pt x="7590790" y="252730"/>
                  </a:cubicBezTo>
                  <a:cubicBezTo>
                    <a:pt x="7132320" y="71120"/>
                    <a:pt x="6633210" y="0"/>
                    <a:pt x="6139180" y="6350"/>
                  </a:cubicBezTo>
                  <a:cubicBezTo>
                    <a:pt x="4053840" y="36830"/>
                    <a:pt x="2157730" y="1490980"/>
                    <a:pt x="1289050" y="3346450"/>
                  </a:cubicBezTo>
                  <a:cubicBezTo>
                    <a:pt x="527050" y="4977130"/>
                    <a:pt x="0" y="7792720"/>
                    <a:pt x="680720" y="9457690"/>
                  </a:cubicBezTo>
                  <a:cubicBezTo>
                    <a:pt x="1360170" y="11122660"/>
                    <a:pt x="2499360" y="12005310"/>
                    <a:pt x="4248150" y="12081510"/>
                  </a:cubicBezTo>
                  <a:cubicBezTo>
                    <a:pt x="7001510" y="12400280"/>
                    <a:pt x="9088120" y="10502900"/>
                    <a:pt x="10118090" y="8309610"/>
                  </a:cubicBezTo>
                  <a:cubicBezTo>
                    <a:pt x="11148061" y="6116320"/>
                    <a:pt x="10782300" y="3361690"/>
                    <a:pt x="9215120" y="1497330"/>
                  </a:cubicBezTo>
                  <a:close/>
                </a:path>
              </a:pathLst>
            </a:custGeom>
            <a:blipFill>
              <a:blip r:embed="rId2"/>
              <a:stretch>
                <a:fillRect l="-38056" t="0" r="-38056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-9507671">
            <a:off x="-3029938" y="5884887"/>
            <a:ext cx="11257635" cy="6746826"/>
          </a:xfrm>
          <a:custGeom>
            <a:avLst/>
            <a:gdLst/>
            <a:ahLst/>
            <a:cxnLst/>
            <a:rect r="r" b="b" t="t" l="l"/>
            <a:pathLst>
              <a:path h="6746826" w="11257635">
                <a:moveTo>
                  <a:pt x="0" y="0"/>
                </a:moveTo>
                <a:lnTo>
                  <a:pt x="11257635" y="0"/>
                </a:lnTo>
                <a:lnTo>
                  <a:pt x="11257635" y="6746826"/>
                </a:lnTo>
                <a:lnTo>
                  <a:pt x="0" y="674682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-76267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8762607" y="2916903"/>
            <a:ext cx="9525393" cy="68488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74"/>
              </a:lnSpc>
            </a:pPr>
            <a:r>
              <a:rPr lang="en-US" sz="4757" b="true">
                <a:solidFill>
                  <a:srgbClr val="F4F8FF"/>
                </a:solidFill>
                <a:latin typeface="PT Serif Bold"/>
                <a:ea typeface="PT Serif Bold"/>
                <a:cs typeface="PT Serif Bold"/>
                <a:sym typeface="PT Serif Bold"/>
              </a:rPr>
              <a:t>Якість фахової передвищої освіти</a:t>
            </a:r>
            <a:r>
              <a:rPr lang="en-US" sz="4757">
                <a:solidFill>
                  <a:srgbClr val="F4F8FF"/>
                </a:solidFill>
                <a:latin typeface="PT Serif"/>
                <a:ea typeface="PT Serif"/>
                <a:cs typeface="PT Serif"/>
                <a:sym typeface="PT Serif"/>
              </a:rPr>
              <a:t> -відповідність умов освітньої діяльності та результатів навчання вимогам законодавства та стандартам фахової передвищої освіти, професійним та міжнародним стандартам.</a:t>
            </a:r>
          </a:p>
          <a:p>
            <a:pPr algn="l">
              <a:lnSpc>
                <a:spcPts val="3617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10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9893434">
            <a:off x="7071190" y="-4922182"/>
            <a:ext cx="12299433" cy="8900317"/>
          </a:xfrm>
          <a:custGeom>
            <a:avLst/>
            <a:gdLst/>
            <a:ahLst/>
            <a:cxnLst/>
            <a:rect r="r" b="b" t="t" l="l"/>
            <a:pathLst>
              <a:path h="8900317" w="12299433">
                <a:moveTo>
                  <a:pt x="0" y="0"/>
                </a:moveTo>
                <a:lnTo>
                  <a:pt x="12299432" y="0"/>
                </a:lnTo>
                <a:lnTo>
                  <a:pt x="12299432" y="8900317"/>
                </a:lnTo>
                <a:lnTo>
                  <a:pt x="0" y="890031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7600950" y="4371975"/>
            <a:ext cx="3086100" cy="1543050"/>
            <a:chOff x="0" y="0"/>
            <a:chExt cx="812800" cy="4064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cubicBezTo>
                    <a:pt x="721824" y="0"/>
                    <a:pt x="812800" y="90976"/>
                    <a:pt x="812800" y="203200"/>
                  </a:cubicBezTo>
                  <a:cubicBezTo>
                    <a:pt x="812800" y="315424"/>
                    <a:pt x="721824" y="406400"/>
                    <a:pt x="6096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7B1300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8128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7315164" y="3421894"/>
            <a:ext cx="3481293" cy="3481293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7B1300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7753350" y="4524375"/>
            <a:ext cx="3086100" cy="1543050"/>
            <a:chOff x="0" y="0"/>
            <a:chExt cx="812800" cy="4064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7B1300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5708670" y="7422400"/>
            <a:ext cx="6695480" cy="2500398"/>
            <a:chOff x="0" y="0"/>
            <a:chExt cx="1088244" cy="406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088244" cy="406400"/>
            </a:xfrm>
            <a:custGeom>
              <a:avLst/>
              <a:gdLst/>
              <a:ahLst/>
              <a:cxnLst/>
              <a:rect r="r" b="b" t="t" l="l"/>
              <a:pathLst>
                <a:path h="406400" w="1088244">
                  <a:moveTo>
                    <a:pt x="885044" y="0"/>
                  </a:moveTo>
                  <a:cubicBezTo>
                    <a:pt x="997268" y="0"/>
                    <a:pt x="1088244" y="90976"/>
                    <a:pt x="1088244" y="203200"/>
                  </a:cubicBezTo>
                  <a:cubicBezTo>
                    <a:pt x="1088244" y="315424"/>
                    <a:pt x="997268" y="406400"/>
                    <a:pt x="885044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7B1300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088244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578993" y="4085554"/>
            <a:ext cx="5578415" cy="2226870"/>
            <a:chOff x="0" y="0"/>
            <a:chExt cx="1469212" cy="586501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469212" cy="586501"/>
            </a:xfrm>
            <a:custGeom>
              <a:avLst/>
              <a:gdLst/>
              <a:ahLst/>
              <a:cxnLst/>
              <a:rect r="r" b="b" t="t" l="l"/>
              <a:pathLst>
                <a:path h="586501" w="1469212">
                  <a:moveTo>
                    <a:pt x="1266012" y="0"/>
                  </a:moveTo>
                  <a:cubicBezTo>
                    <a:pt x="1378236" y="0"/>
                    <a:pt x="1469212" y="131293"/>
                    <a:pt x="1469212" y="293250"/>
                  </a:cubicBezTo>
                  <a:cubicBezTo>
                    <a:pt x="1469212" y="455208"/>
                    <a:pt x="1378236" y="586501"/>
                    <a:pt x="1266012" y="586501"/>
                  </a:cubicBezTo>
                  <a:lnTo>
                    <a:pt x="203200" y="586501"/>
                  </a:lnTo>
                  <a:cubicBezTo>
                    <a:pt x="90976" y="586501"/>
                    <a:pt x="0" y="455208"/>
                    <a:pt x="0" y="293250"/>
                  </a:cubicBezTo>
                  <a:cubicBezTo>
                    <a:pt x="0" y="131293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7B1300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1469212" cy="6246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1887200" y="3992171"/>
            <a:ext cx="5989415" cy="2226870"/>
            <a:chOff x="0" y="0"/>
            <a:chExt cx="1048272" cy="389748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048272" cy="389748"/>
            </a:xfrm>
            <a:custGeom>
              <a:avLst/>
              <a:gdLst/>
              <a:ahLst/>
              <a:cxnLst/>
              <a:rect r="r" b="b" t="t" l="l"/>
              <a:pathLst>
                <a:path h="389748" w="1048272">
                  <a:moveTo>
                    <a:pt x="845072" y="0"/>
                  </a:moveTo>
                  <a:cubicBezTo>
                    <a:pt x="957296" y="0"/>
                    <a:pt x="1048272" y="87248"/>
                    <a:pt x="1048272" y="194874"/>
                  </a:cubicBezTo>
                  <a:cubicBezTo>
                    <a:pt x="1048272" y="302500"/>
                    <a:pt x="957296" y="389748"/>
                    <a:pt x="845072" y="389748"/>
                  </a:cubicBezTo>
                  <a:lnTo>
                    <a:pt x="203200" y="389748"/>
                  </a:lnTo>
                  <a:cubicBezTo>
                    <a:pt x="90976" y="389748"/>
                    <a:pt x="0" y="302500"/>
                    <a:pt x="0" y="194874"/>
                  </a:cubicBezTo>
                  <a:cubicBezTo>
                    <a:pt x="0" y="87248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7B1300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1048272" cy="42784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5708670" y="344880"/>
            <a:ext cx="6695480" cy="2374030"/>
            <a:chOff x="0" y="0"/>
            <a:chExt cx="1763418" cy="625259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763419" cy="625259"/>
            </a:xfrm>
            <a:custGeom>
              <a:avLst/>
              <a:gdLst/>
              <a:ahLst/>
              <a:cxnLst/>
              <a:rect r="r" b="b" t="t" l="l"/>
              <a:pathLst>
                <a:path h="625259" w="1763419">
                  <a:moveTo>
                    <a:pt x="1560219" y="0"/>
                  </a:moveTo>
                  <a:cubicBezTo>
                    <a:pt x="1672443" y="0"/>
                    <a:pt x="1763419" y="139969"/>
                    <a:pt x="1763419" y="312629"/>
                  </a:cubicBezTo>
                  <a:cubicBezTo>
                    <a:pt x="1763419" y="485290"/>
                    <a:pt x="1672443" y="625259"/>
                    <a:pt x="1560219" y="625259"/>
                  </a:cubicBezTo>
                  <a:lnTo>
                    <a:pt x="203200" y="625259"/>
                  </a:lnTo>
                  <a:cubicBezTo>
                    <a:pt x="90976" y="625259"/>
                    <a:pt x="0" y="485290"/>
                    <a:pt x="0" y="312629"/>
                  </a:cubicBezTo>
                  <a:cubicBezTo>
                    <a:pt x="0" y="139969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7B1300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76200"/>
              <a:ext cx="1763418" cy="70145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459"/>
                </a:lnSpc>
              </a:pPr>
              <a:r>
                <a:rPr lang="en-US" sz="3899">
                  <a:solidFill>
                    <a:srgbClr val="FFFFFF"/>
                  </a:solidFill>
                  <a:latin typeface="Noto Serif Display"/>
                  <a:ea typeface="Noto Serif Display"/>
                  <a:cs typeface="Noto Serif Display"/>
                  <a:sym typeface="Noto Serif Display"/>
                </a:rPr>
                <a:t>навчання орієнтоване на здобувачів</a:t>
              </a: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7205757" y="4053894"/>
            <a:ext cx="3481293" cy="17363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13"/>
              </a:lnSpc>
              <a:spcBef>
                <a:spcPct val="0"/>
              </a:spcBef>
            </a:pPr>
            <a:r>
              <a:rPr lang="en-US" sz="5359">
                <a:solidFill>
                  <a:srgbClr val="F4F8FF"/>
                </a:solidFill>
                <a:latin typeface="PT Serif"/>
                <a:ea typeface="PT Serif"/>
                <a:cs typeface="PT Serif"/>
                <a:sym typeface="PT Serif"/>
              </a:rPr>
              <a:t>ЯКІСТЬ ОСВІТИ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225147" y="4492885"/>
            <a:ext cx="6286107" cy="1336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18"/>
              </a:lnSpc>
              <a:spcBef>
                <a:spcPct val="0"/>
              </a:spcBef>
            </a:pPr>
            <a:r>
              <a:rPr lang="en-US" sz="3870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створення освітнього середовища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8491756" y="4339249"/>
            <a:ext cx="13059128" cy="13598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20"/>
              </a:lnSpc>
              <a:spcBef>
                <a:spcPct val="0"/>
              </a:spcBef>
            </a:pPr>
            <a:r>
              <a:rPr lang="en-US" sz="3943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заохочення </a:t>
            </a:r>
          </a:p>
          <a:p>
            <a:pPr algn="ctr">
              <a:lnSpc>
                <a:spcPts val="5520"/>
              </a:lnSpc>
              <a:spcBef>
                <a:spcPct val="0"/>
              </a:spcBef>
            </a:pPr>
            <a:r>
              <a:rPr lang="en-US" sz="3943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здобувачів освіти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-1492952" y="7946249"/>
            <a:ext cx="21098723" cy="13764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2"/>
              </a:lnSpc>
              <a:spcBef>
                <a:spcPct val="0"/>
              </a:spcBef>
            </a:pPr>
            <a:r>
              <a:rPr lang="en-US" sz="3994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взаємна повага</a:t>
            </a:r>
          </a:p>
          <a:p>
            <a:pPr algn="ctr">
              <a:lnSpc>
                <a:spcPts val="5592"/>
              </a:lnSpc>
              <a:spcBef>
                <a:spcPct val="0"/>
              </a:spcBef>
            </a:pPr>
            <a:r>
              <a:rPr lang="en-US" sz="3994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 і партнерство</a:t>
            </a:r>
          </a:p>
        </p:txBody>
      </p:sp>
      <p:sp>
        <p:nvSpPr>
          <p:cNvPr name="AutoShape 28" id="28"/>
          <p:cNvSpPr/>
          <p:nvPr/>
        </p:nvSpPr>
        <p:spPr>
          <a:xfrm flipV="true">
            <a:off x="10686761" y="5105605"/>
            <a:ext cx="1200439" cy="16583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29" id="29"/>
          <p:cNvSpPr/>
          <p:nvPr/>
        </p:nvSpPr>
        <p:spPr>
          <a:xfrm>
            <a:off x="9055810" y="6903187"/>
            <a:ext cx="599" cy="519213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30" id="30"/>
          <p:cNvSpPr/>
          <p:nvPr/>
        </p:nvSpPr>
        <p:spPr>
          <a:xfrm flipV="true">
            <a:off x="9055810" y="2718910"/>
            <a:ext cx="599" cy="702984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31" id="31"/>
          <p:cNvSpPr/>
          <p:nvPr/>
        </p:nvSpPr>
        <p:spPr>
          <a:xfrm flipH="true" flipV="true">
            <a:off x="6123794" y="4945904"/>
            <a:ext cx="1191370" cy="216637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arrow" len="sm" w="med"/>
          </a:ln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10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466931" y="552603"/>
            <a:ext cx="7308988" cy="6891111"/>
            <a:chOff x="0" y="0"/>
            <a:chExt cx="6421709" cy="605456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421709" cy="6054561"/>
            </a:xfrm>
            <a:custGeom>
              <a:avLst/>
              <a:gdLst/>
              <a:ahLst/>
              <a:cxnLst/>
              <a:rect r="r" b="b" t="t" l="l"/>
              <a:pathLst>
                <a:path h="6054561" w="6421709">
                  <a:moveTo>
                    <a:pt x="6421709" y="3027317"/>
                  </a:moveTo>
                  <a:cubicBezTo>
                    <a:pt x="6421709" y="4699169"/>
                    <a:pt x="4984133" y="6054561"/>
                    <a:pt x="3210855" y="6054561"/>
                  </a:cubicBezTo>
                  <a:cubicBezTo>
                    <a:pt x="1437551" y="6054561"/>
                    <a:pt x="0" y="4699169"/>
                    <a:pt x="0" y="3027317"/>
                  </a:cubicBezTo>
                  <a:cubicBezTo>
                    <a:pt x="0" y="1355379"/>
                    <a:pt x="1437551" y="0"/>
                    <a:pt x="3210855" y="0"/>
                  </a:cubicBezTo>
                  <a:cubicBezTo>
                    <a:pt x="4984158" y="0"/>
                    <a:pt x="6421709" y="1355379"/>
                    <a:pt x="6421709" y="3027317"/>
                  </a:cubicBezTo>
                  <a:close/>
                </a:path>
              </a:pathLst>
            </a:custGeom>
            <a:blipFill>
              <a:blip r:embed="rId2"/>
              <a:stretch>
                <a:fillRect l="-20712" t="0" r="-20712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1401431" y="-7523399"/>
            <a:ext cx="9521990" cy="12849235"/>
          </a:xfrm>
          <a:custGeom>
            <a:avLst/>
            <a:gdLst/>
            <a:ahLst/>
            <a:cxnLst/>
            <a:rect r="r" b="b" t="t" l="l"/>
            <a:pathLst>
              <a:path h="12849235" w="9521990">
                <a:moveTo>
                  <a:pt x="0" y="0"/>
                </a:moveTo>
                <a:lnTo>
                  <a:pt x="9521990" y="0"/>
                </a:lnTo>
                <a:lnTo>
                  <a:pt x="9521990" y="12849235"/>
                </a:lnTo>
                <a:lnTo>
                  <a:pt x="0" y="128492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6579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2256539">
            <a:off x="11648186" y="6588162"/>
            <a:ext cx="8663258" cy="6269049"/>
          </a:xfrm>
          <a:custGeom>
            <a:avLst/>
            <a:gdLst/>
            <a:ahLst/>
            <a:cxnLst/>
            <a:rect r="r" b="b" t="t" l="l"/>
            <a:pathLst>
              <a:path h="6269049" w="8663258">
                <a:moveTo>
                  <a:pt x="0" y="0"/>
                </a:moveTo>
                <a:lnTo>
                  <a:pt x="8663259" y="0"/>
                </a:lnTo>
                <a:lnTo>
                  <a:pt x="8663259" y="6269048"/>
                </a:lnTo>
                <a:lnTo>
                  <a:pt x="0" y="626904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6" id="6"/>
          <p:cNvSpPr/>
          <p:nvPr/>
        </p:nvSpPr>
        <p:spPr>
          <a:xfrm>
            <a:off x="1186850" y="4307574"/>
            <a:ext cx="0" cy="4496062"/>
          </a:xfrm>
          <a:prstGeom prst="line">
            <a:avLst/>
          </a:prstGeom>
          <a:ln cap="flat" w="28575">
            <a:solidFill>
              <a:srgbClr val="F53725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/>
          <p:nvPr/>
        </p:nvGrpSpPr>
        <p:grpSpPr>
          <a:xfrm rot="0">
            <a:off x="1063497" y="4060867"/>
            <a:ext cx="246707" cy="246707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104"/>
            </a:solidFill>
            <a:ln w="28575" cap="sq">
              <a:solidFill>
                <a:srgbClr val="F53725"/>
              </a:solidFill>
              <a:prstDash val="solid"/>
              <a:miter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76200" y="76200"/>
              <a:ext cx="660400" cy="660400"/>
            </a:xfrm>
            <a:prstGeom prst="rect">
              <a:avLst/>
            </a:prstGeom>
          </p:spPr>
          <p:txBody>
            <a:bodyPr anchor="ctr" rtlCol="false" tIns="27093" lIns="27093" bIns="27093" rIns="27093"/>
            <a:lstStyle/>
            <a:p>
              <a:pPr algn="ctr">
                <a:lnSpc>
                  <a:spcPts val="74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063497" y="5246559"/>
            <a:ext cx="246707" cy="246707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104"/>
            </a:solidFill>
            <a:ln w="28575" cap="sq">
              <a:solidFill>
                <a:srgbClr val="F53725"/>
              </a:solidFill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76200" y="76200"/>
              <a:ext cx="660400" cy="660400"/>
            </a:xfrm>
            <a:prstGeom prst="rect">
              <a:avLst/>
            </a:prstGeom>
          </p:spPr>
          <p:txBody>
            <a:bodyPr anchor="ctr" rtlCol="false" tIns="27093" lIns="27093" bIns="27093" rIns="27093"/>
            <a:lstStyle/>
            <a:p>
              <a:pPr algn="ctr">
                <a:lnSpc>
                  <a:spcPts val="74"/>
                </a:lnSpc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028700" y="352674"/>
            <a:ext cx="7888368" cy="29274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684"/>
              </a:lnSpc>
            </a:pPr>
            <a:r>
              <a:rPr lang="en-US" b="true" sz="6800">
                <a:solidFill>
                  <a:srgbClr val="FFFFFF"/>
                </a:solidFill>
                <a:latin typeface="PT Serif Bold"/>
                <a:ea typeface="PT Serif Bold"/>
                <a:cs typeface="PT Serif Bold"/>
                <a:sym typeface="PT Serif Bold"/>
              </a:rPr>
              <a:t>ПРИНЦИПИ ЗАБЕЗПЕЧЕННЯ ЯКОСТІ ОСВІТИ: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063497" y="6432251"/>
            <a:ext cx="246707" cy="246707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104"/>
            </a:solidFill>
            <a:ln w="28575" cap="sq">
              <a:solidFill>
                <a:srgbClr val="F53725"/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76200" y="76200"/>
              <a:ext cx="660400" cy="660400"/>
            </a:xfrm>
            <a:prstGeom prst="rect">
              <a:avLst/>
            </a:prstGeom>
          </p:spPr>
          <p:txBody>
            <a:bodyPr anchor="ctr" rtlCol="false" tIns="27093" lIns="27093" bIns="27093" rIns="27093"/>
            <a:lstStyle/>
            <a:p>
              <a:pPr algn="ctr">
                <a:lnSpc>
                  <a:spcPts val="74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063497" y="7617943"/>
            <a:ext cx="246707" cy="246707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104"/>
            </a:solidFill>
            <a:ln w="28575" cap="sq">
              <a:solidFill>
                <a:srgbClr val="F53725"/>
              </a:solidFill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76200" y="76200"/>
              <a:ext cx="660400" cy="660400"/>
            </a:xfrm>
            <a:prstGeom prst="rect">
              <a:avLst/>
            </a:prstGeom>
          </p:spPr>
          <p:txBody>
            <a:bodyPr anchor="ctr" rtlCol="false" tIns="27093" lIns="27093" bIns="27093" rIns="27093"/>
            <a:lstStyle/>
            <a:p>
              <a:pPr algn="ctr">
                <a:lnSpc>
                  <a:spcPts val="74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063497" y="8803636"/>
            <a:ext cx="246707" cy="246707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104"/>
            </a:solidFill>
            <a:ln w="28575" cap="sq">
              <a:solidFill>
                <a:srgbClr val="F53725"/>
              </a:solidFill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76200" y="76200"/>
              <a:ext cx="660400" cy="660400"/>
            </a:xfrm>
            <a:prstGeom prst="rect">
              <a:avLst/>
            </a:prstGeom>
          </p:spPr>
          <p:txBody>
            <a:bodyPr anchor="ctr" rtlCol="false" tIns="27093" lIns="27093" bIns="27093" rIns="27093"/>
            <a:lstStyle/>
            <a:p>
              <a:pPr algn="ctr">
                <a:lnSpc>
                  <a:spcPts val="74"/>
                </a:lnSpc>
              </a:pP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-1754500" y="3842530"/>
            <a:ext cx="11117538" cy="6775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87"/>
              </a:lnSpc>
              <a:spcBef>
                <a:spcPct val="0"/>
              </a:spcBef>
            </a:pPr>
            <a:r>
              <a:rPr lang="en-US" sz="3991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системний підхід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28700" y="4996129"/>
            <a:ext cx="7193524" cy="6713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20"/>
              </a:lnSpc>
              <a:spcBef>
                <a:spcPct val="0"/>
              </a:spcBef>
            </a:pPr>
            <a:r>
              <a:rPr lang="en-US" sz="3943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компетентнісний підхід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516416" y="6181821"/>
            <a:ext cx="9885015" cy="6713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20"/>
              </a:lnSpc>
              <a:spcBef>
                <a:spcPct val="0"/>
              </a:spcBef>
            </a:pPr>
            <a:r>
              <a:rPr lang="en-US" sz="3943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моніторинг якості освітньої діяльності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516416" y="7367514"/>
            <a:ext cx="12419112" cy="6713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20"/>
              </a:lnSpc>
              <a:spcBef>
                <a:spcPct val="0"/>
              </a:spcBef>
            </a:pPr>
            <a:r>
              <a:rPr lang="en-US" sz="3943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постійне підвищення якості освітньої діяльності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516416" y="8448927"/>
            <a:ext cx="16230600" cy="13666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20"/>
              </a:lnSpc>
              <a:spcBef>
                <a:spcPct val="0"/>
              </a:spcBef>
            </a:pPr>
            <a:r>
              <a:rPr lang="en-US" sz="3943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відкритість та прозорість на усіх етапах забезпечення якості  освіти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10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326255" y="5064364"/>
            <a:ext cx="1476435" cy="1476435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53725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76200" y="76200"/>
              <a:ext cx="660400" cy="660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006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4855268" y="5625360"/>
            <a:ext cx="418409" cy="322698"/>
          </a:xfrm>
          <a:custGeom>
            <a:avLst/>
            <a:gdLst/>
            <a:ahLst/>
            <a:cxnLst/>
            <a:rect r="r" b="b" t="t" l="l"/>
            <a:pathLst>
              <a:path h="322698" w="418409">
                <a:moveTo>
                  <a:pt x="0" y="0"/>
                </a:moveTo>
                <a:lnTo>
                  <a:pt x="418408" y="0"/>
                </a:lnTo>
                <a:lnTo>
                  <a:pt x="418408" y="322698"/>
                </a:lnTo>
                <a:lnTo>
                  <a:pt x="0" y="3226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356045">
            <a:off x="9450945" y="-8164655"/>
            <a:ext cx="9521990" cy="12849235"/>
          </a:xfrm>
          <a:custGeom>
            <a:avLst/>
            <a:gdLst/>
            <a:ahLst/>
            <a:cxnLst/>
            <a:rect r="r" b="b" t="t" l="l"/>
            <a:pathLst>
              <a:path h="12849235" w="9521990">
                <a:moveTo>
                  <a:pt x="0" y="0"/>
                </a:moveTo>
                <a:lnTo>
                  <a:pt x="9521990" y="0"/>
                </a:lnTo>
                <a:lnTo>
                  <a:pt x="9521990" y="12849235"/>
                </a:lnTo>
                <a:lnTo>
                  <a:pt x="0" y="128492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56579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233942">
            <a:off x="-5519857" y="-4302582"/>
            <a:ext cx="19308321" cy="6564829"/>
          </a:xfrm>
          <a:custGeom>
            <a:avLst/>
            <a:gdLst/>
            <a:ahLst/>
            <a:cxnLst/>
            <a:rect r="r" b="b" t="t" l="l"/>
            <a:pathLst>
              <a:path h="6564829" w="19308321">
                <a:moveTo>
                  <a:pt x="0" y="0"/>
                </a:moveTo>
                <a:lnTo>
                  <a:pt x="19308321" y="0"/>
                </a:lnTo>
                <a:lnTo>
                  <a:pt x="19308321" y="6564829"/>
                </a:lnTo>
                <a:lnTo>
                  <a:pt x="0" y="656482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506034" y="3600450"/>
            <a:ext cx="3086100" cy="3086100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684859"/>
                  </a:lnTo>
                  <a:cubicBezTo>
                    <a:pt x="812800" y="718791"/>
                    <a:pt x="799321" y="751333"/>
                    <a:pt x="775327" y="775327"/>
                  </a:cubicBezTo>
                  <a:cubicBezTo>
                    <a:pt x="751333" y="799321"/>
                    <a:pt x="718791" y="812800"/>
                    <a:pt x="684859" y="812800"/>
                  </a:cubicBezTo>
                  <a:lnTo>
                    <a:pt x="127941" y="812800"/>
                  </a:lnTo>
                  <a:cubicBezTo>
                    <a:pt x="94009" y="812800"/>
                    <a:pt x="61467" y="799321"/>
                    <a:pt x="37473" y="775327"/>
                  </a:cubicBezTo>
                  <a:cubicBezTo>
                    <a:pt x="13479" y="751333"/>
                    <a:pt x="0" y="718791"/>
                    <a:pt x="0" y="684859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7B1300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  <a:p>
              <a:pPr algn="ctr">
                <a:lnSpc>
                  <a:spcPts val="2659"/>
                </a:lnSpc>
              </a:pPr>
            </a:p>
            <a:p>
              <a:pPr algn="ctr">
                <a:lnSpc>
                  <a:spcPts val="2659"/>
                </a:lnSpc>
              </a:pPr>
            </a:p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7600950" y="3600450"/>
            <a:ext cx="3143356" cy="3086100"/>
            <a:chOff x="0" y="0"/>
            <a:chExt cx="82788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27880" cy="812800"/>
            </a:xfrm>
            <a:custGeom>
              <a:avLst/>
              <a:gdLst/>
              <a:ahLst/>
              <a:cxnLst/>
              <a:rect r="r" b="b" t="t" l="l"/>
              <a:pathLst>
                <a:path h="812800" w="827880">
                  <a:moveTo>
                    <a:pt x="125610" y="0"/>
                  </a:moveTo>
                  <a:lnTo>
                    <a:pt x="702269" y="0"/>
                  </a:lnTo>
                  <a:cubicBezTo>
                    <a:pt x="771642" y="0"/>
                    <a:pt x="827880" y="56238"/>
                    <a:pt x="827880" y="125610"/>
                  </a:cubicBezTo>
                  <a:lnTo>
                    <a:pt x="827880" y="687190"/>
                  </a:lnTo>
                  <a:cubicBezTo>
                    <a:pt x="827880" y="756562"/>
                    <a:pt x="771642" y="812800"/>
                    <a:pt x="702269" y="812800"/>
                  </a:cubicBezTo>
                  <a:lnTo>
                    <a:pt x="125610" y="812800"/>
                  </a:lnTo>
                  <a:cubicBezTo>
                    <a:pt x="56238" y="812800"/>
                    <a:pt x="0" y="756562"/>
                    <a:pt x="0" y="687190"/>
                  </a:cubicBezTo>
                  <a:lnTo>
                    <a:pt x="0" y="125610"/>
                  </a:lnTo>
                  <a:cubicBezTo>
                    <a:pt x="0" y="56238"/>
                    <a:pt x="56238" y="0"/>
                    <a:pt x="125610" y="0"/>
                  </a:cubicBezTo>
                  <a:close/>
                </a:path>
              </a:pathLst>
            </a:custGeom>
            <a:solidFill>
              <a:srgbClr val="7B130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827880" cy="850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5237493" y="4433601"/>
            <a:ext cx="1718097" cy="1718097"/>
          </a:xfrm>
          <a:custGeom>
            <a:avLst/>
            <a:gdLst/>
            <a:ahLst/>
            <a:cxnLst/>
            <a:rect r="r" b="b" t="t" l="l"/>
            <a:pathLst>
              <a:path h="1718097" w="1718097">
                <a:moveTo>
                  <a:pt x="0" y="0"/>
                </a:moveTo>
                <a:lnTo>
                  <a:pt x="1718098" y="0"/>
                </a:lnTo>
                <a:lnTo>
                  <a:pt x="1718098" y="1718097"/>
                </a:lnTo>
                <a:lnTo>
                  <a:pt x="0" y="171809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1212256" y="4559779"/>
            <a:ext cx="1618437" cy="1167441"/>
          </a:xfrm>
          <a:custGeom>
            <a:avLst/>
            <a:gdLst/>
            <a:ahLst/>
            <a:cxnLst/>
            <a:rect r="r" b="b" t="t" l="l"/>
            <a:pathLst>
              <a:path h="1167441" w="1618437">
                <a:moveTo>
                  <a:pt x="0" y="0"/>
                </a:moveTo>
                <a:lnTo>
                  <a:pt x="1618437" y="0"/>
                </a:lnTo>
                <a:lnTo>
                  <a:pt x="1618437" y="1167442"/>
                </a:lnTo>
                <a:lnTo>
                  <a:pt x="0" y="116744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13478393" y="3392331"/>
            <a:ext cx="4419722" cy="3578336"/>
            <a:chOff x="0" y="0"/>
            <a:chExt cx="1074691" cy="870101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074691" cy="870101"/>
            </a:xfrm>
            <a:custGeom>
              <a:avLst/>
              <a:gdLst/>
              <a:ahLst/>
              <a:cxnLst/>
              <a:rect r="r" b="b" t="t" l="l"/>
              <a:pathLst>
                <a:path h="870101" w="1074691">
                  <a:moveTo>
                    <a:pt x="537345" y="0"/>
                  </a:moveTo>
                  <a:cubicBezTo>
                    <a:pt x="240578" y="0"/>
                    <a:pt x="0" y="194779"/>
                    <a:pt x="0" y="435051"/>
                  </a:cubicBezTo>
                  <a:cubicBezTo>
                    <a:pt x="0" y="675322"/>
                    <a:pt x="240578" y="870101"/>
                    <a:pt x="537345" y="870101"/>
                  </a:cubicBezTo>
                  <a:cubicBezTo>
                    <a:pt x="834113" y="870101"/>
                    <a:pt x="1074691" y="675322"/>
                    <a:pt x="1074691" y="435051"/>
                  </a:cubicBezTo>
                  <a:cubicBezTo>
                    <a:pt x="1074691" y="194779"/>
                    <a:pt x="834113" y="0"/>
                    <a:pt x="537345" y="0"/>
                  </a:cubicBezTo>
                  <a:close/>
                </a:path>
              </a:pathLst>
            </a:custGeom>
            <a:solidFill>
              <a:srgbClr val="7B1300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100752" y="5372"/>
              <a:ext cx="873186" cy="7831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459"/>
                </a:lnSpc>
              </a:pPr>
              <a:r>
                <a:rPr lang="en-US" sz="3899">
                  <a:solidFill>
                    <a:srgbClr val="FFFFFF"/>
                  </a:solidFill>
                  <a:latin typeface="Noto Serif Display"/>
                  <a:ea typeface="Noto Serif Display"/>
                  <a:cs typeface="Noto Serif Display"/>
                  <a:sym typeface="Noto Serif Display"/>
                </a:rPr>
                <a:t>Система забезпечення якості </a:t>
              </a:r>
            </a:p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223676" y="4395501"/>
            <a:ext cx="5650816" cy="1875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83"/>
              </a:lnSpc>
            </a:pPr>
            <a:r>
              <a:rPr lang="en-US" sz="3833" b="true">
                <a:solidFill>
                  <a:srgbClr val="FFFFFF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Внутрішня</a:t>
            </a:r>
          </a:p>
          <a:p>
            <a:pPr algn="ctr">
              <a:lnSpc>
                <a:spcPts val="4983"/>
              </a:lnSpc>
            </a:pPr>
            <a:r>
              <a:rPr lang="en-US" sz="3833" b="true">
                <a:solidFill>
                  <a:srgbClr val="FFFFFF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 система</a:t>
            </a:r>
          </a:p>
          <a:p>
            <a:pPr algn="ctr">
              <a:lnSpc>
                <a:spcPts val="4983"/>
              </a:lnSpc>
            </a:pPr>
          </a:p>
        </p:txBody>
      </p:sp>
      <p:sp>
        <p:nvSpPr>
          <p:cNvPr name="TextBox 20" id="20"/>
          <p:cNvSpPr txBox="true"/>
          <p:nvPr/>
        </p:nvSpPr>
        <p:spPr>
          <a:xfrm rot="0">
            <a:off x="5788424" y="4357401"/>
            <a:ext cx="6768409" cy="14451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33"/>
              </a:lnSpc>
              <a:spcBef>
                <a:spcPct val="0"/>
              </a:spcBef>
            </a:pPr>
            <a:r>
              <a:rPr lang="en-US" sz="4167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Зовнішня</a:t>
            </a:r>
          </a:p>
          <a:p>
            <a:pPr algn="ctr">
              <a:lnSpc>
                <a:spcPts val="5833"/>
              </a:lnSpc>
              <a:spcBef>
                <a:spcPct val="0"/>
              </a:spcBef>
            </a:pPr>
            <a:r>
              <a:rPr lang="en-US" sz="4167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система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9100319" y="4962842"/>
            <a:ext cx="87362" cy="323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•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59" r="0" b="-9259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501801" y="1028700"/>
            <a:ext cx="3784465" cy="3784465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53725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76200" y="19050"/>
              <a:ext cx="660400" cy="7175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899"/>
                </a:lnSpc>
              </a:pPr>
              <a:r>
                <a:rPr lang="en-US" sz="3499">
                  <a:solidFill>
                    <a:srgbClr val="FFFFFF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Моніторинг процесів</a:t>
              </a: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1591667" y="955466"/>
            <a:ext cx="3857699" cy="3857699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53725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6825128" y="1028700"/>
            <a:ext cx="3773518" cy="3784465"/>
            <a:chOff x="0" y="0"/>
            <a:chExt cx="921734" cy="92440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921734" cy="924408"/>
            </a:xfrm>
            <a:custGeom>
              <a:avLst/>
              <a:gdLst/>
              <a:ahLst/>
              <a:cxnLst/>
              <a:rect r="r" b="b" t="t" l="l"/>
              <a:pathLst>
                <a:path h="924408" w="921734">
                  <a:moveTo>
                    <a:pt x="460867" y="0"/>
                  </a:moveTo>
                  <a:cubicBezTo>
                    <a:pt x="206337" y="0"/>
                    <a:pt x="0" y="206936"/>
                    <a:pt x="0" y="462204"/>
                  </a:cubicBezTo>
                  <a:cubicBezTo>
                    <a:pt x="0" y="717472"/>
                    <a:pt x="206337" y="924408"/>
                    <a:pt x="460867" y="924408"/>
                  </a:cubicBezTo>
                  <a:cubicBezTo>
                    <a:pt x="715397" y="924408"/>
                    <a:pt x="921734" y="717472"/>
                    <a:pt x="921734" y="462204"/>
                  </a:cubicBezTo>
                  <a:cubicBezTo>
                    <a:pt x="921734" y="206936"/>
                    <a:pt x="715397" y="0"/>
                    <a:pt x="460867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53725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86413" y="48563"/>
              <a:ext cx="748909" cy="78918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  <a:r>
                <a:rPr lang="en-US" sz="18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ооооооддд</a:t>
              </a: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3969745" y="6421056"/>
            <a:ext cx="9883561" cy="3372407"/>
            <a:chOff x="0" y="0"/>
            <a:chExt cx="6368177" cy="217291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68177" cy="2172910"/>
            </a:xfrm>
            <a:custGeom>
              <a:avLst/>
              <a:gdLst/>
              <a:ahLst/>
              <a:cxnLst/>
              <a:rect r="r" b="b" t="t" l="l"/>
              <a:pathLst>
                <a:path h="2172910" w="6368177">
                  <a:moveTo>
                    <a:pt x="3184089" y="0"/>
                  </a:moveTo>
                  <a:cubicBezTo>
                    <a:pt x="1425565" y="0"/>
                    <a:pt x="0" y="486422"/>
                    <a:pt x="0" y="1086455"/>
                  </a:cubicBezTo>
                  <a:cubicBezTo>
                    <a:pt x="0" y="1686487"/>
                    <a:pt x="1425565" y="2172910"/>
                    <a:pt x="3184089" y="2172910"/>
                  </a:cubicBezTo>
                  <a:cubicBezTo>
                    <a:pt x="4942612" y="2172910"/>
                    <a:pt x="6368177" y="1686487"/>
                    <a:pt x="6368177" y="1086455"/>
                  </a:cubicBezTo>
                  <a:cubicBezTo>
                    <a:pt x="6368177" y="486422"/>
                    <a:pt x="4942612" y="0"/>
                    <a:pt x="318408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53725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597017" y="165610"/>
              <a:ext cx="5174144" cy="18035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5400000">
            <a:off x="7876897" y="5333481"/>
            <a:ext cx="1669981" cy="505169"/>
          </a:xfrm>
          <a:custGeom>
            <a:avLst/>
            <a:gdLst/>
            <a:ahLst/>
            <a:cxnLst/>
            <a:rect r="r" b="b" t="t" l="l"/>
            <a:pathLst>
              <a:path h="505169" w="1669981">
                <a:moveTo>
                  <a:pt x="0" y="0"/>
                </a:moveTo>
                <a:lnTo>
                  <a:pt x="1669981" y="0"/>
                </a:lnTo>
                <a:lnTo>
                  <a:pt x="1669981" y="505170"/>
                </a:lnTo>
                <a:lnTo>
                  <a:pt x="0" y="5051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7798208">
            <a:off x="322730" y="5068269"/>
            <a:ext cx="4673124" cy="1520101"/>
          </a:xfrm>
          <a:custGeom>
            <a:avLst/>
            <a:gdLst/>
            <a:ahLst/>
            <a:cxnLst/>
            <a:rect r="r" b="b" t="t" l="l"/>
            <a:pathLst>
              <a:path h="1520101" w="4673124">
                <a:moveTo>
                  <a:pt x="0" y="0"/>
                </a:moveTo>
                <a:lnTo>
                  <a:pt x="4673124" y="0"/>
                </a:lnTo>
                <a:lnTo>
                  <a:pt x="4673124" y="1520101"/>
                </a:lnTo>
                <a:lnTo>
                  <a:pt x="0" y="152010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6418184">
            <a:off x="12365441" y="4601306"/>
            <a:ext cx="5296712" cy="1506208"/>
          </a:xfrm>
          <a:custGeom>
            <a:avLst/>
            <a:gdLst/>
            <a:ahLst/>
            <a:cxnLst/>
            <a:rect r="r" b="b" t="t" l="l"/>
            <a:pathLst>
              <a:path h="1506208" w="5296712">
                <a:moveTo>
                  <a:pt x="0" y="0"/>
                </a:moveTo>
                <a:lnTo>
                  <a:pt x="5296712" y="0"/>
                </a:lnTo>
                <a:lnTo>
                  <a:pt x="5296712" y="1506208"/>
                </a:lnTo>
                <a:lnTo>
                  <a:pt x="0" y="150620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6825128" y="2032499"/>
            <a:ext cx="3773518" cy="17805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Діагностика результатів навчання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1633758" y="2032499"/>
            <a:ext cx="3773518" cy="17805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Встановлення зворотнього зв’язку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4742759" y="7165872"/>
            <a:ext cx="8337534" cy="18256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  <a:spcBef>
                <a:spcPct val="0"/>
              </a:spcBef>
            </a:pPr>
            <a:r>
              <a:rPr lang="en-US" sz="3499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Компоненти системи забезпечення якості освітньої діяльності в Коледжі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10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05463" y="2451317"/>
            <a:ext cx="9897016" cy="72150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30"/>
              </a:lnSpc>
            </a:pPr>
            <a:r>
              <a:rPr lang="en-US" sz="326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- стандарти фахової передвищої освіти;</a:t>
            </a:r>
          </a:p>
          <a:p>
            <a:pPr algn="l">
              <a:lnSpc>
                <a:spcPts val="6430"/>
              </a:lnSpc>
            </a:pPr>
            <a:r>
              <a:rPr lang="en-US" sz="326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ліцензування освітньої діяльності;</a:t>
            </a:r>
          </a:p>
          <a:p>
            <a:pPr algn="l">
              <a:lnSpc>
                <a:spcPts val="6430"/>
              </a:lnSpc>
            </a:pPr>
            <a:r>
              <a:rPr lang="en-US" sz="326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акредитація освітньо-професійних програм;</a:t>
            </a:r>
          </a:p>
          <a:p>
            <a:pPr algn="l">
              <a:lnSpc>
                <a:spcPts val="6430"/>
              </a:lnSpc>
            </a:pPr>
            <a:r>
              <a:rPr lang="en-US" sz="326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НМТ;</a:t>
            </a:r>
          </a:p>
          <a:p>
            <a:pPr algn="l">
              <a:lnSpc>
                <a:spcPts val="6430"/>
              </a:lnSpc>
            </a:pPr>
            <a:r>
              <a:rPr lang="en-US" sz="326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єдиний державний кваліфікаційний іспит;</a:t>
            </a:r>
          </a:p>
          <a:p>
            <a:pPr algn="l">
              <a:lnSpc>
                <a:spcPts val="6430"/>
              </a:lnSpc>
            </a:pPr>
            <a:r>
              <a:rPr lang="en-US" sz="326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моніторинг якості освіти;</a:t>
            </a:r>
          </a:p>
          <a:p>
            <a:pPr algn="l">
              <a:lnSpc>
                <a:spcPts val="6430"/>
              </a:lnSpc>
            </a:pPr>
            <a:r>
              <a:rPr lang="en-US" sz="326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атестація педагогічних працівників;</a:t>
            </a:r>
          </a:p>
          <a:p>
            <a:pPr algn="l">
              <a:lnSpc>
                <a:spcPts val="6430"/>
              </a:lnSpc>
            </a:pPr>
            <a:r>
              <a:rPr lang="en-US" sz="326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сертифікація педагогічних працівників;</a:t>
            </a:r>
          </a:p>
          <a:p>
            <a:pPr algn="l">
              <a:lnSpc>
                <a:spcPts val="6430"/>
              </a:lnSpc>
            </a:pPr>
            <a:r>
              <a:rPr lang="en-US" sz="326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громадський нагляд.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-5400000">
            <a:off x="9777973" y="6964658"/>
            <a:ext cx="3549668" cy="2116893"/>
          </a:xfrm>
          <a:custGeom>
            <a:avLst/>
            <a:gdLst/>
            <a:ahLst/>
            <a:cxnLst/>
            <a:rect r="r" b="b" t="t" l="l"/>
            <a:pathLst>
              <a:path h="2116893" w="3549668">
                <a:moveTo>
                  <a:pt x="0" y="0"/>
                </a:moveTo>
                <a:lnTo>
                  <a:pt x="3549667" y="0"/>
                </a:lnTo>
                <a:lnTo>
                  <a:pt x="3549667" y="2116892"/>
                </a:lnTo>
                <a:lnTo>
                  <a:pt x="0" y="21168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494360" y="2639252"/>
            <a:ext cx="6143216" cy="3205642"/>
          </a:xfrm>
          <a:custGeom>
            <a:avLst/>
            <a:gdLst/>
            <a:ahLst/>
            <a:cxnLst/>
            <a:rect r="r" b="b" t="t" l="l"/>
            <a:pathLst>
              <a:path h="3205642" w="6143216">
                <a:moveTo>
                  <a:pt x="0" y="0"/>
                </a:moveTo>
                <a:lnTo>
                  <a:pt x="6143216" y="0"/>
                </a:lnTo>
                <a:lnTo>
                  <a:pt x="6143216" y="3205641"/>
                </a:lnTo>
                <a:lnTo>
                  <a:pt x="0" y="32056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3233955" y="6587435"/>
            <a:ext cx="3725267" cy="2695739"/>
          </a:xfrm>
          <a:custGeom>
            <a:avLst/>
            <a:gdLst/>
            <a:ahLst/>
            <a:cxnLst/>
            <a:rect r="r" b="b" t="t" l="l"/>
            <a:pathLst>
              <a:path h="2695739" w="3725267">
                <a:moveTo>
                  <a:pt x="0" y="0"/>
                </a:moveTo>
                <a:lnTo>
                  <a:pt x="3725266" y="0"/>
                </a:lnTo>
                <a:lnTo>
                  <a:pt x="3725266" y="2695739"/>
                </a:lnTo>
                <a:lnTo>
                  <a:pt x="0" y="269573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494360" y="489062"/>
            <a:ext cx="7361666" cy="2502966"/>
          </a:xfrm>
          <a:custGeom>
            <a:avLst/>
            <a:gdLst/>
            <a:ahLst/>
            <a:cxnLst/>
            <a:rect r="r" b="b" t="t" l="l"/>
            <a:pathLst>
              <a:path h="2502966" w="7361666">
                <a:moveTo>
                  <a:pt x="0" y="0"/>
                </a:moveTo>
                <a:lnTo>
                  <a:pt x="7361666" y="0"/>
                </a:lnTo>
                <a:lnTo>
                  <a:pt x="7361666" y="2502967"/>
                </a:lnTo>
                <a:lnTo>
                  <a:pt x="0" y="250296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36591" y="506316"/>
            <a:ext cx="8938020" cy="15327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32"/>
              </a:lnSpc>
              <a:spcBef>
                <a:spcPct val="0"/>
              </a:spcBef>
            </a:pPr>
            <a:r>
              <a:rPr lang="en-US" b="true" sz="4451">
                <a:solidFill>
                  <a:srgbClr val="FFFFFF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Заходи зовнішньої системи забезпечення якості освіти: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10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898846">
            <a:off x="-3259400" y="-3868550"/>
            <a:ext cx="18833864" cy="6403514"/>
          </a:xfrm>
          <a:custGeom>
            <a:avLst/>
            <a:gdLst/>
            <a:ahLst/>
            <a:cxnLst/>
            <a:rect r="r" b="b" t="t" l="l"/>
            <a:pathLst>
              <a:path h="6403514" w="18833864">
                <a:moveTo>
                  <a:pt x="0" y="0"/>
                </a:moveTo>
                <a:lnTo>
                  <a:pt x="18833864" y="0"/>
                </a:lnTo>
                <a:lnTo>
                  <a:pt x="18833864" y="6403514"/>
                </a:lnTo>
                <a:lnTo>
                  <a:pt x="0" y="64035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9332909" y="387411"/>
            <a:ext cx="8350783" cy="20313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79"/>
              </a:lnSpc>
            </a:pPr>
            <a:r>
              <a:rPr lang="en-US" sz="4409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Заходи внутрішньої системи забезпечення якості освіти:</a:t>
            </a:r>
          </a:p>
          <a:p>
            <a:pPr algn="l" marL="0" indent="0" lvl="0">
              <a:lnSpc>
                <a:spcPts val="5379"/>
              </a:lnSpc>
              <a:spcBef>
                <a:spcPct val="0"/>
              </a:spcBef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4091805" y="1831073"/>
            <a:ext cx="14552971" cy="81134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23"/>
              </a:lnSpc>
            </a:pPr>
            <a:r>
              <a:rPr lang="en-US" sz="342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- розроблення і затвердження освітніх програм відповідно до Стандартів фахової передвищої освіти;</a:t>
            </a:r>
          </a:p>
          <a:p>
            <a:pPr algn="l">
              <a:lnSpc>
                <a:spcPts val="5923"/>
              </a:lnSpc>
            </a:pPr>
            <a:r>
              <a:rPr lang="en-US" sz="342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моніторинг освітніх програм;</a:t>
            </a:r>
          </a:p>
          <a:p>
            <a:pPr algn="l">
              <a:lnSpc>
                <a:spcPts val="5923"/>
              </a:lnSpc>
            </a:pPr>
            <a:r>
              <a:rPr lang="en-US" sz="342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студентоцентроване навчання;</a:t>
            </a:r>
          </a:p>
          <a:p>
            <a:pPr algn="l">
              <a:lnSpc>
                <a:spcPts val="5923"/>
              </a:lnSpc>
            </a:pPr>
            <a:r>
              <a:rPr lang="en-US" sz="342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підвищення якості знань здобувачів освіти;</a:t>
            </a:r>
          </a:p>
          <a:p>
            <a:pPr algn="l">
              <a:lnSpc>
                <a:spcPts val="5923"/>
              </a:lnSpc>
            </a:pPr>
            <a:r>
              <a:rPr lang="en-US" sz="342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посилення кадрового потенціалу Коледжу;</a:t>
            </a:r>
          </a:p>
          <a:p>
            <a:pPr algn="l">
              <a:lnSpc>
                <a:spcPts val="5923"/>
              </a:lnSpc>
            </a:pPr>
            <a:r>
              <a:rPr lang="en-US" sz="342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забезпечення необхідних ресурсів для організації освітнього процесу;</a:t>
            </a:r>
          </a:p>
          <a:p>
            <a:pPr algn="l">
              <a:lnSpc>
                <a:spcPts val="5923"/>
              </a:lnSpc>
            </a:pPr>
            <a:r>
              <a:rPr lang="en-US" sz="342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організація інформаційного менеджменту;</a:t>
            </a:r>
          </a:p>
          <a:p>
            <a:pPr algn="l">
              <a:lnSpc>
                <a:spcPts val="5923"/>
              </a:lnSpc>
            </a:pPr>
            <a:r>
              <a:rPr lang="en-US" sz="342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забезпечення публічності інформації про діяльність Коледжу;</a:t>
            </a:r>
          </a:p>
          <a:p>
            <a:pPr algn="l">
              <a:lnSpc>
                <a:spcPts val="5923"/>
              </a:lnSpc>
            </a:pPr>
            <a:r>
              <a:rPr lang="en-US" sz="3424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- забезпечення академічної доброчесності.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10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5255">
            <a:off x="9590577" y="589895"/>
            <a:ext cx="8424491" cy="9370782"/>
            <a:chOff x="687070" y="247650"/>
            <a:chExt cx="11148060" cy="124002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148060" cy="12400280"/>
            </a:xfrm>
            <a:custGeom>
              <a:avLst/>
              <a:gdLst/>
              <a:ahLst/>
              <a:cxnLst/>
              <a:rect r="r" b="b" t="t" l="l"/>
              <a:pathLst>
                <a:path h="12400280" w="11148060">
                  <a:moveTo>
                    <a:pt x="9215120" y="1497330"/>
                  </a:moveTo>
                  <a:cubicBezTo>
                    <a:pt x="8773160" y="972820"/>
                    <a:pt x="8234680" y="508000"/>
                    <a:pt x="7590790" y="252730"/>
                  </a:cubicBezTo>
                  <a:cubicBezTo>
                    <a:pt x="7132320" y="71120"/>
                    <a:pt x="6633210" y="0"/>
                    <a:pt x="6139180" y="6350"/>
                  </a:cubicBezTo>
                  <a:cubicBezTo>
                    <a:pt x="4053840" y="36830"/>
                    <a:pt x="2157730" y="1490980"/>
                    <a:pt x="1289050" y="3346450"/>
                  </a:cubicBezTo>
                  <a:cubicBezTo>
                    <a:pt x="527050" y="4977130"/>
                    <a:pt x="0" y="7792720"/>
                    <a:pt x="680720" y="9457690"/>
                  </a:cubicBezTo>
                  <a:cubicBezTo>
                    <a:pt x="1360170" y="11122660"/>
                    <a:pt x="2499360" y="12005310"/>
                    <a:pt x="4248150" y="12081510"/>
                  </a:cubicBezTo>
                  <a:cubicBezTo>
                    <a:pt x="7001510" y="12400280"/>
                    <a:pt x="9088120" y="10502900"/>
                    <a:pt x="10118090" y="8309610"/>
                  </a:cubicBezTo>
                  <a:cubicBezTo>
                    <a:pt x="11148061" y="6116320"/>
                    <a:pt x="10782300" y="3361690"/>
                    <a:pt x="9215120" y="1497330"/>
                  </a:cubicBezTo>
                  <a:close/>
                </a:path>
              </a:pathLst>
            </a:custGeom>
            <a:blipFill>
              <a:blip r:embed="rId2"/>
              <a:stretch>
                <a:fillRect l="-79878" t="0" r="-79878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-1659716">
            <a:off x="5473586" y="4761121"/>
            <a:ext cx="20881676" cy="7099770"/>
          </a:xfrm>
          <a:custGeom>
            <a:avLst/>
            <a:gdLst/>
            <a:ahLst/>
            <a:cxnLst/>
            <a:rect r="r" b="b" t="t" l="l"/>
            <a:pathLst>
              <a:path h="7099770" w="20881676">
                <a:moveTo>
                  <a:pt x="0" y="0"/>
                </a:moveTo>
                <a:lnTo>
                  <a:pt x="20881676" y="0"/>
                </a:lnTo>
                <a:lnTo>
                  <a:pt x="20881676" y="7099770"/>
                </a:lnTo>
                <a:lnTo>
                  <a:pt x="0" y="70997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18843" y="1185409"/>
            <a:ext cx="9400121" cy="69320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07"/>
              </a:lnSpc>
            </a:pPr>
            <a:r>
              <a:rPr lang="en-US" sz="4190" b="true">
                <a:solidFill>
                  <a:srgbClr val="FFFFFF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Стандарти фахової передвищої освіти</a:t>
            </a:r>
            <a:r>
              <a:rPr lang="en-US" sz="4190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розробляються для кожної спеціальності відповідно до Національної рамки кваліфікацій і використовуються для визначення змісту та оцінювання результатів освітньої діяльності </a:t>
            </a:r>
          </a:p>
          <a:p>
            <a:pPr algn="l" marL="0" indent="0" lvl="0">
              <a:lnSpc>
                <a:spcPts val="4317"/>
              </a:lnSpc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10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2201973">
            <a:off x="6133399" y="-252495"/>
            <a:ext cx="16081266" cy="3462971"/>
          </a:xfrm>
          <a:custGeom>
            <a:avLst/>
            <a:gdLst/>
            <a:ahLst/>
            <a:cxnLst/>
            <a:rect r="r" b="b" t="t" l="l"/>
            <a:pathLst>
              <a:path h="3462971" w="16081266">
                <a:moveTo>
                  <a:pt x="0" y="0"/>
                </a:moveTo>
                <a:lnTo>
                  <a:pt x="16081265" y="0"/>
                </a:lnTo>
                <a:lnTo>
                  <a:pt x="16081265" y="3462972"/>
                </a:lnTo>
                <a:lnTo>
                  <a:pt x="0" y="34629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0" y="458817"/>
            <a:ext cx="13947231" cy="17062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FFFFFF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Стандарт фахової передвищої освіти визначає такі вимоги до освітньо-професійної програми:</a:t>
            </a:r>
          </a:p>
          <a:p>
            <a:pPr algn="ctr">
              <a:lnSpc>
                <a:spcPts val="2939"/>
              </a:lnSpc>
              <a:spcBef>
                <a:spcPct val="0"/>
              </a:spcBef>
            </a:pPr>
            <a:r>
              <a:rPr lang="en-US" sz="2099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 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34074" y="2311265"/>
            <a:ext cx="14833229" cy="77411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06"/>
              </a:lnSpc>
            </a:pPr>
            <a:r>
              <a:rPr lang="en-US" sz="3467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1) перелік обов’язкових загальних та спеціальних компетентностей і результатів навчання здобувачів фахової передвищої освіти;</a:t>
            </a:r>
          </a:p>
          <a:p>
            <a:pPr algn="l">
              <a:lnSpc>
                <a:spcPts val="6206"/>
              </a:lnSpc>
            </a:pPr>
            <a:r>
              <a:rPr lang="en-US" sz="3467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2) вимоги до попередньої освіти осіб, які можуть розпочати навчання за цією програмою;</a:t>
            </a:r>
          </a:p>
          <a:p>
            <a:pPr algn="l">
              <a:lnSpc>
                <a:spcPts val="6206"/>
              </a:lnSpc>
            </a:pPr>
            <a:r>
              <a:rPr lang="en-US" sz="3467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3) необхідний обсяг кредитів ЄКТС;</a:t>
            </a:r>
          </a:p>
          <a:p>
            <a:pPr algn="l">
              <a:lnSpc>
                <a:spcPts val="6206"/>
              </a:lnSpc>
            </a:pPr>
            <a:r>
              <a:rPr lang="en-US" sz="3467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4) форми атестації здобувачів фахової передвищої освіти;</a:t>
            </a:r>
          </a:p>
          <a:p>
            <a:pPr algn="l">
              <a:lnSpc>
                <a:spcPts val="6206"/>
              </a:lnSpc>
            </a:pPr>
            <a:r>
              <a:rPr lang="en-US" sz="3467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5) вимоги до системи внутрішнього забезпечення якості фахової передвищої освіти;</a:t>
            </a:r>
          </a:p>
          <a:p>
            <a:pPr algn="l">
              <a:lnSpc>
                <a:spcPts val="6206"/>
              </a:lnSpc>
            </a:pPr>
            <a:r>
              <a:rPr lang="en-US" sz="3467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6) вимоги професійних стандартів (за наявності).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10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868080" y="1949368"/>
            <a:ext cx="5915306" cy="5915283"/>
            <a:chOff x="0" y="0"/>
            <a:chExt cx="6350000" cy="634997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00" cy="6349975"/>
            </a:xfrm>
            <a:custGeom>
              <a:avLst/>
              <a:gdLst/>
              <a:ahLst/>
              <a:cxnLst/>
              <a:rect r="r" b="b" t="t" l="l"/>
              <a:pathLst>
                <a:path h="6349975" w="6350000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33333" t="0" r="-33333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1401431" y="-7523399"/>
            <a:ext cx="9521990" cy="12849235"/>
          </a:xfrm>
          <a:custGeom>
            <a:avLst/>
            <a:gdLst/>
            <a:ahLst/>
            <a:cxnLst/>
            <a:rect r="r" b="b" t="t" l="l"/>
            <a:pathLst>
              <a:path h="12849235" w="9521990">
                <a:moveTo>
                  <a:pt x="0" y="0"/>
                </a:moveTo>
                <a:lnTo>
                  <a:pt x="9521990" y="0"/>
                </a:lnTo>
                <a:lnTo>
                  <a:pt x="9521990" y="12849235"/>
                </a:lnTo>
                <a:lnTo>
                  <a:pt x="0" y="128492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56579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2256539">
            <a:off x="11648186" y="6588162"/>
            <a:ext cx="8663258" cy="6269049"/>
          </a:xfrm>
          <a:custGeom>
            <a:avLst/>
            <a:gdLst/>
            <a:ahLst/>
            <a:cxnLst/>
            <a:rect r="r" b="b" t="t" l="l"/>
            <a:pathLst>
              <a:path h="6269049" w="8663258">
                <a:moveTo>
                  <a:pt x="0" y="0"/>
                </a:moveTo>
                <a:lnTo>
                  <a:pt x="8663259" y="0"/>
                </a:lnTo>
                <a:lnTo>
                  <a:pt x="8663259" y="6269048"/>
                </a:lnTo>
                <a:lnTo>
                  <a:pt x="0" y="626904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766010" y="633702"/>
            <a:ext cx="10635421" cy="87909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29"/>
              </a:lnSpc>
            </a:pPr>
            <a:r>
              <a:rPr lang="en-US" b="true" sz="3841">
                <a:solidFill>
                  <a:srgbClr val="FFFFFF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Компетентність –</a:t>
            </a:r>
          </a:p>
          <a:p>
            <a:pPr algn="l">
              <a:lnSpc>
                <a:spcPts val="7029"/>
              </a:lnSpc>
            </a:pPr>
            <a:r>
              <a:rPr lang="en-US" sz="3841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динамічна комбінація знань, умінь і практичних навичок, способів мислення, професійних, світоглядних і інших якостей, яка визначає здатність особи успішно здійснювати професійну та подальшу навчальну діяльність. Компетентності набуваються поступово, формуються цілою низкою навчальних дисциплін.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10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668343" y="2966120"/>
            <a:ext cx="5066658" cy="4949386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37173" t="0" r="-37173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1184823">
            <a:off x="5737158" y="-1409133"/>
            <a:ext cx="20881676" cy="7099770"/>
          </a:xfrm>
          <a:custGeom>
            <a:avLst/>
            <a:gdLst/>
            <a:ahLst/>
            <a:cxnLst/>
            <a:rect r="r" b="b" t="t" l="l"/>
            <a:pathLst>
              <a:path h="7099770" w="20881676">
                <a:moveTo>
                  <a:pt x="0" y="0"/>
                </a:moveTo>
                <a:lnTo>
                  <a:pt x="20881677" y="0"/>
                </a:lnTo>
                <a:lnTo>
                  <a:pt x="20881677" y="7099770"/>
                </a:lnTo>
                <a:lnTo>
                  <a:pt x="0" y="70997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42482" y="3789523"/>
            <a:ext cx="11452848" cy="52199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7"/>
              </a:lnSpc>
            </a:pPr>
            <a:r>
              <a:rPr lang="en-US" sz="3747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Також </a:t>
            </a:r>
            <a:r>
              <a:rPr lang="en-US" b="true" sz="3747">
                <a:solidFill>
                  <a:srgbClr val="FFFFFF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Професійний стандарт</a:t>
            </a:r>
            <a:r>
              <a:rPr lang="en-US" sz="3747">
                <a:solidFill>
                  <a:srgbClr val="FFFFFF"/>
                </a:solidFill>
                <a:latin typeface="Noto Serif"/>
                <a:ea typeface="Noto Serif"/>
                <a:cs typeface="Noto Serif"/>
                <a:sym typeface="Noto Serif"/>
              </a:rPr>
              <a:t> містить перелік трудових функцій (професійних компетентностей за трудовою дією) та опис трудових функцій (трудові функції; предмети та засоби праці; професійні компетентності; знання, уміння та навички)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59" r="0" b="-925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795757" y="1028700"/>
            <a:ext cx="696485" cy="649895"/>
          </a:xfrm>
          <a:custGeom>
            <a:avLst/>
            <a:gdLst/>
            <a:ahLst/>
            <a:cxnLst/>
            <a:rect r="r" b="b" t="t" l="l"/>
            <a:pathLst>
              <a:path h="649895" w="696485">
                <a:moveTo>
                  <a:pt x="0" y="0"/>
                </a:moveTo>
                <a:lnTo>
                  <a:pt x="696486" y="0"/>
                </a:lnTo>
                <a:lnTo>
                  <a:pt x="696486" y="649895"/>
                </a:lnTo>
                <a:lnTo>
                  <a:pt x="0" y="64989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624508" y="2940105"/>
            <a:ext cx="9038984" cy="28909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715"/>
              </a:lnSpc>
            </a:pPr>
            <a:r>
              <a:rPr lang="en-US" b="true" sz="7607">
                <a:solidFill>
                  <a:srgbClr val="FFFFFF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ДЯКУЮ ЗА УВАГУ!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553900">
            <a:off x="-1103269" y="6104991"/>
            <a:ext cx="23018043" cy="7826135"/>
          </a:xfrm>
          <a:custGeom>
            <a:avLst/>
            <a:gdLst/>
            <a:ahLst/>
            <a:cxnLst/>
            <a:rect r="r" b="b" t="t" l="l"/>
            <a:pathLst>
              <a:path h="7826135" w="23018043">
                <a:moveTo>
                  <a:pt x="0" y="0"/>
                </a:moveTo>
                <a:lnTo>
                  <a:pt x="23018043" y="0"/>
                </a:lnTo>
                <a:lnTo>
                  <a:pt x="23018043" y="7826135"/>
                </a:lnTo>
                <a:lnTo>
                  <a:pt x="0" y="782613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DAGQn25sLuQ</dc:identifier>
  <dcterms:modified xsi:type="dcterms:W3CDTF">2011-08-01T06:04:30Z</dcterms:modified>
  <cp:revision>1</cp:revision>
  <dc:title>“Синтезуємо якісну освіту”</dc:title>
</cp:coreProperties>
</file>