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ppt/tags/tag10.xml" ContentType="application/vnd.openxmlformats-officedocument.presentationml.tags+xml"/>
  <Override PartName="/ppt/notesSlides/notesSlide3.xml" ContentType="application/vnd.openxmlformats-officedocument.presentationml.notesSlide+xml"/>
  <Override PartName="/ppt/tags/tag11.xml" ContentType="application/vnd.openxmlformats-officedocument.presentationml.tags+xml"/>
  <Override PartName="/ppt/notesSlides/notesSlide4.xml" ContentType="application/vnd.openxmlformats-officedocument.presentationml.notesSlide+xml"/>
  <Override PartName="/ppt/tags/tag12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13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14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15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266" r:id="rId2"/>
    <p:sldId id="3260" r:id="rId3"/>
    <p:sldId id="3261" r:id="rId4"/>
    <p:sldId id="3269" r:id="rId5"/>
    <p:sldId id="3270" r:id="rId6"/>
    <p:sldId id="3193" r:id="rId7"/>
    <p:sldId id="3272" r:id="rId8"/>
    <p:sldId id="3273" r:id="rId9"/>
    <p:sldId id="3274" r:id="rId10"/>
    <p:sldId id="3276" r:id="rId11"/>
    <p:sldId id="3275" r:id="rId12"/>
    <p:sldId id="3277" r:id="rId13"/>
    <p:sldId id="3278" r:id="rId14"/>
    <p:sldId id="3279" r:id="rId15"/>
    <p:sldId id="3280" r:id="rId16"/>
    <p:sldId id="3281" r:id="rId17"/>
    <p:sldId id="3262" r:id="rId18"/>
    <p:sldId id="3282" r:id="rId19"/>
    <p:sldId id="3283" r:id="rId20"/>
    <p:sldId id="3284" r:id="rId21"/>
    <p:sldId id="3271" r:id="rId22"/>
    <p:sldId id="3264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D8769"/>
    <a:srgbClr val="F16904"/>
    <a:srgbClr val="223D5E"/>
    <a:srgbClr val="EC206C"/>
    <a:srgbClr val="BC148E"/>
    <a:srgbClr val="0A1A3B"/>
    <a:srgbClr val="CE000D"/>
    <a:srgbClr val="FE67BE"/>
    <a:srgbClr val="84004C"/>
    <a:srgbClr val="8B2F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66" autoAdjust="0"/>
    <p:restoredTop sz="92986" autoAdjust="0"/>
  </p:normalViewPr>
  <p:slideViewPr>
    <p:cSldViewPr>
      <p:cViewPr varScale="1">
        <p:scale>
          <a:sx n="62" d="100"/>
          <a:sy n="62" d="100"/>
        </p:scale>
        <p:origin x="936" y="52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2025/6/8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2025/6/8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52015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33359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50152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19990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44092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25127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39917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69089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43398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86429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29504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60281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67846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51122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88741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13457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120957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96992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97561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8455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50790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30594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5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11731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2025/6/8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0861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972257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2025/6/8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2" r:id="rId1"/>
    <p:sldLayoutId id="2147483983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image" Target="../media/image2.png"/><Relationship Id="rId5" Type="http://schemas.openxmlformats.org/officeDocument/2006/relationships/tags" Target="../tags/tag6.xml"/><Relationship Id="rId10" Type="http://schemas.openxmlformats.org/officeDocument/2006/relationships/notesSlide" Target="../notesSlides/notesSlide2.xml"/><Relationship Id="rId4" Type="http://schemas.openxmlformats.org/officeDocument/2006/relationships/tags" Target="../tags/tag5.xml"/><Relationship Id="rId9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5" Type="http://schemas.openxmlformats.org/officeDocument/2006/relationships/hyperlink" Target="https://minagro.gov.ua/" TargetMode="Externa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DFEEDD1-C5C8-4EE7-A78F-FC33AC2189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37"/>
            <a:ext cx="12858750" cy="723265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8921" y="4273049"/>
            <a:ext cx="12857163" cy="2951964"/>
          </a:xfrm>
          <a:prstGeom prst="rect">
            <a:avLst/>
          </a:prstGeom>
          <a:solidFill>
            <a:schemeClr val="accent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1308930" y="4460431"/>
            <a:ext cx="10297144" cy="1803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uk-UA" altLang="zh-CN" b="1" cap="al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方正正大黑简体" panose="02000000000000000000" pitchFamily="2" charset="-122"/>
                <a:cs typeface="Arial" panose="020B0604020202020204" pitchFamily="34" charset="0"/>
              </a:rPr>
              <a:t> ДИСЦИПЛІНА </a:t>
            </a:r>
          </a:p>
          <a:p>
            <a:pPr algn="ctr">
              <a:buNone/>
            </a:pPr>
            <a:r>
              <a:rPr lang="uk-UA" altLang="zh-CN" sz="6600" b="1" cap="al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方正正大黑简体" panose="02000000000000000000" pitchFamily="2" charset="-122"/>
                <a:cs typeface="Arial" panose="020B0604020202020204" pitchFamily="34" charset="0"/>
              </a:rPr>
              <a:t>захист РОСЛИН</a:t>
            </a:r>
            <a:endParaRPr lang="zh-CN" altLang="en-US" sz="6600" b="1" cap="al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方正正大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1892872" y="6451384"/>
            <a:ext cx="856895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uk-UA" altLang="zh-CN" sz="1800" cap="all" dirty="0">
                <a:solidFill>
                  <a:schemeClr val="bg1"/>
                </a:solidFill>
                <a:cs typeface="Arial" panose="020B0604020202020204" pitchFamily="34" charset="0"/>
              </a:rPr>
              <a:t>Викладач </a:t>
            </a:r>
            <a:r>
              <a:rPr lang="uk-UA" altLang="zh-CN" sz="1800" cap="al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Олександр Давигора</a:t>
            </a:r>
            <a:endParaRPr lang="zh-CN" altLang="en-US" sz="1800" cap="al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3189015" y="443984"/>
            <a:ext cx="5096080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endParaRPr lang="zh-CN" altLang="en-US" sz="9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796073A-1771-4388-AAA7-536EDF4DCA71}"/>
              </a:ext>
            </a:extLst>
          </p:cNvPr>
          <p:cNvSpPr txBox="1"/>
          <p:nvPr/>
        </p:nvSpPr>
        <p:spPr>
          <a:xfrm>
            <a:off x="1454216" y="711053"/>
            <a:ext cx="1015312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ВСП «Бобринецький аграрний фаховий коледж ім. В.Порика Білоцерківського НАУ» </a:t>
            </a:r>
            <a:endParaRPr lang="uk-UA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9197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750"/>
                            </p:stCondLst>
                            <p:childTnLst>
                              <p:par>
                                <p:cTn id="33" presetID="4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250"/>
                            </p:stCondLst>
                            <p:childTnLst>
                              <p:par>
                                <p:cTn id="41" presetID="26" presetClass="emph" presetSubtype="0" fill="hold" grpId="1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7" grpId="1"/>
      <p:bldP spid="8" grpId="0"/>
      <p:bldP spid="8" grpId="1"/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Number_1"/>
          <p:cNvSpPr/>
          <p:nvPr>
            <p:custDataLst>
              <p:tags r:id="rId1"/>
            </p:custDataLst>
          </p:nvPr>
        </p:nvSpPr>
        <p:spPr>
          <a:xfrm>
            <a:off x="6815425" y="1439377"/>
            <a:ext cx="743842" cy="642114"/>
          </a:xfrm>
          <a:prstGeom prst="ellipse">
            <a:avLst/>
          </a:prstGeom>
          <a:solidFill>
            <a:schemeClr val="bg1">
              <a:lumMod val="65000"/>
            </a:schemeClr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Entry_1"/>
          <p:cNvSpPr/>
          <p:nvPr>
            <p:custDataLst>
              <p:tags r:id="rId2"/>
            </p:custDataLst>
          </p:nvPr>
        </p:nvSpPr>
        <p:spPr>
          <a:xfrm>
            <a:off x="8373591" y="430253"/>
            <a:ext cx="2466406" cy="738664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uk-UA" altLang="zh-CN" sz="4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ВСТУП</a:t>
            </a:r>
            <a:endParaRPr lang="zh-CN" altLang="en-US" sz="48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Number_2"/>
          <p:cNvSpPr/>
          <p:nvPr>
            <p:custDataLst>
              <p:tags r:id="rId3"/>
            </p:custDataLst>
          </p:nvPr>
        </p:nvSpPr>
        <p:spPr>
          <a:xfrm>
            <a:off x="6815425" y="2729496"/>
            <a:ext cx="740005" cy="642114"/>
          </a:xfrm>
          <a:prstGeom prst="ellipse">
            <a:avLst/>
          </a:prstGeom>
          <a:solidFill>
            <a:schemeClr val="bg1">
              <a:lumMod val="65000"/>
            </a:schemeClr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4"/>
            </p:custDataLst>
          </p:nvPr>
        </p:nvSpPr>
        <p:spPr>
          <a:xfrm>
            <a:off x="7756076" y="1346155"/>
            <a:ext cx="4594838" cy="110799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uk-UA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Зміст і завдання дисципліни «Захист рослин» та її зв’язок з іншими науками</a:t>
            </a:r>
            <a:r>
              <a:rPr lang="uk-U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uk-UA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її </a:t>
            </a:r>
            <a:r>
              <a:rPr lang="uk-UA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дисципліни “Захист рослин. </a:t>
            </a:r>
            <a:endParaRPr lang="zh-CN" altLang="en-US" sz="11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Number_3"/>
          <p:cNvSpPr/>
          <p:nvPr>
            <p:custDataLst>
              <p:tags r:id="rId5"/>
            </p:custDataLst>
          </p:nvPr>
        </p:nvSpPr>
        <p:spPr>
          <a:xfrm>
            <a:off x="6855186" y="3881580"/>
            <a:ext cx="733210" cy="709251"/>
          </a:xfrm>
          <a:prstGeom prst="ellipse">
            <a:avLst/>
          </a:prstGeom>
          <a:solidFill>
            <a:schemeClr val="bg1">
              <a:lumMod val="65000"/>
            </a:schemeClr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6"/>
            </p:custDataLst>
          </p:nvPr>
        </p:nvSpPr>
        <p:spPr>
          <a:xfrm>
            <a:off x="7869535" y="3689410"/>
            <a:ext cx="4481379" cy="110799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uk-UA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Втрати врожаю </a:t>
            </a:r>
          </a:p>
          <a:p>
            <a:pPr lvl="0"/>
            <a:r>
              <a:rPr lang="uk-UA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сільськогосподарських культур </a:t>
            </a:r>
          </a:p>
          <a:p>
            <a:pPr lvl="0"/>
            <a:r>
              <a:rPr lang="uk-UA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від шкідливих об’єктів. </a:t>
            </a:r>
            <a:endParaRPr lang="zh-CN" altLang="en-US" sz="24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MH_Number_4"/>
          <p:cNvSpPr/>
          <p:nvPr>
            <p:custDataLst>
              <p:tags r:id="rId7"/>
            </p:custDataLst>
          </p:nvPr>
        </p:nvSpPr>
        <p:spPr>
          <a:xfrm>
            <a:off x="6855186" y="5196222"/>
            <a:ext cx="733210" cy="709251"/>
          </a:xfrm>
          <a:prstGeom prst="ellipse">
            <a:avLst/>
          </a:prstGeom>
          <a:solidFill>
            <a:schemeClr val="bg1">
              <a:lumMod val="65000"/>
            </a:schemeClr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7" name="MH_Entry_4"/>
          <p:cNvSpPr/>
          <p:nvPr>
            <p:custDataLst>
              <p:tags r:id="rId8"/>
            </p:custDataLst>
          </p:nvPr>
        </p:nvSpPr>
        <p:spPr>
          <a:xfrm>
            <a:off x="7889614" y="5128493"/>
            <a:ext cx="4392488" cy="110799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sz="24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Структура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органів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державної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служби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захисту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рослин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та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їх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функції</a:t>
            </a:r>
            <a:endParaRPr lang="zh-CN" altLang="en-US" sz="24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4A9596A-DE85-4045-81ED-8F6121C8B59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9586" y="1436784"/>
            <a:ext cx="6335158" cy="450525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D61D9FF-A705-47AE-A257-B9AB02E8647B}"/>
              </a:ext>
            </a:extLst>
          </p:cNvPr>
          <p:cNvSpPr txBox="1"/>
          <p:nvPr/>
        </p:nvSpPr>
        <p:spPr>
          <a:xfrm>
            <a:off x="7756076" y="2656282"/>
            <a:ext cx="422471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Поняття про інтегрований захист рослин</a:t>
            </a:r>
            <a:endParaRPr lang="uk-UA" sz="24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66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switch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8"/>
          <p:cNvSpPr>
            <a:spLocks noChangeArrowheads="1"/>
          </p:cNvSpPr>
          <p:nvPr/>
        </p:nvSpPr>
        <p:spPr bwMode="auto">
          <a:xfrm>
            <a:off x="1059" y="515166"/>
            <a:ext cx="12857691" cy="2881951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755622" y="338194"/>
            <a:ext cx="4854587" cy="3657277"/>
          </a:xfrm>
          <a:prstGeom prst="parallelogram">
            <a:avLst>
              <a:gd name="adj" fmla="val 43853"/>
            </a:avLst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1882054" y="869703"/>
            <a:ext cx="2730938" cy="217287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1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0" name="矩形 9"/>
          <p:cNvSpPr/>
          <p:nvPr/>
        </p:nvSpPr>
        <p:spPr>
          <a:xfrm>
            <a:off x="5493271" y="1032810"/>
            <a:ext cx="6840760" cy="18466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uk-UA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Зміст і завдання дисципліни «Захист рослин» та її       зв’язок з іншими науками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701B66A-D00C-4A7D-AAC0-58E95CB3A67F}"/>
              </a:ext>
            </a:extLst>
          </p:cNvPr>
          <p:cNvSpPr txBox="1"/>
          <p:nvPr/>
        </p:nvSpPr>
        <p:spPr>
          <a:xfrm>
            <a:off x="1604839" y="4593826"/>
            <a:ext cx="10513168" cy="2369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rgbClr val="09B04F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uk-UA" sz="2800" b="0" i="0" u="none" strike="noStrike" kern="1200" cap="none" spc="0" normalizeH="0" baseline="0" noProof="0" dirty="0">
                <a:ln>
                  <a:noFill/>
                </a:ln>
                <a:solidFill>
                  <a:srgbClr val="09B04F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Захист сільськогосподарських культур від шкідників, </a:t>
            </a:r>
            <a:r>
              <a:rPr kumimoji="0" lang="uk-UA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09B04F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хвороб</a:t>
            </a:r>
            <a:r>
              <a:rPr kumimoji="0" lang="uk-UA" sz="2800" b="0" i="0" u="none" strike="noStrike" kern="1200" cap="none" spc="0" normalizeH="0" baseline="0" noProof="0" dirty="0">
                <a:ln>
                  <a:noFill/>
                </a:ln>
                <a:solidFill>
                  <a:srgbClr val="09B04F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і бур’янів є важливою ланкою у системі виробництва рослинницької продукції, істотним резервом поліпшення якості врожаю та підвищення продуктивності рослин</a:t>
            </a:r>
            <a:r>
              <a:rPr kumimoji="0" lang="uk-UA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92D54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  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63755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" grpId="0" animBg="1"/>
      <p:bldP spid="46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MH_Entry_2"/>
          <p:cNvSpPr/>
          <p:nvPr>
            <p:custDataLst>
              <p:tags r:id="rId1"/>
            </p:custDataLst>
          </p:nvPr>
        </p:nvSpPr>
        <p:spPr>
          <a:xfrm>
            <a:off x="890901" y="3422953"/>
            <a:ext cx="11076948" cy="332398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 algn="just"/>
            <a:r>
              <a:rPr lang="uk-UA" altLang="zh-CN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 Стратегічними принципами організації інтегрованого захисту рослин є:</a:t>
            </a:r>
          </a:p>
          <a:p>
            <a:pPr lvl="0" algn="just"/>
            <a:r>
              <a:rPr lang="uk-UA" altLang="zh-CN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    - оптимізація шляхів одержання максимально можливих урожаїв високої</a:t>
            </a:r>
          </a:p>
          <a:p>
            <a:pPr lvl="0" algn="just"/>
            <a:r>
              <a:rPr lang="uk-UA" altLang="zh-CN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якості </a:t>
            </a:r>
          </a:p>
          <a:p>
            <a:pPr lvl="0" algn="just"/>
            <a:r>
              <a:rPr lang="uk-UA" altLang="zh-CN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    - зменшення затрат енергетичних ресурсів на одержання одиниці</a:t>
            </a:r>
          </a:p>
          <a:p>
            <a:pPr lvl="0" algn="just"/>
            <a:r>
              <a:rPr lang="uk-UA" altLang="zh-CN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продукції.</a:t>
            </a:r>
          </a:p>
          <a:p>
            <a:pPr lvl="0" algn="just"/>
            <a:r>
              <a:rPr lang="uk-UA" altLang="zh-CN" sz="2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  </a:t>
            </a:r>
          </a:p>
          <a:p>
            <a:pPr lvl="0" algn="just"/>
            <a:r>
              <a:rPr lang="uk-UA" altLang="zh-CN" sz="2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Основною метою захисних заходів є збереження високих урожаїв</a:t>
            </a:r>
          </a:p>
          <a:p>
            <a:pPr lvl="0" algn="just"/>
            <a:r>
              <a:rPr lang="uk-UA" altLang="zh-CN" sz="2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сільськогосподарських культур шляхом обмеження інтенсивності</a:t>
            </a:r>
          </a:p>
          <a:p>
            <a:pPr lvl="0" algn="just"/>
            <a:r>
              <a:rPr lang="uk-UA" altLang="zh-CN" sz="2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розвитку шкідливих видів до економічно невідчутного рівня.</a:t>
            </a:r>
            <a:endParaRPr lang="zh-CN" altLang="en-US" sz="24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E95D89F-D963-4399-A88C-0EC27DC7DF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1017" y="375965"/>
            <a:ext cx="3376224" cy="216024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4F43917-13F5-447A-9D39-7A70345EFFD8}"/>
              </a:ext>
            </a:extLst>
          </p:cNvPr>
          <p:cNvSpPr txBox="1"/>
          <p:nvPr/>
        </p:nvSpPr>
        <p:spPr>
          <a:xfrm>
            <a:off x="4053111" y="375965"/>
            <a:ext cx="8506514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92D54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Сучасний напрям у захисті рослин від шкідливих організмів одержав назву </a:t>
            </a:r>
            <a:r>
              <a:rPr kumimoji="0" lang="uk-UA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92D54A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інтегрованого</a:t>
            </a:r>
            <a:r>
              <a:rPr kumimoji="0" lang="uk-UA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92D54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, оскільки враховує: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altLang="zh-CN" sz="2400" dirty="0">
                <a:solidFill>
                  <a:srgbClr val="92D54A">
                    <a:lumMod val="50000"/>
                  </a:srgb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      - </a:t>
            </a:r>
            <a:r>
              <a:rPr kumimoji="0" lang="uk-UA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92D54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агротехнічні прийоми,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92D54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        - ступінь стійкості вирощуваних сортів до </a:t>
            </a:r>
            <a:r>
              <a:rPr kumimoji="0" lang="uk-UA" altLang="zh-CN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92D54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хвороб</a:t>
            </a:r>
            <a:r>
              <a:rPr kumimoji="0" lang="uk-UA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92D54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 і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altLang="zh-CN" sz="2400" noProof="0" dirty="0">
                <a:solidFill>
                  <a:srgbClr val="92D54A">
                    <a:lumMod val="50000"/>
                  </a:srgb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         </a:t>
            </a:r>
            <a:r>
              <a:rPr kumimoji="0" lang="uk-UA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92D54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шкідників,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altLang="zh-CN" sz="2400" dirty="0">
                <a:solidFill>
                  <a:srgbClr val="92D54A">
                    <a:lumMod val="50000"/>
                  </a:srgb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      - </a:t>
            </a:r>
            <a:r>
              <a:rPr kumimoji="0" lang="uk-UA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92D54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чисельність ентомофагів,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altLang="zh-CN" sz="2400" dirty="0">
                <a:solidFill>
                  <a:srgbClr val="92D54A">
                    <a:lumMod val="50000"/>
                  </a:srgb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      - </a:t>
            </a:r>
            <a:r>
              <a:rPr kumimoji="0" lang="uk-UA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92D54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застосування хімічних і біологічних засобів.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AC18A38-7F2F-45A1-BEA1-E0DA2C0AFD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9009" y="375965"/>
            <a:ext cx="2160240" cy="216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724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switch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MH_Entry_2"/>
          <p:cNvSpPr/>
          <p:nvPr>
            <p:custDataLst>
              <p:tags r:id="rId1"/>
            </p:custDataLst>
          </p:nvPr>
        </p:nvSpPr>
        <p:spPr>
          <a:xfrm>
            <a:off x="779818" y="2910763"/>
            <a:ext cx="11299114" cy="369331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 algn="just"/>
            <a:r>
              <a:rPr lang="uk-UA" altLang="zh-CN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 Головною концепцією є оптимізація хімічного методу на основі</a:t>
            </a:r>
          </a:p>
          <a:p>
            <a:pPr lvl="0" algn="just"/>
            <a:r>
              <a:rPr lang="uk-UA" altLang="zh-CN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критеріїв доцільності застосування пестицидів, з урахуванням структури та</a:t>
            </a:r>
          </a:p>
          <a:p>
            <a:pPr lvl="0" algn="just"/>
            <a:r>
              <a:rPr lang="uk-UA" altLang="zh-CN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чисельності популяцій шкідливих організмів в агроценозі, наявності</a:t>
            </a:r>
          </a:p>
          <a:p>
            <a:pPr lvl="0" algn="just"/>
            <a:r>
              <a:rPr lang="uk-UA" altLang="zh-CN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ентомофагів. </a:t>
            </a:r>
          </a:p>
          <a:p>
            <a:pPr lvl="0" algn="just"/>
            <a:r>
              <a:rPr lang="uk-UA" altLang="zh-CN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 Пестициди використовуються лише на основі всебічного аналізу даних обстежень фітосанітарного стану посівів сільськогосподарських культур з урахуванням стійкості сорту.</a:t>
            </a:r>
          </a:p>
          <a:p>
            <a:pPr lvl="0" algn="just"/>
            <a:endParaRPr lang="uk-UA" altLang="zh-CN" sz="2400" dirty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just"/>
            <a:r>
              <a:rPr lang="uk-UA" altLang="zh-CN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 </a:t>
            </a:r>
            <a:r>
              <a:rPr lang="uk-UA" altLang="zh-CN" sz="24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Вирішення таких завдань є неможливим без якісної фахової підготовки</a:t>
            </a:r>
          </a:p>
          <a:p>
            <a:pPr lvl="0" algn="just"/>
            <a:r>
              <a:rPr lang="uk-UA" altLang="zh-CN" sz="24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агрономів у питаннях захисту рослин.</a:t>
            </a:r>
            <a:endParaRPr lang="zh-CN" altLang="en-US" sz="24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E95D89F-D963-4399-A88C-0EC27DC7DF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1017" y="375965"/>
            <a:ext cx="3376224" cy="216024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4F43917-13F5-447A-9D39-7A70345EFFD8}"/>
              </a:ext>
            </a:extLst>
          </p:cNvPr>
          <p:cNvSpPr txBox="1"/>
          <p:nvPr/>
        </p:nvSpPr>
        <p:spPr>
          <a:xfrm>
            <a:off x="3887241" y="504480"/>
            <a:ext cx="850651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92D54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Інтегрована система захисту рослин від шкідників, </a:t>
            </a:r>
            <a:r>
              <a:rPr kumimoji="0" lang="uk-UA" altLang="zh-CN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92D54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хвороб</a:t>
            </a:r>
            <a:r>
              <a:rPr kumimoji="0" lang="uk-UA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92D54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 і бур’янів передбачає застосування комплексу сучасних методів, спрямованих на зниження рівня шкідливих організмів в агроценозі до господарсько невідчутного шляхом розробки екологічно безпечних та економічно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92D54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доцільних заходів.</a:t>
            </a:r>
          </a:p>
        </p:txBody>
      </p:sp>
    </p:spTree>
    <p:extLst>
      <p:ext uri="{BB962C8B-B14F-4D97-AF65-F5344CB8AC3E}">
        <p14:creationId xmlns:p14="http://schemas.microsoft.com/office/powerpoint/2010/main" val="3330518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switch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/>
          </p:cNvSpPr>
          <p:nvPr/>
        </p:nvSpPr>
        <p:spPr bwMode="auto">
          <a:xfrm>
            <a:off x="3621063" y="5776565"/>
            <a:ext cx="1424207" cy="1298683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776136" y="663997"/>
            <a:ext cx="1114059" cy="1098372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0" y="-17853"/>
            <a:ext cx="5482527" cy="7237116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96" h="3242">
                <a:moveTo>
                  <a:pt x="0" y="0"/>
                </a:moveTo>
                <a:lnTo>
                  <a:pt x="1194" y="0"/>
                </a:lnTo>
                <a:lnTo>
                  <a:pt x="2896" y="1700"/>
                </a:lnTo>
                <a:lnTo>
                  <a:pt x="1351" y="3242"/>
                </a:lnTo>
                <a:lnTo>
                  <a:pt x="0" y="324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/>
              <a:t>                                          </a:t>
            </a:r>
            <a:endParaRPr lang="zh-CN" altLang="en-US" dirty="0"/>
          </a:p>
        </p:txBody>
      </p:sp>
      <p:sp>
        <p:nvSpPr>
          <p:cNvPr id="15" name="文本框 14"/>
          <p:cNvSpPr txBox="1"/>
          <p:nvPr/>
        </p:nvSpPr>
        <p:spPr>
          <a:xfrm>
            <a:off x="5463279" y="430607"/>
            <a:ext cx="7030927" cy="63401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>
                <a:latin typeface="Arial" panose="020B0604020202020204" pitchFamily="34" charset="0"/>
                <a:cs typeface="Arial" panose="020B0604020202020204" pitchFamily="34" charset="0"/>
              </a:rPr>
              <a:t>При вивченні дисципліни </a:t>
            </a:r>
          </a:p>
          <a:p>
            <a:pPr lvl="0">
              <a:lnSpc>
                <a:spcPct val="150000"/>
              </a:lnSpc>
            </a:pPr>
            <a:r>
              <a:rPr lang="uk-UA" altLang="zh-CN" sz="2800" b="1" dirty="0">
                <a:solidFill>
                  <a:srgbClr val="09B0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ЗАХИСТ РОСЛИН</a:t>
            </a:r>
            <a:endParaRPr lang="en-GB" altLang="zh-CN" sz="2800" b="1" dirty="0">
              <a:solidFill>
                <a:srgbClr val="09B04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  <a:p>
            <a:r>
              <a:rPr lang="uk-UA" sz="2800" dirty="0">
                <a:latin typeface="Arial" panose="020B0604020202020204" pitchFamily="34" charset="0"/>
                <a:cs typeface="Arial" panose="020B0604020202020204" pitchFamily="34" charset="0"/>
              </a:rPr>
              <a:t>першочергове завдання полягає в оволодінні теоретичними знаннями про конкурентні взаємовідносини культурних рослин і шкідливих організмів та методами їх контролювання в сучасних агрофітоценозах. </a:t>
            </a:r>
          </a:p>
          <a:p>
            <a:endParaRPr lang="uk-UA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sz="2800" dirty="0">
                <a:latin typeface="Arial" panose="020B0604020202020204" pitchFamily="34" charset="0"/>
                <a:cs typeface="Arial" panose="020B0604020202020204" pitchFamily="34" charset="0"/>
              </a:rPr>
              <a:t>Вивчаються також закономірності поширення шкідників, </a:t>
            </a:r>
            <a:r>
              <a:rPr lang="uk-UA" sz="2800" dirty="0" err="1">
                <a:latin typeface="Arial" panose="020B0604020202020204" pitchFamily="34" charset="0"/>
                <a:cs typeface="Arial" panose="020B0604020202020204" pitchFamily="34" charset="0"/>
              </a:rPr>
              <a:t>хвороб</a:t>
            </a:r>
            <a:r>
              <a:rPr lang="uk-UA" sz="2800" dirty="0">
                <a:latin typeface="Arial" panose="020B0604020202020204" pitchFamily="34" charset="0"/>
                <a:cs typeface="Arial" panose="020B0604020202020204" pitchFamily="34" charset="0"/>
              </a:rPr>
              <a:t> та бур’янів в агроценозах сільськогосподарських культур, їх </a:t>
            </a:r>
            <a:r>
              <a:rPr lang="uk-UA" sz="2800" dirty="0" err="1">
                <a:latin typeface="Arial" panose="020B0604020202020204" pitchFamily="34" charset="0"/>
                <a:cs typeface="Arial" panose="020B0604020202020204" pitchFamily="34" charset="0"/>
              </a:rPr>
              <a:t>шкодочинність</a:t>
            </a:r>
            <a:r>
              <a:rPr lang="uk-UA" sz="2800" dirty="0">
                <a:latin typeface="Arial" panose="020B0604020202020204" pitchFamily="34" charset="0"/>
                <a:cs typeface="Arial" panose="020B0604020202020204" pitchFamily="34" charset="0"/>
              </a:rPr>
              <a:t> та способи обмеження.</a:t>
            </a:r>
            <a:endParaRPr lang="zh-CN" altLang="en-US" sz="2800" dirty="0">
              <a:solidFill>
                <a:schemeClr val="accent1"/>
              </a:solidFill>
              <a:latin typeface="Arial" panose="020B060402020202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9823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/>
          </p:cNvSpPr>
          <p:nvPr/>
        </p:nvSpPr>
        <p:spPr bwMode="auto">
          <a:xfrm>
            <a:off x="3776136" y="5672432"/>
            <a:ext cx="1269134" cy="1098372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776136" y="663997"/>
            <a:ext cx="1114059" cy="1098372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19248" y="-17853"/>
            <a:ext cx="5482527" cy="7237116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96" h="3242">
                <a:moveTo>
                  <a:pt x="0" y="0"/>
                </a:moveTo>
                <a:lnTo>
                  <a:pt x="1194" y="0"/>
                </a:lnTo>
                <a:lnTo>
                  <a:pt x="2896" y="1700"/>
                </a:lnTo>
                <a:lnTo>
                  <a:pt x="1351" y="3242"/>
                </a:lnTo>
                <a:lnTo>
                  <a:pt x="0" y="324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/>
              <a:t>                                          </a:t>
            </a:r>
            <a:endParaRPr lang="zh-CN" altLang="en-US" dirty="0"/>
          </a:p>
        </p:txBody>
      </p:sp>
      <p:sp>
        <p:nvSpPr>
          <p:cNvPr id="15" name="文本框 14"/>
          <p:cNvSpPr txBox="1"/>
          <p:nvPr/>
        </p:nvSpPr>
        <p:spPr>
          <a:xfrm>
            <a:off x="5325190" y="604077"/>
            <a:ext cx="7030927" cy="63401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>
                <a:latin typeface="Arial" panose="020B0604020202020204" pitchFamily="34" charset="0"/>
                <a:cs typeface="Arial" panose="020B0604020202020204" pitchFamily="34" charset="0"/>
              </a:rPr>
              <a:t>Дисципліна </a:t>
            </a:r>
          </a:p>
          <a:p>
            <a:pPr lvl="0">
              <a:lnSpc>
                <a:spcPct val="150000"/>
              </a:lnSpc>
            </a:pPr>
            <a:r>
              <a:rPr lang="uk-UA" altLang="zh-CN" sz="2800" b="1" dirty="0">
                <a:solidFill>
                  <a:srgbClr val="09B0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ЗАХИСТ РОСЛИН</a:t>
            </a:r>
            <a:endParaRPr lang="en-GB" altLang="zh-CN" sz="2800" b="1" dirty="0">
              <a:solidFill>
                <a:srgbClr val="09B04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  <a:p>
            <a:r>
              <a:rPr lang="uk-UA" sz="2800" dirty="0"/>
              <a:t>базується на сучасних досягненнях </a:t>
            </a:r>
            <a:r>
              <a:rPr lang="uk-UA" sz="2800" dirty="0">
                <a:solidFill>
                  <a:schemeClr val="accent2">
                    <a:lumMod val="50000"/>
                  </a:schemeClr>
                </a:solidFill>
              </a:rPr>
              <a:t>фітопатології, ентомології, </a:t>
            </a:r>
            <a:r>
              <a:rPr lang="uk-UA" sz="2800" dirty="0" err="1">
                <a:solidFill>
                  <a:schemeClr val="accent2">
                    <a:lumMod val="50000"/>
                  </a:schemeClr>
                </a:solidFill>
              </a:rPr>
              <a:t>гербології</a:t>
            </a:r>
            <a:r>
              <a:rPr lang="uk-UA" sz="2800" dirty="0">
                <a:solidFill>
                  <a:schemeClr val="accent2">
                    <a:lumMod val="50000"/>
                  </a:schemeClr>
                </a:solidFill>
              </a:rPr>
              <a:t>, землеробства, рослинництва, генетики, селекції, імунітету рослин, кліматології </a:t>
            </a:r>
            <a:r>
              <a:rPr lang="uk-UA" sz="2800" dirty="0"/>
              <a:t>та інших дисциплін. </a:t>
            </a:r>
          </a:p>
          <a:p>
            <a:r>
              <a:rPr lang="uk-UA" sz="2800" dirty="0"/>
              <a:t>В центрі уваги - екологічне обґрунтування інтегрованих систем захисту посівів від шкідливих організмів та економічно виправдане поєднання агротехнічних, хімічних, фітоценотичних, фізичних, біологічних та інших заходів у посівах окремих сільськогосподарських культур.</a:t>
            </a:r>
            <a:endParaRPr lang="zh-CN" altLang="en-US" sz="2800" dirty="0">
              <a:solidFill>
                <a:schemeClr val="accent1"/>
              </a:solidFill>
              <a:latin typeface="Arial" panose="020B060402020202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4EDA68C-722C-4302-BD1E-7816CBAAE1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1661" y="247430"/>
            <a:ext cx="4104456" cy="713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112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565279" y="880021"/>
            <a:ext cx="7030927" cy="5256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Вивчаючи дисципліну</a:t>
            </a:r>
          </a:p>
          <a:p>
            <a:r>
              <a:rPr lang="uk-UA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altLang="zh-CN" sz="2800" b="1" dirty="0">
                <a:solidFill>
                  <a:srgbClr val="09B0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ЗАХИСТ РОСЛИН</a:t>
            </a:r>
          </a:p>
          <a:p>
            <a:pPr lvl="0">
              <a:lnSpc>
                <a:spcPct val="150000"/>
              </a:lnSpc>
            </a:pPr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студенти повинні набути знання, необхідні для науково - обґрунтованого планування і організації виконання комплексних заходів захисту сільськогосподарських культур від шкідників, </a:t>
            </a:r>
            <a:r>
              <a:rPr lang="uk-UA" sz="2400" dirty="0" err="1">
                <a:latin typeface="Arial" panose="020B0604020202020204" pitchFamily="34" charset="0"/>
                <a:cs typeface="Arial" panose="020B0604020202020204" pitchFamily="34" charset="0"/>
              </a:rPr>
              <a:t>хвороб</a:t>
            </a:r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 та бур’янів з урахуванням даних прогнозу, економічних порогів </a:t>
            </a:r>
            <a:r>
              <a:rPr lang="uk-UA" sz="2400" dirty="0" err="1">
                <a:latin typeface="Arial" panose="020B0604020202020204" pitchFamily="34" charset="0"/>
                <a:cs typeface="Arial" panose="020B0604020202020204" pitchFamily="34" charset="0"/>
              </a:rPr>
              <a:t>шкодочинності</a:t>
            </a:r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, забезпечивши при цьому екологічну рівновагу довкілля.</a:t>
            </a:r>
            <a:endParaRPr lang="en-GB" altLang="zh-CN" sz="2400" b="1" dirty="0">
              <a:solidFill>
                <a:srgbClr val="09B04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B1F92FD-4A02-4487-9334-7F2A556B52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557" y="604077"/>
            <a:ext cx="4492690" cy="265696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09B2208-1A51-43D1-B7FF-6143D5731A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653" y="3971607"/>
            <a:ext cx="4610048" cy="2688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770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871489" y="663997"/>
            <a:ext cx="10745351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Система захисту рослин є одним із важливих елементів інтенсивних технологій вирощування кожної культури. </a:t>
            </a:r>
          </a:p>
          <a:p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Тому студент повинен уміти:</a:t>
            </a:r>
          </a:p>
          <a:p>
            <a:pPr marL="457200" indent="-457200">
              <a:buFontTx/>
              <a:buChar char="-"/>
            </a:pPr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провести моніторинг фітосанітарного стану ґрунту та посівів на предмет поширення шкідливих організмів, </a:t>
            </a:r>
          </a:p>
          <a:p>
            <a:pPr marL="457200" indent="-457200">
              <a:buFontTx/>
              <a:buChar char="-"/>
            </a:pPr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проаналізувати інформацію, </a:t>
            </a:r>
          </a:p>
          <a:p>
            <a:pPr marL="457200" indent="-457200">
              <a:buFontTx/>
              <a:buChar char="-"/>
            </a:pPr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виявити домінуючі популяції або види і розробити інтегровану систему захисту</a:t>
            </a:r>
          </a:p>
          <a:p>
            <a:pPr marL="457200" indent="-457200">
              <a:buFontTx/>
              <a:buChar char="-"/>
            </a:pPr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передбачити потребу у пестицидах, машинах і робочій силі. </a:t>
            </a:r>
          </a:p>
          <a:p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uk-UA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успішного виконання такого завдання студент повинен знати імунні особливості нових сортів та гібридів сільськогосподарських культур і технології їх вирощування, механізм дії пестицидів, регламенти їх використання та роль агротехнічних заходів при домінуванні окремих  шкідливих організмів.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1C1581E-FFEB-42EE-8224-993276B7EA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727" y="519981"/>
            <a:ext cx="936104" cy="936104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DB9B78F-9A19-4DE3-8A10-E89F787A77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707" y="4768453"/>
            <a:ext cx="1224136" cy="122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95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8"/>
          <p:cNvSpPr>
            <a:spLocks noChangeArrowheads="1"/>
          </p:cNvSpPr>
          <p:nvPr/>
        </p:nvSpPr>
        <p:spPr bwMode="auto">
          <a:xfrm>
            <a:off x="1059" y="515166"/>
            <a:ext cx="12857691" cy="2881951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755622" y="515166"/>
            <a:ext cx="4809657" cy="2881951"/>
          </a:xfrm>
          <a:prstGeom prst="parallelogram">
            <a:avLst>
              <a:gd name="adj" fmla="val 43853"/>
            </a:avLst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1882054" y="869703"/>
            <a:ext cx="2730938" cy="217287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1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</a:t>
            </a:r>
            <a:r>
              <a:rPr lang="uk-UA" altLang="zh-CN" sz="1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en-US" altLang="zh-CN" sz="115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853311" y="1032810"/>
            <a:ext cx="6480720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/>
            <a:r>
              <a:rPr lang="uk-UA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Поняття про інтегрований захист рослин</a:t>
            </a:r>
            <a:endParaRPr lang="uk-UA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701B66A-D00C-4A7D-AAC0-58E95CB3A67F}"/>
              </a:ext>
            </a:extLst>
          </p:cNvPr>
          <p:cNvSpPr txBox="1"/>
          <p:nvPr/>
        </p:nvSpPr>
        <p:spPr>
          <a:xfrm>
            <a:off x="596727" y="3540918"/>
            <a:ext cx="1188132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rgbClr val="09B04F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початку 60-х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років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американській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літературі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з'явилося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позначення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комплексу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різних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заходів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захисту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рослин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терміном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«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Інтегрована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боротьба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(Рей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Сміт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та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ін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.).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Визначення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цієї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концепції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було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сформульоване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робочою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групою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експертів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Всесвітньої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сільськогосподарської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організації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(ФАО) у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звіті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опублікованому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1967р.: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Інтегрована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боротьба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система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управління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шкідливими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організмами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контексті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зв'язку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навколишнім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середовищем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динамікою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популяцій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шкідливих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видів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яка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використовує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всі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можливі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засоби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та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методи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стримує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шкідливу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популяцію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рівні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нижче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економічної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шкоди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92D54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  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003604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" grpId="0" animBg="1"/>
      <p:bldP spid="46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748855" y="430607"/>
            <a:ext cx="10745351" cy="6124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>
                <a:latin typeface="Arial" panose="020B0604020202020204" pitchFamily="34" charset="0"/>
                <a:cs typeface="Arial" panose="020B0604020202020204" pitchFamily="34" charset="0"/>
              </a:rPr>
              <a:t>Сучасна інтегрована система заходів ґрунтується на застосуванні агротехнічного, хімічного і біологічного методів захисту рослин. </a:t>
            </a:r>
          </a:p>
          <a:p>
            <a:r>
              <a:rPr lang="uk-UA" sz="2800" dirty="0">
                <a:latin typeface="Arial" panose="020B0604020202020204" pitchFamily="34" charset="0"/>
                <a:cs typeface="Arial" panose="020B0604020202020204" pitchFamily="34" charset="0"/>
              </a:rPr>
              <a:t>Головною концепцією є оптимізація хімічного методу на основі критеріїв доцільності застосування пестицидів з урахуванням чисельності популяції шкідників, наявності ентомофагів, ступеня стійкості сортів проти пошкодження шкідниками й ураження збудниками </a:t>
            </a:r>
            <a:r>
              <a:rPr lang="uk-UA" sz="2800" dirty="0" err="1">
                <a:latin typeface="Arial" panose="020B0604020202020204" pitchFamily="34" charset="0"/>
                <a:cs typeface="Arial" panose="020B0604020202020204" pitchFamily="34" charset="0"/>
              </a:rPr>
              <a:t>хвороб</a:t>
            </a:r>
            <a:r>
              <a:rPr lang="uk-UA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r>
              <a:rPr lang="uk-UA" sz="2800" dirty="0">
                <a:latin typeface="Arial" panose="020B0604020202020204" pitchFamily="34" charset="0"/>
                <a:cs typeface="Arial" panose="020B0604020202020204" pitchFamily="34" charset="0"/>
              </a:rPr>
              <a:t>У технології захисту рослин значну увагу необхідно приділяти фітосанітарному стану посівів. </a:t>
            </a:r>
          </a:p>
          <a:p>
            <a:r>
              <a:rPr lang="uk-UA" sz="2800" dirty="0">
                <a:latin typeface="Arial" panose="020B0604020202020204" pitchFamily="34" charset="0"/>
                <a:cs typeface="Arial" panose="020B0604020202020204" pitchFamily="34" charset="0"/>
              </a:rPr>
              <a:t>Сигналізація строків проведення захисних заходів розглядається як важлива частина цієї технології. Тому в технологічних схемах </a:t>
            </a:r>
            <a:r>
              <a:rPr lang="uk-UA" sz="2800" dirty="0" err="1">
                <a:latin typeface="Arial" panose="020B0604020202020204" pitchFamily="34" charset="0"/>
                <a:cs typeface="Arial" panose="020B0604020202020204" pitchFamily="34" charset="0"/>
              </a:rPr>
              <a:t>обстежувальні</a:t>
            </a:r>
            <a:r>
              <a:rPr lang="uk-UA" sz="2800" dirty="0">
                <a:latin typeface="Arial" panose="020B0604020202020204" pitchFamily="34" charset="0"/>
                <a:cs typeface="Arial" panose="020B0604020202020204" pitchFamily="34" charset="0"/>
              </a:rPr>
              <a:t> роботи з виявлення шкідливих організмів відіграють важливу роль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471A1EC-03DF-4C41-A6DE-55986B7406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751" y="591989"/>
            <a:ext cx="648072" cy="658674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E956383-E864-4CA7-94D0-E8D1706935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3110" y="1877166"/>
            <a:ext cx="703799" cy="56467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42D6325-8EAC-40CE-A4FA-3C9845E101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2846" y="3807874"/>
            <a:ext cx="674063" cy="674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464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748855" y="430607"/>
            <a:ext cx="10745351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Інтегрований захист вимагає більш глибоких біологічних знань у галузі взаємовідносин у системах </a:t>
            </a:r>
            <a:r>
              <a:rPr lang="uk-UA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рослина-живитель-паразит</a:t>
            </a:r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r>
              <a:rPr lang="uk-UA" sz="240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кормова рослина-шкідник-навколишнє природне середовище </a:t>
            </a:r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на популяційному і біологічному рівнях, які вивчаються спеціальними дисциплінами. </a:t>
            </a:r>
          </a:p>
          <a:p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Інтегрований захист передбачає також зменшення масштабів використання пестицидів за рахунок доступних нехімічних методів і засобів, які дають змогу значно зменшити чисельність популяцій шкідників, збудників </a:t>
            </a:r>
            <a:r>
              <a:rPr lang="uk-UA" sz="2400" dirty="0" err="1">
                <a:latin typeface="Arial" panose="020B0604020202020204" pitchFamily="34" charset="0"/>
                <a:cs typeface="Arial" panose="020B0604020202020204" pitchFamily="34" charset="0"/>
              </a:rPr>
              <a:t>хвороб</a:t>
            </a:r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 і бур'янів.</a:t>
            </a:r>
          </a:p>
          <a:p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uk-UA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Інтегрований захист </a:t>
            </a:r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є основою управління фітосанітарним станом посівів і насаджень сільськогосподарських культур, складовою частиною комплексу заходів для управління рівнем продуктивності та якості продукції.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471A1EC-03DF-4C41-A6DE-55986B7406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751" y="591989"/>
            <a:ext cx="648072" cy="65867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42D6325-8EAC-40CE-A4FA-3C9845E101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6760" y="2824237"/>
            <a:ext cx="674063" cy="674063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D11089D-5CA3-40BC-96B1-05E180D7AE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2751" y="4742661"/>
            <a:ext cx="652329" cy="65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066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748855" y="430607"/>
            <a:ext cx="10745351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Інтегрований захист насамперед передбачає проведення профілактичних заходів, що сприяє зменшенню загального використання пестицидів і </a:t>
            </a:r>
            <a:r>
              <a:rPr lang="uk-UA" sz="2400" dirty="0" err="1">
                <a:latin typeface="Arial" panose="020B0604020202020204" pitchFamily="34" charset="0"/>
                <a:cs typeface="Arial" panose="020B0604020202020204" pitchFamily="34" charset="0"/>
              </a:rPr>
              <a:t>пестицидного</a:t>
            </a:r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 навантаження на одиницю площі. </a:t>
            </a:r>
          </a:p>
          <a:p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Раціональне використання пестицидів передбачає їх застосування в той період, коли шкідливі організми перебувають у найбільш чутливій до них фазі.</a:t>
            </a:r>
          </a:p>
          <a:p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При плануванні використання пестицидів потрібно знати </a:t>
            </a:r>
            <a:r>
              <a:rPr lang="uk-UA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їх </a:t>
            </a:r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вплив на навколишнє середовище, шляхи інактивації та період розкладу.</a:t>
            </a:r>
          </a:p>
          <a:p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Врахувати виникнення явища резистентності і передбачити способи</a:t>
            </a:r>
          </a:p>
          <a:p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попередження. Знати основи біологічного методу та його екологічні переваги перед хімічним методом.</a:t>
            </a:r>
          </a:p>
          <a:p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471A1EC-03DF-4C41-A6DE-55986B7406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751" y="591989"/>
            <a:ext cx="648072" cy="65867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42D6325-8EAC-40CE-A4FA-3C9845E101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751" y="2015678"/>
            <a:ext cx="674063" cy="674063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D11089D-5CA3-40BC-96B1-05E180D7AE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3616" y="3454756"/>
            <a:ext cx="652329" cy="65842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3066C73-50AE-4785-8638-D8F0C597923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1424" y="4912469"/>
            <a:ext cx="676715" cy="670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097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8"/>
          <p:cNvSpPr>
            <a:spLocks noChangeArrowheads="1"/>
          </p:cNvSpPr>
          <p:nvPr/>
        </p:nvSpPr>
        <p:spPr bwMode="auto">
          <a:xfrm>
            <a:off x="1059" y="515166"/>
            <a:ext cx="12857691" cy="2881951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755622" y="515166"/>
            <a:ext cx="4809657" cy="2881951"/>
          </a:xfrm>
          <a:prstGeom prst="parallelogram">
            <a:avLst>
              <a:gd name="adj" fmla="val 43853"/>
            </a:avLst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1882054" y="869703"/>
            <a:ext cx="2730938" cy="217287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1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</a:t>
            </a:r>
            <a:r>
              <a:rPr lang="uk-UA" altLang="zh-CN" sz="1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en-US" altLang="zh-CN" sz="115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565279" y="1032810"/>
            <a:ext cx="6768752" cy="18466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/>
            <a:r>
              <a:rPr lang="ru-RU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Втрати</a:t>
            </a:r>
            <a:r>
              <a:rPr lang="ru-RU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врожаю</a:t>
            </a:r>
            <a:r>
              <a:rPr lang="ru-RU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lvl="0"/>
            <a:r>
              <a:rPr lang="ru-RU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сільськогосподарських</a:t>
            </a:r>
            <a:r>
              <a:rPr lang="ru-RU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культур </a:t>
            </a:r>
          </a:p>
          <a:p>
            <a:pPr lvl="0"/>
            <a:r>
              <a:rPr lang="ru-RU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від</a:t>
            </a:r>
            <a:r>
              <a:rPr lang="ru-RU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шкідливих</a:t>
            </a:r>
            <a:r>
              <a:rPr lang="ru-RU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об’єктів</a:t>
            </a:r>
            <a:r>
              <a:rPr lang="ru-RU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701B66A-D00C-4A7D-AAC0-58E95CB3A67F}"/>
              </a:ext>
            </a:extLst>
          </p:cNvPr>
          <p:cNvSpPr txBox="1"/>
          <p:nvPr/>
        </p:nvSpPr>
        <p:spPr>
          <a:xfrm>
            <a:off x="596727" y="3540918"/>
            <a:ext cx="11881320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Великі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втрати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врожаю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сільськогосподарських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культур,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заподіяні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шкідливими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організмами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викликають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необхідність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систематичного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проведення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різноманітних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заходів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спрямованих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захист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рослин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sz="2800" dirty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Захист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посівів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від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шкідників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хвороб і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бур’янів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є одним з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найважливіших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резервів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підвищення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врожайності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та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рентабельності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аграрного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виробництва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92D54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 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262432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" grpId="0" animBg="1"/>
      <p:bldP spid="46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871489" y="663997"/>
            <a:ext cx="1074535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Продуктивність сільськогосподарських культур, що вирощуються для споживання людиною, схильна до все більшого ризику через зростаючу кількість шкідників, появи нових бур'янів і патогенів, </a:t>
            </a:r>
            <a:r>
              <a:rPr lang="uk-UA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шкідливих організмів.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1C1581E-FFEB-42EE-8224-993276B7EA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727" y="519981"/>
            <a:ext cx="936104" cy="936104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B10CFCC-6EF2-467D-9646-E3880A4AAB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662" y="2055347"/>
            <a:ext cx="6481151" cy="331297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16E7056-BC34-4817-A665-D3C176F097EC}"/>
              </a:ext>
            </a:extLst>
          </p:cNvPr>
          <p:cNvSpPr txBox="1"/>
          <p:nvPr/>
        </p:nvSpPr>
        <p:spPr>
          <a:xfrm>
            <a:off x="1534546" y="5599708"/>
            <a:ext cx="487771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 err="1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Хлібний</a:t>
            </a:r>
            <a:r>
              <a:rPr lang="ru-RU" sz="20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жук на </a:t>
            </a:r>
            <a:r>
              <a:rPr lang="ru-RU" sz="2000" dirty="0" err="1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посівах</a:t>
            </a:r>
            <a:r>
              <a:rPr lang="ru-RU" sz="20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озимої</a:t>
            </a:r>
            <a:r>
              <a:rPr lang="ru-RU" sz="20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пшениці</a:t>
            </a:r>
            <a:endParaRPr lang="uk-UA" sz="2000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02C337A-A039-49FD-B93C-75EF9CE41E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53511" y="2031765"/>
            <a:ext cx="4478801" cy="418021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B93E6E2-29B9-4782-99D9-6F4530ADB61C}"/>
              </a:ext>
            </a:extLst>
          </p:cNvPr>
          <p:cNvSpPr txBox="1"/>
          <p:nvPr/>
        </p:nvSpPr>
        <p:spPr>
          <a:xfrm>
            <a:off x="8589615" y="6368598"/>
            <a:ext cx="327596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 err="1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Соняшникова</a:t>
            </a:r>
            <a:r>
              <a:rPr lang="ru-RU" sz="20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вогнівка</a:t>
            </a:r>
            <a:endParaRPr lang="uk-UA" sz="2000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8408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871489" y="663997"/>
            <a:ext cx="10745351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Згідно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з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деякими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оцінками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потенційні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втрати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продовольства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викликаються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шкідниками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можуть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становити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до 50 %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усіх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втрат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світі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даними ФАО, протягом десятиліть обсяг ресурсів, що виділяються на охорону рослин в усьому світі скорочується, в той час як ризик зараження шкідниками і поширення </a:t>
            </a:r>
            <a:r>
              <a:rPr lang="uk-UA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хвороб</a:t>
            </a:r>
            <a:r>
              <a:rPr lang="uk-UA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рослин підвищується, а національні зусилля країн по боротьбі з ними як ніколи необхідні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1C1581E-FFEB-42EE-8224-993276B7EA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727" y="519981"/>
            <a:ext cx="936104" cy="936104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DB9B78F-9A19-4DE3-8A10-E89F787A77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6727" y="2002825"/>
            <a:ext cx="1224136" cy="122147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16E7056-BC34-4817-A665-D3C176F097EC}"/>
              </a:ext>
            </a:extLst>
          </p:cNvPr>
          <p:cNvSpPr txBox="1"/>
          <p:nvPr/>
        </p:nvSpPr>
        <p:spPr>
          <a:xfrm>
            <a:off x="884759" y="6481181"/>
            <a:ext cx="415649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 err="1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Квасолева</a:t>
            </a:r>
            <a:r>
              <a:rPr lang="ru-RU" sz="20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зернівка</a:t>
            </a:r>
            <a:r>
              <a:rPr lang="ru-RU" sz="20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err="1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брухус</a:t>
            </a:r>
            <a:endParaRPr lang="uk-UA" sz="2000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B93E6E2-29B9-4782-99D9-6F4530ADB61C}"/>
              </a:ext>
            </a:extLst>
          </p:cNvPr>
          <p:cNvSpPr txBox="1"/>
          <p:nvPr/>
        </p:nvSpPr>
        <p:spPr>
          <a:xfrm>
            <a:off x="5300640" y="6448850"/>
            <a:ext cx="3887048" cy="464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Шкідники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картоплі</a:t>
            </a:r>
            <a:endParaRPr lang="uk-UA" sz="2400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0AF5565-D164-41C8-8C3A-D236175EDD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6767" y="3585182"/>
            <a:ext cx="3803526" cy="283011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AFA57E1-6AB7-4F64-9C98-EA4AD6B3C6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90702" y="3643335"/>
            <a:ext cx="3657480" cy="274311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18D2696-EF3D-42F4-860F-5B2F33FF012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21663" y="3643335"/>
            <a:ext cx="3522240" cy="274311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4F8CAAB-C5F4-421B-9166-53E10A82E733}"/>
              </a:ext>
            </a:extLst>
          </p:cNvPr>
          <p:cNvSpPr txBox="1"/>
          <p:nvPr/>
        </p:nvSpPr>
        <p:spPr>
          <a:xfrm>
            <a:off x="9501039" y="6415294"/>
            <a:ext cx="247295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Попелиця</a:t>
            </a:r>
            <a:endParaRPr lang="uk-UA" sz="2400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6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8"/>
          <p:cNvSpPr>
            <a:spLocks noChangeArrowheads="1"/>
          </p:cNvSpPr>
          <p:nvPr/>
        </p:nvSpPr>
        <p:spPr bwMode="auto">
          <a:xfrm>
            <a:off x="1059" y="663997"/>
            <a:ext cx="12857691" cy="2881951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1316807" y="276333"/>
            <a:ext cx="4854587" cy="3657277"/>
          </a:xfrm>
          <a:prstGeom prst="parallelogram">
            <a:avLst>
              <a:gd name="adj" fmla="val 43853"/>
            </a:avLst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2203978" y="1018533"/>
            <a:ext cx="2730938" cy="217287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1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</a:t>
            </a:r>
            <a:r>
              <a:rPr lang="uk-UA" altLang="zh-CN" sz="1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  <a:endParaRPr lang="en-US" altLang="zh-CN" sz="115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429375" y="1366308"/>
            <a:ext cx="5832648" cy="147732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altLang="zh-CN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Структура </a:t>
            </a:r>
            <a:r>
              <a:rPr lang="ru-RU" altLang="zh-CN" sz="32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органів</a:t>
            </a:r>
            <a:r>
              <a:rPr lang="ru-RU" altLang="zh-CN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ru-RU" altLang="zh-CN" sz="32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державної</a:t>
            </a:r>
            <a:r>
              <a:rPr lang="ru-RU" altLang="zh-CN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ru-RU" altLang="zh-CN" sz="32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служби</a:t>
            </a:r>
            <a:r>
              <a:rPr lang="ru-RU" altLang="zh-CN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ru-RU" altLang="zh-CN" sz="32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захисту</a:t>
            </a:r>
            <a:r>
              <a:rPr lang="ru-RU" altLang="zh-CN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ru-RU" altLang="zh-CN" sz="32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рослин</a:t>
            </a:r>
            <a:r>
              <a:rPr lang="ru-RU" altLang="zh-CN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та </a:t>
            </a:r>
            <a:r>
              <a:rPr lang="ru-RU" altLang="zh-CN" sz="32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їх</a:t>
            </a:r>
            <a:r>
              <a:rPr lang="ru-RU" altLang="zh-CN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ru-RU" altLang="zh-CN" sz="32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функції</a:t>
            </a:r>
            <a:endParaRPr lang="zh-CN" altLang="en-US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A77B2AC-4AED-4175-96BB-F7D91ECD170E}"/>
              </a:ext>
            </a:extLst>
          </p:cNvPr>
          <p:cNvSpPr txBox="1"/>
          <p:nvPr/>
        </p:nvSpPr>
        <p:spPr>
          <a:xfrm>
            <a:off x="1316807" y="4480421"/>
            <a:ext cx="11089232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>
                <a:latin typeface="Arial" panose="020B0604020202020204" pitchFamily="34" charset="0"/>
                <a:cs typeface="Arial" panose="020B0604020202020204" pitchFamily="34" charset="0"/>
              </a:rPr>
              <a:t>Керівництво та організація захисту рослин здійснюються державною службою захисту рослин Міністерства аграрної політики України </a:t>
            </a:r>
            <a:r>
              <a:rPr lang="en-US" sz="2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https://minagro.gov.ua/</a:t>
            </a:r>
            <a:r>
              <a:rPr lang="uk-UA" sz="2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800" dirty="0">
                <a:latin typeface="Arial" panose="020B0604020202020204" pitchFamily="34" charset="0"/>
                <a:cs typeface="Arial" panose="020B0604020202020204" pitchFamily="34" charset="0"/>
              </a:rPr>
              <a:t>і державною службою карантину при Міністерстві аграрної політики України.</a:t>
            </a:r>
          </a:p>
        </p:txBody>
      </p:sp>
    </p:spTree>
    <p:extLst>
      <p:ext uri="{BB962C8B-B14F-4D97-AF65-F5344CB8AC3E}">
        <p14:creationId xmlns:p14="http://schemas.microsoft.com/office/powerpoint/2010/main" val="4034985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" grpId="0" animBg="1"/>
      <p:bldP spid="46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454841" y="159941"/>
            <a:ext cx="10946273" cy="67710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uk-UA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Основні функції і завдання державної служби захисту рослин: </a:t>
            </a:r>
          </a:p>
          <a:p>
            <a:r>
              <a:rPr lang="uk-UA" sz="24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uk-UA" sz="2800" dirty="0">
                <a:latin typeface="Arial" panose="020B0604020202020204" pitchFamily="34" charset="0"/>
                <a:cs typeface="Arial" panose="020B0604020202020204" pitchFamily="34" charset="0"/>
              </a:rPr>
              <a:t>організація обстеження сільськогосподарських угідь, розробка прогнозів розвитку шкідників, </a:t>
            </a:r>
            <a:r>
              <a:rPr lang="uk-UA" sz="2800" dirty="0" err="1">
                <a:latin typeface="Arial" panose="020B0604020202020204" pitchFamily="34" charset="0"/>
                <a:cs typeface="Arial" panose="020B0604020202020204" pitchFamily="34" charset="0"/>
              </a:rPr>
              <a:t>хвороб</a:t>
            </a:r>
            <a:r>
              <a:rPr lang="uk-UA" sz="2800" dirty="0">
                <a:latin typeface="Arial" panose="020B0604020202020204" pitchFamily="34" charset="0"/>
                <a:cs typeface="Arial" panose="020B0604020202020204" pitchFamily="34" charset="0"/>
              </a:rPr>
              <a:t> і бур'янів сільськогосподарських  культур, своєчасна сигналізація про появу та їх розвиток, раціональне й екологічно безпечне застосування хімічних, біологічних засобів, агротехнічних та інших заходів;</a:t>
            </a:r>
          </a:p>
          <a:p>
            <a:r>
              <a:rPr lang="uk-UA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uk-UA" sz="2800" dirty="0">
                <a:latin typeface="Arial" panose="020B0604020202020204" pitchFamily="34" charset="0"/>
                <a:cs typeface="Arial" panose="020B0604020202020204" pitchFamily="34" charset="0"/>
              </a:rPr>
              <a:t>організація розробки і впровадження у виробництво науково обґрунтованих технологій та інтегрованих систем захисту сільськогосподарських культур від шкідників, </a:t>
            </a:r>
            <a:r>
              <a:rPr lang="uk-UA" sz="2800" dirty="0" err="1">
                <a:latin typeface="Arial" panose="020B0604020202020204" pitchFamily="34" charset="0"/>
                <a:cs typeface="Arial" panose="020B0604020202020204" pitchFamily="34" charset="0"/>
              </a:rPr>
              <a:t>хвороб</a:t>
            </a:r>
            <a:r>
              <a:rPr lang="uk-UA" sz="2800" dirty="0">
                <a:latin typeface="Arial" panose="020B0604020202020204" pitchFamily="34" charset="0"/>
                <a:cs typeface="Arial" panose="020B0604020202020204" pitchFamily="34" charset="0"/>
              </a:rPr>
              <a:t> і бур'янів, а також інших науково-методичних вказівок, правил, інструкцій та положень;</a:t>
            </a:r>
          </a:p>
          <a:p>
            <a:r>
              <a:rPr lang="uk-UA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uk-UA" sz="2800" dirty="0">
                <a:latin typeface="Arial" panose="020B0604020202020204" pitchFamily="34" charset="0"/>
                <a:cs typeface="Arial" panose="020B0604020202020204" pitchFamily="34" charset="0"/>
              </a:rPr>
              <a:t>визначення потреби й забезпеченості </a:t>
            </a:r>
            <a:r>
              <a:rPr lang="uk-UA" sz="2800" dirty="0" err="1">
                <a:latin typeface="Arial" panose="020B0604020202020204" pitchFamily="34" charset="0"/>
                <a:cs typeface="Arial" panose="020B0604020202020204" pitchFamily="34" charset="0"/>
              </a:rPr>
              <a:t>сільгосптоваровиробників</a:t>
            </a:r>
            <a:r>
              <a:rPr lang="uk-UA" sz="2800" dirty="0">
                <a:latin typeface="Arial" panose="020B0604020202020204" pitchFamily="34" charset="0"/>
                <a:cs typeface="Arial" panose="020B0604020202020204" pitchFamily="34" charset="0"/>
              </a:rPr>
              <a:t> у хімічних і біологічних засобах захисту рослин;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1C1581E-FFEB-42EE-8224-993276B7EA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386" y="791781"/>
            <a:ext cx="654613" cy="654613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E4BEBDA-F0B1-4AC1-81FB-1CD3FF4047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386" y="3349546"/>
            <a:ext cx="658425" cy="65232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275FA7-4784-4637-AE7A-2A2DC7FF95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169" y="5488533"/>
            <a:ext cx="658425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50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532831" y="572248"/>
            <a:ext cx="10946273" cy="57554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Основні функції і завдання державної служби захисту рослин: </a:t>
            </a:r>
          </a:p>
          <a:p>
            <a:pPr lvl="0"/>
            <a:r>
              <a:rPr lang="uk-UA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uk-UA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ведення балансу потреби та надходження пестицидів в Україну, координація виробництва їх вітчизняною промисловістю і закупівля за імпортом державними, підприємницькими й іншими структурами, погодження обсягів та асортименту пестицидів з Міністерством охорони здоров'я і Міністерством охорони навколишнього природного середовища та ядерної безпеки України;</a:t>
            </a:r>
          </a:p>
          <a:p>
            <a:r>
              <a:rPr lang="ru-RU" sz="24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організація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розмноження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корисних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видів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комах і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мікроорганізмів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у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біологічних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лабораторіях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а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також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їх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застосування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польових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умовах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та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закритому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ґрунті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внесення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у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встановленому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порядку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пропозицій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про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перелік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шкідників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і хвороб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рослин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витрати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на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боротьбу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з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якими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проводяться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за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рахунок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коштів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державного бюджету,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здійснення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контролю за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правильним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ефективним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використанням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коштів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endParaRPr lang="uk-UA" sz="24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1C1581E-FFEB-42EE-8224-993276B7EA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0387" y="947277"/>
            <a:ext cx="654613" cy="654613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E4BEBDA-F0B1-4AC1-81FB-1CD3FF4047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744" y="3181890"/>
            <a:ext cx="658425" cy="65232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275FA7-4784-4637-AE7A-2A2DC7FF95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490" y="4365261"/>
            <a:ext cx="658425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629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532831" y="572248"/>
            <a:ext cx="10946273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Основні функції і завдання державної служби захисту рослин: </a:t>
            </a:r>
          </a:p>
          <a:p>
            <a:r>
              <a:rPr lang="uk-UA" sz="24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здійснення технологічного контролю за проведенням всіма землекористувачами, незалежно від їх відомчого підпорядкування, рекомендованих заходів згідно з діючими регламентами та дотриманням встановлених правил щодо зберігання, транспортування і використання пестицидів з урахуванням охорони навколишнього середовища;</a:t>
            </a:r>
          </a:p>
          <a:p>
            <a:r>
              <a:rPr lang="uk-UA" sz="24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 організація пропаганди знань із захисту рослин, координація планів видання рекомендацій, положень, інструкцій та інших </a:t>
            </a:r>
            <a:r>
              <a:rPr lang="uk-UA" sz="2400" dirty="0" err="1">
                <a:latin typeface="Arial" panose="020B0604020202020204" pitchFamily="34" charset="0"/>
                <a:cs typeface="Arial" panose="020B0604020202020204" pitchFamily="34" charset="0"/>
              </a:rPr>
              <a:t>інструктивно</a:t>
            </a:r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-методичних посібників, розгляд тематичних і технологічно-експозиційних планів з питань захисту рослин. </a:t>
            </a:r>
          </a:p>
          <a:p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Законні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вимоги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державних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інспекторів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здійснюють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державний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нагляд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державний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контроль за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дотриманням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законодавства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захист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рослин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галузі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рослинництва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є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обов'язковими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для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виконання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k-UA" sz="2400" dirty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k-UA" sz="24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1C1581E-FFEB-42EE-8224-993276B7EA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0387" y="947277"/>
            <a:ext cx="654613" cy="654613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E4BEBDA-F0B1-4AC1-81FB-1CD3FF4047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6128" y="2680517"/>
            <a:ext cx="658425" cy="65232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275FA7-4784-4637-AE7A-2A2DC7FF95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1393" y="4856840"/>
            <a:ext cx="658425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008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909095" y="1121807"/>
            <a:ext cx="8537962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З давніх часів у різних країнах, у тому числі і в Україні, для запобігання проникненню особливо небезпечних шкідливих організмів запроваджували низку заходів та обмежень у завезенні рослин. </a:t>
            </a:r>
          </a:p>
          <a:p>
            <a:r>
              <a:rPr lang="uk-UA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Офіційно державна служба карантину рос­лин була створена в 1931 р. при Народному комісаріаті землероб­ства, яка поступово удосконалювалася як організаційно, так і зако­нодавчо в рамках колишньої держави.</a:t>
            </a:r>
            <a:endParaRPr lang="uk-UA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4125119" y="373644"/>
            <a:ext cx="669674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altLang="zh-CN" sz="2800" b="1" dirty="0" err="1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Карантинна</a:t>
            </a:r>
            <a:r>
              <a:rPr lang="ru-RU" altLang="zh-CN" sz="28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 служба та </a:t>
            </a:r>
            <a:r>
              <a:rPr lang="ru-RU" altLang="zh-CN" sz="2800" b="1" dirty="0" err="1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її</a:t>
            </a:r>
            <a:r>
              <a:rPr lang="ru-RU" altLang="zh-CN" sz="28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 </a:t>
            </a:r>
            <a:r>
              <a:rPr lang="ru-RU" altLang="zh-CN" sz="2800" b="1" dirty="0" err="1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функції</a:t>
            </a:r>
            <a:endParaRPr lang="en-GB" altLang="zh-CN" sz="28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9F65A46-DD5B-4C69-A7B8-C3EF4AFD8981}"/>
              </a:ext>
            </a:extLst>
          </p:cNvPr>
          <p:cNvSpPr txBox="1"/>
          <p:nvPr/>
        </p:nvSpPr>
        <p:spPr>
          <a:xfrm>
            <a:off x="1028775" y="3688333"/>
            <a:ext cx="11305256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Нинішня державна служба карантину рослин України діє на підставі Закону України «Про карантин рослин» від 30 червня 1993 р., в якому основні її завдання визначено так:</a:t>
            </a:r>
          </a:p>
          <a:p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•	охорона території країни від занесення або самостійного проникнення з-за кордону або із карантинної зони карантинних об'єктів;</a:t>
            </a:r>
          </a:p>
          <a:p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•	своєчасне виявлення, локалізація та ліквідація карантинних об'єктів, а також запобігання їх проникненню в регіони країни, де вони відсутні; </a:t>
            </a:r>
          </a:p>
          <a:p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•	здійснення державного контролю за дотриманням особливого карантинного режиму проведення заходів щодо карантину рослин при вирощуванні, заготівлі, вивезенні, ввезенні, перевезенні, зберіганні, переробці, реалізації та використанні </a:t>
            </a:r>
            <a:r>
              <a:rPr lang="uk-UA" sz="2000" dirty="0" err="1">
                <a:latin typeface="Arial" panose="020B0604020202020204" pitchFamily="34" charset="0"/>
                <a:cs typeface="Arial" panose="020B0604020202020204" pitchFamily="34" charset="0"/>
              </a:rPr>
              <a:t>підкарантинних</a:t>
            </a:r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 об'єктів.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BB4DFC6-F86B-4676-8705-C66C10BC40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693" y="1267629"/>
            <a:ext cx="3292007" cy="1955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950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8"/>
          <p:cNvSpPr>
            <a:spLocks noChangeArrowheads="1"/>
          </p:cNvSpPr>
          <p:nvPr/>
        </p:nvSpPr>
        <p:spPr bwMode="auto">
          <a:xfrm>
            <a:off x="531" y="2175350"/>
            <a:ext cx="12857691" cy="2881951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1101075" y="1787688"/>
            <a:ext cx="4854587" cy="3657277"/>
          </a:xfrm>
          <a:prstGeom prst="parallelogram">
            <a:avLst>
              <a:gd name="adj" fmla="val 43853"/>
            </a:avLst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853311" y="3256869"/>
            <a:ext cx="6264696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uk-UA" altLang="zh-CN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ДЯКУЮ ЗА УВАГУ</a:t>
            </a:r>
            <a:endParaRPr lang="zh-CN" altLang="en-US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8161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" grpId="0" animBg="1"/>
      <p:bldP spid="1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C51D044B-C2A7-4602-972D-15249A9E7DCE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bt572.pptx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31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9B04F"/>
      </a:accent1>
      <a:accent2>
        <a:srgbClr val="92D54A"/>
      </a:accent2>
      <a:accent3>
        <a:srgbClr val="09B04F"/>
      </a:accent3>
      <a:accent4>
        <a:srgbClr val="92D54A"/>
      </a:accent4>
      <a:accent5>
        <a:srgbClr val="09B04F"/>
      </a:accent5>
      <a:accent6>
        <a:srgbClr val="92D54A"/>
      </a:accent6>
      <a:hlink>
        <a:srgbClr val="09B04F"/>
      </a:hlink>
      <a:folHlink>
        <a:srgbClr val="92D54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1632</Words>
  <Application>Microsoft Office PowerPoint</Application>
  <PresentationFormat>Произвольный</PresentationFormat>
  <Paragraphs>154</Paragraphs>
  <Slides>22</Slides>
  <Notes>22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8" baseType="lpstr">
      <vt:lpstr>微软雅黑</vt:lpstr>
      <vt:lpstr>Arial</vt:lpstr>
      <vt:lpstr>Calibri</vt:lpstr>
      <vt:lpstr>Calibri Light</vt:lpstr>
      <vt:lpstr>Times New Roman</vt:lpstr>
      <vt:lpstr>第一PPT，www.1ppt.com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2016-10-17T14:00:15Z</dcterms:created>
  <dcterms:modified xsi:type="dcterms:W3CDTF">2025-06-08T10:28:53Z</dcterms:modified>
</cp:coreProperties>
</file>