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2" r:id="rId3"/>
    <p:sldId id="263" r:id="rId4"/>
    <p:sldId id="264" r:id="rId5"/>
    <p:sldId id="265" r:id="rId6"/>
    <p:sldId id="266" r:id="rId7"/>
    <p:sldId id="271" r:id="rId8"/>
    <p:sldId id="267" r:id="rId9"/>
    <p:sldId id="268" r:id="rId10"/>
    <p:sldId id="269" r:id="rId11"/>
    <p:sldId id="27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46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081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053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616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390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802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804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153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121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20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943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7B9B6-3C80-4BA5-930B-C5E279C88C82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F8B57-B9D8-4486-AA14-94828E7797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731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АНАЛІТИЧНА ПСИХОЛОГІЯ ЮНГА В КІНО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Карл Гюстав Юнг - </a:t>
            </a:r>
            <a:r>
              <a:rPr lang="ru-RU" dirty="0" err="1"/>
              <a:t>швейцарський</a:t>
            </a:r>
            <a:r>
              <a:rPr lang="ru-RU" dirty="0"/>
              <a:t> </a:t>
            </a:r>
            <a:r>
              <a:rPr lang="ru-RU" dirty="0" err="1"/>
              <a:t>психіатр</a:t>
            </a:r>
            <a:r>
              <a:rPr lang="ru-RU" dirty="0"/>
              <a:t>, основоположник </a:t>
            </a:r>
            <a:r>
              <a:rPr lang="ru-RU" dirty="0" err="1"/>
              <a:t>аналітичної</a:t>
            </a:r>
            <a:r>
              <a:rPr lang="ru-RU" dirty="0"/>
              <a:t> </a:t>
            </a:r>
            <a:r>
              <a:rPr lang="ru-RU" dirty="0" err="1"/>
              <a:t>психології</a:t>
            </a:r>
            <a:r>
              <a:rPr lang="ru-RU" dirty="0"/>
              <a:t>. З 1909 р. </a:t>
            </a:r>
            <a:r>
              <a:rPr lang="ru-RU" dirty="0" err="1"/>
              <a:t>співпрацював</a:t>
            </a:r>
            <a:r>
              <a:rPr lang="ru-RU" dirty="0"/>
              <a:t> з Фрейдом, </a:t>
            </a:r>
            <a:r>
              <a:rPr lang="ru-RU" dirty="0" err="1"/>
              <a:t>однак</a:t>
            </a:r>
            <a:r>
              <a:rPr lang="ru-RU" dirty="0"/>
              <a:t> у 1914 </a:t>
            </a:r>
            <a:r>
              <a:rPr lang="ru-RU" dirty="0" err="1"/>
              <a:t>вийшов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Міжнародної</a:t>
            </a:r>
            <a:r>
              <a:rPr lang="ru-RU" dirty="0"/>
              <a:t> </a:t>
            </a:r>
            <a:r>
              <a:rPr lang="ru-RU" dirty="0" err="1"/>
              <a:t>психоаналітичної</a:t>
            </a:r>
            <a:r>
              <a:rPr lang="ru-RU" dirty="0"/>
              <a:t> </a:t>
            </a:r>
            <a:r>
              <a:rPr lang="ru-RU" dirty="0" err="1"/>
              <a:t>асоціації</a:t>
            </a:r>
            <a:r>
              <a:rPr lang="ru-RU" dirty="0"/>
              <a:t> та </a:t>
            </a:r>
            <a:r>
              <a:rPr lang="ru-RU" dirty="0" err="1"/>
              <a:t>відмовився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психоаналізу</a:t>
            </a:r>
            <a:r>
              <a:rPr lang="ru-RU" dirty="0"/>
              <a:t> в </a:t>
            </a:r>
            <a:r>
              <a:rPr lang="ru-RU" dirty="0" err="1"/>
              <a:t>роботі</a:t>
            </a:r>
            <a:r>
              <a:rPr lang="ru-RU" dirty="0"/>
              <a:t>, </a:t>
            </a:r>
            <a:r>
              <a:rPr lang="ru-RU" dirty="0" err="1"/>
              <a:t>розробивши</a:t>
            </a:r>
            <a:r>
              <a:rPr lang="ru-RU" dirty="0"/>
              <a:t> </a:t>
            </a:r>
            <a:r>
              <a:rPr lang="ru-RU" dirty="0" err="1"/>
              <a:t>власний</a:t>
            </a:r>
            <a:r>
              <a:rPr lang="ru-RU" dirty="0"/>
              <a:t> метод.</a:t>
            </a:r>
          </a:p>
        </p:txBody>
      </p:sp>
    </p:spTree>
    <p:extLst>
      <p:ext uri="{BB962C8B-B14F-4D97-AF65-F5344CB8AC3E}">
        <p14:creationId xmlns:p14="http://schemas.microsoft.com/office/powerpoint/2010/main" val="274646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4415" y="372940"/>
            <a:ext cx="10515600" cy="577798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err="1">
                <a:solidFill>
                  <a:schemeClr val="tx1"/>
                </a:solidFill>
              </a:rPr>
              <a:t>К</a:t>
            </a:r>
            <a:r>
              <a:rPr lang="ru-RU" dirty="0" err="1" smtClean="0">
                <a:solidFill>
                  <a:schemeClr val="tx1"/>
                </a:solidFill>
              </a:rPr>
              <a:t>лючовим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поняттям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теорії</a:t>
            </a:r>
            <a:r>
              <a:rPr lang="ru-RU" dirty="0">
                <a:solidFill>
                  <a:schemeClr val="tx1"/>
                </a:solidFill>
              </a:rPr>
              <a:t> Юнга є </a:t>
            </a:r>
            <a:r>
              <a:rPr lang="ru-RU" dirty="0" err="1">
                <a:solidFill>
                  <a:schemeClr val="tx1"/>
                </a:solidFill>
              </a:rPr>
              <a:t>колективне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несвідоме</a:t>
            </a:r>
            <a:r>
              <a:rPr lang="ru-RU" dirty="0">
                <a:solidFill>
                  <a:schemeClr val="tx1"/>
                </a:solidFill>
              </a:rPr>
              <a:t> – </a:t>
            </a:r>
            <a:r>
              <a:rPr lang="ru-RU" dirty="0" err="1" smtClean="0">
                <a:solidFill>
                  <a:schemeClr val="tx1"/>
                </a:solidFill>
              </a:rPr>
              <a:t>єдина</a:t>
            </a:r>
            <a:r>
              <a:rPr lang="ru-RU" dirty="0" smtClean="0">
                <a:solidFill>
                  <a:schemeClr val="tx1"/>
                </a:solidFill>
              </a:rPr>
              <a:t> для </a:t>
            </a:r>
            <a:r>
              <a:rPr lang="ru-RU" dirty="0" err="1" smtClean="0">
                <a:solidFill>
                  <a:schemeClr val="tx1"/>
                </a:solidFill>
              </a:rPr>
              <a:t>всіх</a:t>
            </a:r>
            <a:r>
              <a:rPr lang="ru-RU" dirty="0" smtClean="0">
                <a:solidFill>
                  <a:schemeClr val="tx1"/>
                </a:solidFill>
              </a:rPr>
              <a:t>  </a:t>
            </a:r>
            <a:r>
              <a:rPr lang="ru-RU" dirty="0">
                <a:solidFill>
                  <a:schemeClr val="tx1"/>
                </a:solidFill>
              </a:rPr>
              <a:t>людей </a:t>
            </a:r>
            <a:r>
              <a:rPr lang="ru-RU" dirty="0" err="1" smtClean="0">
                <a:solidFill>
                  <a:schemeClr val="tx1"/>
                </a:solidFill>
              </a:rPr>
              <a:t>загальна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підстава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психічного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життя</a:t>
            </a:r>
            <a:r>
              <a:rPr lang="ru-RU" dirty="0">
                <a:solidFill>
                  <a:schemeClr val="tx1"/>
                </a:solidFill>
              </a:rPr>
              <a:t> кожного з нас, </a:t>
            </a:r>
            <a:r>
              <a:rPr lang="ru-RU" dirty="0" err="1">
                <a:solidFill>
                  <a:schemeClr val="tx1"/>
                </a:solidFill>
              </a:rPr>
              <a:t>надособистісний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найглибший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рівень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психіки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5404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3328585" y="2221251"/>
            <a:ext cx="5490223" cy="13837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/>
              <a:t>Юнг </a:t>
            </a:r>
            <a:r>
              <a:rPr lang="ru-RU" sz="2400" dirty="0" err="1"/>
              <a:t>зробив</a:t>
            </a:r>
            <a:r>
              <a:rPr lang="ru-RU" sz="2400" dirty="0"/>
              <a:t> </a:t>
            </a:r>
            <a:r>
              <a:rPr lang="ru-RU" sz="2400" dirty="0" err="1"/>
              <a:t>величезний</a:t>
            </a:r>
            <a:r>
              <a:rPr lang="ru-RU" sz="2400" dirty="0"/>
              <a:t> </a:t>
            </a:r>
            <a:r>
              <a:rPr lang="ru-RU" sz="2400" dirty="0" err="1"/>
              <a:t>внесок</a:t>
            </a:r>
            <a:r>
              <a:rPr lang="ru-RU" sz="2400" dirty="0"/>
              <a:t> у </a:t>
            </a:r>
            <a:r>
              <a:rPr lang="ru-RU" sz="2400" dirty="0" err="1"/>
              <a:t>психологію</a:t>
            </a:r>
            <a:r>
              <a:rPr lang="ru-RU" sz="2400" dirty="0"/>
              <a:t>, </a:t>
            </a:r>
            <a:r>
              <a:rPr lang="ru-RU" sz="2400" dirty="0" err="1"/>
              <a:t>розширивши</a:t>
            </a:r>
            <a:r>
              <a:rPr lang="ru-RU" sz="2400" dirty="0"/>
              <a:t> </a:t>
            </a:r>
            <a:r>
              <a:rPr lang="ru-RU" sz="2400" dirty="0" err="1"/>
              <a:t>поняття</a:t>
            </a:r>
            <a:r>
              <a:rPr lang="ru-RU" sz="2400" dirty="0"/>
              <a:t> «темпераменту» і </a:t>
            </a:r>
            <a:r>
              <a:rPr lang="ru-RU" sz="2400" dirty="0" err="1"/>
              <a:t>досвідченим</a:t>
            </a:r>
            <a:r>
              <a:rPr lang="ru-RU" sz="2400" dirty="0"/>
              <a:t> шляхом </a:t>
            </a:r>
            <a:r>
              <a:rPr lang="ru-RU" sz="2400" dirty="0" err="1"/>
              <a:t>з'ясувавши</a:t>
            </a:r>
            <a:r>
              <a:rPr lang="ru-RU" sz="2400" dirty="0"/>
              <a:t>, що темперамент </a:t>
            </a:r>
            <a:r>
              <a:rPr lang="ru-RU" sz="2400" dirty="0" err="1"/>
              <a:t>може</a:t>
            </a:r>
            <a:r>
              <a:rPr lang="ru-RU" sz="2400" dirty="0"/>
              <a:t> бути (</a:t>
            </a:r>
            <a:r>
              <a:rPr lang="ru-RU" sz="2400" dirty="0" err="1"/>
              <a:t>загалом</a:t>
            </a:r>
            <a:r>
              <a:rPr lang="ru-RU" sz="2400" dirty="0"/>
              <a:t> </a:t>
            </a:r>
            <a:r>
              <a:rPr lang="ru-RU" sz="2400" dirty="0" err="1"/>
              <a:t>найчастіше</a:t>
            </a:r>
            <a:r>
              <a:rPr lang="ru-RU" sz="2400" dirty="0"/>
              <a:t>) </a:t>
            </a:r>
            <a:r>
              <a:rPr lang="ru-RU" sz="2400" dirty="0" err="1"/>
              <a:t>змішаним</a:t>
            </a:r>
            <a:r>
              <a:rPr lang="ru-RU" sz="2400" dirty="0"/>
              <a:t>.</a:t>
            </a: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405576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«</a:t>
            </a:r>
            <a:r>
              <a:rPr lang="ru-RU" dirty="0" err="1" smtClean="0"/>
              <a:t>Архетипи</a:t>
            </a:r>
            <a:r>
              <a:rPr lang="ru-RU" dirty="0" smtClean="0"/>
              <a:t> Юнга»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/>
              <a:t>Архетипи</a:t>
            </a:r>
            <a:r>
              <a:rPr lang="ru-RU" dirty="0"/>
              <a:t> – </a:t>
            </a:r>
            <a:r>
              <a:rPr lang="ru-RU" dirty="0" err="1"/>
              <a:t>універсальні</a:t>
            </a:r>
            <a:r>
              <a:rPr lang="ru-RU" dirty="0"/>
              <a:t> </a:t>
            </a:r>
            <a:r>
              <a:rPr lang="ru-RU" dirty="0" err="1"/>
              <a:t>вроджені</a:t>
            </a:r>
            <a:r>
              <a:rPr lang="ru-RU" dirty="0"/>
              <a:t> </a:t>
            </a:r>
            <a:r>
              <a:rPr lang="ru-RU" dirty="0" err="1"/>
              <a:t>психічні</a:t>
            </a:r>
            <a:r>
              <a:rPr lang="ru-RU" dirty="0"/>
              <a:t> </a:t>
            </a:r>
            <a:r>
              <a:rPr lang="ru-RU" dirty="0" err="1"/>
              <a:t>структури</a:t>
            </a:r>
            <a:r>
              <a:rPr lang="ru-RU" dirty="0"/>
              <a:t>, що у </a:t>
            </a:r>
            <a:r>
              <a:rPr lang="ru-RU" dirty="0" err="1"/>
              <a:t>нашому</a:t>
            </a:r>
            <a:r>
              <a:rPr lang="ru-RU" dirty="0"/>
              <a:t> </a:t>
            </a:r>
            <a:r>
              <a:rPr lang="ru-RU" dirty="0" err="1"/>
              <a:t>досвіді</a:t>
            </a:r>
            <a:r>
              <a:rPr lang="ru-RU" dirty="0"/>
              <a:t> як </a:t>
            </a:r>
            <a:r>
              <a:rPr lang="ru-RU" dirty="0" err="1" smtClean="0"/>
              <a:t>образи</a:t>
            </a:r>
            <a:r>
              <a:rPr lang="ru-RU" dirty="0" smtClean="0"/>
              <a:t> </a:t>
            </a:r>
            <a:r>
              <a:rPr lang="ru-RU" dirty="0"/>
              <a:t>і </a:t>
            </a:r>
            <a:r>
              <a:rPr lang="ru-RU" dirty="0" err="1" smtClean="0"/>
              <a:t>символи</a:t>
            </a:r>
            <a:r>
              <a:rPr lang="ru-RU" dirty="0" smtClean="0"/>
              <a:t>, </a:t>
            </a:r>
            <a:r>
              <a:rPr lang="ru-RU" dirty="0" err="1"/>
              <a:t>завдяки</a:t>
            </a:r>
            <a:r>
              <a:rPr lang="ru-RU" dirty="0"/>
              <a:t> </a:t>
            </a:r>
            <a:r>
              <a:rPr lang="ru-RU" dirty="0" err="1"/>
              <a:t>яким</a:t>
            </a:r>
            <a:r>
              <a:rPr lang="ru-RU" dirty="0"/>
              <a:t> ми </a:t>
            </a:r>
            <a:r>
              <a:rPr lang="ru-RU" dirty="0" err="1"/>
              <a:t>сприймаємо</a:t>
            </a:r>
            <a:r>
              <a:rPr lang="ru-RU" dirty="0"/>
              <a:t>, </a:t>
            </a:r>
            <a:r>
              <a:rPr lang="ru-RU" dirty="0" err="1"/>
              <a:t>переживаємо</a:t>
            </a:r>
            <a:r>
              <a:rPr lang="ru-RU" dirty="0"/>
              <a:t> і </a:t>
            </a:r>
            <a:r>
              <a:rPr lang="ru-RU" dirty="0" err="1"/>
              <a:t>реагуємо</a:t>
            </a:r>
            <a:r>
              <a:rPr lang="ru-RU" dirty="0"/>
              <a:t> на </a:t>
            </a:r>
            <a:r>
              <a:rPr lang="ru-RU" dirty="0" err="1"/>
              <a:t>події</a:t>
            </a:r>
            <a:r>
              <a:rPr lang="ru-RU" dirty="0"/>
              <a:t> </a:t>
            </a:r>
            <a:r>
              <a:rPr lang="ru-RU" dirty="0" err="1"/>
              <a:t>заданим</a:t>
            </a:r>
            <a:r>
              <a:rPr lang="ru-RU" dirty="0"/>
              <a:t> способом. </a:t>
            </a:r>
            <a:r>
              <a:rPr lang="ru-RU" dirty="0" err="1"/>
              <a:t>Сутність</a:t>
            </a:r>
            <a:r>
              <a:rPr lang="ru-RU" dirty="0"/>
              <a:t>, </a:t>
            </a:r>
            <a:r>
              <a:rPr lang="ru-RU" dirty="0" err="1"/>
              <a:t>особистість</a:t>
            </a:r>
            <a:r>
              <a:rPr lang="ru-RU" dirty="0"/>
              <a:t>, темперамент, характер – </a:t>
            </a:r>
            <a:r>
              <a:rPr lang="ru-RU" dirty="0" err="1"/>
              <a:t>поняття</a:t>
            </a:r>
            <a:r>
              <a:rPr lang="ru-RU" dirty="0"/>
              <a:t>, </a:t>
            </a:r>
            <a:r>
              <a:rPr lang="ru-RU" dirty="0" err="1"/>
              <a:t>введені</a:t>
            </a:r>
            <a:r>
              <a:rPr lang="ru-RU" dirty="0"/>
              <a:t> </a:t>
            </a:r>
            <a:r>
              <a:rPr lang="ru-RU" dirty="0" err="1"/>
              <a:t>саме</a:t>
            </a:r>
            <a:r>
              <a:rPr lang="ru-RU" dirty="0"/>
              <a:t> Юнгом, але </a:t>
            </a:r>
            <a:r>
              <a:rPr lang="ru-RU" dirty="0" err="1"/>
              <a:t>трохи</a:t>
            </a:r>
            <a:r>
              <a:rPr lang="ru-RU" dirty="0"/>
              <a:t> в </a:t>
            </a:r>
            <a:r>
              <a:rPr lang="ru-RU" dirty="0" err="1"/>
              <a:t>іншому</a:t>
            </a:r>
            <a:r>
              <a:rPr lang="ru-RU" dirty="0"/>
              <a:t> </a:t>
            </a:r>
            <a:r>
              <a:rPr lang="ru-RU" dirty="0" err="1"/>
              <a:t>ключі</a:t>
            </a:r>
            <a:r>
              <a:rPr lang="ru-RU" dirty="0"/>
              <a:t>. </a:t>
            </a:r>
            <a:r>
              <a:rPr lang="ru-RU" dirty="0" err="1"/>
              <a:t>Архетипів</a:t>
            </a:r>
            <a:r>
              <a:rPr lang="ru-RU" dirty="0"/>
              <a:t> у </a:t>
            </a:r>
            <a:r>
              <a:rPr lang="ru-RU" dirty="0" err="1"/>
              <a:t>людини</a:t>
            </a:r>
            <a:r>
              <a:rPr lang="ru-RU" dirty="0"/>
              <a:t> </a:t>
            </a:r>
            <a:r>
              <a:rPr lang="ru-RU" dirty="0" err="1"/>
              <a:t>безліч</a:t>
            </a:r>
            <a:r>
              <a:rPr lang="ru-RU" dirty="0"/>
              <a:t>. Те, що люди </a:t>
            </a:r>
            <a:r>
              <a:rPr lang="ru-RU" dirty="0" err="1"/>
              <a:t>називають</a:t>
            </a:r>
            <a:r>
              <a:rPr lang="ru-RU" dirty="0"/>
              <a:t> </a:t>
            </a:r>
            <a:r>
              <a:rPr lang="ru-RU" dirty="0" err="1"/>
              <a:t>інстинктом</a:t>
            </a:r>
            <a:r>
              <a:rPr lang="ru-RU" dirty="0"/>
              <a:t> – </a:t>
            </a:r>
            <a:r>
              <a:rPr lang="ru-RU" dirty="0" smtClean="0"/>
              <a:t>ним не </a:t>
            </a:r>
            <a:r>
              <a:rPr lang="ru-RU" dirty="0"/>
              <a:t>є, але є архетипом. </a:t>
            </a:r>
            <a:r>
              <a:rPr lang="ru-RU" dirty="0" err="1"/>
              <a:t>Материнський</a:t>
            </a:r>
            <a:r>
              <a:rPr lang="ru-RU" dirty="0"/>
              <a:t> </a:t>
            </a:r>
            <a:r>
              <a:rPr lang="ru-RU" dirty="0" err="1"/>
              <a:t>інстинкт</a:t>
            </a:r>
            <a:r>
              <a:rPr lang="ru-RU" dirty="0"/>
              <a:t> – архетип </a:t>
            </a:r>
            <a:r>
              <a:rPr lang="ru-RU" dirty="0" err="1"/>
              <a:t>матері</a:t>
            </a:r>
            <a:r>
              <a:rPr lang="ru-RU" dirty="0"/>
              <a:t>, </a:t>
            </a:r>
            <a:r>
              <a:rPr lang="ru-RU" dirty="0" err="1"/>
              <a:t>інстинкт</a:t>
            </a:r>
            <a:r>
              <a:rPr lang="ru-RU" dirty="0"/>
              <a:t> </a:t>
            </a:r>
            <a:r>
              <a:rPr lang="ru-RU" dirty="0" err="1"/>
              <a:t>самозбереження</a:t>
            </a:r>
            <a:r>
              <a:rPr lang="ru-RU" dirty="0"/>
              <a:t> (стан </a:t>
            </a:r>
            <a:r>
              <a:rPr lang="ru-RU" dirty="0" err="1"/>
              <a:t>афекту</a:t>
            </a:r>
            <a:r>
              <a:rPr lang="ru-RU" dirty="0"/>
              <a:t>) – архетип </a:t>
            </a:r>
            <a:r>
              <a:rPr lang="ru-RU" dirty="0" err="1"/>
              <a:t>смерті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5625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4647" y="484554"/>
            <a:ext cx="10408138" cy="569240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Персона (маска) – та </a:t>
            </a:r>
            <a:r>
              <a:rPr lang="ru-RU" dirty="0" err="1"/>
              <a:t>частина</a:t>
            </a:r>
            <a:r>
              <a:rPr lang="ru-RU" dirty="0"/>
              <a:t> </a:t>
            </a:r>
            <a:r>
              <a:rPr lang="ru-RU" dirty="0" err="1"/>
              <a:t>особистості</a:t>
            </a:r>
            <a:r>
              <a:rPr lang="ru-RU" dirty="0"/>
              <a:t>, що ми </a:t>
            </a:r>
            <a:r>
              <a:rPr lang="ru-RU" dirty="0" err="1"/>
              <a:t>виявляємо</a:t>
            </a:r>
            <a:r>
              <a:rPr lang="ru-RU" dirty="0"/>
              <a:t> при </a:t>
            </a:r>
            <a:r>
              <a:rPr lang="ru-RU" dirty="0" err="1"/>
              <a:t>взаєминах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людьми (</a:t>
            </a:r>
            <a:r>
              <a:rPr lang="ru-RU" dirty="0" err="1"/>
              <a:t>особистість</a:t>
            </a:r>
            <a:r>
              <a:rPr lang="ru-RU" dirty="0"/>
              <a:t>). Маска </a:t>
            </a:r>
            <a:r>
              <a:rPr lang="ru-RU" dirty="0" err="1"/>
              <a:t>допомагає</a:t>
            </a:r>
            <a:r>
              <a:rPr lang="ru-RU" dirty="0"/>
              <a:t> нам </a:t>
            </a:r>
            <a:r>
              <a:rPr lang="ru-RU" dirty="0" err="1"/>
              <a:t>вписатися</a:t>
            </a:r>
            <a:r>
              <a:rPr lang="ru-RU" dirty="0"/>
              <a:t> в </a:t>
            </a:r>
            <a:r>
              <a:rPr lang="ru-RU" dirty="0" err="1"/>
              <a:t>суспільні</a:t>
            </a:r>
            <a:r>
              <a:rPr lang="ru-RU" dirty="0"/>
              <a:t> </a:t>
            </a:r>
            <a:r>
              <a:rPr lang="ru-RU" dirty="0" err="1"/>
              <a:t>норми</a:t>
            </a:r>
            <a:r>
              <a:rPr lang="ru-RU" dirty="0"/>
              <a:t> та </a:t>
            </a:r>
            <a:r>
              <a:rPr lang="ru-RU" dirty="0" err="1"/>
              <a:t>досягти</a:t>
            </a:r>
            <a:r>
              <a:rPr lang="ru-RU" dirty="0"/>
              <a:t> </a:t>
            </a:r>
            <a:r>
              <a:rPr lang="ru-RU" dirty="0" err="1"/>
              <a:t>успіху</a:t>
            </a:r>
            <a:r>
              <a:rPr lang="ru-RU" dirty="0"/>
              <a:t> в </a:t>
            </a:r>
            <a:r>
              <a:rPr lang="ru-RU" dirty="0" err="1"/>
              <a:t>соціальній</a:t>
            </a:r>
            <a:r>
              <a:rPr lang="ru-RU" dirty="0"/>
              <a:t> </a:t>
            </a:r>
            <a:r>
              <a:rPr lang="ru-RU" dirty="0" err="1"/>
              <a:t>взаємодії</a:t>
            </a:r>
            <a:r>
              <a:rPr lang="ru-RU" dirty="0"/>
              <a:t>. </a:t>
            </a:r>
            <a:r>
              <a:rPr lang="ru-RU" dirty="0" err="1"/>
              <a:t>Однак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персона </a:t>
            </a:r>
            <a:r>
              <a:rPr lang="ru-RU" dirty="0" err="1"/>
              <a:t>починає</a:t>
            </a:r>
            <a:r>
              <a:rPr lang="ru-RU" dirty="0"/>
              <a:t> </a:t>
            </a:r>
            <a:r>
              <a:rPr lang="ru-RU" dirty="0" err="1"/>
              <a:t>відігравати</a:t>
            </a:r>
            <a:r>
              <a:rPr lang="ru-RU" dirty="0"/>
              <a:t> </a:t>
            </a:r>
            <a:r>
              <a:rPr lang="ru-RU" dirty="0" err="1"/>
              <a:t>значущу</a:t>
            </a:r>
            <a:r>
              <a:rPr lang="ru-RU" dirty="0"/>
              <a:t> роль – </a:t>
            </a:r>
            <a:r>
              <a:rPr lang="ru-RU" dirty="0" err="1"/>
              <a:t>людина</a:t>
            </a:r>
            <a:r>
              <a:rPr lang="ru-RU" dirty="0"/>
              <a:t> </a:t>
            </a:r>
            <a:r>
              <a:rPr lang="ru-RU" dirty="0" err="1"/>
              <a:t>відчужується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своєї</a:t>
            </a:r>
            <a:r>
              <a:rPr lang="ru-RU" dirty="0"/>
              <a:t> </a:t>
            </a:r>
            <a:r>
              <a:rPr lang="ru-RU" dirty="0" err="1"/>
              <a:t>сутності</a:t>
            </a:r>
            <a:r>
              <a:rPr lang="ru-RU" dirty="0"/>
              <a:t> (</a:t>
            </a:r>
            <a:r>
              <a:rPr lang="ru-RU" dirty="0" err="1"/>
              <a:t>тіні</a:t>
            </a:r>
            <a:r>
              <a:rPr lang="ru-RU" dirty="0"/>
              <a:t>) і </a:t>
            </a:r>
            <a:r>
              <a:rPr lang="ru-RU" dirty="0" err="1"/>
              <a:t>зливається</a:t>
            </a:r>
            <a:r>
              <a:rPr lang="ru-RU" dirty="0"/>
              <a:t> з </a:t>
            </a:r>
            <a:r>
              <a:rPr lang="ru-RU" dirty="0" err="1"/>
              <a:t>роллю</a:t>
            </a:r>
            <a:r>
              <a:rPr lang="ru-RU" dirty="0"/>
              <a:t>, яку </a:t>
            </a:r>
            <a:r>
              <a:rPr lang="ru-RU" dirty="0" err="1"/>
              <a:t>нав'язує</a:t>
            </a:r>
            <a:r>
              <a:rPr lang="ru-RU" dirty="0"/>
              <a:t> </a:t>
            </a:r>
            <a:r>
              <a:rPr lang="ru-RU" dirty="0" err="1"/>
              <a:t>оточення</a:t>
            </a:r>
            <a:r>
              <a:rPr lang="ru-RU" dirty="0"/>
              <a:t>.</a:t>
            </a:r>
          </a:p>
          <a:p>
            <a:r>
              <a:rPr lang="ru-RU" dirty="0" err="1"/>
              <a:t>Тінь</a:t>
            </a:r>
            <a:r>
              <a:rPr lang="ru-RU" dirty="0"/>
              <a:t> (</a:t>
            </a:r>
            <a:r>
              <a:rPr lang="ru-RU" dirty="0" err="1"/>
              <a:t>сутність</a:t>
            </a:r>
            <a:r>
              <a:rPr lang="ru-RU" dirty="0"/>
              <a:t>) – </a:t>
            </a:r>
            <a:r>
              <a:rPr lang="ru-RU" dirty="0" err="1"/>
              <a:t>вроджена</a:t>
            </a:r>
            <a:r>
              <a:rPr lang="ru-RU" dirty="0"/>
              <a:t>, </a:t>
            </a:r>
            <a:r>
              <a:rPr lang="ru-RU" dirty="0" err="1"/>
              <a:t>пригнічена</a:t>
            </a:r>
            <a:r>
              <a:rPr lang="ru-RU" dirty="0"/>
              <a:t> </a:t>
            </a:r>
            <a:r>
              <a:rPr lang="ru-RU" dirty="0" err="1"/>
              <a:t>частина</a:t>
            </a:r>
            <a:r>
              <a:rPr lang="ru-RU" dirty="0"/>
              <a:t> </a:t>
            </a:r>
            <a:r>
              <a:rPr lang="ru-RU" dirty="0" err="1"/>
              <a:t>особистості</a:t>
            </a:r>
            <a:r>
              <a:rPr lang="ru-RU" dirty="0"/>
              <a:t>, яка </a:t>
            </a:r>
            <a:r>
              <a:rPr lang="ru-RU" dirty="0" err="1"/>
              <a:t>глибоко</a:t>
            </a:r>
            <a:r>
              <a:rPr lang="ru-RU" dirty="0"/>
              <a:t> </a:t>
            </a:r>
            <a:r>
              <a:rPr lang="ru-RU" dirty="0" err="1"/>
              <a:t>вкорінена</a:t>
            </a:r>
            <a:r>
              <a:rPr lang="ru-RU" dirty="0"/>
              <a:t> у </a:t>
            </a:r>
            <a:r>
              <a:rPr lang="ru-RU" dirty="0" err="1"/>
              <a:t>тваринному</a:t>
            </a:r>
            <a:r>
              <a:rPr lang="ru-RU" dirty="0"/>
              <a:t> </a:t>
            </a:r>
            <a:r>
              <a:rPr lang="ru-RU" dirty="0" err="1"/>
              <a:t>минулому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. </a:t>
            </a:r>
            <a:r>
              <a:rPr lang="ru-RU" dirty="0" err="1"/>
              <a:t>Незважаючи</a:t>
            </a:r>
            <a:r>
              <a:rPr lang="ru-RU" dirty="0"/>
              <a:t> на </a:t>
            </a:r>
            <a:r>
              <a:rPr lang="ru-RU" dirty="0" err="1"/>
              <a:t>такий</a:t>
            </a:r>
            <a:r>
              <a:rPr lang="ru-RU" dirty="0"/>
              <a:t> «</a:t>
            </a:r>
            <a:r>
              <a:rPr lang="ru-RU" dirty="0" err="1"/>
              <a:t>темний</a:t>
            </a:r>
            <a:r>
              <a:rPr lang="ru-RU" dirty="0"/>
              <a:t>» </a:t>
            </a:r>
            <a:r>
              <a:rPr lang="ru-RU" dirty="0" err="1"/>
              <a:t>опис</a:t>
            </a:r>
            <a:r>
              <a:rPr lang="ru-RU" dirty="0"/>
              <a:t> архетипу Юнг, </a:t>
            </a:r>
            <a:r>
              <a:rPr lang="ru-RU" dirty="0" err="1"/>
              <a:t>вважав</a:t>
            </a:r>
            <a:r>
              <a:rPr lang="ru-RU" dirty="0"/>
              <a:t>, що </a:t>
            </a:r>
            <a:r>
              <a:rPr lang="ru-RU" dirty="0" err="1"/>
              <a:t>тінь</a:t>
            </a:r>
            <a:r>
              <a:rPr lang="ru-RU" dirty="0"/>
              <a:t> </a:t>
            </a:r>
            <a:r>
              <a:rPr lang="ru-RU" dirty="0" err="1"/>
              <a:t>відіграє</a:t>
            </a:r>
            <a:r>
              <a:rPr lang="ru-RU" dirty="0"/>
              <a:t> </a:t>
            </a:r>
            <a:r>
              <a:rPr lang="ru-RU" dirty="0" err="1"/>
              <a:t>важливу</a:t>
            </a:r>
            <a:r>
              <a:rPr lang="ru-RU" dirty="0"/>
              <a:t> </a:t>
            </a:r>
            <a:r>
              <a:rPr lang="ru-RU" dirty="0" err="1"/>
              <a:t>позитивну</a:t>
            </a:r>
            <a:r>
              <a:rPr lang="ru-RU" dirty="0"/>
              <a:t> роль – </a:t>
            </a:r>
            <a:r>
              <a:rPr lang="ru-RU" dirty="0" err="1"/>
              <a:t>містить</a:t>
            </a:r>
            <a:r>
              <a:rPr lang="ru-RU" dirty="0"/>
              <a:t> у </a:t>
            </a:r>
            <a:r>
              <a:rPr lang="ru-RU" dirty="0" err="1"/>
              <a:t>собі</a:t>
            </a:r>
            <a:r>
              <a:rPr lang="ru-RU" dirty="0"/>
              <a:t> </a:t>
            </a:r>
            <a:r>
              <a:rPr lang="ru-RU" dirty="0" err="1"/>
              <a:t>потужний</a:t>
            </a:r>
            <a:r>
              <a:rPr lang="ru-RU" dirty="0"/>
              <a:t> </a:t>
            </a:r>
            <a:r>
              <a:rPr lang="ru-RU" dirty="0" err="1"/>
              <a:t>потенціал</a:t>
            </a:r>
            <a:r>
              <a:rPr lang="ru-RU" dirty="0"/>
              <a:t> для </a:t>
            </a:r>
            <a:r>
              <a:rPr lang="ru-RU" dirty="0" err="1"/>
              <a:t>творчості</a:t>
            </a:r>
            <a:r>
              <a:rPr lang="ru-RU" dirty="0"/>
              <a:t>. </a:t>
            </a:r>
            <a:r>
              <a:rPr lang="ru-RU" dirty="0" err="1"/>
              <a:t>Тіні</a:t>
            </a:r>
            <a:r>
              <a:rPr lang="ru-RU" dirty="0"/>
              <a:t> </a:t>
            </a:r>
            <a:r>
              <a:rPr lang="ru-RU" dirty="0" err="1"/>
              <a:t>неможливо</a:t>
            </a:r>
            <a:r>
              <a:rPr lang="ru-RU" dirty="0"/>
              <a:t> </a:t>
            </a:r>
            <a:r>
              <a:rPr lang="ru-RU" dirty="0" err="1"/>
              <a:t>позбудеться</a:t>
            </a:r>
            <a:r>
              <a:rPr lang="ru-RU" dirty="0"/>
              <a:t>, </a:t>
            </a:r>
            <a:r>
              <a:rPr lang="ru-RU" dirty="0" err="1"/>
              <a:t>краще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прийняти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Ма</a:t>
            </a:r>
            <a:r>
              <a:rPr lang="uk-UA" dirty="0" err="1" smtClean="0"/>
              <a:t>тір</a:t>
            </a:r>
            <a:r>
              <a:rPr lang="ru-RU" dirty="0" smtClean="0"/>
              <a:t> - </a:t>
            </a:r>
            <a:r>
              <a:rPr lang="ru-RU" dirty="0" err="1" smtClean="0"/>
              <a:t>Інь</a:t>
            </a:r>
            <a:r>
              <a:rPr lang="ru-RU" dirty="0" smtClean="0"/>
              <a:t> </a:t>
            </a:r>
            <a:r>
              <a:rPr lang="ru-RU" dirty="0"/>
              <a:t>і Ян </a:t>
            </a:r>
            <a:r>
              <a:rPr lang="ru-RU" dirty="0" err="1"/>
              <a:t>світобудови</a:t>
            </a:r>
            <a:r>
              <a:rPr lang="ru-RU" dirty="0"/>
              <a:t>. Вона – зло </a:t>
            </a:r>
            <a:r>
              <a:rPr lang="ru-RU" dirty="0" err="1"/>
              <a:t>всього</a:t>
            </a:r>
            <a:r>
              <a:rPr lang="ru-RU" dirty="0"/>
              <a:t> </a:t>
            </a:r>
            <a:r>
              <a:rPr lang="ru-RU" dirty="0" err="1"/>
              <a:t>сущого</a:t>
            </a:r>
            <a:r>
              <a:rPr lang="ru-RU" dirty="0"/>
              <a:t> й </a:t>
            </a:r>
            <a:r>
              <a:rPr lang="ru-RU" dirty="0" err="1"/>
              <a:t>одночасно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першопочаток</a:t>
            </a:r>
            <a:r>
              <a:rPr lang="ru-RU" dirty="0"/>
              <a:t>. </a:t>
            </a:r>
            <a:r>
              <a:rPr lang="ru-RU" dirty="0" err="1"/>
              <a:t>Психологія</a:t>
            </a:r>
            <a:r>
              <a:rPr lang="ru-RU" dirty="0"/>
              <a:t> </a:t>
            </a:r>
            <a:r>
              <a:rPr lang="ru-RU" dirty="0" err="1"/>
              <a:t>виділяє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як </a:t>
            </a:r>
            <a:r>
              <a:rPr lang="ru-RU" dirty="0" err="1"/>
              <a:t>особливий</a:t>
            </a:r>
            <a:r>
              <a:rPr lang="ru-RU" dirty="0"/>
              <a:t>, </a:t>
            </a:r>
            <a:r>
              <a:rPr lang="ru-RU" dirty="0" err="1"/>
              <a:t>незмінно</a:t>
            </a:r>
            <a:r>
              <a:rPr lang="ru-RU" dirty="0"/>
              <a:t> </a:t>
            </a:r>
            <a:r>
              <a:rPr lang="ru-RU" dirty="0" err="1"/>
              <a:t>присутній</a:t>
            </a:r>
            <a:r>
              <a:rPr lang="ru-RU" dirty="0"/>
              <a:t>, що </a:t>
            </a:r>
            <a:r>
              <a:rPr lang="ru-RU" dirty="0" err="1"/>
              <a:t>спливає</a:t>
            </a:r>
            <a:r>
              <a:rPr lang="ru-RU" dirty="0"/>
              <a:t> у </a:t>
            </a:r>
            <a:r>
              <a:rPr lang="ru-RU" dirty="0" err="1"/>
              <a:t>процесі</a:t>
            </a:r>
            <a:r>
              <a:rPr lang="ru-RU" dirty="0"/>
              <a:t> </a:t>
            </a:r>
            <a:r>
              <a:rPr lang="ru-RU" dirty="0" err="1"/>
              <a:t>психотерапії</a:t>
            </a:r>
            <a:r>
              <a:rPr lang="ru-RU" dirty="0"/>
              <a:t>. </a:t>
            </a:r>
            <a:r>
              <a:rPr lang="ru-RU" dirty="0" err="1"/>
              <a:t>Цікаво</a:t>
            </a:r>
            <a:r>
              <a:rPr lang="ru-RU" dirty="0"/>
              <a:t>, що </a:t>
            </a:r>
            <a:r>
              <a:rPr lang="ru-RU" dirty="0" err="1"/>
              <a:t>вплив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суперечливого</a:t>
            </a:r>
            <a:r>
              <a:rPr lang="ru-RU" dirty="0"/>
              <a:t> архетипу </a:t>
            </a:r>
            <a:r>
              <a:rPr lang="ru-RU" dirty="0" err="1"/>
              <a:t>проявляється</a:t>
            </a:r>
            <a:r>
              <a:rPr lang="ru-RU" dirty="0"/>
              <a:t> не </a:t>
            </a:r>
            <a:r>
              <a:rPr lang="ru-RU" dirty="0" err="1"/>
              <a:t>тільки</a:t>
            </a:r>
            <a:r>
              <a:rPr lang="ru-RU" dirty="0"/>
              <a:t> </a:t>
            </a:r>
            <a:r>
              <a:rPr lang="ru-RU" dirty="0" smtClean="0"/>
              <a:t>на ментальному, </a:t>
            </a:r>
            <a:r>
              <a:rPr lang="ru-RU" dirty="0"/>
              <a:t>а й на </a:t>
            </a:r>
            <a:r>
              <a:rPr lang="ru-RU" dirty="0" err="1"/>
              <a:t>матеріальному</a:t>
            </a:r>
            <a:r>
              <a:rPr lang="ru-RU" dirty="0"/>
              <a:t> </a:t>
            </a:r>
            <a:r>
              <a:rPr lang="ru-RU" dirty="0" err="1"/>
              <a:t>рівні</a:t>
            </a:r>
            <a:r>
              <a:rPr lang="ru-RU" dirty="0"/>
              <a:t>. </a:t>
            </a:r>
            <a:r>
              <a:rPr lang="ru-RU" dirty="0" err="1"/>
              <a:t>Зокрема</a:t>
            </a:r>
            <a:r>
              <a:rPr lang="ru-RU" dirty="0"/>
              <a:t>, </a:t>
            </a:r>
            <a:r>
              <a:rPr lang="ru-RU" dirty="0" err="1"/>
              <a:t>внутрішній</a:t>
            </a:r>
            <a:r>
              <a:rPr lang="ru-RU" dirty="0"/>
              <a:t> </a:t>
            </a:r>
            <a:r>
              <a:rPr lang="ru-RU" dirty="0" err="1"/>
              <a:t>конфлікт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з архетипом </a:t>
            </a:r>
            <a:r>
              <a:rPr lang="ru-RU" dirty="0" err="1" smtClean="0"/>
              <a:t>призводить</a:t>
            </a:r>
            <a:r>
              <a:rPr lang="ru-RU" dirty="0" smtClean="0"/>
              <a:t> </a:t>
            </a:r>
            <a:r>
              <a:rPr lang="ru-RU" dirty="0"/>
              <a:t>до того, що </a:t>
            </a:r>
            <a:r>
              <a:rPr lang="ru-RU" dirty="0" err="1"/>
              <a:t>речі</a:t>
            </a:r>
            <a:r>
              <a:rPr lang="ru-RU" dirty="0"/>
              <a:t> в </a:t>
            </a:r>
            <a:r>
              <a:rPr lang="ru-RU" dirty="0" err="1"/>
              <a:t>її</a:t>
            </a:r>
            <a:r>
              <a:rPr lang="ru-RU" dirty="0"/>
              <a:t> руках буквально </a:t>
            </a:r>
            <a:r>
              <a:rPr lang="ru-RU" dirty="0" err="1"/>
              <a:t>горять</a:t>
            </a:r>
            <a:r>
              <a:rPr lang="ru-RU" dirty="0"/>
              <a:t>, </a:t>
            </a:r>
            <a:r>
              <a:rPr lang="ru-RU" dirty="0" err="1"/>
              <a:t>з'являються</a:t>
            </a:r>
            <a:r>
              <a:rPr lang="ru-RU" dirty="0"/>
              <a:t> </a:t>
            </a:r>
            <a:r>
              <a:rPr lang="ru-RU" dirty="0" err="1"/>
              <a:t>серйозні</a:t>
            </a:r>
            <a:r>
              <a:rPr lang="ru-RU" dirty="0"/>
              <a:t> </a:t>
            </a:r>
            <a:r>
              <a:rPr lang="ru-RU" dirty="0" err="1"/>
              <a:t>фінансові</a:t>
            </a:r>
            <a:r>
              <a:rPr lang="ru-RU" dirty="0"/>
              <a:t> </a:t>
            </a:r>
            <a:r>
              <a:rPr lang="ru-RU" dirty="0" err="1"/>
              <a:t>проблеми</a:t>
            </a:r>
            <a:r>
              <a:rPr lang="ru-RU" dirty="0"/>
              <a:t>, </a:t>
            </a:r>
            <a:r>
              <a:rPr lang="ru-RU" dirty="0" err="1"/>
              <a:t>трапляється</a:t>
            </a:r>
            <a:r>
              <a:rPr lang="ru-RU" dirty="0"/>
              <a:t> </a:t>
            </a:r>
            <a:r>
              <a:rPr lang="ru-RU" dirty="0" err="1"/>
              <a:t>псування</a:t>
            </a:r>
            <a:r>
              <a:rPr lang="ru-RU" dirty="0"/>
              <a:t> майна. На тонкому </a:t>
            </a:r>
            <a:r>
              <a:rPr lang="ru-RU" dirty="0" err="1"/>
              <a:t>плані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не </a:t>
            </a:r>
            <a:r>
              <a:rPr lang="ru-RU" dirty="0" err="1"/>
              <a:t>складатися</a:t>
            </a:r>
            <a:r>
              <a:rPr lang="ru-RU" dirty="0"/>
              <a:t> </a:t>
            </a:r>
            <a:r>
              <a:rPr lang="ru-RU" dirty="0" err="1"/>
              <a:t>особисте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, </a:t>
            </a:r>
            <a:r>
              <a:rPr lang="ru-RU" dirty="0" err="1"/>
              <a:t>виникають</a:t>
            </a:r>
            <a:r>
              <a:rPr lang="ru-RU" dirty="0"/>
              <a:t> </a:t>
            </a:r>
            <a:r>
              <a:rPr lang="ru-RU" dirty="0" err="1"/>
              <a:t>складнощі</a:t>
            </a:r>
            <a:r>
              <a:rPr lang="ru-RU" dirty="0"/>
              <a:t> у </a:t>
            </a:r>
            <a:r>
              <a:rPr lang="ru-RU" dirty="0" err="1"/>
              <a:t>спілкуванні</a:t>
            </a:r>
            <a:r>
              <a:rPr lang="ru-RU" dirty="0"/>
              <a:t>, </a:t>
            </a:r>
            <a:r>
              <a:rPr lang="ru-RU" dirty="0" err="1"/>
              <a:t>важка</a:t>
            </a:r>
            <a:r>
              <a:rPr lang="ru-RU" dirty="0"/>
              <a:t> </a:t>
            </a:r>
            <a:r>
              <a:rPr lang="ru-RU" dirty="0" err="1"/>
              <a:t>адаптивність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0975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1892" y="564626"/>
            <a:ext cx="10515600" cy="575301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err="1"/>
              <a:t>Аніма</a:t>
            </a:r>
            <a:r>
              <a:rPr lang="ru-RU" dirty="0"/>
              <a:t> (</a:t>
            </a:r>
            <a:r>
              <a:rPr lang="ru-RU" dirty="0" err="1"/>
              <a:t>несвідома</a:t>
            </a:r>
            <a:r>
              <a:rPr lang="ru-RU" dirty="0"/>
              <a:t> </a:t>
            </a:r>
            <a:r>
              <a:rPr lang="ru-RU" dirty="0" err="1"/>
              <a:t>жіноча</a:t>
            </a:r>
            <a:r>
              <a:rPr lang="ru-RU" dirty="0"/>
              <a:t> сторона у </a:t>
            </a:r>
            <a:r>
              <a:rPr lang="ru-RU" dirty="0" err="1"/>
              <a:t>чоловікові</a:t>
            </a:r>
            <a:r>
              <a:rPr lang="ru-RU" dirty="0"/>
              <a:t>) та </a:t>
            </a:r>
            <a:r>
              <a:rPr lang="ru-RU" dirty="0" err="1"/>
              <a:t>Анімус</a:t>
            </a:r>
            <a:r>
              <a:rPr lang="ru-RU" dirty="0"/>
              <a:t> (</a:t>
            </a:r>
            <a:r>
              <a:rPr lang="ru-RU" dirty="0" err="1"/>
              <a:t>чоловіча</a:t>
            </a:r>
            <a:r>
              <a:rPr lang="ru-RU" dirty="0"/>
              <a:t> в </a:t>
            </a:r>
            <a:r>
              <a:rPr lang="ru-RU" dirty="0" err="1"/>
              <a:t>жінці</a:t>
            </a:r>
            <a:r>
              <a:rPr lang="ru-RU" dirty="0"/>
              <a:t>) – </a:t>
            </a:r>
            <a:r>
              <a:rPr lang="ru-RU" dirty="0" err="1"/>
              <a:t>внутрішній</a:t>
            </a:r>
            <a:r>
              <a:rPr lang="ru-RU" dirty="0"/>
              <a:t> образ </a:t>
            </a:r>
            <a:r>
              <a:rPr lang="ru-RU" dirty="0" err="1"/>
              <a:t>протилежної</a:t>
            </a:r>
            <a:r>
              <a:rPr lang="ru-RU" dirty="0"/>
              <a:t> </a:t>
            </a:r>
            <a:r>
              <a:rPr lang="ru-RU" dirty="0" err="1"/>
              <a:t>статі</a:t>
            </a:r>
            <a:r>
              <a:rPr lang="ru-RU" dirty="0"/>
              <a:t>. Юнг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/>
              <a:t>прихильником</a:t>
            </a:r>
            <a:r>
              <a:rPr lang="ru-RU" dirty="0"/>
              <a:t> </a:t>
            </a:r>
            <a:r>
              <a:rPr lang="ru-RU" dirty="0" err="1"/>
              <a:t>андрогінного</a:t>
            </a:r>
            <a:r>
              <a:rPr lang="ru-RU" dirty="0"/>
              <a:t> </a:t>
            </a:r>
            <a:r>
              <a:rPr lang="ru-RU" dirty="0" err="1"/>
              <a:t>походження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, що </a:t>
            </a:r>
            <a:r>
              <a:rPr lang="ru-RU" dirty="0" err="1"/>
              <a:t>має</a:t>
            </a:r>
            <a:r>
              <a:rPr lang="ru-RU" dirty="0"/>
              <a:t> на </a:t>
            </a:r>
            <a:r>
              <a:rPr lang="ru-RU" dirty="0" err="1"/>
              <a:t>увазі</a:t>
            </a:r>
            <a:r>
              <a:rPr lang="ru-RU" dirty="0"/>
              <a:t>, що в кожному є </a:t>
            </a:r>
            <a:r>
              <a:rPr lang="ru-RU" dirty="0" err="1"/>
              <a:t>жіночий</a:t>
            </a:r>
            <a:r>
              <a:rPr lang="ru-RU" dirty="0"/>
              <a:t> і </a:t>
            </a:r>
            <a:r>
              <a:rPr lang="ru-RU" dirty="0" err="1"/>
              <a:t>чоловічий</a:t>
            </a:r>
            <a:r>
              <a:rPr lang="ru-RU" dirty="0"/>
              <a:t> початок. </a:t>
            </a:r>
            <a:r>
              <a:rPr lang="ru-RU" dirty="0" err="1"/>
              <a:t>Пригнічення</a:t>
            </a:r>
            <a:r>
              <a:rPr lang="ru-RU" dirty="0"/>
              <a:t> </a:t>
            </a:r>
            <a:r>
              <a:rPr lang="ru-RU" dirty="0" err="1"/>
              <a:t>цієї</a:t>
            </a:r>
            <a:r>
              <a:rPr lang="ru-RU" dirty="0"/>
              <a:t> </a:t>
            </a:r>
            <a:r>
              <a:rPr lang="ru-RU" dirty="0" err="1"/>
              <a:t>природи</a:t>
            </a:r>
            <a:r>
              <a:rPr lang="ru-RU" dirty="0"/>
              <a:t> </a:t>
            </a:r>
            <a:r>
              <a:rPr lang="ru-RU" dirty="0" err="1"/>
              <a:t>веде</a:t>
            </a:r>
            <a:r>
              <a:rPr lang="ru-RU" dirty="0"/>
              <a:t> до </a:t>
            </a:r>
            <a:r>
              <a:rPr lang="ru-RU" dirty="0" err="1"/>
              <a:t>внутрішнього</a:t>
            </a:r>
            <a:r>
              <a:rPr lang="ru-RU" dirty="0"/>
              <a:t> </a:t>
            </a:r>
            <a:r>
              <a:rPr lang="ru-RU" dirty="0" err="1"/>
              <a:t>конфлікту</a:t>
            </a:r>
            <a:r>
              <a:rPr lang="ru-RU" dirty="0"/>
              <a:t> та неврозу, а </a:t>
            </a:r>
            <a:r>
              <a:rPr lang="ru-RU" dirty="0" err="1"/>
              <a:t>також</a:t>
            </a:r>
            <a:r>
              <a:rPr lang="ru-RU" dirty="0"/>
              <a:t> до </a:t>
            </a:r>
            <a:r>
              <a:rPr lang="ru-RU" dirty="0" err="1"/>
              <a:t>одностороннього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особистості</a:t>
            </a:r>
            <a:r>
              <a:rPr lang="ru-RU" dirty="0"/>
              <a:t>.</a:t>
            </a:r>
          </a:p>
          <a:p>
            <a:r>
              <a:rPr lang="ru-RU" dirty="0" err="1"/>
              <a:t>Самість</a:t>
            </a:r>
            <a:r>
              <a:rPr lang="ru-RU" dirty="0"/>
              <a:t> (характер) центрального архетипу </a:t>
            </a:r>
            <a:r>
              <a:rPr lang="ru-RU" dirty="0" err="1"/>
              <a:t>концепції</a:t>
            </a:r>
            <a:r>
              <a:rPr lang="ru-RU" dirty="0"/>
              <a:t> Юнга. Образ </a:t>
            </a:r>
            <a:r>
              <a:rPr lang="ru-RU" dirty="0" err="1"/>
              <a:t>цілісності</a:t>
            </a:r>
            <a:r>
              <a:rPr lang="ru-RU" dirty="0"/>
              <a:t> та </a:t>
            </a:r>
            <a:r>
              <a:rPr lang="ru-RU" dirty="0" err="1"/>
              <a:t>завершеності</a:t>
            </a:r>
            <a:r>
              <a:rPr lang="ru-RU" dirty="0"/>
              <a:t>. </a:t>
            </a:r>
            <a:r>
              <a:rPr lang="ru-RU" dirty="0" err="1"/>
              <a:t>Розвиток</a:t>
            </a:r>
            <a:r>
              <a:rPr lang="ru-RU" dirty="0"/>
              <a:t> </a:t>
            </a:r>
            <a:r>
              <a:rPr lang="ru-RU" dirty="0" err="1"/>
              <a:t>самості</a:t>
            </a:r>
            <a:r>
              <a:rPr lang="ru-RU" dirty="0"/>
              <a:t> – </a:t>
            </a:r>
            <a:r>
              <a:rPr lang="ru-RU" dirty="0" err="1"/>
              <a:t>головна</a:t>
            </a:r>
            <a:r>
              <a:rPr lang="ru-RU" dirty="0"/>
              <a:t> мета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людства</a:t>
            </a:r>
            <a:r>
              <a:rPr lang="ru-RU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920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6600" y="703385"/>
            <a:ext cx="10515600" cy="569240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err="1" smtClean="0"/>
              <a:t>Дитина</a:t>
            </a:r>
            <a:r>
              <a:rPr lang="ru-RU" dirty="0" smtClean="0"/>
              <a:t> - </a:t>
            </a:r>
            <a:r>
              <a:rPr lang="ru-RU" dirty="0" err="1" smtClean="0"/>
              <a:t>захований</a:t>
            </a:r>
            <a:r>
              <a:rPr lang="ru-RU" dirty="0" smtClean="0"/>
              <a:t> </a:t>
            </a:r>
            <a:r>
              <a:rPr lang="ru-RU" dirty="0" err="1"/>
              <a:t>найпотужніший</a:t>
            </a:r>
            <a:r>
              <a:rPr lang="ru-RU" dirty="0"/>
              <a:t> </a:t>
            </a:r>
            <a:r>
              <a:rPr lang="ru-RU" dirty="0" err="1"/>
              <a:t>духовний</a:t>
            </a:r>
            <a:r>
              <a:rPr lang="ru-RU" dirty="0"/>
              <a:t> </a:t>
            </a:r>
            <a:r>
              <a:rPr lang="ru-RU" dirty="0" err="1"/>
              <a:t>потенціал</a:t>
            </a:r>
            <a:r>
              <a:rPr lang="ru-RU" dirty="0"/>
              <a:t>, </a:t>
            </a:r>
            <a:r>
              <a:rPr lang="ru-RU" dirty="0" err="1"/>
              <a:t>зберегти</a:t>
            </a:r>
            <a:r>
              <a:rPr lang="ru-RU" dirty="0"/>
              <a:t> і пронести </a:t>
            </a:r>
            <a:r>
              <a:rPr lang="ru-RU" dirty="0" err="1"/>
              <a:t>крізь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який</a:t>
            </a:r>
            <a:r>
              <a:rPr lang="ru-RU" dirty="0"/>
              <a:t> дано </a:t>
            </a:r>
            <a:r>
              <a:rPr lang="ru-RU" dirty="0" err="1"/>
              <a:t>одиницям</a:t>
            </a:r>
            <a:r>
              <a:rPr lang="ru-RU" dirty="0"/>
              <a:t>. </a:t>
            </a:r>
            <a:r>
              <a:rPr lang="ru-RU" dirty="0" err="1"/>
              <a:t>Д</a:t>
            </a:r>
            <a:r>
              <a:rPr lang="ru-RU" dirty="0" err="1" smtClean="0"/>
              <a:t>жерело</a:t>
            </a:r>
            <a:r>
              <a:rPr lang="ru-RU" dirty="0" smtClean="0"/>
              <a:t> </a:t>
            </a:r>
            <a:r>
              <a:rPr lang="ru-RU" dirty="0" err="1"/>
              <a:t>знань</a:t>
            </a:r>
            <a:r>
              <a:rPr lang="ru-RU" dirty="0"/>
              <a:t>, що </a:t>
            </a:r>
            <a:r>
              <a:rPr lang="ru-RU" dirty="0" err="1"/>
              <a:t>зберігає</a:t>
            </a:r>
            <a:r>
              <a:rPr lang="ru-RU" dirty="0"/>
              <a:t> в </a:t>
            </a:r>
            <a:r>
              <a:rPr lang="ru-RU" dirty="0" err="1"/>
              <a:t>собі</a:t>
            </a:r>
            <a:r>
              <a:rPr lang="ru-RU" dirty="0"/>
              <a:t> силу </a:t>
            </a:r>
            <a:r>
              <a:rPr lang="ru-RU" dirty="0" err="1"/>
              <a:t>колективного</a:t>
            </a:r>
            <a:r>
              <a:rPr lang="ru-RU" dirty="0"/>
              <a:t> </a:t>
            </a:r>
            <a:r>
              <a:rPr lang="ru-RU" dirty="0" err="1"/>
              <a:t>несвідомого</a:t>
            </a:r>
            <a:r>
              <a:rPr lang="ru-RU" dirty="0"/>
              <a:t> і </a:t>
            </a:r>
            <a:r>
              <a:rPr lang="ru-RU" dirty="0" err="1"/>
              <a:t>всього</a:t>
            </a:r>
            <a:r>
              <a:rPr lang="ru-RU" dirty="0"/>
              <a:t> </a:t>
            </a:r>
            <a:r>
              <a:rPr lang="ru-RU" dirty="0" err="1"/>
              <a:t>в</a:t>
            </a:r>
            <a:r>
              <a:rPr lang="ru-RU" dirty="0" err="1" smtClean="0"/>
              <a:t>сесвіту</a:t>
            </a:r>
            <a:r>
              <a:rPr lang="ru-RU" dirty="0"/>
              <a:t>. З одного боку,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зовнішня</a:t>
            </a:r>
            <a:r>
              <a:rPr lang="ru-RU" dirty="0"/>
              <a:t> </a:t>
            </a:r>
            <a:r>
              <a:rPr lang="ru-RU" dirty="0" err="1"/>
              <a:t>беззахисність</a:t>
            </a:r>
            <a:r>
              <a:rPr lang="ru-RU" dirty="0"/>
              <a:t> </a:t>
            </a:r>
            <a:r>
              <a:rPr lang="ru-RU" dirty="0" err="1"/>
              <a:t>обеззброює</a:t>
            </a:r>
            <a:r>
              <a:rPr lang="ru-RU" dirty="0"/>
              <a:t> і </a:t>
            </a:r>
            <a:r>
              <a:rPr lang="ru-RU" dirty="0" err="1"/>
              <a:t>спонукає</a:t>
            </a:r>
            <a:r>
              <a:rPr lang="ru-RU" dirty="0"/>
              <a:t> до того,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оберігати</a:t>
            </a:r>
            <a:r>
              <a:rPr lang="ru-RU" dirty="0"/>
              <a:t>. З </a:t>
            </a:r>
            <a:r>
              <a:rPr lang="ru-RU" dirty="0" err="1"/>
              <a:t>іншого</a:t>
            </a:r>
            <a:r>
              <a:rPr lang="ru-RU" dirty="0"/>
              <a:t> боку, він </a:t>
            </a:r>
            <a:r>
              <a:rPr lang="ru-RU" dirty="0" err="1"/>
              <a:t>настільки</a:t>
            </a:r>
            <a:r>
              <a:rPr lang="ru-RU" dirty="0"/>
              <a:t> </a:t>
            </a:r>
            <a:r>
              <a:rPr lang="ru-RU" dirty="0" err="1"/>
              <a:t>сильний</a:t>
            </a:r>
            <a:r>
              <a:rPr lang="ru-RU" dirty="0"/>
              <a:t>, що легко </a:t>
            </a:r>
            <a:r>
              <a:rPr lang="ru-RU" dirty="0" err="1"/>
              <a:t>знищить</a:t>
            </a:r>
            <a:r>
              <a:rPr lang="ru-RU" dirty="0"/>
              <a:t> ворога, </a:t>
            </a:r>
            <a:r>
              <a:rPr lang="ru-RU" dirty="0" err="1"/>
              <a:t>залишившись</a:t>
            </a:r>
            <a:r>
              <a:rPr lang="ru-RU" dirty="0"/>
              <a:t> при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неушкодженим</a:t>
            </a:r>
            <a:r>
              <a:rPr lang="ru-RU" dirty="0"/>
              <a:t>. При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носія</a:t>
            </a:r>
            <a:r>
              <a:rPr lang="ru-RU" dirty="0"/>
              <a:t> </a:t>
            </a:r>
            <a:r>
              <a:rPr lang="ru-RU" dirty="0" err="1"/>
              <a:t>долають</a:t>
            </a:r>
            <a:r>
              <a:rPr lang="ru-RU" dirty="0"/>
              <a:t> </a:t>
            </a:r>
            <a:r>
              <a:rPr lang="ru-RU" dirty="0" err="1"/>
              <a:t>полярні</a:t>
            </a:r>
            <a:r>
              <a:rPr lang="ru-RU" dirty="0"/>
              <a:t> </a:t>
            </a:r>
            <a:r>
              <a:rPr lang="ru-RU" dirty="0" err="1"/>
              <a:t>емоції</a:t>
            </a:r>
            <a:r>
              <a:rPr lang="ru-RU" dirty="0"/>
              <a:t>, з </a:t>
            </a:r>
            <a:r>
              <a:rPr lang="ru-RU" dirty="0" err="1"/>
              <a:t>якими</a:t>
            </a:r>
            <a:r>
              <a:rPr lang="ru-RU" dirty="0"/>
              <a:t> він, на </a:t>
            </a:r>
            <a:r>
              <a:rPr lang="ru-RU" dirty="0" err="1"/>
              <a:t>подив</a:t>
            </a:r>
            <a:r>
              <a:rPr lang="ru-RU" dirty="0"/>
              <a:t>, добре </a:t>
            </a:r>
            <a:r>
              <a:rPr lang="ru-RU" dirty="0" err="1"/>
              <a:t>справляється</a:t>
            </a:r>
            <a:r>
              <a:rPr lang="ru-RU" dirty="0"/>
              <a:t> і, будучи </a:t>
            </a:r>
            <a:r>
              <a:rPr lang="ru-RU" dirty="0" err="1"/>
              <a:t>настільки</a:t>
            </a:r>
            <a:r>
              <a:rPr lang="ru-RU" dirty="0"/>
              <a:t> </a:t>
            </a:r>
            <a:r>
              <a:rPr lang="ru-RU" dirty="0" err="1"/>
              <a:t>суперечливим</a:t>
            </a:r>
            <a:r>
              <a:rPr lang="ru-RU" dirty="0"/>
              <a:t>, </a:t>
            </a:r>
            <a:r>
              <a:rPr lang="ru-RU" dirty="0" err="1"/>
              <a:t>живе</a:t>
            </a:r>
            <a:r>
              <a:rPr lang="ru-RU" dirty="0"/>
              <a:t> </a:t>
            </a:r>
            <a:r>
              <a:rPr lang="ru-RU" dirty="0" err="1"/>
              <a:t>щасливим</a:t>
            </a:r>
            <a:r>
              <a:rPr lang="ru-RU" dirty="0"/>
              <a:t> </a:t>
            </a:r>
            <a:r>
              <a:rPr lang="ru-RU" dirty="0" err="1"/>
              <a:t>життям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Блазень</a:t>
            </a:r>
            <a:r>
              <a:rPr lang="ru-RU" dirty="0" smtClean="0"/>
              <a:t> - </a:t>
            </a:r>
            <a:r>
              <a:rPr lang="ru-RU" dirty="0" err="1"/>
              <a:t>н</a:t>
            </a:r>
            <a:r>
              <a:rPr lang="ru-RU" dirty="0" err="1" smtClean="0"/>
              <a:t>азву</a:t>
            </a:r>
            <a:r>
              <a:rPr lang="ru-RU" dirty="0" smtClean="0"/>
              <a:t> </a:t>
            </a:r>
            <a:r>
              <a:rPr lang="ru-RU" dirty="0"/>
              <a:t>архетипу не </a:t>
            </a:r>
            <a:r>
              <a:rPr lang="ru-RU" dirty="0" err="1"/>
              <a:t>варто</a:t>
            </a:r>
            <a:r>
              <a:rPr lang="ru-RU" dirty="0"/>
              <a:t> </a:t>
            </a:r>
            <a:r>
              <a:rPr lang="ru-RU" dirty="0" err="1"/>
              <a:t>асоціювати</a:t>
            </a:r>
            <a:r>
              <a:rPr lang="ru-RU" dirty="0"/>
              <a:t> з </a:t>
            </a:r>
            <a:r>
              <a:rPr lang="ru-RU" dirty="0" err="1"/>
              <a:t>придуркуватим</a:t>
            </a:r>
            <a:r>
              <a:rPr lang="ru-RU" dirty="0"/>
              <a:t> образом </a:t>
            </a:r>
            <a:r>
              <a:rPr lang="ru-RU" dirty="0" err="1"/>
              <a:t>пересмішника</a:t>
            </a:r>
            <a:r>
              <a:rPr lang="ru-RU" dirty="0"/>
              <a:t>. </a:t>
            </a:r>
            <a:r>
              <a:rPr lang="ru-RU" dirty="0" err="1"/>
              <a:t>Під</a:t>
            </a:r>
            <a:r>
              <a:rPr lang="ru-RU" dirty="0"/>
              <a:t> ним </a:t>
            </a:r>
            <a:r>
              <a:rPr lang="ru-RU" dirty="0" err="1"/>
              <a:t>криється</a:t>
            </a:r>
            <a:r>
              <a:rPr lang="ru-RU" dirty="0"/>
              <a:t> </a:t>
            </a:r>
            <a:r>
              <a:rPr lang="ru-RU" dirty="0" err="1"/>
              <a:t>творча</a:t>
            </a:r>
            <a:r>
              <a:rPr lang="ru-RU" dirty="0"/>
              <a:t> </a:t>
            </a:r>
            <a:r>
              <a:rPr lang="ru-RU" dirty="0" err="1"/>
              <a:t>багатогранна</a:t>
            </a:r>
            <a:r>
              <a:rPr lang="ru-RU" dirty="0"/>
              <a:t> </a:t>
            </a:r>
            <a:r>
              <a:rPr lang="ru-RU" dirty="0" err="1"/>
              <a:t>особистість</a:t>
            </a:r>
            <a:r>
              <a:rPr lang="ru-RU" dirty="0"/>
              <a:t>, </a:t>
            </a:r>
            <a:r>
              <a:rPr lang="ru-RU" dirty="0" err="1"/>
              <a:t>схильна</a:t>
            </a:r>
            <a:r>
              <a:rPr lang="ru-RU" dirty="0"/>
              <a:t> </a:t>
            </a:r>
            <a:r>
              <a:rPr lang="ru-RU" dirty="0" err="1"/>
              <a:t>генерувати</a:t>
            </a:r>
            <a:r>
              <a:rPr lang="ru-RU" dirty="0"/>
              <a:t> </a:t>
            </a:r>
            <a:r>
              <a:rPr lang="ru-RU" dirty="0" err="1"/>
              <a:t>нестандартні</a:t>
            </a:r>
            <a:r>
              <a:rPr lang="ru-RU" dirty="0"/>
              <a:t> </a:t>
            </a:r>
            <a:r>
              <a:rPr lang="ru-RU" dirty="0" err="1"/>
              <a:t>рішення</a:t>
            </a:r>
            <a:r>
              <a:rPr lang="ru-RU" dirty="0"/>
              <a:t>. Про таких людей </a:t>
            </a:r>
            <a:r>
              <a:rPr lang="ru-RU" dirty="0" err="1"/>
              <a:t>пишуть</a:t>
            </a:r>
            <a:r>
              <a:rPr lang="ru-RU" dirty="0"/>
              <a:t> </a:t>
            </a:r>
            <a:r>
              <a:rPr lang="ru-RU" dirty="0" err="1"/>
              <a:t>пригодницькі</a:t>
            </a:r>
            <a:r>
              <a:rPr lang="ru-RU" dirty="0"/>
              <a:t> </a:t>
            </a:r>
            <a:r>
              <a:rPr lang="ru-RU" dirty="0" err="1"/>
              <a:t>романи</a:t>
            </a:r>
            <a:r>
              <a:rPr lang="ru-RU" dirty="0"/>
              <a:t> і </a:t>
            </a:r>
            <a:r>
              <a:rPr lang="ru-RU" dirty="0" err="1"/>
              <a:t>знімають</a:t>
            </a:r>
            <a:r>
              <a:rPr lang="ru-RU" dirty="0"/>
              <a:t> </a:t>
            </a:r>
            <a:r>
              <a:rPr lang="ru-RU" dirty="0" err="1"/>
              <a:t>кіно</a:t>
            </a:r>
            <a:r>
              <a:rPr lang="ru-RU" dirty="0"/>
              <a:t>.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смілива</a:t>
            </a:r>
            <a:r>
              <a:rPr lang="ru-RU" dirty="0"/>
              <a:t> і неординарна </a:t>
            </a:r>
            <a:r>
              <a:rPr lang="ru-RU" dirty="0" err="1"/>
              <a:t>людина</a:t>
            </a:r>
            <a:r>
              <a:rPr lang="ru-RU" dirty="0"/>
              <a:t>, </a:t>
            </a:r>
            <a:r>
              <a:rPr lang="ru-RU" dirty="0" err="1"/>
              <a:t>здатна</a:t>
            </a:r>
            <a:r>
              <a:rPr lang="ru-RU" dirty="0"/>
              <a:t> </a:t>
            </a:r>
            <a:r>
              <a:rPr lang="ru-RU" dirty="0" err="1"/>
              <a:t>поставити</a:t>
            </a:r>
            <a:r>
              <a:rPr lang="ru-RU" dirty="0"/>
              <a:t> на карту все. </a:t>
            </a:r>
            <a:r>
              <a:rPr lang="ru-RU" dirty="0" err="1"/>
              <a:t>Їй</a:t>
            </a:r>
            <a:r>
              <a:rPr lang="ru-RU" dirty="0"/>
              <a:t> </a:t>
            </a:r>
            <a:r>
              <a:rPr lang="ru-RU" dirty="0" err="1"/>
              <a:t>чужі</a:t>
            </a:r>
            <a:r>
              <a:rPr lang="ru-RU" dirty="0"/>
              <a:t> </a:t>
            </a:r>
            <a:r>
              <a:rPr lang="ru-RU" dirty="0" err="1"/>
              <a:t>межі</a:t>
            </a:r>
            <a:r>
              <a:rPr lang="ru-RU" dirty="0"/>
              <a:t>, </a:t>
            </a:r>
            <a:r>
              <a:rPr lang="ru-RU" dirty="0" err="1"/>
              <a:t>тяжке</a:t>
            </a:r>
            <a:r>
              <a:rPr lang="ru-RU" dirty="0"/>
              <a:t> </a:t>
            </a:r>
            <a:r>
              <a:rPr lang="ru-RU" dirty="0" err="1"/>
              <a:t>ставлення</a:t>
            </a:r>
            <a:r>
              <a:rPr lang="ru-RU" dirty="0"/>
              <a:t> до </a:t>
            </a:r>
            <a:r>
              <a:rPr lang="ru-RU" dirty="0" err="1"/>
              <a:t>життя</a:t>
            </a:r>
            <a:r>
              <a:rPr lang="ru-RU" dirty="0"/>
              <a:t>. </a:t>
            </a:r>
            <a:r>
              <a:rPr lang="ru-RU" dirty="0" err="1"/>
              <a:t>Блазень</a:t>
            </a:r>
            <a:r>
              <a:rPr lang="ru-RU" dirty="0"/>
              <a:t> </a:t>
            </a:r>
            <a:r>
              <a:rPr lang="ru-RU" dirty="0" err="1"/>
              <a:t>виходить</a:t>
            </a:r>
            <a:r>
              <a:rPr lang="ru-RU" dirty="0"/>
              <a:t> сухим </a:t>
            </a:r>
            <a:r>
              <a:rPr lang="ru-RU" dirty="0" err="1"/>
              <a:t>із</a:t>
            </a:r>
            <a:r>
              <a:rPr lang="ru-RU" dirty="0"/>
              <a:t> води там, де </a:t>
            </a:r>
            <a:r>
              <a:rPr lang="ru-RU" dirty="0" err="1"/>
              <a:t>іншим</a:t>
            </a:r>
            <a:r>
              <a:rPr lang="ru-RU" dirty="0"/>
              <a:t> </a:t>
            </a:r>
            <a:r>
              <a:rPr lang="ru-RU" dirty="0" err="1"/>
              <a:t>загрожує</a:t>
            </a:r>
            <a:r>
              <a:rPr lang="ru-RU" dirty="0"/>
              <a:t> </a:t>
            </a:r>
            <a:r>
              <a:rPr lang="ru-RU" dirty="0" err="1"/>
              <a:t>неминуча</a:t>
            </a:r>
            <a:r>
              <a:rPr lang="ru-RU" dirty="0"/>
              <a:t> </a:t>
            </a:r>
            <a:r>
              <a:rPr lang="ru-RU" dirty="0" err="1"/>
              <a:t>загибель</a:t>
            </a:r>
            <a:r>
              <a:rPr lang="ru-RU" dirty="0"/>
              <a:t>. Він </a:t>
            </a:r>
            <a:r>
              <a:rPr lang="ru-RU" dirty="0" err="1"/>
              <a:t>живе</a:t>
            </a:r>
            <a:r>
              <a:rPr lang="ru-RU" dirty="0"/>
              <a:t> тут і зараз, </a:t>
            </a:r>
            <a:r>
              <a:rPr lang="ru-RU" dirty="0" err="1"/>
              <a:t>чим</a:t>
            </a:r>
            <a:r>
              <a:rPr lang="ru-RU" dirty="0"/>
              <a:t> </a:t>
            </a:r>
            <a:r>
              <a:rPr lang="ru-RU" dirty="0" err="1"/>
              <a:t>викликає</a:t>
            </a:r>
            <a:r>
              <a:rPr lang="ru-RU" dirty="0"/>
              <a:t> як </a:t>
            </a:r>
            <a:r>
              <a:rPr lang="ru-RU" dirty="0" err="1"/>
              <a:t>заздрість</a:t>
            </a:r>
            <a:r>
              <a:rPr lang="ru-RU" dirty="0"/>
              <a:t>, так і </a:t>
            </a:r>
            <a:r>
              <a:rPr lang="ru-RU" dirty="0" err="1"/>
              <a:t>подив</a:t>
            </a:r>
            <a:r>
              <a:rPr lang="ru-RU" dirty="0"/>
              <a:t>.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спонтанність</a:t>
            </a:r>
            <a:r>
              <a:rPr lang="ru-RU" dirty="0"/>
              <a:t>, </a:t>
            </a:r>
            <a:r>
              <a:rPr lang="ru-RU" dirty="0" err="1"/>
              <a:t>іронічність</a:t>
            </a:r>
            <a:r>
              <a:rPr lang="ru-RU" dirty="0"/>
              <a:t> і </a:t>
            </a:r>
            <a:r>
              <a:rPr lang="ru-RU" dirty="0" err="1"/>
              <a:t>легкість</a:t>
            </a:r>
            <a:r>
              <a:rPr lang="ru-RU" dirty="0"/>
              <a:t> у </a:t>
            </a:r>
            <a:r>
              <a:rPr lang="ru-RU" dirty="0" err="1"/>
              <a:t>поєднанні</a:t>
            </a:r>
            <a:r>
              <a:rPr lang="ru-RU" dirty="0"/>
              <a:t> з </a:t>
            </a:r>
            <a:r>
              <a:rPr lang="ru-RU" dirty="0" err="1"/>
              <a:t>чарівністю</a:t>
            </a:r>
            <a:r>
              <a:rPr lang="ru-RU" dirty="0"/>
              <a:t> </a:t>
            </a:r>
            <a:r>
              <a:rPr lang="ru-RU" dirty="0" err="1"/>
              <a:t>притягують</a:t>
            </a:r>
            <a:r>
              <a:rPr lang="ru-RU" dirty="0"/>
              <a:t> людей. </a:t>
            </a:r>
            <a:r>
              <a:rPr lang="ru-RU" dirty="0" err="1"/>
              <a:t>Симпатію</a:t>
            </a:r>
            <a:r>
              <a:rPr lang="ru-RU" dirty="0"/>
              <a:t> </a:t>
            </a:r>
            <a:r>
              <a:rPr lang="ru-RU" dirty="0" err="1"/>
              <a:t>підсилює</a:t>
            </a:r>
            <a:r>
              <a:rPr lang="ru-RU" dirty="0"/>
              <a:t> </a:t>
            </a:r>
            <a:r>
              <a:rPr lang="ru-RU" dirty="0" err="1"/>
              <a:t>здатність</a:t>
            </a:r>
            <a:r>
              <a:rPr lang="ru-RU" dirty="0"/>
              <a:t> </a:t>
            </a:r>
            <a:r>
              <a:rPr lang="ru-RU" dirty="0" err="1"/>
              <a:t>б</a:t>
            </a:r>
            <a:r>
              <a:rPr lang="ru-RU" dirty="0" err="1" smtClean="0"/>
              <a:t>лазня</a:t>
            </a:r>
            <a:r>
              <a:rPr lang="ru-RU" dirty="0" smtClean="0"/>
              <a:t> </a:t>
            </a:r>
            <a:r>
              <a:rPr lang="ru-RU" dirty="0" err="1"/>
              <a:t>перетворити</a:t>
            </a:r>
            <a:r>
              <a:rPr lang="ru-RU" dirty="0"/>
              <a:t> проблему у </a:t>
            </a:r>
            <a:r>
              <a:rPr lang="ru-RU" dirty="0" err="1"/>
              <a:t>веселу</a:t>
            </a:r>
            <a:r>
              <a:rPr lang="ru-RU" dirty="0"/>
              <a:t> </a:t>
            </a:r>
            <a:r>
              <a:rPr lang="ru-RU" dirty="0" err="1"/>
              <a:t>пригоду</a:t>
            </a:r>
            <a:r>
              <a:rPr lang="ru-RU" dirty="0"/>
              <a:t>, а </a:t>
            </a:r>
            <a:r>
              <a:rPr lang="ru-RU" dirty="0" err="1"/>
              <a:t>рутинну</a:t>
            </a:r>
            <a:r>
              <a:rPr lang="ru-RU" dirty="0"/>
              <a:t> роботу – в </a:t>
            </a:r>
            <a:r>
              <a:rPr lang="ru-RU" dirty="0" err="1"/>
              <a:t>захоплюючий</a:t>
            </a:r>
            <a:r>
              <a:rPr lang="ru-RU" dirty="0"/>
              <a:t> </a:t>
            </a:r>
            <a:r>
              <a:rPr lang="ru-RU" dirty="0" err="1"/>
              <a:t>творчий</a:t>
            </a:r>
            <a:r>
              <a:rPr lang="ru-RU" dirty="0"/>
              <a:t> </a:t>
            </a:r>
            <a:r>
              <a:rPr lang="ru-RU" dirty="0" err="1"/>
              <a:t>процес</a:t>
            </a:r>
            <a:r>
              <a:rPr lang="ru-RU" dirty="0"/>
              <a:t>. З </a:t>
            </a:r>
            <a:r>
              <a:rPr lang="ru-RU" dirty="0" err="1"/>
              <a:t>іншого</a:t>
            </a:r>
            <a:r>
              <a:rPr lang="ru-RU" dirty="0"/>
              <a:t> боку, </a:t>
            </a:r>
            <a:r>
              <a:rPr lang="ru-RU" dirty="0" err="1"/>
              <a:t>б</a:t>
            </a:r>
            <a:r>
              <a:rPr lang="ru-RU" dirty="0" err="1" smtClean="0"/>
              <a:t>лазень</a:t>
            </a:r>
            <a:r>
              <a:rPr lang="ru-RU" dirty="0" smtClean="0"/>
              <a:t> </a:t>
            </a:r>
            <a:r>
              <a:rPr lang="ru-RU" dirty="0"/>
              <a:t>ходить по тонкому лезу, </a:t>
            </a:r>
            <a:r>
              <a:rPr lang="ru-RU" dirty="0" err="1"/>
              <a:t>ризикує</a:t>
            </a:r>
            <a:r>
              <a:rPr lang="ru-RU" dirty="0"/>
              <a:t> і </a:t>
            </a:r>
            <a:r>
              <a:rPr lang="ru-RU" dirty="0" err="1"/>
              <a:t>піддає</a:t>
            </a:r>
            <a:r>
              <a:rPr lang="ru-RU" dirty="0"/>
              <a:t> </a:t>
            </a:r>
            <a:r>
              <a:rPr lang="ru-RU" dirty="0" err="1"/>
              <a:t>ризику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err="1"/>
              <a:t>близьких</a:t>
            </a:r>
            <a:r>
              <a:rPr lang="ru-RU" dirty="0"/>
              <a:t>, що з часом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втомлює</a:t>
            </a:r>
            <a:r>
              <a:rPr lang="ru-RU" dirty="0"/>
              <a:t> і </a:t>
            </a:r>
            <a:r>
              <a:rPr lang="ru-RU" dirty="0" err="1"/>
              <a:t>дратує</a:t>
            </a:r>
            <a:r>
              <a:rPr lang="ru-RU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32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3967" y="1297715"/>
            <a:ext cx="8679915" cy="525780"/>
          </a:xfrm>
        </p:spPr>
        <p:txBody>
          <a:bodyPr>
            <a:noAutofit/>
          </a:bodyPr>
          <a:lstStyle/>
          <a:p>
            <a:r>
              <a:rPr lang="ru-RU" sz="4000" b="1" dirty="0" err="1" smtClean="0"/>
              <a:t>Інтроверти</a:t>
            </a:r>
            <a:r>
              <a:rPr lang="ru-RU" sz="4000" b="1" dirty="0" smtClean="0"/>
              <a:t> та </a:t>
            </a:r>
            <a:r>
              <a:rPr lang="ru-RU" sz="4000" b="1" dirty="0" err="1" smtClean="0"/>
              <a:t>екстраверти</a:t>
            </a:r>
            <a:endParaRPr lang="en-US" sz="4000" dirty="0"/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>
          <a:xfrm>
            <a:off x="1800455" y="2078892"/>
            <a:ext cx="8673427" cy="313396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err="1" smtClean="0"/>
              <a:t>Найбільш</a:t>
            </a:r>
            <a:r>
              <a:rPr lang="ru-RU" dirty="0" smtClean="0"/>
              <a:t> </a:t>
            </a:r>
            <a:r>
              <a:rPr lang="ru-RU" dirty="0" err="1"/>
              <a:t>відомим</a:t>
            </a:r>
            <a:r>
              <a:rPr lang="ru-RU" dirty="0"/>
              <a:t> </a:t>
            </a:r>
            <a:r>
              <a:rPr lang="ru-RU" dirty="0" err="1"/>
              <a:t>внеском</a:t>
            </a:r>
            <a:r>
              <a:rPr lang="ru-RU" dirty="0"/>
              <a:t> Юнга в </a:t>
            </a:r>
            <a:r>
              <a:rPr lang="ru-RU" dirty="0" err="1"/>
              <a:t>психологію</a:t>
            </a:r>
            <a:r>
              <a:rPr lang="ru-RU" dirty="0"/>
              <a:t> </a:t>
            </a:r>
            <a:r>
              <a:rPr lang="ru-RU" dirty="0" err="1"/>
              <a:t>вважають</a:t>
            </a:r>
            <a:r>
              <a:rPr lang="ru-RU" dirty="0"/>
              <a:t> </a:t>
            </a:r>
            <a:r>
              <a:rPr lang="ru-RU" dirty="0" err="1"/>
              <a:t>описані</a:t>
            </a:r>
            <a:r>
              <a:rPr lang="ru-RU" dirty="0"/>
              <a:t> ним </a:t>
            </a:r>
            <a:r>
              <a:rPr lang="ru-RU" dirty="0" err="1"/>
              <a:t>дві</a:t>
            </a:r>
            <a:r>
              <a:rPr lang="ru-RU" dirty="0"/>
              <a:t> </a:t>
            </a: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спрямованості</a:t>
            </a:r>
            <a:r>
              <a:rPr lang="ru-RU" dirty="0"/>
              <a:t>,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життєві</a:t>
            </a:r>
            <a:r>
              <a:rPr lang="ru-RU" dirty="0"/>
              <a:t> установки: </a:t>
            </a:r>
            <a:r>
              <a:rPr lang="ru-RU" dirty="0" err="1"/>
              <a:t>екстраверсія</a:t>
            </a:r>
            <a:r>
              <a:rPr lang="ru-RU" dirty="0"/>
              <a:t> та </a:t>
            </a:r>
            <a:r>
              <a:rPr lang="ru-RU" dirty="0" err="1"/>
              <a:t>інтроверсія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err="1"/>
              <a:t>Згідно</a:t>
            </a:r>
            <a:r>
              <a:rPr lang="ru-RU" dirty="0"/>
              <a:t> з </a:t>
            </a:r>
            <a:r>
              <a:rPr lang="ru-RU" dirty="0" err="1"/>
              <a:t>теорією</a:t>
            </a:r>
            <a:r>
              <a:rPr lang="ru-RU" dirty="0"/>
              <a:t> Юнга, </a:t>
            </a:r>
            <a:r>
              <a:rPr lang="ru-RU" dirty="0" err="1"/>
              <a:t>обидві</a:t>
            </a:r>
            <a:r>
              <a:rPr lang="ru-RU" dirty="0"/>
              <a:t> </a:t>
            </a:r>
            <a:r>
              <a:rPr lang="ru-RU" dirty="0" err="1"/>
              <a:t>орієнтації</a:t>
            </a:r>
            <a:r>
              <a:rPr lang="ru-RU" dirty="0"/>
              <a:t> </a:t>
            </a:r>
            <a:r>
              <a:rPr lang="ru-RU" dirty="0" err="1"/>
              <a:t>співіснують</a:t>
            </a:r>
            <a:r>
              <a:rPr lang="ru-RU" dirty="0"/>
              <a:t> у </a:t>
            </a:r>
            <a:r>
              <a:rPr lang="ru-RU" dirty="0" err="1"/>
              <a:t>людині</a:t>
            </a:r>
            <a:r>
              <a:rPr lang="ru-RU" dirty="0"/>
              <a:t> </a:t>
            </a:r>
            <a:r>
              <a:rPr lang="ru-RU" dirty="0" err="1"/>
              <a:t>одночасно</a:t>
            </a:r>
            <a:r>
              <a:rPr lang="ru-RU" dirty="0"/>
              <a:t>, але одна з них </a:t>
            </a:r>
            <a:r>
              <a:rPr lang="ru-RU" dirty="0" err="1"/>
              <a:t>стає</a:t>
            </a:r>
            <a:r>
              <a:rPr lang="ru-RU" dirty="0"/>
              <a:t> </a:t>
            </a:r>
            <a:r>
              <a:rPr lang="ru-RU" dirty="0" err="1"/>
              <a:t>домінантною</a:t>
            </a:r>
            <a:r>
              <a:rPr lang="ru-RU" dirty="0"/>
              <a:t>. В </a:t>
            </a:r>
            <a:r>
              <a:rPr lang="ru-RU" dirty="0" err="1"/>
              <a:t>екстравертній</a:t>
            </a:r>
            <a:r>
              <a:rPr lang="ru-RU" dirty="0"/>
              <a:t> </a:t>
            </a:r>
            <a:r>
              <a:rPr lang="ru-RU" dirty="0" err="1"/>
              <a:t>установці</a:t>
            </a:r>
            <a:r>
              <a:rPr lang="ru-RU" dirty="0"/>
              <a:t> </a:t>
            </a:r>
            <a:r>
              <a:rPr lang="ru-RU" dirty="0" err="1"/>
              <a:t>проявляється</a:t>
            </a:r>
            <a:r>
              <a:rPr lang="ru-RU" dirty="0"/>
              <a:t> </a:t>
            </a:r>
            <a:r>
              <a:rPr lang="ru-RU" dirty="0" err="1"/>
              <a:t>спрямованість</a:t>
            </a:r>
            <a:r>
              <a:rPr lang="ru-RU" dirty="0"/>
              <a:t> </a:t>
            </a:r>
            <a:r>
              <a:rPr lang="ru-RU" dirty="0" err="1"/>
              <a:t>інтересу</a:t>
            </a:r>
            <a:r>
              <a:rPr lang="ru-RU" dirty="0"/>
              <a:t> до </a:t>
            </a:r>
            <a:r>
              <a:rPr lang="ru-RU" dirty="0" err="1"/>
              <a:t>зовнішнього</a:t>
            </a:r>
            <a:r>
              <a:rPr lang="ru-RU" dirty="0"/>
              <a:t> </a:t>
            </a:r>
            <a:r>
              <a:rPr lang="ru-RU" dirty="0" err="1"/>
              <a:t>світу</a:t>
            </a:r>
            <a:r>
              <a:rPr lang="ru-RU" dirty="0"/>
              <a:t> – </a:t>
            </a:r>
            <a:r>
              <a:rPr lang="ru-RU" dirty="0" err="1"/>
              <a:t>інших</a:t>
            </a:r>
            <a:r>
              <a:rPr lang="ru-RU" dirty="0"/>
              <a:t> людей та </a:t>
            </a:r>
            <a:r>
              <a:rPr lang="ru-RU" dirty="0" err="1"/>
              <a:t>предметів</a:t>
            </a:r>
            <a:r>
              <a:rPr lang="ru-RU" dirty="0"/>
              <a:t>. </a:t>
            </a:r>
            <a:r>
              <a:rPr lang="ru-RU" dirty="0" err="1"/>
              <a:t>Екстраверт</a:t>
            </a:r>
            <a:r>
              <a:rPr lang="ru-RU" dirty="0"/>
              <a:t> </a:t>
            </a:r>
            <a:r>
              <a:rPr lang="ru-RU" dirty="0" err="1"/>
              <a:t>рухливий</a:t>
            </a:r>
            <a:r>
              <a:rPr lang="ru-RU" dirty="0"/>
              <a:t>, </a:t>
            </a:r>
            <a:r>
              <a:rPr lang="ru-RU" dirty="0" err="1"/>
              <a:t>балакучий</a:t>
            </a:r>
            <a:r>
              <a:rPr lang="ru-RU" dirty="0"/>
              <a:t>, </a:t>
            </a:r>
            <a:r>
              <a:rPr lang="ru-RU" dirty="0" err="1"/>
              <a:t>швидко</a:t>
            </a:r>
            <a:r>
              <a:rPr lang="ru-RU" dirty="0"/>
              <a:t> </a:t>
            </a:r>
            <a:r>
              <a:rPr lang="ru-RU" dirty="0" err="1"/>
              <a:t>встановлює</a:t>
            </a:r>
            <a:r>
              <a:rPr lang="ru-RU" dirty="0"/>
              <a:t> </a:t>
            </a:r>
            <a:r>
              <a:rPr lang="ru-RU" dirty="0" err="1"/>
              <a:t>відносини</a:t>
            </a:r>
            <a:r>
              <a:rPr lang="ru-RU" dirty="0"/>
              <a:t> і </a:t>
            </a:r>
            <a:r>
              <a:rPr lang="ru-RU" dirty="0" err="1"/>
              <a:t>прихильності</a:t>
            </a:r>
            <a:r>
              <a:rPr lang="ru-RU" dirty="0"/>
              <a:t>, </a:t>
            </a:r>
            <a:r>
              <a:rPr lang="ru-RU" dirty="0" err="1"/>
              <a:t>зовнішні</a:t>
            </a:r>
            <a:r>
              <a:rPr lang="ru-RU" dirty="0"/>
              <a:t> </a:t>
            </a:r>
            <a:r>
              <a:rPr lang="ru-RU" dirty="0" err="1"/>
              <a:t>фактори</a:t>
            </a:r>
            <a:r>
              <a:rPr lang="ru-RU" dirty="0"/>
              <a:t> є для нього </a:t>
            </a:r>
            <a:r>
              <a:rPr lang="ru-RU" dirty="0" err="1"/>
              <a:t>рушійною</a:t>
            </a:r>
            <a:r>
              <a:rPr lang="ru-RU" dirty="0"/>
              <a:t> силою. </a:t>
            </a:r>
            <a:r>
              <a:rPr lang="ru-RU" dirty="0" err="1"/>
              <a:t>Інтроверт</a:t>
            </a:r>
            <a:r>
              <a:rPr lang="ru-RU" dirty="0"/>
              <a:t>, </a:t>
            </a:r>
            <a:r>
              <a:rPr lang="ru-RU" dirty="0" err="1"/>
              <a:t>навпаки</a:t>
            </a:r>
            <a:r>
              <a:rPr lang="ru-RU" dirty="0"/>
              <a:t>, </a:t>
            </a:r>
            <a:r>
              <a:rPr lang="ru-RU" dirty="0" err="1"/>
              <a:t>занурений</a:t>
            </a:r>
            <a:r>
              <a:rPr lang="ru-RU" dirty="0"/>
              <a:t> у </a:t>
            </a:r>
            <a:r>
              <a:rPr lang="ru-RU" dirty="0" err="1"/>
              <a:t>внутрішній</a:t>
            </a:r>
            <a:r>
              <a:rPr lang="ru-RU" dirty="0"/>
              <a:t> </a:t>
            </a:r>
            <a:r>
              <a:rPr lang="ru-RU" dirty="0" err="1"/>
              <a:t>світ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 думок </a:t>
            </a:r>
            <a:r>
              <a:rPr lang="ru-RU" dirty="0" err="1"/>
              <a:t>почуттів</a:t>
            </a:r>
            <a:r>
              <a:rPr lang="ru-RU" dirty="0"/>
              <a:t> та </a:t>
            </a:r>
            <a:r>
              <a:rPr lang="ru-RU" dirty="0" err="1"/>
              <a:t>досвіду</a:t>
            </a:r>
            <a:r>
              <a:rPr lang="ru-RU" dirty="0"/>
              <a:t>. Він </a:t>
            </a:r>
            <a:r>
              <a:rPr lang="ru-RU" dirty="0" err="1"/>
              <a:t>споглядальний</a:t>
            </a:r>
            <a:r>
              <a:rPr lang="ru-RU" dirty="0"/>
              <a:t>, </a:t>
            </a:r>
            <a:r>
              <a:rPr lang="ru-RU" dirty="0" err="1"/>
              <a:t>стриманий</a:t>
            </a:r>
            <a:r>
              <a:rPr lang="ru-RU" dirty="0"/>
              <a:t>, </a:t>
            </a:r>
            <a:r>
              <a:rPr lang="ru-RU" dirty="0" err="1"/>
              <a:t>прагне</a:t>
            </a:r>
            <a:r>
              <a:rPr lang="ru-RU" dirty="0"/>
              <a:t> </a:t>
            </a:r>
            <a:r>
              <a:rPr lang="ru-RU" dirty="0" err="1"/>
              <a:t>усамітнення</a:t>
            </a:r>
            <a:r>
              <a:rPr lang="ru-RU" dirty="0"/>
              <a:t>, </a:t>
            </a:r>
            <a:r>
              <a:rPr lang="ru-RU" dirty="0" err="1"/>
              <a:t>схильний</a:t>
            </a:r>
            <a:r>
              <a:rPr lang="ru-RU" dirty="0"/>
              <a:t> </a:t>
            </a:r>
            <a:r>
              <a:rPr lang="ru-RU" dirty="0" err="1"/>
              <a:t>віддаляться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об'єктів</a:t>
            </a:r>
            <a:r>
              <a:rPr lang="ru-RU" dirty="0"/>
              <a:t>,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інтерес</a:t>
            </a:r>
            <a:r>
              <a:rPr lang="ru-RU" dirty="0"/>
              <a:t> </a:t>
            </a:r>
            <a:r>
              <a:rPr lang="ru-RU" dirty="0" err="1"/>
              <a:t>зосереджений</a:t>
            </a:r>
            <a:r>
              <a:rPr lang="ru-RU" dirty="0"/>
              <a:t> у </a:t>
            </a:r>
            <a:r>
              <a:rPr lang="ru-RU" dirty="0" err="1"/>
              <a:t>собі</a:t>
            </a:r>
            <a:r>
              <a:rPr lang="ru-RU" dirty="0"/>
              <a:t> самому. </a:t>
            </a:r>
            <a:r>
              <a:rPr lang="ru-RU" b="1" dirty="0" err="1"/>
              <a:t>Згідно</a:t>
            </a:r>
            <a:r>
              <a:rPr lang="ru-RU" b="1" dirty="0"/>
              <a:t> з Юнгом, в </a:t>
            </a:r>
            <a:r>
              <a:rPr lang="ru-RU" b="1" dirty="0" err="1"/>
              <a:t>ізольованому</a:t>
            </a:r>
            <a:r>
              <a:rPr lang="ru-RU" b="1" dirty="0"/>
              <a:t> </a:t>
            </a:r>
            <a:r>
              <a:rPr lang="ru-RU" b="1" dirty="0" err="1"/>
              <a:t>вигляді</a:t>
            </a:r>
            <a:r>
              <a:rPr lang="ru-RU" b="1" dirty="0"/>
              <a:t> </a:t>
            </a:r>
            <a:r>
              <a:rPr lang="ru-RU" b="1" dirty="0" err="1"/>
              <a:t>екстравертної</a:t>
            </a:r>
            <a:r>
              <a:rPr lang="ru-RU" b="1" dirty="0"/>
              <a:t> та </a:t>
            </a:r>
            <a:r>
              <a:rPr lang="ru-RU" b="1" dirty="0" err="1"/>
              <a:t>інтровертної</a:t>
            </a:r>
            <a:r>
              <a:rPr lang="ru-RU" b="1" dirty="0"/>
              <a:t> установки не </a:t>
            </a:r>
            <a:r>
              <a:rPr lang="ru-RU" b="1" dirty="0" err="1"/>
              <a:t>існує</a:t>
            </a:r>
            <a:r>
              <a:rPr lang="ru-RU" b="1" dirty="0"/>
              <a:t>. </a:t>
            </a:r>
            <a:r>
              <a:rPr lang="ru-RU" b="1" dirty="0" err="1"/>
              <a:t>Зазвичай</a:t>
            </a:r>
            <a:r>
              <a:rPr lang="ru-RU" b="1" dirty="0"/>
              <a:t> вони </a:t>
            </a:r>
            <a:r>
              <a:rPr lang="ru-RU" b="1" dirty="0" err="1"/>
              <a:t>присутні</a:t>
            </a:r>
            <a:r>
              <a:rPr lang="ru-RU" b="1" dirty="0"/>
              <a:t> </a:t>
            </a:r>
            <a:r>
              <a:rPr lang="ru-RU" b="1" dirty="0" err="1"/>
              <a:t>обидві</a:t>
            </a:r>
            <a:r>
              <a:rPr lang="ru-RU" b="1" dirty="0"/>
              <a:t> і </a:t>
            </a:r>
            <a:r>
              <a:rPr lang="ru-RU" b="1" dirty="0" err="1"/>
              <a:t>перебувають</a:t>
            </a:r>
            <a:r>
              <a:rPr lang="ru-RU" b="1" dirty="0"/>
              <a:t> в </a:t>
            </a:r>
            <a:r>
              <a:rPr lang="ru-RU" b="1" dirty="0" err="1"/>
              <a:t>опозиції</a:t>
            </a:r>
            <a:r>
              <a:rPr lang="ru-RU" b="1" dirty="0"/>
              <a:t> один до одного: </a:t>
            </a:r>
            <a:r>
              <a:rPr lang="ru-RU" b="1" dirty="0" err="1"/>
              <a:t>якщо</a:t>
            </a:r>
            <a:r>
              <a:rPr lang="ru-RU" b="1" dirty="0"/>
              <a:t> одна </a:t>
            </a:r>
            <a:r>
              <a:rPr lang="ru-RU" b="1" dirty="0" err="1"/>
              <a:t>проявляється</a:t>
            </a:r>
            <a:r>
              <a:rPr lang="ru-RU" b="1" dirty="0"/>
              <a:t> як </a:t>
            </a:r>
            <a:r>
              <a:rPr lang="ru-RU" b="1" dirty="0" err="1"/>
              <a:t>ведуча</a:t>
            </a:r>
            <a:r>
              <a:rPr lang="ru-RU" b="1" dirty="0"/>
              <a:t>, </a:t>
            </a:r>
            <a:r>
              <a:rPr lang="ru-RU" b="1" dirty="0" err="1"/>
              <a:t>інша</a:t>
            </a:r>
            <a:r>
              <a:rPr lang="ru-RU" b="1" dirty="0"/>
              <a:t> </a:t>
            </a:r>
            <a:r>
              <a:rPr lang="ru-RU" b="1" dirty="0" err="1"/>
              <a:t>виступає</a:t>
            </a:r>
            <a:r>
              <a:rPr lang="ru-RU" b="1" dirty="0"/>
              <a:t> як </a:t>
            </a:r>
            <a:r>
              <a:rPr lang="ru-RU" b="1" dirty="0" err="1"/>
              <a:t>допоміжна</a:t>
            </a:r>
            <a:r>
              <a:rPr lang="ru-RU" b="1" dirty="0"/>
              <a:t>.</a:t>
            </a:r>
          </a:p>
          <a:p>
            <a:pPr marL="0" indent="0">
              <a:buNone/>
            </a:pPr>
            <a:r>
              <a:rPr lang="ru-RU" dirty="0" err="1"/>
              <a:t>Незабаром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того, як Юнг </a:t>
            </a:r>
            <a:r>
              <a:rPr lang="ru-RU" dirty="0" err="1"/>
              <a:t>сформулював</a:t>
            </a:r>
            <a:r>
              <a:rPr lang="ru-RU" dirty="0"/>
              <a:t> </a:t>
            </a:r>
            <a:r>
              <a:rPr lang="ru-RU" dirty="0" err="1"/>
              <a:t>концепцію</a:t>
            </a:r>
            <a:r>
              <a:rPr lang="ru-RU" dirty="0"/>
              <a:t> </a:t>
            </a:r>
            <a:r>
              <a:rPr lang="ru-RU" dirty="0" err="1"/>
              <a:t>екстраверсії</a:t>
            </a:r>
            <a:r>
              <a:rPr lang="ru-RU" dirty="0"/>
              <a:t> та </a:t>
            </a:r>
            <a:r>
              <a:rPr lang="ru-RU" dirty="0" err="1"/>
              <a:t>інтроверсії</a:t>
            </a:r>
            <a:r>
              <a:rPr lang="ru-RU" dirty="0"/>
              <a:t>, він </a:t>
            </a:r>
            <a:r>
              <a:rPr lang="ru-RU" dirty="0" err="1"/>
              <a:t>дійшов</a:t>
            </a:r>
            <a:r>
              <a:rPr lang="ru-RU" dirty="0"/>
              <a:t> </a:t>
            </a:r>
            <a:r>
              <a:rPr lang="ru-RU" dirty="0" err="1"/>
              <a:t>висновку</a:t>
            </a:r>
            <a:r>
              <a:rPr lang="ru-RU" dirty="0"/>
              <a:t>, що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цієї</a:t>
            </a:r>
            <a:r>
              <a:rPr lang="ru-RU" dirty="0"/>
              <a:t> </a:t>
            </a:r>
            <a:r>
              <a:rPr lang="ru-RU" dirty="0" err="1"/>
              <a:t>протилежної</a:t>
            </a:r>
            <a:r>
              <a:rPr lang="ru-RU" dirty="0"/>
              <a:t> </a:t>
            </a:r>
            <a:r>
              <a:rPr lang="ru-RU" dirty="0" err="1"/>
              <a:t>орієнтації</a:t>
            </a:r>
            <a:r>
              <a:rPr lang="ru-RU" dirty="0"/>
              <a:t> </a:t>
            </a:r>
            <a:r>
              <a:rPr lang="ru-RU" dirty="0" err="1"/>
              <a:t>неможливо</a:t>
            </a:r>
            <a:r>
              <a:rPr lang="ru-RU" dirty="0"/>
              <a:t> </a:t>
            </a:r>
            <a:r>
              <a:rPr lang="ru-RU" dirty="0" err="1"/>
              <a:t>досить</a:t>
            </a:r>
            <a:r>
              <a:rPr lang="ru-RU" dirty="0"/>
              <a:t> </a:t>
            </a:r>
            <a:r>
              <a:rPr lang="ru-RU" dirty="0" err="1"/>
              <a:t>повно</a:t>
            </a:r>
            <a:r>
              <a:rPr lang="ru-RU" dirty="0"/>
              <a:t> </a:t>
            </a:r>
            <a:r>
              <a:rPr lang="ru-RU" dirty="0" err="1"/>
              <a:t>пояснити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відмінності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людей до </a:t>
            </a:r>
            <a:r>
              <a:rPr lang="ru-RU" dirty="0" err="1"/>
              <a:t>світу</a:t>
            </a:r>
            <a:r>
              <a:rPr lang="ru-RU" dirty="0"/>
              <a:t>. Тому він </a:t>
            </a:r>
            <a:r>
              <a:rPr lang="ru-RU" dirty="0" err="1"/>
              <a:t>розширив</a:t>
            </a:r>
            <a:r>
              <a:rPr lang="ru-RU" dirty="0"/>
              <a:t> свою </a:t>
            </a:r>
            <a:r>
              <a:rPr lang="ru-RU" dirty="0" err="1"/>
              <a:t>типологію</a:t>
            </a:r>
            <a:r>
              <a:rPr lang="ru-RU" dirty="0"/>
              <a:t>, включивши до </a:t>
            </a:r>
            <a:r>
              <a:rPr lang="ru-RU" dirty="0" err="1"/>
              <a:t>неї</a:t>
            </a:r>
            <a:r>
              <a:rPr lang="ru-RU" dirty="0"/>
              <a:t> </a:t>
            </a:r>
            <a:r>
              <a:rPr lang="ru-RU" dirty="0" err="1"/>
              <a:t>психологічні</a:t>
            </a:r>
            <a:r>
              <a:rPr lang="ru-RU" dirty="0"/>
              <a:t> </a:t>
            </a:r>
            <a:r>
              <a:rPr lang="ru-RU" dirty="0" err="1"/>
              <a:t>функції</a:t>
            </a:r>
            <a:r>
              <a:rPr lang="ru-RU" dirty="0"/>
              <a:t>. </a:t>
            </a:r>
            <a:r>
              <a:rPr lang="ru-RU" dirty="0" err="1"/>
              <a:t>Чотири</a:t>
            </a:r>
            <a:r>
              <a:rPr lang="ru-RU" dirty="0"/>
              <a:t> </a:t>
            </a: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функції</a:t>
            </a:r>
            <a:r>
              <a:rPr lang="ru-RU" dirty="0"/>
              <a:t>, </a:t>
            </a:r>
            <a:r>
              <a:rPr lang="ru-RU" dirty="0" err="1"/>
              <a:t>виділені</a:t>
            </a:r>
            <a:r>
              <a:rPr lang="ru-RU" dirty="0"/>
              <a:t> ним, —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мислення</a:t>
            </a:r>
            <a:r>
              <a:rPr lang="ru-RU" dirty="0"/>
              <a:t>, </a:t>
            </a:r>
            <a:r>
              <a:rPr lang="ru-RU" dirty="0" err="1"/>
              <a:t>відчуття</a:t>
            </a:r>
            <a:r>
              <a:rPr lang="ru-RU" dirty="0"/>
              <a:t>, </a:t>
            </a:r>
            <a:r>
              <a:rPr lang="ru-RU" dirty="0" err="1"/>
              <a:t>почуття</a:t>
            </a:r>
            <a:r>
              <a:rPr lang="ru-RU" dirty="0"/>
              <a:t> та </a:t>
            </a:r>
            <a:r>
              <a:rPr lang="ru-RU" dirty="0" err="1"/>
              <a:t>інтуїція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1518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261" y="563631"/>
            <a:ext cx="10515600" cy="576963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b="1" dirty="0" err="1"/>
              <a:t>Мислення</a:t>
            </a:r>
            <a:r>
              <a:rPr lang="ru-RU" b="1" dirty="0"/>
              <a:t> та </a:t>
            </a:r>
            <a:r>
              <a:rPr lang="ru-RU" b="1" dirty="0" err="1"/>
              <a:t>почуття</a:t>
            </a:r>
            <a:endParaRPr lang="ru-RU" b="1" dirty="0"/>
          </a:p>
          <a:p>
            <a:pPr marL="0" indent="0">
              <a:buNone/>
            </a:pPr>
            <a:r>
              <a:rPr lang="ru-RU" dirty="0" err="1"/>
              <a:t>Мислення</a:t>
            </a:r>
            <a:r>
              <a:rPr lang="ru-RU" dirty="0"/>
              <a:t> та </a:t>
            </a:r>
            <a:r>
              <a:rPr lang="ru-RU" dirty="0" err="1"/>
              <a:t>почуття</a:t>
            </a:r>
            <a:r>
              <a:rPr lang="ru-RU" dirty="0"/>
              <a:t> Юнг </a:t>
            </a:r>
            <a:r>
              <a:rPr lang="ru-RU" dirty="0" err="1"/>
              <a:t>відніс</a:t>
            </a:r>
            <a:r>
              <a:rPr lang="ru-RU" dirty="0"/>
              <a:t> до </a:t>
            </a:r>
            <a:r>
              <a:rPr lang="ru-RU" dirty="0" err="1"/>
              <a:t>розряду</a:t>
            </a:r>
            <a:r>
              <a:rPr lang="ru-RU" dirty="0"/>
              <a:t> </a:t>
            </a:r>
            <a:r>
              <a:rPr lang="ru-RU" b="1" dirty="0" err="1"/>
              <a:t>раціональних</a:t>
            </a:r>
            <a:r>
              <a:rPr lang="ru-RU" b="1" dirty="0"/>
              <a:t> </a:t>
            </a:r>
            <a:r>
              <a:rPr lang="ru-RU" b="1" dirty="0" err="1"/>
              <a:t>функцій</a:t>
            </a:r>
            <a:r>
              <a:rPr lang="ru-RU" dirty="0"/>
              <a:t>, </a:t>
            </a:r>
            <a:r>
              <a:rPr lang="ru-RU" dirty="0" err="1"/>
              <a:t>оскільки</a:t>
            </a:r>
            <a:r>
              <a:rPr lang="ru-RU" dirty="0"/>
              <a:t> вони </a:t>
            </a:r>
            <a:r>
              <a:rPr lang="ru-RU" dirty="0" err="1"/>
              <a:t>дозволяють</a:t>
            </a:r>
            <a:r>
              <a:rPr lang="ru-RU" dirty="0"/>
              <a:t> </a:t>
            </a:r>
            <a:r>
              <a:rPr lang="ru-RU" dirty="0" err="1"/>
              <a:t>утворювати</a:t>
            </a:r>
            <a:r>
              <a:rPr lang="ru-RU" dirty="0"/>
              <a:t> </a:t>
            </a:r>
            <a:r>
              <a:rPr lang="ru-RU" dirty="0" err="1"/>
              <a:t>судження</a:t>
            </a:r>
            <a:r>
              <a:rPr lang="ru-RU" dirty="0"/>
              <a:t> про </a:t>
            </a:r>
            <a:r>
              <a:rPr lang="ru-RU" dirty="0" err="1"/>
              <a:t>життєвий</a:t>
            </a:r>
            <a:r>
              <a:rPr lang="ru-RU" dirty="0"/>
              <a:t> </a:t>
            </a:r>
            <a:r>
              <a:rPr lang="ru-RU" dirty="0" err="1"/>
              <a:t>досвід</a:t>
            </a:r>
            <a:r>
              <a:rPr lang="ru-RU" dirty="0"/>
              <a:t>. </a:t>
            </a:r>
            <a:r>
              <a:rPr lang="ru-RU" dirty="0" err="1"/>
              <a:t>Думаючий</a:t>
            </a:r>
            <a:r>
              <a:rPr lang="ru-RU" dirty="0"/>
              <a:t> тип судить про </a:t>
            </a:r>
            <a:r>
              <a:rPr lang="ru-RU" dirty="0" err="1"/>
              <a:t>цінність</a:t>
            </a:r>
            <a:r>
              <a:rPr lang="ru-RU" dirty="0"/>
              <a:t> тих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речей, </a:t>
            </a:r>
            <a:r>
              <a:rPr lang="ru-RU" dirty="0" err="1"/>
              <a:t>використовуючи</a:t>
            </a:r>
            <a:r>
              <a:rPr lang="ru-RU" dirty="0"/>
              <a:t> </a:t>
            </a:r>
            <a:r>
              <a:rPr lang="ru-RU" dirty="0" err="1"/>
              <a:t>логіку</a:t>
            </a:r>
            <a:r>
              <a:rPr lang="ru-RU" dirty="0"/>
              <a:t> та </a:t>
            </a:r>
            <a:r>
              <a:rPr lang="ru-RU" dirty="0" err="1"/>
              <a:t>аргументи</a:t>
            </a:r>
            <a:r>
              <a:rPr lang="ru-RU" dirty="0"/>
              <a:t>. </a:t>
            </a:r>
            <a:r>
              <a:rPr lang="ru-RU" dirty="0" err="1"/>
              <a:t>Протилежна</a:t>
            </a:r>
            <a:r>
              <a:rPr lang="ru-RU" dirty="0"/>
              <a:t> </a:t>
            </a:r>
            <a:r>
              <a:rPr lang="ru-RU" dirty="0" err="1"/>
              <a:t>мисленню</a:t>
            </a:r>
            <a:r>
              <a:rPr lang="ru-RU" dirty="0"/>
              <a:t> </a:t>
            </a:r>
            <a:r>
              <a:rPr lang="ru-RU" dirty="0" err="1"/>
              <a:t>функція</a:t>
            </a:r>
            <a:r>
              <a:rPr lang="ru-RU" dirty="0"/>
              <a:t> – </a:t>
            </a:r>
            <a:r>
              <a:rPr lang="ru-RU" dirty="0" err="1"/>
              <a:t>почуття</a:t>
            </a:r>
            <a:r>
              <a:rPr lang="ru-RU" dirty="0"/>
              <a:t> – </a:t>
            </a:r>
            <a:r>
              <a:rPr lang="ru-RU" dirty="0" err="1"/>
              <a:t>інформує</a:t>
            </a:r>
            <a:r>
              <a:rPr lang="ru-RU" dirty="0"/>
              <a:t> нас про </a:t>
            </a:r>
            <a:r>
              <a:rPr lang="ru-RU" dirty="0" err="1"/>
              <a:t>реальність</a:t>
            </a:r>
            <a:r>
              <a:rPr lang="ru-RU" dirty="0"/>
              <a:t> </a:t>
            </a:r>
            <a:r>
              <a:rPr lang="ru-RU" dirty="0" err="1"/>
              <a:t>мовою</a:t>
            </a:r>
            <a:r>
              <a:rPr lang="ru-RU" dirty="0"/>
              <a:t> </a:t>
            </a:r>
            <a:r>
              <a:rPr lang="ru-RU" dirty="0" err="1"/>
              <a:t>позитивних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негативних</a:t>
            </a:r>
            <a:r>
              <a:rPr lang="ru-RU" dirty="0"/>
              <a:t> </a:t>
            </a:r>
            <a:r>
              <a:rPr lang="ru-RU" dirty="0" err="1"/>
              <a:t>емоцій</a:t>
            </a:r>
            <a:r>
              <a:rPr lang="ru-RU" dirty="0"/>
              <a:t>. </a:t>
            </a:r>
            <a:r>
              <a:rPr lang="ru-RU" dirty="0" err="1"/>
              <a:t>Відчувальний</a:t>
            </a:r>
            <a:r>
              <a:rPr lang="ru-RU" dirty="0"/>
              <a:t> тип </a:t>
            </a:r>
            <a:r>
              <a:rPr lang="ru-RU" dirty="0" err="1"/>
              <a:t>фокусує</a:t>
            </a:r>
            <a:r>
              <a:rPr lang="ru-RU" dirty="0"/>
              <a:t> свою </a:t>
            </a:r>
            <a:r>
              <a:rPr lang="ru-RU" dirty="0" err="1"/>
              <a:t>увагу</a:t>
            </a:r>
            <a:r>
              <a:rPr lang="ru-RU" dirty="0"/>
              <a:t> на </a:t>
            </a:r>
            <a:r>
              <a:rPr lang="ru-RU" dirty="0" err="1"/>
              <a:t>емоційній</a:t>
            </a:r>
            <a:r>
              <a:rPr lang="ru-RU" dirty="0"/>
              <a:t> </a:t>
            </a:r>
            <a:r>
              <a:rPr lang="ru-RU" dirty="0" err="1"/>
              <a:t>стороні</a:t>
            </a:r>
            <a:r>
              <a:rPr lang="ru-RU" dirty="0"/>
              <a:t> </a:t>
            </a:r>
            <a:r>
              <a:rPr lang="ru-RU" dirty="0" err="1"/>
              <a:t>життєвого</a:t>
            </a:r>
            <a:r>
              <a:rPr lang="ru-RU" dirty="0"/>
              <a:t> </a:t>
            </a:r>
            <a:r>
              <a:rPr lang="ru-RU" dirty="0" err="1"/>
              <a:t>досвіду</a:t>
            </a:r>
            <a:r>
              <a:rPr lang="ru-RU" dirty="0"/>
              <a:t> і судить </a:t>
            </a:r>
            <a:r>
              <a:rPr lang="ru-RU" dirty="0" err="1"/>
              <a:t>цінності</a:t>
            </a:r>
            <a:r>
              <a:rPr lang="ru-RU" dirty="0"/>
              <a:t> речей у </a:t>
            </a:r>
            <a:r>
              <a:rPr lang="ru-RU" dirty="0" err="1"/>
              <a:t>категоріях</a:t>
            </a:r>
            <a:r>
              <a:rPr lang="ru-RU" dirty="0"/>
              <a:t> "</a:t>
            </a:r>
            <a:r>
              <a:rPr lang="ru-RU" dirty="0" err="1"/>
              <a:t>поганий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хороший", "</a:t>
            </a:r>
            <a:r>
              <a:rPr lang="ru-RU" dirty="0" err="1"/>
              <a:t>приємний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неприємний</a:t>
            </a:r>
            <a:r>
              <a:rPr lang="ru-RU" dirty="0"/>
              <a:t>", "</a:t>
            </a:r>
            <a:r>
              <a:rPr lang="ru-RU" dirty="0" err="1"/>
              <a:t>спонукає</a:t>
            </a:r>
            <a:r>
              <a:rPr lang="ru-RU" dirty="0"/>
              <a:t> до </a:t>
            </a:r>
            <a:r>
              <a:rPr lang="ru-RU" dirty="0" err="1"/>
              <a:t>чогось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нудьгує</a:t>
            </a:r>
            <a:r>
              <a:rPr lang="ru-RU" dirty="0"/>
              <a:t>". За Юнгом, коли </a:t>
            </a:r>
            <a:r>
              <a:rPr lang="ru-RU" dirty="0" err="1"/>
              <a:t>мислення</a:t>
            </a:r>
            <a:r>
              <a:rPr lang="ru-RU" dirty="0"/>
              <a:t> </a:t>
            </a:r>
            <a:r>
              <a:rPr lang="ru-RU" dirty="0" err="1"/>
              <a:t>виступає</a:t>
            </a:r>
            <a:r>
              <a:rPr lang="ru-RU" dirty="0"/>
              <a:t> у </a:t>
            </a:r>
            <a:r>
              <a:rPr lang="ru-RU" dirty="0" err="1"/>
              <a:t>ролі</a:t>
            </a:r>
            <a:r>
              <a:rPr lang="ru-RU" dirty="0"/>
              <a:t> </a:t>
            </a:r>
            <a:r>
              <a:rPr lang="ru-RU" dirty="0" err="1"/>
              <a:t>провідної</a:t>
            </a:r>
            <a:r>
              <a:rPr lang="ru-RU" dirty="0"/>
              <a:t> </a:t>
            </a:r>
            <a:r>
              <a:rPr lang="ru-RU" dirty="0" err="1"/>
              <a:t>функції</a:t>
            </a:r>
            <a:r>
              <a:rPr lang="ru-RU" dirty="0"/>
              <a:t>, </a:t>
            </a:r>
            <a:r>
              <a:rPr lang="ru-RU" dirty="0" err="1"/>
              <a:t>особистість</a:t>
            </a:r>
            <a:r>
              <a:rPr lang="ru-RU" dirty="0"/>
              <a:t> </a:t>
            </a:r>
            <a:r>
              <a:rPr lang="ru-RU" dirty="0" err="1"/>
              <a:t>орієнтована</a:t>
            </a:r>
            <a:r>
              <a:rPr lang="ru-RU" dirty="0"/>
              <a:t> </a:t>
            </a:r>
            <a:r>
              <a:rPr lang="ru-RU" dirty="0" err="1"/>
              <a:t>побудова</a:t>
            </a:r>
            <a:r>
              <a:rPr lang="ru-RU" dirty="0"/>
              <a:t> </a:t>
            </a:r>
            <a:r>
              <a:rPr lang="ru-RU" dirty="0" err="1"/>
              <a:t>раціональних</a:t>
            </a:r>
            <a:r>
              <a:rPr lang="ru-RU" dirty="0"/>
              <a:t> </a:t>
            </a:r>
            <a:r>
              <a:rPr lang="ru-RU" dirty="0" err="1"/>
              <a:t>суджень</a:t>
            </a:r>
            <a:r>
              <a:rPr lang="ru-RU" dirty="0"/>
              <a:t>, мета </a:t>
            </a:r>
            <a:r>
              <a:rPr lang="ru-RU" dirty="0" err="1"/>
              <a:t>яких</a:t>
            </a:r>
            <a:r>
              <a:rPr lang="ru-RU" dirty="0"/>
              <a:t> — </a:t>
            </a:r>
            <a:r>
              <a:rPr lang="ru-RU" dirty="0" err="1"/>
              <a:t>визначити</a:t>
            </a:r>
            <a:r>
              <a:rPr lang="ru-RU" dirty="0"/>
              <a:t>, є </a:t>
            </a:r>
            <a:r>
              <a:rPr lang="ru-RU" dirty="0" err="1"/>
              <a:t>оцінюваний</a:t>
            </a:r>
            <a:r>
              <a:rPr lang="ru-RU" dirty="0"/>
              <a:t> </a:t>
            </a:r>
            <a:r>
              <a:rPr lang="ru-RU" dirty="0" err="1"/>
              <a:t>досвід</a:t>
            </a:r>
            <a:r>
              <a:rPr lang="ru-RU" dirty="0"/>
              <a:t> </a:t>
            </a:r>
            <a:r>
              <a:rPr lang="ru-RU" dirty="0" err="1"/>
              <a:t>істинним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хибним</a:t>
            </a:r>
            <a:r>
              <a:rPr lang="ru-RU" dirty="0"/>
              <a:t>. А коли </a:t>
            </a:r>
            <a:r>
              <a:rPr lang="ru-RU" dirty="0" err="1"/>
              <a:t>провідною</a:t>
            </a:r>
            <a:r>
              <a:rPr lang="ru-RU" dirty="0"/>
              <a:t> </a:t>
            </a:r>
            <a:r>
              <a:rPr lang="ru-RU" dirty="0" err="1"/>
              <a:t>функцією</a:t>
            </a:r>
            <a:r>
              <a:rPr lang="ru-RU" dirty="0"/>
              <a:t> є </a:t>
            </a:r>
            <a:r>
              <a:rPr lang="ru-RU" dirty="0" err="1"/>
              <a:t>почуття</a:t>
            </a:r>
            <a:r>
              <a:rPr lang="ru-RU" dirty="0"/>
              <a:t>, </a:t>
            </a:r>
            <a:r>
              <a:rPr lang="ru-RU" dirty="0" err="1"/>
              <a:t>особистість</a:t>
            </a:r>
            <a:r>
              <a:rPr lang="ru-RU" dirty="0"/>
              <a:t> </a:t>
            </a:r>
            <a:r>
              <a:rPr lang="ru-RU" dirty="0" err="1"/>
              <a:t>орієнтована</a:t>
            </a:r>
            <a:r>
              <a:rPr lang="ru-RU" dirty="0"/>
              <a:t> на </a:t>
            </a:r>
            <a:r>
              <a:rPr lang="ru-RU" dirty="0" err="1"/>
              <a:t>винесення</a:t>
            </a:r>
            <a:r>
              <a:rPr lang="ru-RU" dirty="0"/>
              <a:t> </a:t>
            </a:r>
            <a:r>
              <a:rPr lang="ru-RU" dirty="0" err="1"/>
              <a:t>суджень</a:t>
            </a:r>
            <a:r>
              <a:rPr lang="ru-RU" dirty="0"/>
              <a:t> про те, </a:t>
            </a:r>
            <a:r>
              <a:rPr lang="ru-RU" dirty="0" err="1"/>
              <a:t>чи</a:t>
            </a:r>
            <a:r>
              <a:rPr lang="ru-RU" dirty="0"/>
              <a:t> є </a:t>
            </a:r>
            <a:r>
              <a:rPr lang="ru-RU" dirty="0" err="1"/>
              <a:t>досвід</a:t>
            </a:r>
            <a:r>
              <a:rPr lang="ru-RU" dirty="0"/>
              <a:t>, перш за все </a:t>
            </a:r>
            <a:r>
              <a:rPr lang="ru-RU" dirty="0" err="1"/>
              <a:t>приємним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неприємним</a:t>
            </a:r>
            <a:r>
              <a:rPr lang="ru-RU" dirty="0"/>
              <a:t>.</a:t>
            </a:r>
          </a:p>
          <a:p>
            <a:r>
              <a:rPr lang="ru-RU" b="1" dirty="0" err="1"/>
              <a:t>Відчуття</a:t>
            </a:r>
            <a:r>
              <a:rPr lang="ru-RU" b="1" dirty="0"/>
              <a:t> та </a:t>
            </a:r>
            <a:r>
              <a:rPr lang="ru-RU" b="1" dirty="0" err="1"/>
              <a:t>інтуїція</a:t>
            </a:r>
            <a:endParaRPr lang="ru-RU" b="1" dirty="0"/>
          </a:p>
          <a:p>
            <a:pPr marL="0" indent="0">
              <a:buNone/>
            </a:pPr>
            <a:r>
              <a:rPr lang="ru-RU" dirty="0"/>
              <a:t>Другу пару </a:t>
            </a:r>
            <a:r>
              <a:rPr lang="ru-RU" dirty="0" err="1"/>
              <a:t>протилежних</a:t>
            </a:r>
            <a:r>
              <a:rPr lang="ru-RU" dirty="0"/>
              <a:t> </a:t>
            </a:r>
            <a:r>
              <a:rPr lang="ru-RU" dirty="0" err="1"/>
              <a:t>функцій</a:t>
            </a:r>
            <a:r>
              <a:rPr lang="ru-RU" dirty="0"/>
              <a:t> - </a:t>
            </a:r>
            <a:r>
              <a:rPr lang="ru-RU" dirty="0" err="1"/>
              <a:t>відчуття</a:t>
            </a:r>
            <a:r>
              <a:rPr lang="ru-RU" dirty="0"/>
              <a:t> та </a:t>
            </a:r>
            <a:r>
              <a:rPr lang="ru-RU" dirty="0" err="1"/>
              <a:t>інтуїція</a:t>
            </a:r>
            <a:r>
              <a:rPr lang="ru-RU" dirty="0"/>
              <a:t> - Юнг назвав </a:t>
            </a:r>
            <a:r>
              <a:rPr lang="ru-RU" b="1" dirty="0" err="1"/>
              <a:t>ірраціональними</a:t>
            </a:r>
            <a:r>
              <a:rPr lang="ru-RU" dirty="0"/>
              <a:t>, тому що вони просто </a:t>
            </a:r>
            <a:r>
              <a:rPr lang="ru-RU" dirty="0" err="1"/>
              <a:t>пасивно</a:t>
            </a:r>
            <a:r>
              <a:rPr lang="ru-RU" dirty="0"/>
              <a:t> "</a:t>
            </a:r>
            <a:r>
              <a:rPr lang="ru-RU" dirty="0" err="1"/>
              <a:t>схоплюють</a:t>
            </a:r>
            <a:r>
              <a:rPr lang="ru-RU" dirty="0"/>
              <a:t>", </a:t>
            </a:r>
            <a:r>
              <a:rPr lang="ru-RU" dirty="0" err="1"/>
              <a:t>реєструють</a:t>
            </a:r>
            <a:r>
              <a:rPr lang="ru-RU" dirty="0"/>
              <a:t> </a:t>
            </a:r>
            <a:r>
              <a:rPr lang="ru-RU" dirty="0" err="1"/>
              <a:t>події</a:t>
            </a:r>
            <a:r>
              <a:rPr lang="ru-RU" dirty="0"/>
              <a:t> у </a:t>
            </a:r>
            <a:r>
              <a:rPr lang="ru-RU" dirty="0" err="1"/>
              <a:t>зовнішньому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внутрішньому</a:t>
            </a:r>
            <a:r>
              <a:rPr lang="ru-RU" dirty="0"/>
              <a:t> </a:t>
            </a:r>
            <a:r>
              <a:rPr lang="ru-RU" dirty="0" err="1"/>
              <a:t>світі</a:t>
            </a:r>
            <a:r>
              <a:rPr lang="ru-RU" dirty="0"/>
              <a:t>, не </a:t>
            </a:r>
            <a:r>
              <a:rPr lang="ru-RU" dirty="0" err="1"/>
              <a:t>оцінюючи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, </a:t>
            </a:r>
            <a:r>
              <a:rPr lang="ru-RU" dirty="0" err="1"/>
              <a:t>пояснюючи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. </a:t>
            </a:r>
            <a:r>
              <a:rPr lang="ru-RU" dirty="0" err="1"/>
              <a:t>Відчуття</a:t>
            </a:r>
            <a:r>
              <a:rPr lang="ru-RU" dirty="0"/>
              <a:t> є </a:t>
            </a:r>
            <a:r>
              <a:rPr lang="ru-RU" dirty="0" err="1"/>
              <a:t>безпосереднє</a:t>
            </a:r>
            <a:r>
              <a:rPr lang="ru-RU" dirty="0"/>
              <a:t>, без </a:t>
            </a:r>
            <a:r>
              <a:rPr lang="ru-RU" dirty="0" err="1"/>
              <a:t>оцінне</a:t>
            </a:r>
            <a:r>
              <a:rPr lang="ru-RU" dirty="0"/>
              <a:t> </a:t>
            </a:r>
            <a:r>
              <a:rPr lang="ru-RU" dirty="0" err="1"/>
              <a:t>реалістичне</a:t>
            </a:r>
            <a:r>
              <a:rPr lang="ru-RU" dirty="0"/>
              <a:t> </a:t>
            </a:r>
            <a:r>
              <a:rPr lang="ru-RU" dirty="0" err="1"/>
              <a:t>сприйняття</a:t>
            </a:r>
            <a:r>
              <a:rPr lang="ru-RU" dirty="0"/>
              <a:t> </a:t>
            </a:r>
            <a:r>
              <a:rPr lang="ru-RU" dirty="0" err="1"/>
              <a:t>світу</a:t>
            </a:r>
            <a:r>
              <a:rPr lang="ru-RU" dirty="0"/>
              <a:t>. </a:t>
            </a:r>
            <a:r>
              <a:rPr lang="ru-RU" dirty="0" err="1"/>
              <a:t>Відчувальний</a:t>
            </a:r>
            <a:r>
              <a:rPr lang="ru-RU" dirty="0"/>
              <a:t> тип особливо </a:t>
            </a:r>
            <a:r>
              <a:rPr lang="ru-RU" dirty="0" err="1"/>
              <a:t>проникливий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смаку, запаху та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відчуттів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стимулів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навколишнього</a:t>
            </a:r>
            <a:r>
              <a:rPr lang="ru-RU" dirty="0"/>
              <a:t> </a:t>
            </a:r>
            <a:r>
              <a:rPr lang="ru-RU" dirty="0" err="1"/>
              <a:t>світу</a:t>
            </a:r>
            <a:r>
              <a:rPr lang="ru-RU" dirty="0"/>
              <a:t>. </a:t>
            </a:r>
            <a:r>
              <a:rPr lang="ru-RU" dirty="0" err="1"/>
              <a:t>Навпаки</a:t>
            </a:r>
            <a:r>
              <a:rPr lang="ru-RU" dirty="0"/>
              <a:t>, </a:t>
            </a:r>
            <a:r>
              <a:rPr lang="ru-RU" dirty="0" err="1"/>
              <a:t>інтуїція</a:t>
            </a:r>
            <a:r>
              <a:rPr lang="ru-RU" dirty="0"/>
              <a:t> </a:t>
            </a:r>
            <a:r>
              <a:rPr lang="ru-RU" dirty="0" err="1"/>
              <a:t>характеризується</a:t>
            </a:r>
            <a:r>
              <a:rPr lang="ru-RU" dirty="0"/>
              <a:t> </a:t>
            </a:r>
            <a:r>
              <a:rPr lang="ru-RU" dirty="0" err="1"/>
              <a:t>сублімінальним</a:t>
            </a:r>
            <a:r>
              <a:rPr lang="ru-RU" dirty="0"/>
              <a:t> та </a:t>
            </a:r>
            <a:r>
              <a:rPr lang="ru-RU" dirty="0" err="1"/>
              <a:t>несвідомим</a:t>
            </a:r>
            <a:r>
              <a:rPr lang="ru-RU" dirty="0"/>
              <a:t> </a:t>
            </a:r>
            <a:r>
              <a:rPr lang="ru-RU" dirty="0" err="1"/>
              <a:t>сприйняттям</a:t>
            </a:r>
            <a:r>
              <a:rPr lang="ru-RU" dirty="0"/>
              <a:t> поточного </a:t>
            </a:r>
            <a:r>
              <a:rPr lang="ru-RU" dirty="0" err="1"/>
              <a:t>досвіду</a:t>
            </a:r>
            <a:r>
              <a:rPr lang="ru-RU" dirty="0"/>
              <a:t>. </a:t>
            </a:r>
            <a:r>
              <a:rPr lang="ru-RU" dirty="0" err="1"/>
              <a:t>Інтуїтивний</a:t>
            </a:r>
            <a:r>
              <a:rPr lang="ru-RU" dirty="0"/>
              <a:t> тип </a:t>
            </a:r>
            <a:r>
              <a:rPr lang="ru-RU" dirty="0" err="1"/>
              <a:t>покладається</a:t>
            </a:r>
            <a:r>
              <a:rPr lang="ru-RU" dirty="0"/>
              <a:t> на </a:t>
            </a:r>
            <a:r>
              <a:rPr lang="ru-RU" dirty="0" err="1"/>
              <a:t>передчуття</a:t>
            </a:r>
            <a:r>
              <a:rPr lang="ru-RU" dirty="0"/>
              <a:t> та </a:t>
            </a:r>
            <a:r>
              <a:rPr lang="ru-RU" dirty="0" err="1"/>
              <a:t>припущення</a:t>
            </a:r>
            <a:r>
              <a:rPr lang="ru-RU" dirty="0"/>
              <a:t>, </a:t>
            </a:r>
            <a:r>
              <a:rPr lang="ru-RU" dirty="0" err="1"/>
              <a:t>схоплюючи</a:t>
            </a:r>
            <a:r>
              <a:rPr lang="ru-RU" dirty="0"/>
              <a:t> суть </a:t>
            </a:r>
            <a:r>
              <a:rPr lang="ru-RU" dirty="0" err="1"/>
              <a:t>життєвих</a:t>
            </a:r>
            <a:r>
              <a:rPr lang="ru-RU" dirty="0"/>
              <a:t> </a:t>
            </a:r>
            <a:r>
              <a:rPr lang="ru-RU" dirty="0" err="1"/>
              <a:t>подій</a:t>
            </a:r>
            <a:r>
              <a:rPr lang="ru-RU" dirty="0"/>
              <a:t>. Юнг </a:t>
            </a:r>
            <a:r>
              <a:rPr lang="ru-RU" dirty="0" err="1"/>
              <a:t>стверджував</a:t>
            </a:r>
            <a:r>
              <a:rPr lang="ru-RU" dirty="0"/>
              <a:t>, що коли </a:t>
            </a:r>
            <a:r>
              <a:rPr lang="ru-RU" dirty="0" err="1"/>
              <a:t>провідною</a:t>
            </a:r>
            <a:r>
              <a:rPr lang="ru-RU" dirty="0"/>
              <a:t> </a:t>
            </a:r>
            <a:r>
              <a:rPr lang="ru-RU" dirty="0" err="1"/>
              <a:t>функцією</a:t>
            </a:r>
            <a:r>
              <a:rPr lang="ru-RU" dirty="0"/>
              <a:t> є </a:t>
            </a:r>
            <a:r>
              <a:rPr lang="ru-RU" dirty="0" err="1"/>
              <a:t>відчуття</a:t>
            </a:r>
            <a:r>
              <a:rPr lang="ru-RU" dirty="0"/>
              <a:t>, </a:t>
            </a:r>
            <a:r>
              <a:rPr lang="ru-RU" dirty="0" err="1"/>
              <a:t>людина</a:t>
            </a:r>
            <a:r>
              <a:rPr lang="ru-RU" dirty="0"/>
              <a:t> </a:t>
            </a:r>
            <a:r>
              <a:rPr lang="ru-RU" dirty="0" err="1"/>
              <a:t>осягає</a:t>
            </a:r>
            <a:r>
              <a:rPr lang="ru-RU" dirty="0"/>
              <a:t> </a:t>
            </a:r>
            <a:r>
              <a:rPr lang="ru-RU" dirty="0" err="1"/>
              <a:t>реальність</a:t>
            </a:r>
            <a:r>
              <a:rPr lang="ru-RU" dirty="0"/>
              <a:t> </a:t>
            </a:r>
            <a:r>
              <a:rPr lang="ru-RU" dirty="0" err="1"/>
              <a:t>мовою</a:t>
            </a:r>
            <a:r>
              <a:rPr lang="ru-RU" dirty="0"/>
              <a:t> </a:t>
            </a:r>
            <a:r>
              <a:rPr lang="ru-RU" dirty="0" err="1"/>
              <a:t>явищ</a:t>
            </a:r>
            <a:r>
              <a:rPr lang="ru-RU" dirty="0"/>
              <a:t>, як, </a:t>
            </a:r>
            <a:r>
              <a:rPr lang="ru-RU" dirty="0" err="1"/>
              <a:t>якби</a:t>
            </a:r>
            <a:r>
              <a:rPr lang="ru-RU" dirty="0"/>
              <a:t> вона </a:t>
            </a:r>
            <a:r>
              <a:rPr lang="ru-RU" dirty="0" err="1"/>
              <a:t>фотографувала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. З </a:t>
            </a:r>
            <a:r>
              <a:rPr lang="ru-RU" dirty="0" err="1"/>
              <a:t>іншого</a:t>
            </a:r>
            <a:r>
              <a:rPr lang="ru-RU" dirty="0"/>
              <a:t> боку, коли </a:t>
            </a:r>
            <a:r>
              <a:rPr lang="ru-RU" dirty="0" err="1"/>
              <a:t>провідною</a:t>
            </a:r>
            <a:r>
              <a:rPr lang="ru-RU" dirty="0"/>
              <a:t> </a:t>
            </a:r>
            <a:r>
              <a:rPr lang="ru-RU" dirty="0" err="1"/>
              <a:t>функцією</a:t>
            </a:r>
            <a:r>
              <a:rPr lang="ru-RU" dirty="0"/>
              <a:t> є </a:t>
            </a:r>
            <a:r>
              <a:rPr lang="ru-RU" dirty="0" err="1"/>
              <a:t>інтуїція</a:t>
            </a:r>
            <a:r>
              <a:rPr lang="ru-RU" dirty="0"/>
              <a:t>, </a:t>
            </a:r>
            <a:r>
              <a:rPr lang="ru-RU" dirty="0" err="1"/>
              <a:t>людина</a:t>
            </a:r>
            <a:r>
              <a:rPr lang="ru-RU" dirty="0"/>
              <a:t> </a:t>
            </a:r>
            <a:r>
              <a:rPr lang="ru-RU" dirty="0" err="1"/>
              <a:t>реагує</a:t>
            </a:r>
            <a:r>
              <a:rPr lang="ru-RU" dirty="0"/>
              <a:t> на </a:t>
            </a:r>
            <a:r>
              <a:rPr lang="ru-RU" dirty="0" err="1"/>
              <a:t>несвідомі</a:t>
            </a:r>
            <a:r>
              <a:rPr lang="ru-RU" dirty="0"/>
              <a:t> </a:t>
            </a:r>
            <a:r>
              <a:rPr lang="ru-RU" dirty="0" err="1"/>
              <a:t>образи</a:t>
            </a:r>
            <a:r>
              <a:rPr lang="ru-RU" dirty="0"/>
              <a:t>, </a:t>
            </a:r>
            <a:r>
              <a:rPr lang="ru-RU" dirty="0" err="1"/>
              <a:t>символи</a:t>
            </a:r>
            <a:r>
              <a:rPr lang="ru-RU" dirty="0"/>
              <a:t> та </a:t>
            </a:r>
            <a:r>
              <a:rPr lang="ru-RU" dirty="0" err="1"/>
              <a:t>приховане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i="1" dirty="0" err="1" smtClean="0"/>
              <a:t>Кожна</a:t>
            </a:r>
            <a:r>
              <a:rPr lang="ru-RU" i="1" dirty="0" smtClean="0"/>
              <a:t> </a:t>
            </a:r>
            <a:r>
              <a:rPr lang="ru-RU" i="1" dirty="0" err="1"/>
              <a:t>людина</a:t>
            </a:r>
            <a:r>
              <a:rPr lang="ru-RU" i="1" dirty="0"/>
              <a:t> </a:t>
            </a:r>
            <a:r>
              <a:rPr lang="ru-RU" i="1" dirty="0" err="1"/>
              <a:t>наділена</a:t>
            </a:r>
            <a:r>
              <a:rPr lang="ru-RU" i="1" dirty="0"/>
              <a:t> </a:t>
            </a:r>
            <a:r>
              <a:rPr lang="ru-RU" i="1" dirty="0" err="1"/>
              <a:t>всіма</a:t>
            </a:r>
            <a:r>
              <a:rPr lang="ru-RU" i="1" dirty="0"/>
              <a:t> </a:t>
            </a:r>
            <a:r>
              <a:rPr lang="ru-RU" i="1" dirty="0" err="1"/>
              <a:t>чотирма</a:t>
            </a:r>
            <a:r>
              <a:rPr lang="ru-RU" i="1" dirty="0"/>
              <a:t> </a:t>
            </a:r>
            <a:r>
              <a:rPr lang="ru-RU" i="1" dirty="0" err="1"/>
              <a:t>психологічними</a:t>
            </a:r>
            <a:r>
              <a:rPr lang="ru-RU" i="1" dirty="0"/>
              <a:t> </a:t>
            </a:r>
            <a:r>
              <a:rPr lang="ru-RU" i="1" dirty="0" err="1"/>
              <a:t>функціями</a:t>
            </a:r>
            <a:r>
              <a:rPr lang="ru-RU" i="1" dirty="0"/>
              <a:t>. </a:t>
            </a:r>
            <a:r>
              <a:rPr lang="ru-RU" i="1" dirty="0" err="1"/>
              <a:t>Однак</a:t>
            </a:r>
            <a:r>
              <a:rPr lang="ru-RU" i="1" dirty="0"/>
              <a:t> як </a:t>
            </a:r>
            <a:r>
              <a:rPr lang="ru-RU" i="1" dirty="0" err="1"/>
              <a:t>тільки</a:t>
            </a:r>
            <a:r>
              <a:rPr lang="ru-RU" i="1" dirty="0"/>
              <a:t> одна </a:t>
            </a:r>
            <a:r>
              <a:rPr lang="ru-RU" i="1" dirty="0" err="1"/>
              <a:t>особистісна</a:t>
            </a:r>
            <a:r>
              <a:rPr lang="ru-RU" i="1" dirty="0"/>
              <a:t> </a:t>
            </a:r>
            <a:r>
              <a:rPr lang="ru-RU" i="1" dirty="0" err="1"/>
              <a:t>орієнтація</a:t>
            </a:r>
            <a:r>
              <a:rPr lang="ru-RU" i="1" dirty="0"/>
              <a:t> </a:t>
            </a:r>
            <a:r>
              <a:rPr lang="ru-RU" i="1" dirty="0" err="1"/>
              <a:t>зазвичай</a:t>
            </a:r>
            <a:r>
              <a:rPr lang="ru-RU" i="1" dirty="0"/>
              <a:t> є </a:t>
            </a:r>
            <a:r>
              <a:rPr lang="ru-RU" i="1" dirty="0" err="1"/>
              <a:t>домінуючою</a:t>
            </a:r>
            <a:r>
              <a:rPr lang="ru-RU" i="1" dirty="0"/>
              <a:t>, так само, </a:t>
            </a:r>
            <a:r>
              <a:rPr lang="ru-RU" i="1" dirty="0" err="1"/>
              <a:t>тільки</a:t>
            </a:r>
            <a:r>
              <a:rPr lang="ru-RU" i="1" dirty="0"/>
              <a:t> одна </a:t>
            </a:r>
            <a:r>
              <a:rPr lang="ru-RU" i="1" dirty="0" err="1"/>
              <a:t>функція</a:t>
            </a:r>
            <a:r>
              <a:rPr lang="ru-RU" i="1" dirty="0"/>
              <a:t> з </a:t>
            </a:r>
            <a:r>
              <a:rPr lang="ru-RU" i="1" dirty="0" err="1"/>
              <a:t>раціональної</a:t>
            </a:r>
            <a:r>
              <a:rPr lang="ru-RU" i="1" dirty="0"/>
              <a:t> </a:t>
            </a:r>
            <a:r>
              <a:rPr lang="ru-RU" i="1" dirty="0" err="1"/>
              <a:t>або</a:t>
            </a:r>
            <a:r>
              <a:rPr lang="ru-RU" i="1" dirty="0"/>
              <a:t> </a:t>
            </a:r>
            <a:r>
              <a:rPr lang="ru-RU" i="1" dirty="0" err="1"/>
              <a:t>ірраціональної</a:t>
            </a:r>
            <a:r>
              <a:rPr lang="ru-RU" i="1" dirty="0"/>
              <a:t> пари </a:t>
            </a:r>
            <a:r>
              <a:rPr lang="ru-RU" i="1" dirty="0" err="1"/>
              <a:t>зазвичай</a:t>
            </a:r>
            <a:r>
              <a:rPr lang="ru-RU" i="1" dirty="0"/>
              <a:t> </a:t>
            </a:r>
            <a:r>
              <a:rPr lang="ru-RU" i="1" dirty="0" err="1"/>
              <a:t>переважає</a:t>
            </a:r>
            <a:r>
              <a:rPr lang="ru-RU" i="1" dirty="0"/>
              <a:t> і </a:t>
            </a:r>
            <a:r>
              <a:rPr lang="ru-RU" i="1" dirty="0" err="1"/>
              <a:t>усвідомлюється</a:t>
            </a:r>
            <a:r>
              <a:rPr lang="ru-RU" i="1" dirty="0"/>
              <a:t>. </a:t>
            </a:r>
            <a:r>
              <a:rPr lang="ru-RU" i="1" dirty="0" err="1"/>
              <a:t>Інші</a:t>
            </a:r>
            <a:r>
              <a:rPr lang="ru-RU" i="1" dirty="0"/>
              <a:t> </a:t>
            </a:r>
            <a:r>
              <a:rPr lang="ru-RU" i="1" dirty="0" err="1"/>
              <a:t>функції</a:t>
            </a:r>
            <a:r>
              <a:rPr lang="ru-RU" i="1" dirty="0"/>
              <a:t> </a:t>
            </a:r>
            <a:r>
              <a:rPr lang="ru-RU" i="1" dirty="0" err="1"/>
              <a:t>занурені</a:t>
            </a:r>
            <a:r>
              <a:rPr lang="ru-RU" i="1" dirty="0"/>
              <a:t> у </a:t>
            </a:r>
            <a:r>
              <a:rPr lang="ru-RU" i="1" dirty="0" err="1"/>
              <a:t>несвідоме</a:t>
            </a:r>
            <a:r>
              <a:rPr lang="ru-RU" i="1" dirty="0"/>
              <a:t> та </a:t>
            </a:r>
            <a:r>
              <a:rPr lang="ru-RU" i="1" dirty="0" err="1"/>
              <a:t>відіграють</a:t>
            </a:r>
            <a:r>
              <a:rPr lang="ru-RU" i="1" dirty="0"/>
              <a:t> </a:t>
            </a:r>
            <a:r>
              <a:rPr lang="ru-RU" i="1" dirty="0" err="1"/>
              <a:t>допоміжну</a:t>
            </a:r>
            <a:r>
              <a:rPr lang="ru-RU" i="1" dirty="0"/>
              <a:t> роль у </a:t>
            </a:r>
            <a:r>
              <a:rPr lang="ru-RU" i="1" dirty="0" err="1"/>
              <a:t>регуляції</a:t>
            </a:r>
            <a:r>
              <a:rPr lang="ru-RU" i="1" dirty="0"/>
              <a:t> </a:t>
            </a:r>
            <a:r>
              <a:rPr lang="ru-RU" i="1" dirty="0" err="1"/>
              <a:t>поведінки</a:t>
            </a:r>
            <a:r>
              <a:rPr lang="ru-RU" i="1" dirty="0"/>
              <a:t> </a:t>
            </a:r>
            <a:r>
              <a:rPr lang="ru-RU" i="1" dirty="0" err="1"/>
              <a:t>людини</a:t>
            </a:r>
            <a:r>
              <a:rPr lang="ru-RU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577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6713" y="1364305"/>
            <a:ext cx="8735951" cy="612988"/>
          </a:xfrm>
        </p:spPr>
        <p:txBody>
          <a:bodyPr>
            <a:noAutofit/>
          </a:bodyPr>
          <a:lstStyle/>
          <a:p>
            <a:r>
              <a:rPr lang="ru-RU" sz="3600" dirty="0" err="1"/>
              <a:t>Тож</a:t>
            </a:r>
            <a:r>
              <a:rPr lang="ru-RU" sz="3600" dirty="0"/>
              <a:t> яку роль </a:t>
            </a:r>
            <a:r>
              <a:rPr lang="ru-RU" sz="3600" dirty="0" err="1"/>
              <a:t>відіграє</a:t>
            </a:r>
            <a:r>
              <a:rPr lang="ru-RU" sz="3600" dirty="0"/>
              <a:t> </a:t>
            </a:r>
            <a:r>
              <a:rPr lang="ru-RU" sz="3600" dirty="0" err="1"/>
              <a:t>психологія</a:t>
            </a:r>
            <a:r>
              <a:rPr lang="ru-RU" sz="3600" dirty="0"/>
              <a:t> Юнга в </a:t>
            </a:r>
            <a:r>
              <a:rPr lang="ru-RU" sz="3600" dirty="0" err="1"/>
              <a:t>кіно</a:t>
            </a:r>
            <a:r>
              <a:rPr lang="ru-RU" sz="3600" dirty="0"/>
              <a:t>?</a:t>
            </a:r>
            <a:r>
              <a:rPr lang="ru-RU" sz="1800" dirty="0"/>
              <a:t/>
            </a:r>
            <a:br>
              <a:rPr lang="ru-RU" sz="1800" dirty="0"/>
            </a:br>
            <a:endParaRPr lang="en-US" sz="1800" dirty="0"/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>
          <a:xfrm>
            <a:off x="1759237" y="2055446"/>
            <a:ext cx="8673427" cy="313396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Юнг </a:t>
            </a:r>
            <a:r>
              <a:rPr lang="ru-RU" dirty="0"/>
              <a:t>не </a:t>
            </a:r>
            <a:r>
              <a:rPr lang="ru-RU" dirty="0" err="1"/>
              <a:t>ділить</a:t>
            </a:r>
            <a:r>
              <a:rPr lang="ru-RU" dirty="0"/>
              <a:t> </a:t>
            </a:r>
            <a:r>
              <a:rPr lang="ru-RU" dirty="0" err="1"/>
              <a:t>світ</a:t>
            </a:r>
            <a:r>
              <a:rPr lang="ru-RU" dirty="0"/>
              <a:t> на «добро» та «зло».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Він </a:t>
            </a:r>
            <a:r>
              <a:rPr lang="ru-RU" dirty="0"/>
              <a:t>говорить про те, що у </a:t>
            </a:r>
            <a:r>
              <a:rPr lang="ru-RU" dirty="0" err="1"/>
              <a:t>кожній</a:t>
            </a:r>
            <a:r>
              <a:rPr lang="ru-RU" dirty="0"/>
              <a:t> </a:t>
            </a:r>
            <a:r>
              <a:rPr lang="ru-RU" dirty="0" err="1"/>
              <a:t>людині</a:t>
            </a:r>
            <a:r>
              <a:rPr lang="ru-RU" dirty="0"/>
              <a:t> є </a:t>
            </a:r>
            <a:r>
              <a:rPr lang="ru-RU" dirty="0" err="1"/>
              <a:t>обидва</a:t>
            </a:r>
            <a:r>
              <a:rPr lang="ru-RU" dirty="0"/>
              <a:t> </a:t>
            </a:r>
            <a:r>
              <a:rPr lang="ru-RU" dirty="0" err="1"/>
              <a:t>поняття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З одного боку психологи </a:t>
            </a:r>
            <a:r>
              <a:rPr lang="ru-RU" dirty="0" err="1"/>
              <a:t>намагаються</a:t>
            </a:r>
            <a:r>
              <a:rPr lang="ru-RU" dirty="0"/>
              <a:t> </a:t>
            </a:r>
            <a:r>
              <a:rPr lang="ru-RU" dirty="0" err="1"/>
              <a:t>заперечувати</a:t>
            </a:r>
            <a:r>
              <a:rPr lang="ru-RU" dirty="0"/>
              <a:t> </a:t>
            </a:r>
            <a:r>
              <a:rPr lang="ru-RU" dirty="0" err="1"/>
              <a:t>теорію</a:t>
            </a:r>
            <a:r>
              <a:rPr lang="ru-RU" dirty="0"/>
              <a:t> Юнга, тому що </a:t>
            </a:r>
            <a:r>
              <a:rPr lang="ru-RU" dirty="0" err="1"/>
              <a:t>їй</a:t>
            </a:r>
            <a:r>
              <a:rPr lang="ru-RU" dirty="0"/>
              <a:t> </a:t>
            </a:r>
            <a:r>
              <a:rPr lang="ru-RU" dirty="0" err="1"/>
              <a:t>зручно</a:t>
            </a:r>
            <a:r>
              <a:rPr lang="ru-RU" dirty="0"/>
              <a:t> </a:t>
            </a:r>
            <a:r>
              <a:rPr lang="ru-RU" dirty="0" err="1"/>
              <a:t>виправдовувати</a:t>
            </a:r>
            <a:r>
              <a:rPr lang="ru-RU" dirty="0"/>
              <a:t> </a:t>
            </a:r>
            <a:r>
              <a:rPr lang="ru-RU" dirty="0" err="1"/>
              <a:t>негативні</a:t>
            </a:r>
            <a:r>
              <a:rPr lang="ru-RU" dirty="0"/>
              <a:t> </a:t>
            </a:r>
            <a:r>
              <a:rPr lang="ru-RU" dirty="0" err="1"/>
              <a:t>якості</a:t>
            </a:r>
            <a:r>
              <a:rPr lang="ru-RU" dirty="0"/>
              <a:t> людей. Плюс до </a:t>
            </a:r>
            <a:r>
              <a:rPr lang="ru-RU" dirty="0" err="1"/>
              <a:t>всього</a:t>
            </a:r>
            <a:r>
              <a:rPr lang="ru-RU" dirty="0"/>
              <a:t> </a:t>
            </a:r>
            <a:r>
              <a:rPr lang="ru-RU" dirty="0" err="1"/>
              <a:t>горезвісне</a:t>
            </a:r>
            <a:r>
              <a:rPr lang="ru-RU" dirty="0"/>
              <a:t> «</a:t>
            </a:r>
            <a:r>
              <a:rPr lang="ru-RU" dirty="0" err="1"/>
              <a:t>Яблуко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яблуні</a:t>
            </a:r>
            <a:r>
              <a:rPr lang="ru-RU" dirty="0"/>
              <a:t>» – </a:t>
            </a:r>
            <a:r>
              <a:rPr lang="ru-RU" dirty="0" err="1"/>
              <a:t>саме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.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перебільшувати</a:t>
            </a:r>
            <a:r>
              <a:rPr lang="ru-RU" dirty="0"/>
              <a:t> </a:t>
            </a:r>
            <a:r>
              <a:rPr lang="ru-RU" dirty="0" err="1"/>
              <a:t>теорію</a:t>
            </a:r>
            <a:r>
              <a:rPr lang="ru-RU" dirty="0"/>
              <a:t> Юнга,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сказати</a:t>
            </a:r>
            <a:r>
              <a:rPr lang="ru-RU" dirty="0"/>
              <a:t> що:</a:t>
            </a:r>
          </a:p>
          <a:p>
            <a:pPr marL="0" indent="0">
              <a:buNone/>
            </a:pPr>
            <a:r>
              <a:rPr lang="ru-RU" dirty="0"/>
              <a:t>А) </a:t>
            </a:r>
            <a:r>
              <a:rPr lang="ru-RU" dirty="0" err="1"/>
              <a:t>Якщо</a:t>
            </a:r>
            <a:r>
              <a:rPr lang="ru-RU" dirty="0"/>
              <a:t> батьки наркомани, то й </a:t>
            </a:r>
            <a:r>
              <a:rPr lang="ru-RU" dirty="0" err="1"/>
              <a:t>дитина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піти</a:t>
            </a:r>
            <a:r>
              <a:rPr lang="ru-RU" dirty="0"/>
              <a:t> стопами</a:t>
            </a:r>
          </a:p>
          <a:p>
            <a:pPr marL="0" indent="0">
              <a:buNone/>
            </a:pPr>
            <a:r>
              <a:rPr lang="ru-RU" dirty="0"/>
              <a:t>Б)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дитина</a:t>
            </a:r>
            <a:r>
              <a:rPr lang="ru-RU" dirty="0"/>
              <a:t> з </a:t>
            </a:r>
            <a:r>
              <a:rPr lang="ru-RU" dirty="0" err="1"/>
              <a:t>орієнтацією</a:t>
            </a:r>
            <a:r>
              <a:rPr lang="ru-RU" dirty="0"/>
              <a:t> ЛГБТ, то </a:t>
            </a:r>
            <a:r>
              <a:rPr lang="ru-RU" dirty="0" err="1"/>
              <a:t>хтось</a:t>
            </a:r>
            <a:r>
              <a:rPr lang="ru-RU" dirty="0"/>
              <a:t> у </a:t>
            </a:r>
            <a:r>
              <a:rPr lang="ru-RU" dirty="0" err="1"/>
              <a:t>сім'ї</a:t>
            </a:r>
            <a:r>
              <a:rPr lang="ru-RU" dirty="0"/>
              <a:t> передав </a:t>
            </a:r>
            <a:r>
              <a:rPr lang="ru-RU" dirty="0" err="1"/>
              <a:t>їй</a:t>
            </a:r>
            <a:r>
              <a:rPr lang="ru-RU" dirty="0"/>
              <a:t> </a:t>
            </a:r>
            <a:r>
              <a:rPr lang="ru-RU" dirty="0" err="1"/>
              <a:t>свій</a:t>
            </a:r>
            <a:r>
              <a:rPr lang="ru-RU" dirty="0"/>
              <a:t> </a:t>
            </a:r>
            <a:r>
              <a:rPr lang="ru-RU" dirty="0" err="1"/>
              <a:t>досвід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І так </a:t>
            </a:r>
            <a:r>
              <a:rPr lang="ru-RU" dirty="0" err="1"/>
              <a:t>далі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Але з </a:t>
            </a:r>
            <a:r>
              <a:rPr lang="ru-RU" dirty="0" err="1"/>
              <a:t>іншого</a:t>
            </a:r>
            <a:r>
              <a:rPr lang="ru-RU" dirty="0"/>
              <a:t> боку, Юнг не </a:t>
            </a:r>
            <a:r>
              <a:rPr lang="ru-RU" dirty="0" err="1"/>
              <a:t>каже</a:t>
            </a:r>
            <a:r>
              <a:rPr lang="ru-RU" dirty="0"/>
              <a:t>, що родом </a:t>
            </a:r>
            <a:r>
              <a:rPr lang="ru-RU" dirty="0" err="1"/>
              <a:t>людини</a:t>
            </a:r>
            <a:r>
              <a:rPr lang="ru-RU" dirty="0"/>
              <a:t>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err="1"/>
              <a:t>виправдовувати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вчинки</a:t>
            </a:r>
            <a:r>
              <a:rPr lang="ru-RU" dirty="0"/>
              <a:t>. Він </a:t>
            </a:r>
            <a:r>
              <a:rPr lang="ru-RU" dirty="0" err="1"/>
              <a:t>каже</a:t>
            </a:r>
            <a:r>
              <a:rPr lang="ru-RU" dirty="0"/>
              <a:t>, що </a:t>
            </a:r>
            <a:r>
              <a:rPr lang="ru-RU" dirty="0" err="1"/>
              <a:t>ця</a:t>
            </a:r>
            <a:r>
              <a:rPr lang="ru-RU" dirty="0"/>
              <a:t> </a:t>
            </a:r>
            <a:r>
              <a:rPr lang="ru-RU" dirty="0" err="1"/>
              <a:t>людина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усвідомлювати</a:t>
            </a:r>
            <a:r>
              <a:rPr lang="ru-RU" dirty="0"/>
              <a:t> </a:t>
            </a:r>
            <a:r>
              <a:rPr lang="ru-RU" dirty="0" err="1"/>
              <a:t>темні</a:t>
            </a:r>
            <a:r>
              <a:rPr lang="ru-RU" dirty="0"/>
              <a:t> </a:t>
            </a:r>
            <a:r>
              <a:rPr lang="ru-RU" dirty="0" err="1"/>
              <a:t>сторони</a:t>
            </a:r>
            <a:r>
              <a:rPr lang="ru-RU" dirty="0"/>
              <a:t> </a:t>
            </a:r>
            <a:r>
              <a:rPr lang="ru-RU" dirty="0" err="1"/>
              <a:t>свого</a:t>
            </a:r>
            <a:r>
              <a:rPr lang="ru-RU" dirty="0"/>
              <a:t> «Я» та </a:t>
            </a:r>
            <a:r>
              <a:rPr lang="ru-RU" dirty="0" err="1"/>
              <a:t>жити</a:t>
            </a:r>
            <a:r>
              <a:rPr lang="ru-RU" dirty="0"/>
              <a:t> з ними.</a:t>
            </a:r>
          </a:p>
        </p:txBody>
      </p:sp>
    </p:spTree>
    <p:extLst>
      <p:ext uri="{BB962C8B-B14F-4D97-AF65-F5344CB8AC3E}">
        <p14:creationId xmlns:p14="http://schemas.microsoft.com/office/powerpoint/2010/main" val="163251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>
          <a:xfrm>
            <a:off x="1759237" y="2180492"/>
            <a:ext cx="8673427" cy="29307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Н</a:t>
            </a:r>
            <a:r>
              <a:rPr lang="ru-RU" dirty="0" smtClean="0"/>
              <a:t>е </a:t>
            </a:r>
            <a:r>
              <a:rPr lang="ru-RU" dirty="0" err="1"/>
              <a:t>вистачить</a:t>
            </a:r>
            <a:r>
              <a:rPr lang="ru-RU" dirty="0"/>
              <a:t> </a:t>
            </a:r>
            <a:r>
              <a:rPr lang="ru-RU" dirty="0" err="1"/>
              <a:t>екранного</a:t>
            </a:r>
            <a:r>
              <a:rPr lang="ru-RU" dirty="0"/>
              <a:t> часу,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показати</a:t>
            </a:r>
            <a:r>
              <a:rPr lang="ru-RU" dirty="0"/>
              <a:t> все </a:t>
            </a:r>
            <a:r>
              <a:rPr lang="ru-RU" dirty="0" err="1"/>
              <a:t>різноманіття</a:t>
            </a:r>
            <a:r>
              <a:rPr lang="ru-RU" dirty="0"/>
              <a:t> </a:t>
            </a:r>
            <a:r>
              <a:rPr lang="ru-RU" dirty="0" err="1"/>
              <a:t>людського</a:t>
            </a:r>
            <a:r>
              <a:rPr lang="ru-RU" dirty="0"/>
              <a:t> «Я», тому </a:t>
            </a:r>
            <a:r>
              <a:rPr lang="ru-RU" dirty="0" err="1"/>
              <a:t>теорією</a:t>
            </a:r>
            <a:r>
              <a:rPr lang="ru-RU" dirty="0"/>
              <a:t> Юнга </a:t>
            </a:r>
            <a:r>
              <a:rPr lang="ru-RU" dirty="0" err="1"/>
              <a:t>користуються</a:t>
            </a:r>
            <a:r>
              <a:rPr lang="ru-RU" dirty="0"/>
              <a:t> в основному </a:t>
            </a:r>
            <a:r>
              <a:rPr lang="ru-RU" dirty="0" err="1"/>
              <a:t>серіали</a:t>
            </a:r>
            <a:r>
              <a:rPr lang="ru-RU" dirty="0"/>
              <a:t>, де </a:t>
            </a:r>
            <a:r>
              <a:rPr lang="ru-RU" dirty="0" err="1"/>
              <a:t>глядач</a:t>
            </a:r>
            <a:r>
              <a:rPr lang="ru-RU" dirty="0"/>
              <a:t> </a:t>
            </a:r>
            <a:r>
              <a:rPr lang="ru-RU" dirty="0" err="1"/>
              <a:t>бачить</a:t>
            </a:r>
            <a:r>
              <a:rPr lang="ru-RU" dirty="0"/>
              <a:t> </a:t>
            </a:r>
            <a:r>
              <a:rPr lang="ru-RU" dirty="0" err="1"/>
              <a:t>розвиток</a:t>
            </a:r>
            <a:r>
              <a:rPr lang="ru-RU" dirty="0"/>
              <a:t> персонажа,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трансформацію</a:t>
            </a:r>
            <a:r>
              <a:rPr lang="ru-RU" dirty="0"/>
              <a:t> і </a:t>
            </a:r>
            <a:r>
              <a:rPr lang="ru-RU" dirty="0" err="1"/>
              <a:t>кожну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сторін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Одним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прикладів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виступати</a:t>
            </a:r>
            <a:r>
              <a:rPr lang="ru-RU" dirty="0"/>
              <a:t> той </a:t>
            </a:r>
            <a:r>
              <a:rPr lang="ru-RU" dirty="0" err="1"/>
              <a:t>самий</a:t>
            </a:r>
            <a:r>
              <a:rPr lang="ru-RU" dirty="0"/>
              <a:t> </a:t>
            </a:r>
            <a:r>
              <a:rPr lang="ru-RU" dirty="0" err="1"/>
              <a:t>серіал</a:t>
            </a:r>
            <a:r>
              <a:rPr lang="ru-RU" dirty="0"/>
              <a:t> «</a:t>
            </a:r>
            <a:r>
              <a:rPr lang="ru-RU" dirty="0" err="1"/>
              <a:t>Клініка</a:t>
            </a:r>
            <a:r>
              <a:rPr lang="ru-RU" dirty="0"/>
              <a:t>», де </a:t>
            </a:r>
            <a:r>
              <a:rPr lang="ru-RU" dirty="0" err="1"/>
              <a:t>персонажі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бути </a:t>
            </a:r>
            <a:r>
              <a:rPr lang="ru-RU" dirty="0" err="1"/>
              <a:t>одночасно</a:t>
            </a:r>
            <a:r>
              <a:rPr lang="ru-RU" dirty="0"/>
              <a:t> </a:t>
            </a:r>
            <a:r>
              <a:rPr lang="ru-RU" dirty="0" err="1"/>
              <a:t>позитивними</a:t>
            </a:r>
            <a:r>
              <a:rPr lang="ru-RU" dirty="0"/>
              <a:t>, але </a:t>
            </a:r>
            <a:r>
              <a:rPr lang="ru-RU" dirty="0" err="1"/>
              <a:t>іноді</a:t>
            </a:r>
            <a:r>
              <a:rPr lang="ru-RU" dirty="0"/>
              <a:t> до них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відчувати</a:t>
            </a:r>
            <a:r>
              <a:rPr lang="ru-RU" dirty="0"/>
              <a:t> негатив.</a:t>
            </a:r>
          </a:p>
          <a:p>
            <a:pPr marL="0" indent="0">
              <a:buNone/>
            </a:pPr>
            <a:r>
              <a:rPr lang="ru-RU" dirty="0"/>
              <a:t>І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яскравим</a:t>
            </a:r>
            <a:r>
              <a:rPr lang="ru-RU" dirty="0"/>
              <a:t> прикладом </a:t>
            </a:r>
            <a:r>
              <a:rPr lang="ru-RU" dirty="0" err="1"/>
              <a:t>теорії</a:t>
            </a:r>
            <a:r>
              <a:rPr lang="ru-RU" dirty="0"/>
              <a:t> є </a:t>
            </a:r>
            <a:r>
              <a:rPr lang="ru-RU" dirty="0" err="1"/>
              <a:t>серіал</a:t>
            </a:r>
            <a:r>
              <a:rPr lang="ru-RU" dirty="0"/>
              <a:t> «</a:t>
            </a:r>
            <a:r>
              <a:rPr lang="ru-RU" dirty="0" err="1"/>
              <a:t>Надприродне</a:t>
            </a:r>
            <a:r>
              <a:rPr lang="ru-RU" dirty="0"/>
              <a:t>», в </a:t>
            </a:r>
            <a:r>
              <a:rPr lang="ru-RU" dirty="0" err="1"/>
              <a:t>якому</a:t>
            </a:r>
            <a:r>
              <a:rPr lang="ru-RU" dirty="0"/>
              <a:t> </a:t>
            </a:r>
            <a:r>
              <a:rPr lang="ru-RU" dirty="0" err="1"/>
              <a:t>кожен</a:t>
            </a:r>
            <a:r>
              <a:rPr lang="ru-RU" dirty="0"/>
              <a:t> з </a:t>
            </a:r>
            <a:r>
              <a:rPr lang="ru-RU" dirty="0" err="1"/>
              <a:t>персонажів</a:t>
            </a:r>
            <a:r>
              <a:rPr lang="ru-RU" dirty="0"/>
              <a:t> у </a:t>
            </a:r>
            <a:r>
              <a:rPr lang="ru-RU" dirty="0" err="1"/>
              <a:t>певних</a:t>
            </a:r>
            <a:r>
              <a:rPr lang="ru-RU" dirty="0"/>
              <a:t> сезонах </a:t>
            </a:r>
            <a:r>
              <a:rPr lang="ru-RU" dirty="0" err="1"/>
              <a:t>займав</a:t>
            </a:r>
            <a:r>
              <a:rPr lang="ru-RU" dirty="0"/>
              <a:t> </a:t>
            </a:r>
            <a:r>
              <a:rPr lang="ru-RU" dirty="0" err="1"/>
              <a:t>місце</a:t>
            </a:r>
            <a:r>
              <a:rPr lang="ru-RU" dirty="0"/>
              <a:t> як </a:t>
            </a:r>
            <a:r>
              <a:rPr lang="ru-RU" dirty="0" err="1"/>
              <a:t>антагоніста</a:t>
            </a:r>
            <a:r>
              <a:rPr lang="ru-RU" dirty="0"/>
              <a:t>, так і </a:t>
            </a:r>
            <a:r>
              <a:rPr lang="ru-RU" dirty="0" err="1"/>
              <a:t>протагоніста</a:t>
            </a:r>
            <a:r>
              <a:rPr lang="ru-RU" dirty="0"/>
              <a:t>.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1849113" y="1277816"/>
            <a:ext cx="8673427" cy="488461"/>
          </a:xfrm>
          <a:prstGeom prst="rect">
            <a:avLst/>
          </a:prstGeom>
        </p:spPr>
        <p:txBody>
          <a:bodyPr vert="horz" lIns="91440" tIns="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800" b="0" kern="1200">
                <a:solidFill>
                  <a:srgbClr val="FFFEFF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/>
              <a:t>Як </a:t>
            </a:r>
            <a:r>
              <a:rPr lang="ru-RU" sz="2800" dirty="0" err="1" smtClean="0"/>
              <a:t>краще</a:t>
            </a:r>
            <a:r>
              <a:rPr lang="ru-RU" sz="2800" dirty="0" smtClean="0"/>
              <a:t> </a:t>
            </a:r>
            <a:r>
              <a:rPr lang="ru-RU" sz="2800" dirty="0" err="1" smtClean="0"/>
              <a:t>використовувати</a:t>
            </a:r>
            <a:r>
              <a:rPr lang="ru-RU" sz="2800" dirty="0" smtClean="0"/>
              <a:t> </a:t>
            </a:r>
            <a:r>
              <a:rPr lang="ru-RU" sz="2800" dirty="0" err="1" smtClean="0"/>
              <a:t>теорію</a:t>
            </a:r>
            <a:r>
              <a:rPr lang="ru-RU" sz="2800" dirty="0" smtClean="0"/>
              <a:t> Юнга в </a:t>
            </a:r>
            <a:r>
              <a:rPr lang="ru-RU" sz="2800" dirty="0" err="1" smtClean="0"/>
              <a:t>кіно</a:t>
            </a:r>
            <a:r>
              <a:rPr lang="ru-RU" sz="2800" dirty="0" smtClean="0"/>
              <a:t>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30307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TM16401371[[fn=Атлас]]</Template>
  <TotalTime>254</TotalTime>
  <Words>1432</Words>
  <Application>Microsoft Office PowerPoint</Application>
  <PresentationFormat>Широкоэкранный</PresentationFormat>
  <Paragraphs>34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Calibri Light</vt:lpstr>
      <vt:lpstr>Rockwell</vt:lpstr>
      <vt:lpstr>Wingdings</vt:lpstr>
      <vt:lpstr>Atlas</vt:lpstr>
      <vt:lpstr>АНАЛІТИЧНА ПСИХОЛОГІЯ ЮНГА В КІНО</vt:lpstr>
      <vt:lpstr>Ключовим поняттям теорії Юнга є колективне несвідоме – єдина для всіх  людей загальна підстава психічного життя кожного з нас, надособистісний і найглибший рівень психіки.</vt:lpstr>
      <vt:lpstr>Презентация PowerPoint</vt:lpstr>
      <vt:lpstr>«Архетипи Юнга» </vt:lpstr>
      <vt:lpstr>Презентация PowerPoint</vt:lpstr>
      <vt:lpstr>Презентация PowerPoint</vt:lpstr>
      <vt:lpstr>Презентация PowerPoint</vt:lpstr>
      <vt:lpstr>Інтроверти та екстраверти</vt:lpstr>
      <vt:lpstr>Презентация PowerPoint</vt:lpstr>
      <vt:lpstr>Тож яку роль відіграє психологія Юнга в кіно? </vt:lpstr>
      <vt:lpstr>Презентация PowerPoint</vt:lpstr>
    </vt:vector>
  </TitlesOfParts>
  <Company>xxx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Итак, краткая суть фрейдистского психоанализа в следующем:</dc:title>
  <dc:creator>user</dc:creator>
  <cp:lastModifiedBy>Лиля</cp:lastModifiedBy>
  <cp:revision>27</cp:revision>
  <dcterms:created xsi:type="dcterms:W3CDTF">2020-11-17T09:03:11Z</dcterms:created>
  <dcterms:modified xsi:type="dcterms:W3CDTF">2023-03-30T08:04:58Z</dcterms:modified>
</cp:coreProperties>
</file>