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sldIdLst>
    <p:sldId id="256" r:id="rId3"/>
    <p:sldId id="257" r:id="rId4"/>
    <p:sldId id="261" r:id="rId5"/>
    <p:sldId id="258" r:id="rId6"/>
    <p:sldId id="262" r:id="rId7"/>
    <p:sldId id="263" r:id="rId8"/>
    <p:sldId id="259" r:id="rId9"/>
    <p:sldId id="264" r:id="rId10"/>
    <p:sldId id="265" r:id="rId11"/>
    <p:sldId id="277" r:id="rId12"/>
    <p:sldId id="266" r:id="rId13"/>
    <p:sldId id="267" r:id="rId14"/>
    <p:sldId id="268" r:id="rId15"/>
    <p:sldId id="269" r:id="rId16"/>
    <p:sldId id="270" r:id="rId17"/>
    <p:sldId id="271" r:id="rId18"/>
    <p:sldId id="278" r:id="rId19"/>
    <p:sldId id="279" r:id="rId20"/>
    <p:sldId id="272" r:id="rId21"/>
    <p:sldId id="275" r:id="rId22"/>
    <p:sldId id="276" r:id="rId23"/>
    <p:sldId id="280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-2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472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810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74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59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916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065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73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58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826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914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88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598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PowerPoint1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png"/><Relationship Id="rId5" Type="http://schemas.openxmlformats.org/officeDocument/2006/relationships/image" Target="../media/image7.emf"/><Relationship Id="rId4" Type="http://schemas.openxmlformats.org/officeDocument/2006/relationships/package" Target="../embeddings/______Microsoft_PowerPoint2.sld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PowerPoint3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PowerPoint4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package" Target="../embeddings/______Microsoft_PowerPoint5.sldx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PowerPoint6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PowerPoint7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6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 rotWithShape="1">
          <a:blip r:embed="rId2"/>
          <a:srcRect l="11920" t="28017" r="13467" b="37927"/>
          <a:stretch/>
        </p:blipFill>
        <p:spPr bwMode="auto">
          <a:xfrm>
            <a:off x="1097852" y="4509120"/>
            <a:ext cx="7092280" cy="23042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1052736"/>
            <a:ext cx="763284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«Книга природи написана мовою математики</a:t>
            </a:r>
            <a:r>
              <a:rPr lang="uk-UA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»</a:t>
            </a:r>
          </a:p>
          <a:p>
            <a:pPr algn="r"/>
            <a:r>
              <a:rPr lang="uk-UA" sz="4000" b="1" i="1" dirty="0" smtClean="0">
                <a:latin typeface="Monotype Corsiva" pitchFamily="66" charset="0"/>
              </a:rPr>
              <a:t>Галілео Галілей</a:t>
            </a:r>
            <a:endParaRPr lang="ru-RU" sz="4000" b="1" i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41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23899" y="188640"/>
            <a:ext cx="8181975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Bookman Old Style" pitchFamily="18" charset="0"/>
              </a:rPr>
              <a:t>Дайте відповіді на питання</a:t>
            </a:r>
          </a:p>
          <a:p>
            <a:endParaRPr lang="uk-UA" sz="1600" b="1" dirty="0" smtClean="0"/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000" b="1" dirty="0" smtClean="0">
                <a:latin typeface="Bookman Old Style" pitchFamily="18" charset="0"/>
              </a:rPr>
              <a:t>Що </a:t>
            </a:r>
            <a:r>
              <a:rPr lang="uk-UA" sz="2000" b="1" dirty="0">
                <a:latin typeface="Bookman Old Style" pitchFamily="18" charset="0"/>
              </a:rPr>
              <a:t>називається функцією, функціональною залежністю?</a:t>
            </a:r>
            <a:endParaRPr lang="ru-RU" sz="2000" b="1" dirty="0">
              <a:latin typeface="Bookman Old Style" pitchFamily="18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000" b="1" dirty="0">
                <a:latin typeface="Bookman Old Style" pitchFamily="18" charset="0"/>
              </a:rPr>
              <a:t>Що таке шлях?</a:t>
            </a:r>
            <a:endParaRPr lang="ru-RU" sz="2000" b="1" dirty="0">
              <a:latin typeface="Bookman Old Style" pitchFamily="18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000" b="1" dirty="0">
                <a:latin typeface="Bookman Old Style" pitchFamily="18" charset="0"/>
              </a:rPr>
              <a:t>Що таке аргумент і значення функції?</a:t>
            </a:r>
            <a:endParaRPr lang="ru-RU" sz="2000" b="1" dirty="0">
              <a:latin typeface="Bookman Old Style" pitchFamily="18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000" b="1" dirty="0">
                <a:latin typeface="Bookman Old Style" pitchFamily="18" charset="0"/>
              </a:rPr>
              <a:t>Назвіть формулу для обчислення шляху?</a:t>
            </a:r>
            <a:endParaRPr lang="ru-RU" sz="2000" b="1" dirty="0">
              <a:latin typeface="Bookman Old Style" pitchFamily="18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000" b="1" dirty="0">
                <a:latin typeface="Bookman Old Style" pitchFamily="18" charset="0"/>
              </a:rPr>
              <a:t>Як знайти значення функції за заданим значенням </a:t>
            </a:r>
            <a:r>
              <a:rPr lang="uk-UA" sz="2000" b="1" dirty="0" err="1">
                <a:latin typeface="Bookman Old Style" pitchFamily="18" charset="0"/>
              </a:rPr>
              <a:t>аргумента</a:t>
            </a:r>
            <a:r>
              <a:rPr lang="uk-UA" sz="2000" b="1" dirty="0">
                <a:latin typeface="Bookman Old Style" pitchFamily="18" charset="0"/>
              </a:rPr>
              <a:t>?</a:t>
            </a:r>
            <a:endParaRPr lang="ru-RU" sz="2000" b="1" dirty="0">
              <a:latin typeface="Bookman Old Style" pitchFamily="18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000" b="1" dirty="0">
                <a:latin typeface="Bookman Old Style" pitchFamily="18" charset="0"/>
              </a:rPr>
              <a:t>Що таке швидкість?</a:t>
            </a:r>
            <a:endParaRPr lang="ru-RU" sz="2000" b="1" dirty="0">
              <a:latin typeface="Bookman Old Style" pitchFamily="18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000" b="1" dirty="0">
                <a:latin typeface="Bookman Old Style" pitchFamily="18" charset="0"/>
              </a:rPr>
              <a:t>Що називається областю визначення функції?</a:t>
            </a:r>
            <a:endParaRPr lang="ru-RU" sz="2000" b="1" dirty="0">
              <a:latin typeface="Bookman Old Style" pitchFamily="18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000" b="1" dirty="0">
                <a:latin typeface="Bookman Old Style" pitchFamily="18" charset="0"/>
              </a:rPr>
              <a:t>В яких одиницях вимірюють швидкість?</a:t>
            </a:r>
            <a:endParaRPr lang="ru-RU" sz="2000" b="1" dirty="0">
              <a:latin typeface="Bookman Old Style" pitchFamily="18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000" b="1" dirty="0">
                <a:latin typeface="Bookman Old Style" pitchFamily="18" charset="0"/>
              </a:rPr>
              <a:t>Що називається множиною значень функції?</a:t>
            </a:r>
            <a:endParaRPr lang="ru-RU" sz="2000" b="1" dirty="0">
              <a:latin typeface="Bookman Old Style" pitchFamily="18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000" b="1" dirty="0">
                <a:latin typeface="Bookman Old Style" pitchFamily="18" charset="0"/>
              </a:rPr>
              <a:t>Як обчислити швидкість рівномірного руху?</a:t>
            </a:r>
            <a:endParaRPr lang="ru-RU" sz="20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31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188640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Bookman Old Style" pitchFamily="18" charset="0"/>
              </a:rPr>
              <a:t>Правильні відповіді у </a:t>
            </a:r>
            <a:r>
              <a:rPr lang="uk-UA" sz="2400" b="1" dirty="0" smtClean="0">
                <a:latin typeface="Bookman Old Style" pitchFamily="18" charset="0"/>
              </a:rPr>
              <a:t>таблицях </a:t>
            </a:r>
            <a:endParaRPr lang="uk-UA" sz="2400" b="1" dirty="0" smtClean="0">
              <a:latin typeface="Bookman Old Style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53839154"/>
                  </p:ext>
                </p:extLst>
              </p:nvPr>
            </p:nvGraphicFramePr>
            <p:xfrm>
              <a:off x="1145096" y="751012"/>
              <a:ext cx="6781800" cy="229050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711726"/>
                    <a:gridCol w="1710370"/>
                    <a:gridCol w="1676461"/>
                    <a:gridCol w="1683243"/>
                  </a:tblGrid>
                  <a:tr h="31646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Фізична величина</a:t>
                          </a:r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Позначення</a:t>
                          </a:r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i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Одиниці виміру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i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Формула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0">
                    <a:tc gridSpan="4"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b="1" i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Рівномірний рух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45536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Шлях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i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S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м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i="1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vt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952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Час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i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с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2000" b="1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000" b="1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𝑺</m:t>
                                    </m:r>
                                  </m:num>
                                  <m:den>
                                    <m:r>
                                      <a:rPr lang="en-US" sz="2000" b="1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0933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Швидкість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м/с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4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4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𝑆</m:t>
                                    </m:r>
                                  </m:num>
                                  <m:den>
                                    <m:r>
                                      <a:rPr lang="en-US" sz="14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𝑡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53839154"/>
                  </p:ext>
                </p:extLst>
              </p:nvPr>
            </p:nvGraphicFramePr>
            <p:xfrm>
              <a:off x="1145096" y="751012"/>
              <a:ext cx="6781800" cy="229050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711726"/>
                    <a:gridCol w="1710370"/>
                    <a:gridCol w="1676461"/>
                    <a:gridCol w="1683243"/>
                  </a:tblGrid>
                  <a:tr h="31646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Фізична величина</a:t>
                          </a:r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Позначення</a:t>
                          </a:r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i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Одиниці виміру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i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Формула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29807">
                    <a:tc gridSpan="4"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b="1" i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Рівномірний рух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45536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Шлях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i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S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м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i="1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vt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952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Час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i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с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03261" t="-146429" r="-362" b="-91071"/>
                          </a:stretch>
                        </a:blipFill>
                      </a:tcPr>
                    </a:tc>
                  </a:tr>
                  <a:tr h="60933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Швидкість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м/с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03261" t="-276000" r="-362" b="-200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098738"/>
              </p:ext>
            </p:extLst>
          </p:nvPr>
        </p:nvGraphicFramePr>
        <p:xfrm>
          <a:off x="2530981" y="3248499"/>
          <a:ext cx="4010030" cy="3282950"/>
        </p:xfrm>
        <a:graphic>
          <a:graphicData uri="http://schemas.openxmlformats.org/drawingml/2006/table">
            <a:tbl>
              <a:tblPr firstRow="1" firstCol="1" bandRow="1"/>
              <a:tblGrid>
                <a:gridCol w="401003"/>
                <a:gridCol w="401003"/>
                <a:gridCol w="401003"/>
                <a:gridCol w="401003"/>
                <a:gridCol w="401003"/>
                <a:gridCol w="401003"/>
                <a:gridCol w="401003"/>
                <a:gridCol w="401003"/>
                <a:gridCol w="401003"/>
                <a:gridCol w="401003"/>
              </a:tblGrid>
              <a:tr h="305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Ж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kern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251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188640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Bookman Old Style" pitchFamily="18" charset="0"/>
              </a:rPr>
              <a:t>Розгадайте кросворд</a:t>
            </a:r>
          </a:p>
        </p:txBody>
      </p:sp>
      <p:graphicFrame>
        <p:nvGraphicFramePr>
          <p:cNvPr id="3" name="Group 16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53499"/>
              </p:ext>
            </p:extLst>
          </p:nvPr>
        </p:nvGraphicFramePr>
        <p:xfrm>
          <a:off x="467544" y="765171"/>
          <a:ext cx="8086727" cy="5150649"/>
        </p:xfrm>
        <a:graphic>
          <a:graphicData uri="http://schemas.openxmlformats.org/drawingml/2006/table">
            <a:tbl>
              <a:tblPr/>
              <a:tblGrid>
                <a:gridCol w="519903"/>
                <a:gridCol w="519903"/>
                <a:gridCol w="534758"/>
                <a:gridCol w="534758"/>
                <a:gridCol w="555554"/>
                <a:gridCol w="551098"/>
                <a:gridCol w="534758"/>
                <a:gridCol w="622398"/>
                <a:gridCol w="534758"/>
                <a:gridCol w="533273"/>
                <a:gridCol w="534758"/>
                <a:gridCol w="534758"/>
                <a:gridCol w="506534"/>
                <a:gridCol w="534758"/>
                <a:gridCol w="534758"/>
              </a:tblGrid>
              <a:tr h="73558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58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58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713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58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58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58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 Box 1683"/>
          <p:cNvSpPr txBox="1">
            <a:spLocks noChangeArrowheads="1"/>
          </p:cNvSpPr>
          <p:nvPr/>
        </p:nvSpPr>
        <p:spPr bwMode="auto">
          <a:xfrm>
            <a:off x="1403649" y="828001"/>
            <a:ext cx="568863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3200" dirty="0" smtClean="0">
                <a:latin typeface="Times New Roman" pitchFamily="18" charset="0"/>
              </a:rPr>
              <a:t> К   О   Е  </a:t>
            </a:r>
            <a:r>
              <a:rPr lang="uk-UA" sz="3200" b="1" dirty="0" smtClean="0">
                <a:latin typeface="Times New Roman" pitchFamily="18" charset="0"/>
              </a:rPr>
              <a:t>Ф  </a:t>
            </a:r>
            <a:r>
              <a:rPr lang="uk-UA" sz="3200" dirty="0" smtClean="0">
                <a:latin typeface="Times New Roman" pitchFamily="18" charset="0"/>
              </a:rPr>
              <a:t> І    Ц   І    Є  Н   Т</a:t>
            </a:r>
            <a:endParaRPr lang="ru-RU" sz="3200" dirty="0">
              <a:latin typeface="Times New Roman" pitchFamily="18" charset="0"/>
            </a:endParaRPr>
          </a:p>
        </p:txBody>
      </p:sp>
      <p:sp>
        <p:nvSpPr>
          <p:cNvPr id="6" name="Text Box 1684"/>
          <p:cNvSpPr txBox="1">
            <a:spLocks noChangeArrowheads="1"/>
          </p:cNvSpPr>
          <p:nvPr/>
        </p:nvSpPr>
        <p:spPr bwMode="auto">
          <a:xfrm>
            <a:off x="1404069" y="1557087"/>
            <a:ext cx="5040139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3200" dirty="0" smtClean="0">
                <a:latin typeface="Times New Roman" pitchFamily="18" charset="0"/>
              </a:rPr>
              <a:t> А   </a:t>
            </a:r>
            <a:r>
              <a:rPr lang="uk-UA" sz="3200" dirty="0">
                <a:latin typeface="Times New Roman" pitchFamily="18" charset="0"/>
              </a:rPr>
              <a:t>Р   </a:t>
            </a:r>
            <a:r>
              <a:rPr lang="uk-UA" sz="3200" dirty="0" smtClean="0">
                <a:latin typeface="Times New Roman" pitchFamily="18" charset="0"/>
              </a:rPr>
              <a:t>Г   </a:t>
            </a:r>
            <a:r>
              <a:rPr lang="uk-UA" sz="3200" b="1" dirty="0" smtClean="0">
                <a:latin typeface="Times New Roman" pitchFamily="18" charset="0"/>
              </a:rPr>
              <a:t>У</a:t>
            </a:r>
            <a:r>
              <a:rPr lang="uk-UA" sz="3200" dirty="0" smtClean="0">
                <a:latin typeface="Times New Roman" pitchFamily="18" charset="0"/>
              </a:rPr>
              <a:t>  М   Е   Н   Т</a:t>
            </a:r>
            <a:endParaRPr lang="ru-RU" sz="3200" dirty="0">
              <a:latin typeface="Times New Roman" pitchFamily="18" charset="0"/>
            </a:endParaRPr>
          </a:p>
        </p:txBody>
      </p:sp>
      <p:sp>
        <p:nvSpPr>
          <p:cNvPr id="7" name="Text Box 1685"/>
          <p:cNvSpPr txBox="1">
            <a:spLocks noChangeArrowheads="1"/>
          </p:cNvSpPr>
          <p:nvPr/>
        </p:nvSpPr>
        <p:spPr bwMode="auto">
          <a:xfrm>
            <a:off x="3167757" y="2276475"/>
            <a:ext cx="3348459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3200" b="1" dirty="0" smtClean="0">
                <a:latin typeface="Times New Roman" pitchFamily="18" charset="0"/>
              </a:rPr>
              <a:t>Н</a:t>
            </a:r>
            <a:r>
              <a:rPr lang="uk-UA" sz="3200" dirty="0" smtClean="0">
                <a:latin typeface="Times New Roman" pitchFamily="18" charset="0"/>
              </a:rPr>
              <a:t>   Ь  Ю  Т   О   Н</a:t>
            </a:r>
            <a:endParaRPr lang="ru-RU" sz="3200" dirty="0">
              <a:latin typeface="Times New Roman" pitchFamily="18" charset="0"/>
            </a:endParaRPr>
          </a:p>
        </p:txBody>
      </p:sp>
      <p:sp>
        <p:nvSpPr>
          <p:cNvPr id="8" name="Text Box 1686"/>
          <p:cNvSpPr txBox="1">
            <a:spLocks noChangeArrowheads="1"/>
          </p:cNvSpPr>
          <p:nvPr/>
        </p:nvSpPr>
        <p:spPr bwMode="auto">
          <a:xfrm>
            <a:off x="971600" y="2998431"/>
            <a:ext cx="532859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3200" dirty="0" smtClean="0">
                <a:latin typeface="Times New Roman" pitchFamily="18" charset="0"/>
              </a:rPr>
              <a:t>Ш  В  И   Д  </a:t>
            </a:r>
            <a:r>
              <a:rPr lang="uk-UA" sz="3200" b="1" dirty="0" smtClean="0">
                <a:latin typeface="Times New Roman" pitchFamily="18" charset="0"/>
              </a:rPr>
              <a:t>К</a:t>
            </a:r>
            <a:r>
              <a:rPr lang="uk-UA" sz="3200" dirty="0" smtClean="0">
                <a:latin typeface="Times New Roman" pitchFamily="18" charset="0"/>
              </a:rPr>
              <a:t>    І   С   Т    Ь</a:t>
            </a:r>
            <a:endParaRPr lang="ru-RU" sz="3200" dirty="0">
              <a:latin typeface="Times New Roman" pitchFamily="18" charset="0"/>
            </a:endParaRPr>
          </a:p>
        </p:txBody>
      </p:sp>
      <p:sp>
        <p:nvSpPr>
          <p:cNvPr id="9" name="Text Box 1687"/>
          <p:cNvSpPr txBox="1">
            <a:spLocks noChangeArrowheads="1"/>
          </p:cNvSpPr>
          <p:nvPr/>
        </p:nvSpPr>
        <p:spPr bwMode="auto">
          <a:xfrm>
            <a:off x="505329" y="3789362"/>
            <a:ext cx="4354704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3200" dirty="0" smtClean="0">
                <a:latin typeface="Times New Roman" pitchFamily="18" charset="0"/>
              </a:rPr>
              <a:t>П   Р  О   Е  К   </a:t>
            </a:r>
            <a:r>
              <a:rPr lang="uk-UA" sz="3200" b="1" dirty="0" smtClean="0">
                <a:latin typeface="Times New Roman" pitchFamily="18" charset="0"/>
              </a:rPr>
              <a:t>Ц</a:t>
            </a:r>
            <a:r>
              <a:rPr lang="uk-UA" sz="3200" dirty="0" smtClean="0">
                <a:latin typeface="Times New Roman" pitchFamily="18" charset="0"/>
              </a:rPr>
              <a:t>   І   Я</a:t>
            </a:r>
            <a:endParaRPr lang="ru-RU" sz="3200" dirty="0">
              <a:latin typeface="Times New Roman" pitchFamily="18" charset="0"/>
            </a:endParaRPr>
          </a:p>
        </p:txBody>
      </p:sp>
      <p:sp>
        <p:nvSpPr>
          <p:cNvPr id="10" name="Text Box 1688"/>
          <p:cNvSpPr txBox="1">
            <a:spLocks noChangeArrowheads="1"/>
          </p:cNvSpPr>
          <p:nvPr/>
        </p:nvSpPr>
        <p:spPr bwMode="auto">
          <a:xfrm>
            <a:off x="1026496" y="4510730"/>
            <a:ext cx="3312369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3200" dirty="0" smtClean="0">
                <a:latin typeface="Times New Roman" pitchFamily="18" charset="0"/>
              </a:rPr>
              <a:t>Г   Р   А  Ф   </a:t>
            </a:r>
            <a:r>
              <a:rPr lang="uk-UA" sz="3200" b="1" dirty="0" smtClean="0">
                <a:latin typeface="Times New Roman" pitchFamily="18" charset="0"/>
              </a:rPr>
              <a:t>І</a:t>
            </a:r>
            <a:r>
              <a:rPr lang="uk-UA" sz="3200" dirty="0" smtClean="0">
                <a:latin typeface="Times New Roman" pitchFamily="18" charset="0"/>
              </a:rPr>
              <a:t>   К   </a:t>
            </a:r>
            <a:endParaRPr lang="ru-RU" sz="3200" dirty="0">
              <a:latin typeface="Times New Roman" pitchFamily="18" charset="0"/>
            </a:endParaRPr>
          </a:p>
        </p:txBody>
      </p:sp>
      <p:sp>
        <p:nvSpPr>
          <p:cNvPr id="11" name="Text Box 1689"/>
          <p:cNvSpPr txBox="1">
            <a:spLocks noChangeArrowheads="1"/>
          </p:cNvSpPr>
          <p:nvPr/>
        </p:nvSpPr>
        <p:spPr bwMode="auto">
          <a:xfrm>
            <a:off x="1979712" y="5324493"/>
            <a:ext cx="228714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3200" dirty="0" smtClean="0">
                <a:latin typeface="Times New Roman" pitchFamily="18" charset="0"/>
              </a:rPr>
              <a:t>Ш  Л   </a:t>
            </a:r>
            <a:r>
              <a:rPr lang="uk-UA" sz="3200" b="1" dirty="0" smtClean="0">
                <a:latin typeface="Times New Roman" pitchFamily="18" charset="0"/>
              </a:rPr>
              <a:t>Я</a:t>
            </a:r>
            <a:r>
              <a:rPr lang="uk-UA" sz="3200" dirty="0" smtClean="0">
                <a:latin typeface="Times New Roman" pitchFamily="18" charset="0"/>
              </a:rPr>
              <a:t>   Х</a:t>
            </a:r>
            <a:endParaRPr lang="ru-RU" sz="32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98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3872" y="404664"/>
            <a:ext cx="756084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Тема заняття</a:t>
            </a:r>
            <a:r>
              <a:rPr lang="uk-UA" sz="4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:</a:t>
            </a:r>
            <a:r>
              <a:rPr lang="uk-UA" sz="4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endParaRPr lang="uk-UA" sz="4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endParaRPr lang="uk-UA" sz="3600" b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pPr algn="ctr"/>
            <a:r>
              <a:rPr lang="uk-UA" sz="5400" b="1" dirty="0" smtClean="0">
                <a:solidFill>
                  <a:srgbClr val="C00000"/>
                </a:solidFill>
                <a:latin typeface="Bookman Old Style" pitchFamily="18" charset="0"/>
              </a:rPr>
              <a:t>Числова функція. </a:t>
            </a:r>
            <a:r>
              <a:rPr lang="uk-UA" sz="5400" b="1" dirty="0">
                <a:solidFill>
                  <a:srgbClr val="C00000"/>
                </a:solidFill>
                <a:latin typeface="Bookman Old Style" pitchFamily="18" charset="0"/>
              </a:rPr>
              <a:t>Графіки залежності кінематичних величин від часу. </a:t>
            </a:r>
          </a:p>
        </p:txBody>
      </p:sp>
    </p:spTree>
    <p:extLst>
      <p:ext uri="{BB962C8B-B14F-4D97-AF65-F5344CB8AC3E}">
        <p14:creationId xmlns:p14="http://schemas.microsoft.com/office/powerpoint/2010/main" val="204026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3872" y="404664"/>
            <a:ext cx="756084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Мета заняття полягає у розв'язанні наступних завдань:</a:t>
            </a:r>
            <a:r>
              <a:rPr lang="uk-UA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algn="ctr"/>
            <a:endParaRPr lang="uk-UA" sz="1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uk-UA" sz="3200" b="1" dirty="0">
                <a:solidFill>
                  <a:srgbClr val="C00000"/>
                </a:solidFill>
                <a:latin typeface="Bookman Old Style" pitchFamily="18" charset="0"/>
              </a:rPr>
              <a:t>повторити властивості лінійної функції; 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uk-UA" sz="3200" b="1" dirty="0">
                <a:solidFill>
                  <a:srgbClr val="C00000"/>
                </a:solidFill>
                <a:latin typeface="Bookman Old Style" pitchFamily="18" charset="0"/>
              </a:rPr>
              <a:t>закріпити навички будувати графіки лінійної функції; </a:t>
            </a:r>
            <a:r>
              <a:rPr lang="uk-UA" sz="3200" b="1" dirty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</a:rPr>
              <a:t>застосувати </a:t>
            </a:r>
            <a:r>
              <a:rPr lang="uk-UA" sz="3200" b="1" dirty="0">
                <a:solidFill>
                  <a:srgbClr val="C00000"/>
                </a:solidFill>
                <a:latin typeface="Bookman Old Style" pitchFamily="18" charset="0"/>
              </a:rPr>
              <a:t>знання про лінійну функцію для побудови графіків руху та визначення за цими графіками пройденого шляху та швидкості тіла.</a:t>
            </a:r>
          </a:p>
        </p:txBody>
      </p:sp>
    </p:spTree>
    <p:extLst>
      <p:ext uri="{BB962C8B-B14F-4D97-AF65-F5344CB8AC3E}">
        <p14:creationId xmlns:p14="http://schemas.microsoft.com/office/powerpoint/2010/main" val="420076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188640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Bookman Old Style" pitchFamily="18" charset="0"/>
              </a:rPr>
              <a:t>Історична довідка</a:t>
            </a:r>
            <a:endParaRPr lang="uk-UA" sz="2400" b="1" dirty="0" smtClean="0">
              <a:latin typeface="Bookman Old Style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3374" y="876449"/>
            <a:ext cx="8448675" cy="54890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7675" algn="just">
              <a:lnSpc>
                <a:spcPct val="110000"/>
              </a:lnSpc>
            </a:pPr>
            <a:r>
              <a:rPr lang="uk-UA" sz="2000" i="1" dirty="0">
                <a:latin typeface="Bookman Old Style" pitchFamily="18" charset="0"/>
              </a:rPr>
              <a:t>У математиці </a:t>
            </a:r>
            <a:r>
              <a:rPr lang="uk-UA" sz="2000" b="1" i="1" dirty="0">
                <a:latin typeface="Bookman Old Style" pitchFamily="18" charset="0"/>
              </a:rPr>
              <a:t>поняття функції </a:t>
            </a:r>
            <a:r>
              <a:rPr lang="uk-UA" sz="2000" i="1" dirty="0">
                <a:latin typeface="Bookman Old Style" pitchFamily="18" charset="0"/>
              </a:rPr>
              <a:t>виникло разом з по­няттям змінної величини, введеної </a:t>
            </a:r>
            <a:r>
              <a:rPr lang="uk-UA" sz="2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Рене</a:t>
            </a:r>
            <a:r>
              <a:rPr lang="uk-UA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Декартом і </a:t>
            </a:r>
            <a:r>
              <a:rPr lang="uk-UA" sz="2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П’єром</a:t>
            </a:r>
            <a:r>
              <a:rPr lang="uk-UA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Ферма.</a:t>
            </a:r>
            <a:r>
              <a:rPr lang="uk-UA" sz="2000" i="1" u="sng" dirty="0">
                <a:latin typeface="Bookman Old Style" pitchFamily="18" charset="0"/>
              </a:rPr>
              <a:t> </a:t>
            </a:r>
            <a:endParaRPr lang="ru-RU" sz="2000" i="1" u="sng" dirty="0">
              <a:latin typeface="Bookman Old Style" pitchFamily="18" charset="0"/>
            </a:endParaRPr>
          </a:p>
          <a:p>
            <a:pPr indent="447675" algn="just">
              <a:lnSpc>
                <a:spcPct val="110000"/>
              </a:lnSpc>
            </a:pPr>
            <a:r>
              <a:rPr lang="uk-UA" sz="2000" b="1" i="1" dirty="0">
                <a:latin typeface="Bookman Old Style" pitchFamily="18" charset="0"/>
              </a:rPr>
              <a:t>Термін «функ­ція»</a:t>
            </a:r>
            <a:r>
              <a:rPr lang="uk-UA" sz="2000" i="1" dirty="0">
                <a:latin typeface="Bookman Old Style" pitchFamily="18" charset="0"/>
              </a:rPr>
              <a:t>, що перекладається з латинського як виконання, уперше ввів </a:t>
            </a:r>
            <a:r>
              <a:rPr lang="uk-UA" sz="2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Готфрід</a:t>
            </a:r>
            <a:r>
              <a:rPr lang="uk-UA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uk-UA" sz="2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Лейбніц</a:t>
            </a:r>
            <a:r>
              <a:rPr lang="uk-UA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uk-UA" sz="2000" i="1" dirty="0">
                <a:latin typeface="Bookman Old Style" pitchFamily="18" charset="0"/>
              </a:rPr>
              <a:t>у 1694 році. </a:t>
            </a:r>
            <a:endParaRPr lang="ru-RU" sz="2000" i="1" dirty="0">
              <a:latin typeface="Bookman Old Style" pitchFamily="18" charset="0"/>
            </a:endParaRPr>
          </a:p>
          <a:p>
            <a:pPr indent="447675" algn="just">
              <a:lnSpc>
                <a:spcPct val="110000"/>
              </a:lnSpc>
            </a:pPr>
            <a:r>
              <a:rPr lang="uk-UA" sz="2000" i="1" dirty="0">
                <a:latin typeface="Bookman Old Style" pitchFamily="18" charset="0"/>
              </a:rPr>
              <a:t>У працях Декарта, Ферма, Ньютона, </a:t>
            </a:r>
            <a:r>
              <a:rPr lang="uk-UA" sz="2000" i="1" dirty="0" err="1">
                <a:latin typeface="Bookman Old Style" pitchFamily="18" charset="0"/>
              </a:rPr>
              <a:t>Лейбніца</a:t>
            </a:r>
            <a:r>
              <a:rPr lang="uk-UA" sz="2000" i="1" dirty="0">
                <a:latin typeface="Bookman Old Style" pitchFamily="18" charset="0"/>
              </a:rPr>
              <a:t> поняття функції пов’язане із зміною ординати точки, що описує деяку лінію, залежно від зміни її абсциси.</a:t>
            </a:r>
            <a:endParaRPr lang="ru-RU" sz="2000" i="1" dirty="0">
              <a:latin typeface="Bookman Old Style" pitchFamily="18" charset="0"/>
            </a:endParaRPr>
          </a:p>
          <a:p>
            <a:pPr indent="447675" algn="just">
              <a:lnSpc>
                <a:spcPct val="110000"/>
              </a:lnSpc>
            </a:pPr>
            <a:r>
              <a:rPr lang="uk-UA" sz="2000" b="1" i="1" dirty="0">
                <a:latin typeface="Bookman Old Style" pitchFamily="18" charset="0"/>
              </a:rPr>
              <a:t>Означення функції </a:t>
            </a:r>
            <a:r>
              <a:rPr lang="uk-UA" sz="2000" i="1" dirty="0">
                <a:latin typeface="Bookman Old Style" pitchFamily="18" charset="0"/>
              </a:rPr>
              <a:t>вперше сформулював у 1718 році швейцарський математик </a:t>
            </a:r>
            <a:r>
              <a:rPr lang="uk-UA" sz="2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Йоган</a:t>
            </a:r>
            <a:r>
              <a:rPr lang="uk-UA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Бернуллі </a:t>
            </a:r>
            <a:r>
              <a:rPr lang="uk-UA" sz="2000" i="1" dirty="0">
                <a:latin typeface="Bookman Old Style" pitchFamily="18" charset="0"/>
              </a:rPr>
              <a:t>так: «Функцією змінної величини називають кількість, утворену яким завгодно способом з цієї змінної величи­ни й сталих». </a:t>
            </a:r>
            <a:endParaRPr lang="ru-RU" sz="2000" i="1" dirty="0">
              <a:latin typeface="Bookman Old Style" pitchFamily="18" charset="0"/>
            </a:endParaRPr>
          </a:p>
          <a:p>
            <a:pPr indent="447675" algn="just">
              <a:lnSpc>
                <a:spcPct val="110000"/>
              </a:lnSpc>
            </a:pPr>
            <a:r>
              <a:rPr lang="uk-UA" sz="2000" i="1" dirty="0">
                <a:latin typeface="Bookman Old Style" pitchFamily="18" charset="0"/>
              </a:rPr>
              <a:t>У наступні роки поняття функції уточнюва­лося й розвивалося в працях Леонарда Ейлера, Жозефа Фур’є, Огюстена Коші, Миколи </a:t>
            </a:r>
            <a:r>
              <a:rPr lang="uk-UA" sz="2000" i="1" dirty="0" err="1">
                <a:latin typeface="Bookman Old Style" pitchFamily="18" charset="0"/>
              </a:rPr>
              <a:t>Лобачевського</a:t>
            </a:r>
            <a:r>
              <a:rPr lang="uk-UA" sz="2000" i="1" dirty="0">
                <a:latin typeface="Bookman Old Style" pitchFamily="18" charset="0"/>
              </a:rPr>
              <a:t>, Сергія Соболєва та ін­ших учених</a:t>
            </a:r>
            <a:r>
              <a:rPr lang="uk-UA" sz="2000" i="1" dirty="0" smtClean="0">
                <a:latin typeface="Bookman Old Style" pitchFamily="18" charset="0"/>
              </a:rPr>
              <a:t>.</a:t>
            </a:r>
            <a:endParaRPr lang="ru-RU" sz="2000" i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51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5274" y="2997195"/>
            <a:ext cx="5743575" cy="2816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k-UA" sz="26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Графіком </a:t>
            </a:r>
            <a:r>
              <a:rPr lang="uk-UA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функції </a:t>
            </a:r>
            <a:r>
              <a:rPr lang="en-US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y = f(x)</a:t>
            </a:r>
            <a:r>
              <a:rPr lang="en-US" sz="2600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uk-UA" sz="2600" dirty="0">
                <a:latin typeface="Times New Roman" pitchFamily="18" charset="0"/>
                <a:ea typeface="Calibri"/>
                <a:cs typeface="Times New Roman" pitchFamily="18" charset="0"/>
              </a:rPr>
              <a:t>називається множина точок </a:t>
            </a:r>
            <a:r>
              <a:rPr lang="en-US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M(x; f(x))</a:t>
            </a:r>
            <a:r>
              <a:rPr lang="uk-UA" sz="2600" dirty="0">
                <a:latin typeface="Times New Roman" pitchFamily="18" charset="0"/>
                <a:ea typeface="Calibri"/>
                <a:cs typeface="Times New Roman" pitchFamily="18" charset="0"/>
              </a:rPr>
              <a:t> координатної площини, абсциси яких належать області визначення функції, а ординати є відповідними значеннями цієї функції.</a:t>
            </a:r>
            <a:endParaRPr lang="ru-RU" sz="26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3" name="Рисунок 2" descr="C:\Documents and Settings\User.HOME-1710E5B401\Рабочий стол\media\image1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297" y="2363029"/>
            <a:ext cx="2714625" cy="335513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95274" y="640403"/>
            <a:ext cx="8153402" cy="1932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15000"/>
              </a:lnSpc>
            </a:pPr>
            <a:r>
              <a:rPr lang="uk-UA" sz="2600" b="1" i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Числовою функцією </a:t>
            </a:r>
            <a:r>
              <a:rPr lang="uk-UA" sz="2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 областю визначення </a:t>
            </a:r>
            <a:r>
              <a:rPr lang="en-US" sz="2600" b="1" i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uk-UA" sz="2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нази­вається залежність, за якої кожному числовому зна­ченню </a:t>
            </a:r>
            <a:r>
              <a:rPr lang="en-US" sz="2600" b="1" i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en-US" sz="2600" i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uk-UA" sz="2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 множини </a:t>
            </a:r>
            <a:r>
              <a:rPr lang="en-US" sz="2600" b="1" i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uk-UA" sz="2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ставиться у відповідність єди­не деяке число </a:t>
            </a:r>
            <a:r>
              <a:rPr lang="en-US" sz="2600" b="1" i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y</a:t>
            </a:r>
            <a:r>
              <a:rPr lang="uk-UA" sz="2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750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199" y="442436"/>
            <a:ext cx="5476875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7675" algn="just"/>
            <a:r>
              <a:rPr lang="uk-UA" sz="2600" dirty="0">
                <a:latin typeface="Times New Roman"/>
                <a:ea typeface="Calibri"/>
              </a:rPr>
              <a:t>Функція </a:t>
            </a:r>
            <a:r>
              <a:rPr lang="en-US" sz="2600" b="1" i="1" dirty="0">
                <a:latin typeface="Times New Roman"/>
                <a:ea typeface="Calibri"/>
              </a:rPr>
              <a:t>y = f(x)</a:t>
            </a:r>
            <a:r>
              <a:rPr lang="en-US" sz="2600" dirty="0">
                <a:latin typeface="Times New Roman"/>
                <a:ea typeface="Calibri"/>
              </a:rPr>
              <a:t> </a:t>
            </a:r>
            <a:r>
              <a:rPr lang="uk-UA" sz="2600" dirty="0">
                <a:latin typeface="Times New Roman"/>
                <a:ea typeface="Calibri"/>
              </a:rPr>
              <a:t>називається парною, якщо для будь-якого значення </a:t>
            </a:r>
            <a:r>
              <a:rPr lang="uk-UA" sz="2600" b="1" i="1" dirty="0">
                <a:latin typeface="Times New Roman"/>
                <a:ea typeface="Calibri"/>
              </a:rPr>
              <a:t>х</a:t>
            </a:r>
            <a:r>
              <a:rPr lang="uk-UA" sz="2600" dirty="0">
                <a:latin typeface="Times New Roman"/>
                <a:ea typeface="Calibri"/>
              </a:rPr>
              <a:t> з області визначення значення </a:t>
            </a:r>
            <a:r>
              <a:rPr lang="uk-UA" sz="2600" b="1" i="1" dirty="0">
                <a:latin typeface="Times New Roman"/>
                <a:ea typeface="Calibri"/>
              </a:rPr>
              <a:t>(–х)</a:t>
            </a:r>
            <a:r>
              <a:rPr lang="uk-UA" sz="2600" dirty="0">
                <a:latin typeface="Times New Roman"/>
                <a:ea typeface="Calibri"/>
              </a:rPr>
              <a:t> також належить області визначення і справджується рівність </a:t>
            </a:r>
            <a:r>
              <a:rPr lang="en-US" sz="2600" b="1" i="1" dirty="0">
                <a:latin typeface="Times New Roman"/>
                <a:ea typeface="Calibri"/>
              </a:rPr>
              <a:t>f(</a:t>
            </a:r>
            <a:r>
              <a:rPr lang="uk-UA" sz="2600" b="1" i="1" dirty="0">
                <a:latin typeface="Times New Roman"/>
                <a:ea typeface="Calibri"/>
              </a:rPr>
              <a:t>–</a:t>
            </a:r>
            <a:r>
              <a:rPr lang="en-US" sz="2600" b="1" i="1" dirty="0">
                <a:latin typeface="Times New Roman"/>
                <a:ea typeface="Calibri"/>
              </a:rPr>
              <a:t>x)</a:t>
            </a:r>
            <a:r>
              <a:rPr lang="uk-UA" sz="2600" b="1" i="1" dirty="0">
                <a:latin typeface="Times New Roman"/>
                <a:ea typeface="Calibri"/>
              </a:rPr>
              <a:t> = </a:t>
            </a:r>
            <a:r>
              <a:rPr lang="en-US" sz="2600" b="1" i="1" dirty="0">
                <a:latin typeface="Times New Roman"/>
                <a:ea typeface="Calibri"/>
              </a:rPr>
              <a:t>f(x)</a:t>
            </a:r>
            <a:r>
              <a:rPr lang="uk-UA" sz="2600" b="1" i="1" dirty="0">
                <a:latin typeface="Times New Roman"/>
                <a:ea typeface="Calibri"/>
              </a:rPr>
              <a:t>. </a:t>
            </a:r>
            <a:endParaRPr lang="ru-RU" sz="2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85761" y="3543300"/>
            <a:ext cx="5619749" cy="2823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k-UA" sz="2600" dirty="0">
                <a:latin typeface="Times New Roman"/>
                <a:ea typeface="Calibri"/>
                <a:cs typeface="Times New Roman"/>
              </a:rPr>
              <a:t>Функція </a:t>
            </a:r>
            <a:r>
              <a:rPr lang="en-US" sz="2600" b="1" i="1" dirty="0">
                <a:latin typeface="Times New Roman"/>
                <a:ea typeface="Calibri"/>
                <a:cs typeface="Times New Roman"/>
              </a:rPr>
              <a:t>y = f(x)</a:t>
            </a:r>
            <a:r>
              <a:rPr lang="en-US" sz="2600" dirty="0">
                <a:latin typeface="Times New Roman"/>
                <a:ea typeface="Calibri"/>
                <a:cs typeface="Times New Roman"/>
              </a:rPr>
              <a:t> </a:t>
            </a:r>
            <a:r>
              <a:rPr lang="uk-UA" sz="2600" dirty="0">
                <a:latin typeface="Times New Roman"/>
                <a:ea typeface="Calibri"/>
                <a:cs typeface="Times New Roman"/>
              </a:rPr>
              <a:t>називається непарною, якщо для будь-якого значення </a:t>
            </a:r>
            <a:r>
              <a:rPr lang="uk-UA" sz="2600" b="1" i="1" dirty="0">
                <a:latin typeface="Times New Roman"/>
                <a:ea typeface="Calibri"/>
                <a:cs typeface="Times New Roman"/>
              </a:rPr>
              <a:t>х</a:t>
            </a:r>
            <a:r>
              <a:rPr lang="uk-UA" sz="2600" dirty="0">
                <a:latin typeface="Times New Roman"/>
                <a:ea typeface="Calibri"/>
                <a:cs typeface="Times New Roman"/>
              </a:rPr>
              <a:t> з області визначення значен­ня </a:t>
            </a:r>
            <a:r>
              <a:rPr lang="uk-UA" sz="2600" b="1" i="1" dirty="0">
                <a:latin typeface="Times New Roman"/>
                <a:ea typeface="Calibri"/>
                <a:cs typeface="Times New Roman"/>
              </a:rPr>
              <a:t>(–х) </a:t>
            </a:r>
            <a:r>
              <a:rPr lang="uk-UA" sz="2600" dirty="0">
                <a:latin typeface="Times New Roman"/>
                <a:ea typeface="Calibri"/>
                <a:cs typeface="Times New Roman"/>
              </a:rPr>
              <a:t>також належить області визначення і справ­джується рівність </a:t>
            </a:r>
            <a:r>
              <a:rPr lang="en-US" sz="2600" b="1" i="1" dirty="0">
                <a:latin typeface="Times New Roman"/>
                <a:ea typeface="Calibri"/>
                <a:cs typeface="Times New Roman"/>
              </a:rPr>
              <a:t>f(</a:t>
            </a:r>
            <a:r>
              <a:rPr lang="uk-UA" sz="2600" b="1" i="1" dirty="0">
                <a:latin typeface="Times New Roman"/>
                <a:ea typeface="Calibri"/>
                <a:cs typeface="Times New Roman"/>
              </a:rPr>
              <a:t>–</a:t>
            </a:r>
            <a:r>
              <a:rPr lang="en-US" sz="2600" b="1" i="1" dirty="0">
                <a:latin typeface="Times New Roman"/>
                <a:ea typeface="Calibri"/>
                <a:cs typeface="Times New Roman"/>
              </a:rPr>
              <a:t>x)</a:t>
            </a:r>
            <a:r>
              <a:rPr lang="uk-UA" sz="2600" b="1" i="1" dirty="0">
                <a:latin typeface="Times New Roman"/>
                <a:ea typeface="Calibri"/>
                <a:cs typeface="Times New Roman"/>
              </a:rPr>
              <a:t> = –</a:t>
            </a:r>
            <a:r>
              <a:rPr lang="en-US" sz="2600" b="1" i="1" dirty="0">
                <a:latin typeface="Times New Roman"/>
                <a:ea typeface="Calibri"/>
                <a:cs typeface="Times New Roman"/>
              </a:rPr>
              <a:t>f(x)</a:t>
            </a:r>
            <a:r>
              <a:rPr lang="uk-UA" sz="2600" b="1" i="1" dirty="0">
                <a:latin typeface="Times New Roman"/>
                <a:ea typeface="Calibri"/>
                <a:cs typeface="Times New Roman"/>
              </a:rPr>
              <a:t>.</a:t>
            </a:r>
            <a:endParaRPr lang="ru-RU" sz="26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Рисунок 3" descr="C:\Documents and Settings\User.HOME-1710E5B401\Рабочий стол\media\image4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4" y="3404112"/>
            <a:ext cx="2581275" cy="3102292"/>
          </a:xfrm>
          <a:prstGeom prst="rect">
            <a:avLst/>
          </a:prstGeom>
          <a:noFill/>
        </p:spPr>
      </p:pic>
      <p:pic>
        <p:nvPicPr>
          <p:cNvPr id="5" name="Рисунок 4" descr="C:\Documents and Settings\User.HOME-1710E5B401\Рабочий стол\media\image3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49" y="387012"/>
            <a:ext cx="2578735" cy="25484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685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1025" y="1551965"/>
            <a:ext cx="7981950" cy="3773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k-UA" sz="2600" dirty="0" smtClean="0">
                <a:latin typeface="Times New Roman" pitchFamily="18" charset="0"/>
                <a:ea typeface="Calibri"/>
                <a:cs typeface="Times New Roman" pitchFamily="18" charset="0"/>
              </a:rPr>
              <a:t>1) перевірити </a:t>
            </a:r>
            <a:r>
              <a:rPr lang="uk-UA" sz="2600" dirty="0">
                <a:latin typeface="Times New Roman" pitchFamily="18" charset="0"/>
                <a:ea typeface="Calibri"/>
                <a:cs typeface="Times New Roman" pitchFamily="18" charset="0"/>
              </a:rPr>
              <a:t>виконання умови: для будь-якого </a:t>
            </a:r>
            <a:r>
              <a:rPr lang="uk-UA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х</a:t>
            </a:r>
            <a:r>
              <a:rPr lang="uk-UA" sz="2600" dirty="0">
                <a:latin typeface="Times New Roman" pitchFamily="18" charset="0"/>
                <a:ea typeface="Calibri"/>
                <a:cs typeface="Times New Roman" pitchFamily="18" charset="0"/>
              </a:rPr>
              <a:t> з області визначення число </a:t>
            </a:r>
            <a:r>
              <a:rPr lang="uk-UA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(–х)</a:t>
            </a:r>
            <a:r>
              <a:rPr lang="uk-UA" sz="2600" dirty="0">
                <a:latin typeface="Times New Roman" pitchFamily="18" charset="0"/>
                <a:ea typeface="Calibri"/>
                <a:cs typeface="Times New Roman" pitchFamily="18" charset="0"/>
              </a:rPr>
              <a:t> також належить області визначення, тобто перевірити, чи є область визначення даної функції множиною, симетричною відносно початку відліку </a:t>
            </a:r>
            <a:r>
              <a:rPr lang="uk-UA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uk-UA" sz="2600" dirty="0" smtClean="0">
                <a:latin typeface="Times New Roman" pitchFamily="18" charset="0"/>
                <a:ea typeface="Calibri"/>
                <a:cs typeface="Times New Roman" pitchFamily="18" charset="0"/>
              </a:rPr>
              <a:t>;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2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k-UA" sz="2600" dirty="0" smtClean="0"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uk-UA" sz="2600" dirty="0">
                <a:latin typeface="Times New Roman" pitchFamily="18" charset="0"/>
                <a:ea typeface="Calibri"/>
                <a:cs typeface="Times New Roman" pitchFamily="18" charset="0"/>
              </a:rPr>
              <a:t>) перевірити виконання умови: </a:t>
            </a:r>
            <a:r>
              <a:rPr lang="en-US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f(</a:t>
            </a:r>
            <a:r>
              <a:rPr lang="uk-UA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–</a:t>
            </a:r>
            <a:r>
              <a:rPr lang="en-US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x)</a:t>
            </a:r>
            <a:r>
              <a:rPr lang="uk-UA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 = </a:t>
            </a:r>
            <a:r>
              <a:rPr lang="en-US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f(x) </a:t>
            </a:r>
            <a:r>
              <a:rPr lang="uk-UA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uk-UA" sz="2600" b="1" i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uk-UA" sz="2600" dirty="0" smtClean="0">
                <a:latin typeface="Times New Roman" pitchFamily="18" charset="0"/>
                <a:ea typeface="Calibri"/>
                <a:cs typeface="Times New Roman" pitchFamily="18" charset="0"/>
              </a:rPr>
              <a:t>чи </a:t>
            </a:r>
            <a:r>
              <a:rPr lang="en-US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f(</a:t>
            </a:r>
            <a:r>
              <a:rPr lang="uk-UA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–</a:t>
            </a:r>
            <a:r>
              <a:rPr lang="en-US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x)</a:t>
            </a:r>
            <a:r>
              <a:rPr lang="uk-UA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 = –</a:t>
            </a:r>
            <a:r>
              <a:rPr lang="en-US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f(x)</a:t>
            </a:r>
            <a:r>
              <a:rPr lang="uk-UA" sz="2600" b="1" i="1" dirty="0"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26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91580" y="302940"/>
            <a:ext cx="756084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600" b="1" dirty="0" smtClean="0">
                <a:latin typeface="Bookman Old Style" pitchFamily="18" charset="0"/>
              </a:rPr>
              <a:t>Алгоритм дослідження функції</a:t>
            </a:r>
          </a:p>
          <a:p>
            <a:pPr algn="ctr"/>
            <a:r>
              <a:rPr lang="uk-UA" sz="2600" b="1" dirty="0" smtClean="0">
                <a:latin typeface="Bookman Old Style" pitchFamily="18" charset="0"/>
              </a:rPr>
              <a:t>на парність і непарність</a:t>
            </a:r>
            <a:endParaRPr lang="uk-UA" sz="2600" b="1" dirty="0" smtClean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82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249476"/>
              </p:ext>
            </p:extLst>
          </p:nvPr>
        </p:nvGraphicFramePr>
        <p:xfrm>
          <a:off x="107504" y="836710"/>
          <a:ext cx="8856984" cy="47836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84556"/>
                <a:gridCol w="2986214"/>
                <a:gridCol w="2986214"/>
              </a:tblGrid>
              <a:tr h="46718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>
                          <a:effectLst/>
                          <a:latin typeface="Century" pitchFamily="18" charset="0"/>
                        </a:rPr>
                        <a:t>Математика</a:t>
                      </a:r>
                      <a:endParaRPr lang="ru-RU" sz="3200" dirty="0">
                        <a:effectLst/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6120" marR="6612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>
                          <a:effectLst/>
                          <a:latin typeface="Century" pitchFamily="18" charset="0"/>
                        </a:rPr>
                        <a:t>Фізика</a:t>
                      </a:r>
                      <a:endParaRPr lang="ru-RU" sz="3200" dirty="0">
                        <a:effectLst/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6120" marR="6612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71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effectLst/>
                          <a:latin typeface="Century" pitchFamily="18" charset="0"/>
                        </a:rPr>
                        <a:t>Швидкість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effectLst/>
                          <a:latin typeface="Century" pitchFamily="18" charset="0"/>
                        </a:rPr>
                        <a:t>рівноприскореного руху</a:t>
                      </a:r>
                      <a:endParaRPr lang="ru-RU" sz="1800" b="1" dirty="0">
                        <a:effectLst/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6120" marR="6612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effectLst/>
                          <a:latin typeface="Century" pitchFamily="18" charset="0"/>
                        </a:rPr>
                        <a:t>Шлях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effectLst/>
                          <a:latin typeface="Century" pitchFamily="18" charset="0"/>
                        </a:rPr>
                        <a:t>рівномірного руху</a:t>
                      </a:r>
                      <a:endParaRPr lang="ru-RU" sz="1800" b="1" dirty="0">
                        <a:effectLst/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6120" marR="66120" marT="0" marB="0" anchor="ctr"/>
                </a:tc>
              </a:tr>
              <a:tr h="4671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 = </a:t>
                      </a:r>
                      <a:r>
                        <a:rPr lang="en-US" sz="2000" i="1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kx</a:t>
                      </a:r>
                      <a:r>
                        <a:rPr lang="uk-UA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+ </a:t>
                      </a:r>
                      <a:r>
                        <a:rPr lang="en-US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ru-RU" sz="20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 = v</a:t>
                      </a:r>
                      <a:r>
                        <a:rPr lang="en-US" sz="2000" i="1" baseline="-25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lang="en-US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+ at</a:t>
                      </a:r>
                      <a:endParaRPr lang="ru-RU" sz="20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= </a:t>
                      </a:r>
                      <a:r>
                        <a:rPr lang="en-US" sz="2000" i="1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vt</a:t>
                      </a:r>
                      <a:endParaRPr lang="ru-RU" sz="20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</a:tr>
              <a:tr h="9343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r>
                        <a:rPr lang="uk-UA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функція(шукана величина)</a:t>
                      </a:r>
                      <a:endParaRPr lang="ru-RU" sz="20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uk-UA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функція (шукана величина)</a:t>
                      </a:r>
                      <a:endParaRPr lang="ru-RU" sz="20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lang="uk-UA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функція (шукана величина)</a:t>
                      </a:r>
                      <a:endParaRPr lang="ru-RU" sz="20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</a:tr>
              <a:tr h="9343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lang="uk-UA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аргумент (змінна величина)</a:t>
                      </a:r>
                      <a:endParaRPr lang="ru-RU" sz="20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uk-UA" sz="20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аргумент (змінна величина)</a:t>
                      </a:r>
                      <a:endParaRPr lang="ru-RU" sz="20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uk-UA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аргумент (змінна величина)</a:t>
                      </a:r>
                      <a:endParaRPr lang="ru-RU" sz="20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</a:tr>
              <a:tr h="4671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lang="uk-UA" sz="20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коефіцієнт</a:t>
                      </a:r>
                      <a:endParaRPr lang="ru-RU" sz="20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lang="uk-UA" sz="20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коефіцієнт</a:t>
                      </a:r>
                      <a:endParaRPr lang="ru-RU" sz="20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uk-UA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коефіцієнт</a:t>
                      </a:r>
                      <a:endParaRPr lang="ru-RU" sz="20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</a:tr>
              <a:tr h="8710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 </a:t>
                      </a:r>
                      <a:r>
                        <a:rPr lang="uk-UA" sz="20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вільний член</a:t>
                      </a:r>
                      <a:endParaRPr lang="ru-RU" sz="20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2000" i="1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lang="en-US" sz="20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вільний член</a:t>
                      </a:r>
                      <a:endParaRPr lang="ru-RU" sz="20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вільний член дорівнює нулю</a:t>
                      </a:r>
                      <a:endParaRPr lang="ru-RU" sz="20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120" marR="6612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312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6164" y="345232"/>
            <a:ext cx="853167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latin typeface="Bookman Old Style" pitchFamily="18" charset="0"/>
              </a:rPr>
              <a:t>Задача 1. </a:t>
            </a:r>
            <a:endParaRPr lang="uk-UA" b="1" dirty="0" smtClean="0">
              <a:latin typeface="Bookman Old Style" pitchFamily="18" charset="0"/>
            </a:endParaRPr>
          </a:p>
          <a:p>
            <a:pPr>
              <a:lnSpc>
                <a:spcPct val="150000"/>
              </a:lnSpc>
            </a:pPr>
            <a:r>
              <a:rPr lang="uk-UA" b="1" dirty="0" smtClean="0">
                <a:latin typeface="Bookman Old Style" pitchFamily="18" charset="0"/>
              </a:rPr>
              <a:t>Потяг</a:t>
            </a:r>
            <a:r>
              <a:rPr lang="uk-UA" b="1" dirty="0">
                <a:latin typeface="Bookman Old Style" pitchFamily="18" charset="0"/>
              </a:rPr>
              <a:t>, рухаючись рівномірно, проїхав 60 метрів за 3 секунди. Побудувати графік залежності шляху від часу. </a:t>
            </a:r>
            <a:endParaRPr lang="uk-UA" b="1" dirty="0" smtClean="0">
              <a:latin typeface="Bookman Old Style" pitchFamily="18" charset="0"/>
            </a:endParaRPr>
          </a:p>
          <a:p>
            <a:pPr>
              <a:lnSpc>
                <a:spcPct val="150000"/>
              </a:lnSpc>
            </a:pPr>
            <a:r>
              <a:rPr lang="uk-UA" b="1" dirty="0" smtClean="0">
                <a:latin typeface="Bookman Old Style" pitchFamily="18" charset="0"/>
              </a:rPr>
              <a:t>За </a:t>
            </a:r>
            <a:r>
              <a:rPr lang="uk-UA" b="1" dirty="0">
                <a:latin typeface="Bookman Old Style" pitchFamily="18" charset="0"/>
              </a:rPr>
              <a:t>графіком визначити швидкість потяга та шлях, який подолає потяг за 5 секунд.</a:t>
            </a:r>
            <a:endParaRPr lang="ru-RU" b="1" dirty="0">
              <a:latin typeface="Bookman Old Style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462328"/>
              </p:ext>
            </p:extLst>
          </p:nvPr>
        </p:nvGraphicFramePr>
        <p:xfrm>
          <a:off x="1160764" y="2792368"/>
          <a:ext cx="6822472" cy="2651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3004"/>
                <a:gridCol w="5499468"/>
              </a:tblGrid>
              <a:tr h="792088">
                <a:tc>
                  <a:txBody>
                    <a:bodyPr/>
                    <a:lstStyle/>
                    <a:p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Дано:</a:t>
                      </a:r>
                    </a:p>
                    <a:p>
                      <a:endParaRPr lang="ru-RU" sz="1800" b="1" i="1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= 60 м</a:t>
                      </a:r>
                      <a:endParaRPr lang="ru-RU" sz="1800" b="1" i="1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= 3 с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uk-UA" sz="1800" b="1" i="1" kern="1200" baseline="-25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= 5 с</a:t>
                      </a:r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rowSpan="2">
                  <a:txBody>
                    <a:bodyPr/>
                    <a:lstStyle/>
                    <a:p>
                      <a:r>
                        <a:rPr lang="uk-UA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	Розв'язок: </a:t>
                      </a:r>
                    </a:p>
                    <a:p>
                      <a:r>
                        <a:rPr lang="uk-UA" sz="18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	</a:t>
                      </a:r>
                      <a:endParaRPr lang="uk-UA" sz="1000" b="1" i="1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uk-UA" sz="18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	</a:t>
                      </a:r>
                    </a:p>
                    <a:p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графік – ?</a:t>
                      </a:r>
                    </a:p>
                    <a:p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?</a:t>
                      </a:r>
                      <a:endParaRPr lang="ru-RU" sz="1800" b="1" i="1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uk-UA" sz="1800" b="1" i="1" kern="1200" baseline="-25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– ?</a:t>
                      </a:r>
                      <a:endParaRPr lang="ru-RU" sz="1800" b="1" i="1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735336"/>
              </p:ext>
            </p:extLst>
          </p:nvPr>
        </p:nvGraphicFramePr>
        <p:xfrm>
          <a:off x="5113410" y="3453289"/>
          <a:ext cx="1584177" cy="65506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28059"/>
                <a:gridCol w="528059"/>
                <a:gridCol w="528059"/>
              </a:tblGrid>
              <a:tr h="32658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ru-RU" sz="1800" i="1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8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8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4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ru-RU" sz="1800" i="1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8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8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494104" y="3605689"/>
            <a:ext cx="7841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 = </a:t>
            </a:r>
            <a:r>
              <a:rPr lang="en-US" b="1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en-US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62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4075132"/>
              </p:ext>
            </p:extLst>
          </p:nvPr>
        </p:nvGraphicFramePr>
        <p:xfrm>
          <a:off x="611560" y="116632"/>
          <a:ext cx="7856211" cy="65973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0" name="Слайд" r:id="rId3" imgW="3514725" imgH="2628900" progId="PowerPoint.Slide.12">
                  <p:embed/>
                </p:oleObj>
              </mc:Choice>
              <mc:Fallback>
                <p:oleObj name="Слайд" r:id="rId3" imgW="3514725" imgH="2628900" progId="PowerPoint.Slide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116632"/>
                        <a:ext cx="7856211" cy="65973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Овал 3"/>
          <p:cNvSpPr/>
          <p:nvPr/>
        </p:nvSpPr>
        <p:spPr>
          <a:xfrm>
            <a:off x="1470004" y="6111584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547664" y="3314341"/>
            <a:ext cx="4503356" cy="97"/>
          </a:xfrm>
          <a:prstGeom prst="line">
            <a:avLst/>
          </a:prstGeom>
          <a:ln w="5715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4413168" y="1811656"/>
            <a:ext cx="0" cy="4371936"/>
          </a:xfrm>
          <a:prstGeom prst="line">
            <a:avLst/>
          </a:prstGeom>
          <a:ln w="5715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1547664" y="832104"/>
            <a:ext cx="5346912" cy="5351488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6315120" y="638936"/>
            <a:ext cx="0" cy="5598376"/>
          </a:xfrm>
          <a:prstGeom prst="line">
            <a:avLst/>
          </a:prstGeom>
          <a:ln w="5715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1547664" y="1353272"/>
            <a:ext cx="4898856" cy="0"/>
          </a:xfrm>
          <a:prstGeom prst="line">
            <a:avLst/>
          </a:prstGeom>
          <a:ln w="5715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Овал 29"/>
          <p:cNvSpPr/>
          <p:nvPr/>
        </p:nvSpPr>
        <p:spPr>
          <a:xfrm>
            <a:off x="1466620" y="1281224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322872" y="3231131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6261400" y="1281264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86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 animBg="1"/>
      <p:bldP spid="5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715045"/>
              </p:ext>
            </p:extLst>
          </p:nvPr>
        </p:nvGraphicFramePr>
        <p:xfrm>
          <a:off x="1051417" y="297961"/>
          <a:ext cx="6822472" cy="25494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3004"/>
                <a:gridCol w="5499468"/>
              </a:tblGrid>
              <a:tr h="1086412">
                <a:tc>
                  <a:txBody>
                    <a:bodyPr/>
                    <a:lstStyle/>
                    <a:p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Дано:</a:t>
                      </a:r>
                    </a:p>
                    <a:p>
                      <a:endParaRPr lang="ru-RU" sz="1800" b="1" i="1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= 60 м</a:t>
                      </a:r>
                      <a:endParaRPr lang="ru-RU" sz="1800" b="1" i="1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= 3 с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uk-UA" sz="1800" b="1" i="1" kern="1200" baseline="-25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= 5 с</a:t>
                      </a:r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rowSpan="2">
                  <a:txBody>
                    <a:bodyPr/>
                    <a:lstStyle/>
                    <a:p>
                      <a:r>
                        <a:rPr lang="uk-UA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	Розв'язок: </a:t>
                      </a:r>
                    </a:p>
                    <a:p>
                      <a:r>
                        <a:rPr lang="uk-UA" sz="18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	</a:t>
                      </a:r>
                      <a:endParaRPr lang="uk-UA" sz="1000" b="1" i="1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uk-UA" sz="18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	</a:t>
                      </a:r>
                      <a:r>
                        <a:rPr lang="en-US" sz="1800" b="0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 = </a:t>
                      </a:r>
                      <a:r>
                        <a:rPr lang="en-US" sz="1800" b="0" i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vt</a:t>
                      </a:r>
                      <a:r>
                        <a:rPr lang="en-US" sz="1800" b="0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uk-UA" sz="1800" b="0" i="1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uk-UA" sz="1800" b="1" i="1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uk-UA" sz="1800" b="1" i="1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uk-UA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		</a:t>
                      </a:r>
                    </a:p>
                    <a:p>
                      <a:r>
                        <a:rPr lang="uk-UA" sz="18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	</a:t>
                      </a:r>
                      <a:endParaRPr lang="uk-UA" b="0" i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1086412">
                <a:tc>
                  <a:txBody>
                    <a:bodyPr/>
                    <a:lstStyle/>
                    <a:p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графік – ?</a:t>
                      </a:r>
                    </a:p>
                    <a:p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?</a:t>
                      </a:r>
                      <a:endParaRPr lang="ru-RU" sz="1800" b="1" i="1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en-US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uk-UA" sz="1800" b="1" i="1" kern="1200" baseline="-25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uk-UA" sz="1800" b="1" i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– ?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70614"/>
              </p:ext>
            </p:extLst>
          </p:nvPr>
        </p:nvGraphicFramePr>
        <p:xfrm>
          <a:off x="4374282" y="742950"/>
          <a:ext cx="1584177" cy="66256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28059"/>
                <a:gridCol w="528059"/>
                <a:gridCol w="528059"/>
              </a:tblGrid>
              <a:tr h="3312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ru-RU" sz="1800" i="1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8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8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2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ru-RU" sz="1800" i="1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8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8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236601" y="3551300"/>
                <a:ext cx="4240149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b="1" i="1" dirty="0" smtClean="0">
                    <a:latin typeface="Bookman Old Style" pitchFamily="18" charset="0"/>
                  </a:rPr>
                  <a:t>Відповідь: </a:t>
                </a:r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𝑣</m:t>
                    </m:r>
                    <m:r>
                      <a:rPr lang="uk-UA" i="1">
                        <a:latin typeface="Cambria Math"/>
                      </a:rPr>
                      <m:t>=20</m:t>
                    </m:r>
                    <m:r>
                      <m:rPr>
                        <m:nor/>
                      </m:rPr>
                      <a:rPr lang="uk-UA" b="0" i="1" smtClean="0">
                        <a:latin typeface="Cambria Math"/>
                      </a:rPr>
                      <m:t> м/с;    </m:t>
                    </m:r>
                    <m:r>
                      <m:rPr>
                        <m:nor/>
                      </m:rPr>
                      <a:rPr lang="en-US" i="1" dirty="0">
                        <a:latin typeface="Times New Roman" pitchFamily="18" charset="0"/>
                        <a:cs typeface="Times New Roman" pitchFamily="18" charset="0"/>
                      </a:rPr>
                      <m:t>S</m:t>
                    </m:r>
                    <m:r>
                      <m:rPr>
                        <m:nor/>
                      </m:rPr>
                      <a:rPr lang="uk-UA" i="1" dirty="0">
                        <a:latin typeface="Times New Roman" pitchFamily="18" charset="0"/>
                        <a:cs typeface="Times New Roman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uk-UA" b="0" i="1" dirty="0" smtClean="0">
                        <a:latin typeface="Times New Roman" pitchFamily="18" charset="0"/>
                        <a:cs typeface="Times New Roman" pitchFamily="18" charset="0"/>
                      </a:rPr>
                      <m:t>5</m:t>
                    </m:r>
                    <m:r>
                      <m:rPr>
                        <m:nor/>
                      </m:rPr>
                      <a:rPr lang="uk-UA" i="1" dirty="0">
                        <a:latin typeface="Times New Roman" pitchFamily="18" charset="0"/>
                        <a:cs typeface="Times New Roman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US" i="1" dirty="0">
                        <a:latin typeface="Times New Roman" pitchFamily="18" charset="0"/>
                        <a:cs typeface="Times New Roman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uk-UA" i="1" dirty="0">
                        <a:latin typeface="Times New Roman" pitchFamily="18" charset="0"/>
                        <a:cs typeface="Times New Roman" pitchFamily="18" charset="0"/>
                      </a:rPr>
                      <m:t>= 100 м</m:t>
                    </m:r>
                    <m:r>
                      <m:rPr>
                        <m:nor/>
                      </m:rPr>
                      <a:rPr lang="uk-UA" b="0" i="1" dirty="0" smtClean="0">
                        <a:latin typeface="Times New Roman" pitchFamily="18" charset="0"/>
                        <a:cs typeface="Times New Roman" pitchFamily="18" charset="0"/>
                      </a:rPr>
                      <m:t>.</m:t>
                    </m:r>
                  </m:oMath>
                </a14:m>
                <a:endParaRPr lang="uk-UA" i="1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uk-UA" b="1" i="1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601" y="3551300"/>
                <a:ext cx="4240149" cy="923330"/>
              </a:xfrm>
              <a:prstGeom prst="rect">
                <a:avLst/>
              </a:prstGeom>
              <a:blipFill rotWithShape="1">
                <a:blip r:embed="rId3"/>
                <a:stretch>
                  <a:fillRect l="-1295" t="-33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0709157"/>
              </p:ext>
            </p:extLst>
          </p:nvPr>
        </p:nvGraphicFramePr>
        <p:xfrm>
          <a:off x="5014683" y="3314700"/>
          <a:ext cx="3986442" cy="3341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6" name="Слайд" r:id="rId4" imgW="4419600" imgH="3314700" progId="PowerPoint.Slide.12">
                  <p:embed/>
                </p:oleObj>
              </mc:Choice>
              <mc:Fallback>
                <p:oleObj name="Слайд" r:id="rId4" imgW="4419600" imgH="3314700" progId="PowerPoint.Slide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4683" y="3314700"/>
                        <a:ext cx="3986442" cy="33411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2674814" y="1531927"/>
                <a:ext cx="3603872" cy="6127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solidFill>
                            <a:prstClr val="black"/>
                          </a:solidFill>
                          <a:latin typeface="Cambria Math"/>
                        </a:rPr>
                        <m:t>𝑣</m:t>
                      </m:r>
                      <m:r>
                        <a:rPr lang="uk-UA" i="1">
                          <a:solidFill>
                            <a:prstClr val="black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𝑆</m:t>
                          </m:r>
                        </m:num>
                        <m:den>
                          <m:r>
                            <a:rPr lang="uk-UA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uk-UA" i="1">
                          <a:solidFill>
                            <a:prstClr val="black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60</m:t>
                          </m:r>
                        </m:num>
                        <m:den>
                          <m:r>
                            <a:rPr lang="uk-UA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uk-UA" i="1">
                          <a:solidFill>
                            <a:prstClr val="black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80</m:t>
                          </m:r>
                        </m:num>
                        <m:den>
                          <m:r>
                            <a:rPr lang="uk-UA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uk-UA" i="1">
                          <a:solidFill>
                            <a:prstClr val="black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100</m:t>
                          </m:r>
                        </m:num>
                        <m:den>
                          <m:r>
                            <a:rPr lang="uk-UA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uk-UA" i="1">
                          <a:solidFill>
                            <a:prstClr val="black"/>
                          </a:solidFill>
                          <a:latin typeface="Cambria Math"/>
                        </a:rPr>
                        <m:t>=20 </m:t>
                      </m:r>
                      <m:r>
                        <a:rPr lang="ru-RU" i="1">
                          <a:solidFill>
                            <a:prstClr val="black"/>
                          </a:solidFill>
                          <a:latin typeface="Cambria Math"/>
                        </a:rPr>
                        <m:t>м/с</m:t>
                      </m:r>
                    </m:oMath>
                  </m:oMathPara>
                </a14:m>
                <a:endParaRPr lang="uk-UA" b="1" i="1" dirty="0">
                  <a:solidFill>
                    <a:prstClr val="black"/>
                  </a:solidFill>
                  <a:latin typeface="Bookman Old Style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4814" y="1531927"/>
                <a:ext cx="3603872" cy="61279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Прямоугольник 7"/>
          <p:cNvSpPr/>
          <p:nvPr/>
        </p:nvSpPr>
        <p:spPr>
          <a:xfrm>
            <a:off x="2868269" y="2368034"/>
            <a:ext cx="26645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uk-UA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k-UA" i="1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v·t</a:t>
            </a:r>
            <a:r>
              <a:rPr lang="uk-UA" i="1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= 20·5 = 100 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344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6032" y="145626"/>
            <a:ext cx="8513064" cy="2400657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uk-UA" sz="2000" b="1" dirty="0">
                <a:latin typeface="Bookman Old Style" pitchFamily="18" charset="0"/>
              </a:rPr>
              <a:t>Задача 2. </a:t>
            </a:r>
            <a:r>
              <a:rPr lang="uk-UA" sz="2000" b="1" dirty="0" smtClean="0">
                <a:latin typeface="Bookman Old Style" pitchFamily="18" charset="0"/>
              </a:rPr>
              <a:t>Дослідити </a:t>
            </a:r>
            <a:r>
              <a:rPr lang="uk-UA" sz="2000" b="1" dirty="0">
                <a:latin typeface="Bookman Old Style" pitchFamily="18" charset="0"/>
              </a:rPr>
              <a:t>графік, побудований в задачі № 1.</a:t>
            </a:r>
            <a:endParaRPr lang="ru-RU" sz="2000" b="1" dirty="0">
              <a:latin typeface="Bookman Old Style" pitchFamily="18" charset="0"/>
            </a:endParaRPr>
          </a:p>
          <a:p>
            <a:endParaRPr lang="uk-UA" i="1" u="sng" dirty="0" smtClean="0">
              <a:latin typeface="Bookman Old Style" pitchFamily="18" charset="0"/>
            </a:endParaRPr>
          </a:p>
          <a:p>
            <a:r>
              <a:rPr lang="uk-UA" i="1" u="sng" dirty="0" smtClean="0">
                <a:latin typeface="Bookman Old Style" pitchFamily="18" charset="0"/>
              </a:rPr>
              <a:t>Знайдемо</a:t>
            </a:r>
            <a:r>
              <a:rPr lang="uk-UA" i="1" u="sng" dirty="0">
                <a:latin typeface="Bookman Old Style" pitchFamily="18" charset="0"/>
              </a:rPr>
              <a:t>:</a:t>
            </a:r>
            <a:endParaRPr lang="ru-RU" i="1" u="sng" dirty="0">
              <a:latin typeface="Bookman Old Style" pitchFamily="18" charset="0"/>
            </a:endParaRPr>
          </a:p>
          <a:p>
            <a:pPr marL="285750" lvl="0" indent="-104775">
              <a:buFont typeface="Arial" pitchFamily="34" charset="0"/>
              <a:buChar char="•"/>
            </a:pPr>
            <a:r>
              <a:rPr lang="uk-UA" i="1" dirty="0">
                <a:latin typeface="Bookman Old Style" pitchFamily="18" charset="0"/>
              </a:rPr>
              <a:t>область визначення; </a:t>
            </a:r>
            <a:endParaRPr lang="ru-RU" i="1" dirty="0">
              <a:latin typeface="Bookman Old Style" pitchFamily="18" charset="0"/>
            </a:endParaRPr>
          </a:p>
          <a:p>
            <a:pPr marL="285750" lvl="0" indent="-104775">
              <a:buFont typeface="Arial" pitchFamily="34" charset="0"/>
              <a:buChar char="•"/>
            </a:pPr>
            <a:r>
              <a:rPr lang="uk-UA" i="1" dirty="0">
                <a:latin typeface="Bookman Old Style" pitchFamily="18" charset="0"/>
              </a:rPr>
              <a:t>множину значень;</a:t>
            </a:r>
            <a:endParaRPr lang="ru-RU" i="1" dirty="0">
              <a:latin typeface="Bookman Old Style" pitchFamily="18" charset="0"/>
            </a:endParaRPr>
          </a:p>
          <a:p>
            <a:pPr marL="285750" lvl="0" indent="-104775">
              <a:buFont typeface="Arial" pitchFamily="34" charset="0"/>
              <a:buChar char="•"/>
            </a:pPr>
            <a:r>
              <a:rPr lang="uk-UA" i="1" dirty="0">
                <a:latin typeface="Bookman Old Style" pitchFamily="18" charset="0"/>
              </a:rPr>
              <a:t>точки перетину з осями координат.</a:t>
            </a:r>
            <a:endParaRPr lang="ru-RU" i="1" dirty="0">
              <a:latin typeface="Bookman Old Style" pitchFamily="18" charset="0"/>
            </a:endParaRPr>
          </a:p>
          <a:p>
            <a:endParaRPr lang="uk-UA" i="1" u="sng" dirty="0" smtClean="0">
              <a:latin typeface="Bookman Old Style" pitchFamily="18" charset="0"/>
            </a:endParaRPr>
          </a:p>
          <a:p>
            <a:endParaRPr lang="uk-UA" i="1" u="sng" dirty="0">
              <a:latin typeface="Bookman Old Style" pitchFamily="18" charset="0"/>
            </a:endParaRPr>
          </a:p>
          <a:p>
            <a:endParaRPr lang="uk-UA" i="1" u="sng" dirty="0" smtClean="0">
              <a:latin typeface="Bookman Old Style" pitchFamily="18" charset="0"/>
            </a:endParaRPr>
          </a:p>
          <a:p>
            <a:r>
              <a:rPr lang="uk-UA" i="1" u="sng" dirty="0" smtClean="0">
                <a:latin typeface="Bookman Old Style" pitchFamily="18" charset="0"/>
              </a:rPr>
              <a:t>Визначимо</a:t>
            </a:r>
            <a:r>
              <a:rPr lang="uk-UA" i="1" u="sng" dirty="0">
                <a:latin typeface="Bookman Old Style" pitchFamily="18" charset="0"/>
              </a:rPr>
              <a:t>:</a:t>
            </a:r>
            <a:endParaRPr lang="ru-RU" i="1" u="sng" dirty="0">
              <a:latin typeface="Bookman Old Style" pitchFamily="18" charset="0"/>
            </a:endParaRPr>
          </a:p>
          <a:p>
            <a:pPr marL="285750" indent="-104775">
              <a:buFont typeface="Arial" pitchFamily="34" charset="0"/>
              <a:buChar char="•"/>
            </a:pPr>
            <a:r>
              <a:rPr lang="uk-UA" i="1" dirty="0">
                <a:latin typeface="Bookman Old Style" pitchFamily="18" charset="0"/>
              </a:rPr>
              <a:t>парна чи непарна функція;</a:t>
            </a:r>
            <a:endParaRPr lang="ru-RU" i="1" dirty="0">
              <a:latin typeface="Bookman Old Style" pitchFamily="18" charset="0"/>
            </a:endParaRPr>
          </a:p>
          <a:p>
            <a:pPr marL="285750" indent="-104775">
              <a:buFont typeface="Arial" pitchFamily="34" charset="0"/>
              <a:buChar char="•"/>
            </a:pPr>
            <a:r>
              <a:rPr lang="uk-UA" i="1" dirty="0">
                <a:latin typeface="Bookman Old Style" pitchFamily="18" charset="0"/>
              </a:rPr>
              <a:t>зростаюча чи спадна функція.</a:t>
            </a:r>
            <a:endParaRPr lang="ru-RU" i="1" dirty="0">
              <a:latin typeface="Bookman Old Style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4157626"/>
              </p:ext>
            </p:extLst>
          </p:nvPr>
        </p:nvGraphicFramePr>
        <p:xfrm>
          <a:off x="3533775" y="2317094"/>
          <a:ext cx="5235322" cy="43964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9" name="Слайд" r:id="rId3" imgW="3514725" imgH="2628900" progId="PowerPoint.Slide.12">
                  <p:embed/>
                </p:oleObj>
              </mc:Choice>
              <mc:Fallback>
                <p:oleObj name="Слайд" r:id="rId3" imgW="3514725" imgH="2628900" progId="PowerPoint.Slide.12">
                  <p:embed/>
                  <p:pic>
                    <p:nvPicPr>
                      <p:cNvPr id="0" name="Объект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3775" y="2317094"/>
                        <a:ext cx="5235322" cy="43964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 flipV="1">
            <a:off x="4133850" y="2400301"/>
            <a:ext cx="3952875" cy="3990976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458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6032" y="145626"/>
            <a:ext cx="85130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latin typeface="Bookman Old Style" pitchFamily="18" charset="0"/>
              </a:rPr>
              <a:t>Задача </a:t>
            </a:r>
            <a:r>
              <a:rPr lang="uk-UA" b="1" dirty="0" smtClean="0">
                <a:latin typeface="Bookman Old Style" pitchFamily="18" charset="0"/>
              </a:rPr>
              <a:t>3 (усно). </a:t>
            </a:r>
          </a:p>
          <a:p>
            <a:r>
              <a:rPr lang="uk-UA" b="1" dirty="0" smtClean="0">
                <a:latin typeface="Bookman Old Style" pitchFamily="18" charset="0"/>
              </a:rPr>
              <a:t>За </a:t>
            </a:r>
            <a:r>
              <a:rPr lang="uk-UA" b="1" dirty="0">
                <a:latin typeface="Bookman Old Style" pitchFamily="18" charset="0"/>
              </a:rPr>
              <a:t>графіком шляху, поданому на малюнку, визначити:</a:t>
            </a:r>
            <a:endParaRPr lang="ru-RU" b="1" dirty="0">
              <a:latin typeface="Bookman Old Style" pitchFamily="18" charset="0"/>
            </a:endParaRPr>
          </a:p>
          <a:p>
            <a:pPr marL="542925" indent="-180975">
              <a:buFont typeface="Arial" pitchFamily="34" charset="0"/>
              <a:buChar char="•"/>
            </a:pPr>
            <a:r>
              <a:rPr lang="uk-UA" b="1" dirty="0">
                <a:latin typeface="Bookman Old Style" pitchFamily="18" charset="0"/>
              </a:rPr>
              <a:t>вид руху тіла (як рухалось тіло</a:t>
            </a:r>
            <a:r>
              <a:rPr lang="uk-UA" b="1" dirty="0" smtClean="0">
                <a:latin typeface="Bookman Old Style" pitchFamily="18" charset="0"/>
              </a:rPr>
              <a:t>);</a:t>
            </a:r>
            <a:endParaRPr lang="ru-RU" b="1" dirty="0">
              <a:latin typeface="Bookman Old Style" pitchFamily="18" charset="0"/>
            </a:endParaRPr>
          </a:p>
          <a:p>
            <a:pPr marL="542925" indent="-180975">
              <a:buFont typeface="Arial" pitchFamily="34" charset="0"/>
              <a:buChar char="•"/>
            </a:pPr>
            <a:r>
              <a:rPr lang="uk-UA" b="1" dirty="0">
                <a:latin typeface="Bookman Old Style" pitchFamily="18" charset="0"/>
              </a:rPr>
              <a:t>який шлях </a:t>
            </a:r>
            <a:r>
              <a:rPr lang="uk-UA" b="1" dirty="0" smtClean="0">
                <a:latin typeface="Bookman Old Style" pitchFamily="18" charset="0"/>
              </a:rPr>
              <a:t>тіло подолало </a:t>
            </a:r>
            <a:r>
              <a:rPr lang="uk-UA" b="1" dirty="0">
                <a:latin typeface="Bookman Old Style" pitchFamily="18" charset="0"/>
              </a:rPr>
              <a:t>за перші 5 </a:t>
            </a:r>
            <a:r>
              <a:rPr lang="uk-UA" b="1" dirty="0" smtClean="0">
                <a:latin typeface="Bookman Old Style" pitchFamily="18" charset="0"/>
              </a:rPr>
              <a:t>с;</a:t>
            </a:r>
            <a:endParaRPr lang="ru-RU" b="1" dirty="0">
              <a:latin typeface="Bookman Old Style" pitchFamily="18" charset="0"/>
            </a:endParaRPr>
          </a:p>
          <a:p>
            <a:pPr marL="542925" indent="-180975">
              <a:buFont typeface="Arial" pitchFamily="34" charset="0"/>
              <a:buChar char="•"/>
            </a:pPr>
            <a:r>
              <a:rPr lang="uk-UA" b="1" dirty="0">
                <a:latin typeface="Bookman Old Style" pitchFamily="18" charset="0"/>
              </a:rPr>
              <a:t>якою була швидкість </a:t>
            </a:r>
            <a:r>
              <a:rPr lang="uk-UA" b="1" dirty="0" smtClean="0">
                <a:latin typeface="Bookman Old Style" pitchFamily="18" charset="0"/>
              </a:rPr>
              <a:t>тіла на </a:t>
            </a:r>
            <a:r>
              <a:rPr lang="uk-UA" b="1" dirty="0">
                <a:latin typeface="Bookman Old Style" pitchFamily="18" charset="0"/>
              </a:rPr>
              <a:t>кожній </a:t>
            </a:r>
            <a:r>
              <a:rPr lang="uk-UA" b="1" dirty="0" smtClean="0">
                <a:latin typeface="Bookman Old Style" pitchFamily="18" charset="0"/>
              </a:rPr>
              <a:t>ділянці.</a:t>
            </a:r>
            <a:endParaRPr lang="ru-RU" b="1" dirty="0">
              <a:latin typeface="Bookman Old Style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7105162"/>
              </p:ext>
            </p:extLst>
          </p:nvPr>
        </p:nvGraphicFramePr>
        <p:xfrm>
          <a:off x="419100" y="1622425"/>
          <a:ext cx="8001000" cy="5083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3" name="Слайд" r:id="rId3" imgW="1504950" imgH="1133475" progId="PowerPoint.Slide.12">
                  <p:embed/>
                </p:oleObj>
              </mc:Choice>
              <mc:Fallback>
                <p:oleObj name="Слайд" r:id="rId3" imgW="1504950" imgH="1133475" progId="PowerPoint.Slide.12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" y="1622425"/>
                        <a:ext cx="8001000" cy="5083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8" name="Прямая соединительная линия 17"/>
          <p:cNvCxnSpPr/>
          <p:nvPr/>
        </p:nvCxnSpPr>
        <p:spPr>
          <a:xfrm>
            <a:off x="6269310" y="2667000"/>
            <a:ext cx="0" cy="4191000"/>
          </a:xfrm>
          <a:prstGeom prst="line">
            <a:avLst/>
          </a:prstGeom>
          <a:ln w="5715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H="1">
            <a:off x="1380700" y="3302918"/>
            <a:ext cx="5782100" cy="0"/>
          </a:xfrm>
          <a:prstGeom prst="line">
            <a:avLst/>
          </a:prstGeom>
          <a:ln w="5715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287013" y="2556404"/>
            <a:ext cx="0" cy="4191000"/>
          </a:xfrm>
          <a:prstGeom prst="line">
            <a:avLst/>
          </a:prstGeom>
          <a:ln w="5715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>
            <a:off x="1380700" y="4809637"/>
            <a:ext cx="5782100" cy="0"/>
          </a:xfrm>
          <a:prstGeom prst="line">
            <a:avLst/>
          </a:prstGeom>
          <a:ln w="5715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6163394" y="3230910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4215005" y="4737629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4287013" y="5841655"/>
            <a:ext cx="1982297" cy="0"/>
          </a:xfrm>
          <a:prstGeom prst="line">
            <a:avLst/>
          </a:prstGeom>
          <a:ln w="57150">
            <a:solidFill>
              <a:srgbClr val="7030A0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783857" y="5239405"/>
            <a:ext cx="90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10 с</a:t>
            </a:r>
            <a:endParaRPr lang="ru-RU" sz="2800" b="1" dirty="0"/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7041384" y="3312443"/>
            <a:ext cx="0" cy="1434711"/>
          </a:xfrm>
          <a:prstGeom prst="line">
            <a:avLst/>
          </a:prstGeom>
          <a:ln w="57150">
            <a:solidFill>
              <a:srgbClr val="7030A0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7181850" y="3768188"/>
            <a:ext cx="1009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20 м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48305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31" grpId="0"/>
      <p:bldP spid="3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88640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Bookman Old Style" pitchFamily="18" charset="0"/>
              </a:rPr>
              <a:t>І знову математика… </a:t>
            </a:r>
            <a:r>
              <a:rPr lang="uk-UA" sz="2400" b="1" dirty="0" smtClean="0">
                <a:latin typeface="Bookman Old Style" pitchFamily="18" charset="0"/>
                <a:sym typeface="Wingdings"/>
              </a:rPr>
              <a:t></a:t>
            </a:r>
            <a:endParaRPr lang="uk-UA" sz="2400" b="1" dirty="0" smtClean="0">
              <a:latin typeface="Bookman Old Style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600074" y="908150"/>
                <a:ext cx="8296275" cy="45682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400" dirty="0" smtClean="0">
                    <a:latin typeface="Times New Roman" pitchFamily="18" charset="0"/>
                    <a:ea typeface="Calibri"/>
                    <a:cs typeface="Times New Roman" pitchFamily="18" charset="0"/>
                  </a:rPr>
                  <a:t>1. Знайти </a:t>
                </a:r>
                <a:r>
                  <a:rPr lang="uk-UA" sz="2400" dirty="0">
                    <a:latin typeface="Times New Roman" pitchFamily="18" charset="0"/>
                    <a:ea typeface="Calibri"/>
                    <a:cs typeface="Times New Roman" pitchFamily="18" charset="0"/>
                  </a:rPr>
                  <a:t>область визначення функції: </a:t>
                </a:r>
                <a14:m>
                  <m:oMath xmlns:m="http://schemas.openxmlformats.org/officeDocument/2006/math"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)=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5</m:t>
                        </m:r>
                      </m:num>
                      <m:den>
                        <m:r>
                          <a:rPr lang="uk-UA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(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𝑥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−1)(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𝑥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+2)</m:t>
                        </m:r>
                      </m:den>
                    </m:f>
                  </m:oMath>
                </a14:m>
                <a:endParaRPr lang="ru-RU" sz="24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 </a:t>
                </a:r>
                <a:endParaRPr lang="ru-RU" sz="24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400" dirty="0" smtClean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2. Знайти </a:t>
                </a:r>
                <a:r>
                  <a:rPr lang="uk-UA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область визначення функції: </a:t>
                </a:r>
                <a14:m>
                  <m:oMath xmlns:m="http://schemas.openxmlformats.org/officeDocument/2006/math"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)=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3</m:t>
                        </m:r>
                        <m:r>
                          <a:rPr lang="uk-UA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𝑥</m:t>
                        </m:r>
                      </m:num>
                      <m:den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uk-UA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𝑥</m:t>
                            </m:r>
                          </m:e>
                          <m:sup>
                            <m:r>
                              <a:rPr lang="uk-UA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</m:sup>
                        </m:sSup>
                        <m:r>
                          <a:rPr lang="uk-UA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+3</m:t>
                        </m:r>
                      </m:den>
                    </m:f>
                  </m:oMath>
                </a14:m>
                <a:endParaRPr lang="ru-RU" sz="24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 </a:t>
                </a:r>
                <a:endParaRPr lang="ru-RU" sz="24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400" dirty="0" smtClean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3. Довести</a:t>
                </a:r>
                <a:r>
                  <a:rPr lang="uk-UA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, що функція є парною: </a:t>
                </a:r>
                <a:r>
                  <a:rPr lang="uk-UA" sz="2400" b="1" i="1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2400" i="1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f(x)</a:t>
                </a:r>
                <a:r>
                  <a:rPr lang="en-US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uk-UA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= 3</a:t>
                </a:r>
                <a:r>
                  <a:rPr lang="uk-UA" sz="2400" i="1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х</a:t>
                </a:r>
                <a:r>
                  <a:rPr lang="uk-UA" sz="2400" baseline="300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2</a:t>
                </a:r>
                <a:r>
                  <a:rPr lang="uk-UA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 + </a:t>
                </a:r>
                <a:r>
                  <a:rPr lang="uk-UA" sz="2400" i="1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х</a:t>
                </a:r>
                <a:r>
                  <a:rPr lang="uk-UA" sz="2400" baseline="300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4</a:t>
                </a:r>
                <a:endParaRPr lang="ru-RU" sz="24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 </a:t>
                </a:r>
                <a:endParaRPr lang="ru-RU" sz="24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400" dirty="0" smtClean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4. Довести</a:t>
                </a:r>
                <a:r>
                  <a:rPr lang="uk-UA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, що функція є непарною: </a:t>
                </a:r>
                <a14:m>
                  <m:oMath xmlns:m="http://schemas.openxmlformats.org/officeDocument/2006/math"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  <m:r>
                      <a:rPr lang="uk-UA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)=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uk-UA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𝑥</m:t>
                            </m:r>
                          </m:e>
                          <m:sup>
                            <m:r>
                              <a:rPr lang="uk-UA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4</m:t>
                            </m:r>
                          </m:sup>
                        </m:sSup>
                        <m:r>
                          <a:rPr lang="uk-UA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+1</m:t>
                        </m:r>
                      </m:num>
                      <m:den>
                        <m:r>
                          <a:rPr lang="uk-UA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uk-UA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𝑥</m:t>
                            </m:r>
                          </m:e>
                          <m:sup>
                            <m:r>
                              <a:rPr lang="uk-UA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endParaRPr lang="ru-RU" sz="24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 </a:t>
                </a:r>
                <a:endParaRPr lang="ru-RU" sz="24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400" dirty="0" smtClean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5. Знайти </a:t>
                </a:r>
                <a:r>
                  <a:rPr lang="uk-UA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значення виразу 4</a:t>
                </a:r>
                <a:r>
                  <a:rPr lang="uk-UA" sz="2400" i="1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х</a:t>
                </a:r>
                <a:r>
                  <a:rPr lang="uk-UA" sz="2400" baseline="300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2</a:t>
                </a:r>
                <a:r>
                  <a:rPr lang="uk-UA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 + 2</a:t>
                </a:r>
                <a:r>
                  <a:rPr lang="uk-UA" sz="2400" i="1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х</a:t>
                </a:r>
                <a:r>
                  <a:rPr lang="uk-UA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 – 7; якщо </a:t>
                </a:r>
                <a:r>
                  <a:rPr lang="uk-UA" sz="2400" i="1" dirty="0" smtClean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х</a:t>
                </a:r>
                <a:r>
                  <a:rPr lang="uk-UA" sz="2400" dirty="0" smtClean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uk-UA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= 1; </a:t>
                </a:r>
                <a:r>
                  <a:rPr lang="uk-UA" sz="2400" i="1" dirty="0" err="1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х</a:t>
                </a:r>
                <a:r>
                  <a:rPr lang="uk-UA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 = –1.</a:t>
                </a:r>
                <a:endParaRPr lang="ru-RU" sz="24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074" y="908150"/>
                <a:ext cx="8296275" cy="4568238"/>
              </a:xfrm>
              <a:prstGeom prst="rect">
                <a:avLst/>
              </a:prstGeom>
              <a:blipFill rotWithShape="1">
                <a:blip r:embed="rId2"/>
                <a:stretch>
                  <a:fillRect l="-1102" b="-14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7109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316657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latin typeface="Bookman Old Style" pitchFamily="18" charset="0"/>
              </a:rPr>
              <a:t>Задача </a:t>
            </a:r>
            <a:r>
              <a:rPr lang="uk-UA" b="1" dirty="0" smtClean="0">
                <a:latin typeface="Bookman Old Style" pitchFamily="18" charset="0"/>
              </a:rPr>
              <a:t>4. </a:t>
            </a:r>
            <a:endParaRPr lang="uk-UA" b="1" dirty="0" smtClean="0">
              <a:latin typeface="Bookman Old Style" pitchFamily="18" charset="0"/>
            </a:endParaRPr>
          </a:p>
          <a:p>
            <a:pPr>
              <a:lnSpc>
                <a:spcPct val="150000"/>
              </a:lnSpc>
            </a:pPr>
            <a:r>
              <a:rPr lang="uk-UA" b="1" dirty="0" smtClean="0">
                <a:latin typeface="Bookman Old Style" pitchFamily="18" charset="0"/>
              </a:rPr>
              <a:t>Побудувати графік шляху, якщо швидкість рівномірного руху дорівнює 4 м/с.</a:t>
            </a:r>
            <a:endParaRPr lang="ru-RU" b="1" dirty="0">
              <a:latin typeface="Bookman Old Style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 3"/>
              <p:cNvSpPr/>
              <p:nvPr/>
            </p:nvSpPr>
            <p:spPr>
              <a:xfrm>
                <a:off x="369606" y="4492667"/>
                <a:ext cx="4015586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800" i="1"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uk-UA" sz="2800" i="1"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𝑆</m:t>
                          </m:r>
                        </m:num>
                        <m:den>
                          <m:r>
                            <a:rPr lang="uk-UA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</m:den>
                      </m:f>
                      <m:r>
                        <a:rPr lang="uk-UA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8</m:t>
                          </m:r>
                        </m:num>
                        <m:den>
                          <m:r>
                            <a:rPr lang="uk-UA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den>
                      </m:f>
                      <m:r>
                        <a:rPr lang="uk-UA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12</m:t>
                          </m:r>
                        </m:num>
                        <m:den>
                          <m:r>
                            <a:rPr lang="uk-UA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den>
                      </m:f>
                      <m:r>
                        <a:rPr lang="uk-UA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=4 </m:t>
                      </m:r>
                      <m:r>
                        <a:rPr lang="ru-RU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м/с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606" y="4492667"/>
                <a:ext cx="4015586" cy="90178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Прямоугольник 4"/>
              <p:cNvSpPr/>
              <p:nvPr/>
            </p:nvSpPr>
            <p:spPr>
              <a:xfrm>
                <a:off x="488555" y="3229188"/>
                <a:ext cx="2484783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800" i="1"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uk-UA" sz="2800" i="1"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𝑆</m:t>
                          </m:r>
                        </m:num>
                        <m:den>
                          <m:r>
                            <a:rPr lang="uk-UA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</m:den>
                      </m:f>
                      <m:r>
                        <a:rPr lang="uk-UA" sz="2800" i="1" smtClean="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=4</m:t>
                      </m:r>
                      <m:r>
                        <a:rPr lang="uk-UA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ru-RU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м/с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555" y="3229188"/>
                <a:ext cx="2484783" cy="90178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/>
              <p:cNvSpPr/>
              <p:nvPr/>
            </p:nvSpPr>
            <p:spPr>
              <a:xfrm>
                <a:off x="745731" y="1978025"/>
                <a:ext cx="1163139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800" i="1"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uk-UA" sz="2800" i="1"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uk-UA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𝑆</m:t>
                          </m:r>
                        </m:num>
                        <m:den>
                          <m:r>
                            <a:rPr lang="uk-UA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731" y="1978025"/>
                <a:ext cx="1163139" cy="90178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5583675"/>
              </p:ext>
            </p:extLst>
          </p:nvPr>
        </p:nvGraphicFramePr>
        <p:xfrm>
          <a:off x="4475043" y="1726625"/>
          <a:ext cx="4440358" cy="395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name="Слайд" r:id="rId6" imgW="4419600" imgH="3314700" progId="PowerPoint.Slide.12">
                  <p:embed/>
                </p:oleObj>
              </mc:Choice>
              <mc:Fallback>
                <p:oleObj name="Слайд" r:id="rId6" imgW="4419600" imgH="3314700" progId="PowerPoint.Slide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16505" r="21190"/>
                      <a:stretch>
                        <a:fillRect/>
                      </a:stretch>
                    </p:blipFill>
                    <p:spPr bwMode="auto">
                      <a:xfrm>
                        <a:off x="4475043" y="1726625"/>
                        <a:ext cx="4440358" cy="3959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33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6107" y="228600"/>
            <a:ext cx="76782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latin typeface="Bookman Old Style" pitchFamily="18" charset="0"/>
              </a:rPr>
              <a:t>Питання на 2 додаткових бали. </a:t>
            </a:r>
          </a:p>
          <a:p>
            <a:endParaRPr lang="uk-UA" b="1" dirty="0" smtClean="0">
              <a:latin typeface="Bookman Old Style" pitchFamily="18" charset="0"/>
            </a:endParaRPr>
          </a:p>
          <a:p>
            <a:r>
              <a:rPr lang="uk-UA" b="1" dirty="0" smtClean="0">
                <a:latin typeface="Bookman Old Style" pitchFamily="18" charset="0"/>
              </a:rPr>
              <a:t>Яке тіло рухається швидше? Відповідь пояснити.</a:t>
            </a:r>
            <a:endParaRPr lang="ru-RU" b="1" dirty="0">
              <a:latin typeface="Bookman Old Style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4229117"/>
              </p:ext>
            </p:extLst>
          </p:nvPr>
        </p:nvGraphicFramePr>
        <p:xfrm>
          <a:off x="866775" y="1394849"/>
          <a:ext cx="7019925" cy="52596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4" name="Слайд" r:id="rId3" imgW="4524375" imgH="3390900" progId="PowerPoint.Slide.12">
                  <p:embed/>
                </p:oleObj>
              </mc:Choice>
              <mc:Fallback>
                <p:oleObj name="Слайд" r:id="rId3" imgW="4524375" imgH="3390900" progId="PowerPoint.Slide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775" y="1394849"/>
                        <a:ext cx="7019925" cy="52596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6099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2782" y="228600"/>
            <a:ext cx="71448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latin typeface="Bookman Old Style" pitchFamily="18" charset="0"/>
              </a:rPr>
              <a:t>Питання на 2 додаткових бали. </a:t>
            </a:r>
          </a:p>
          <a:p>
            <a:endParaRPr lang="uk-UA" b="1" dirty="0" smtClean="0">
              <a:latin typeface="Bookman Old Style" pitchFamily="18" charset="0"/>
            </a:endParaRPr>
          </a:p>
          <a:p>
            <a:r>
              <a:rPr lang="uk-UA" b="1" dirty="0" smtClean="0">
                <a:latin typeface="Bookman Old Style" pitchFamily="18" charset="0"/>
              </a:rPr>
              <a:t>Яке тіло рухається швидше? Відповідь пояснити.</a:t>
            </a:r>
            <a:endParaRPr lang="ru-RU" b="1" dirty="0">
              <a:latin typeface="Bookman Old Style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522654"/>
              </p:ext>
            </p:extLst>
          </p:nvPr>
        </p:nvGraphicFramePr>
        <p:xfrm>
          <a:off x="866775" y="1394849"/>
          <a:ext cx="7019925" cy="52596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8" name="Слайд" r:id="rId3" imgW="4524375" imgH="3390900" progId="PowerPoint.Slide.12">
                  <p:embed/>
                </p:oleObj>
              </mc:Choice>
              <mc:Fallback>
                <p:oleObj name="Слайд" r:id="rId3" imgW="4524375" imgH="3390900" progId="PowerPoint.Slide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775" y="1394849"/>
                        <a:ext cx="7019925" cy="52596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 flipV="1">
            <a:off x="3324225" y="3810000"/>
            <a:ext cx="0" cy="2038350"/>
          </a:xfrm>
          <a:prstGeom prst="line">
            <a:avLst/>
          </a:prstGeom>
          <a:ln w="317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647825" y="5143500"/>
            <a:ext cx="1676400" cy="0"/>
          </a:xfrm>
          <a:prstGeom prst="line">
            <a:avLst/>
          </a:prstGeom>
          <a:ln w="317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647825" y="4362450"/>
            <a:ext cx="1676400" cy="0"/>
          </a:xfrm>
          <a:prstGeom prst="line">
            <a:avLst/>
          </a:prstGeom>
          <a:ln w="317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1984648" y="4280892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984648" y="5071492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624608" y="475384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ІІ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624608" y="392772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І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14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24051" y="498039"/>
            <a:ext cx="5505450" cy="556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На сьогоднішньому занятті ми…</a:t>
            </a:r>
          </a:p>
          <a:p>
            <a:pPr algn="ctr">
              <a:lnSpc>
                <a:spcPct val="150000"/>
              </a:lnSpc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повторили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вивчили…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засвоїли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ознайомились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навчились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розв'язали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побачили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аналізували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з'ясували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10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438149" y="970834"/>
                <a:ext cx="8334376" cy="52551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800" dirty="0">
                    <a:latin typeface="Times New Roman" pitchFamily="18" charset="0"/>
                    <a:ea typeface="Calibri"/>
                    <a:cs typeface="Times New Roman" pitchFamily="18" charset="0"/>
                  </a:rPr>
                  <a:t>Складіть два речення, в яких слово «функція» має різні значення.</a:t>
                </a:r>
                <a:endParaRPr lang="ru-RU" sz="28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indent="450215"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8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Скласти два речення з омонімами «аргумент» і «відношення».</a:t>
                </a:r>
                <a:endParaRPr lang="ru-RU" sz="28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indent="450215"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8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Написати синоніми до термінів «</a:t>
                </a:r>
                <a:r>
                  <a:rPr lang="uk-UA" sz="2800" dirty="0" err="1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півпряма</a:t>
                </a:r>
                <a:r>
                  <a:rPr lang="uk-UA" sz="28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» і «правильний чотирикутник».</a:t>
                </a:r>
                <a:endParaRPr lang="ru-RU" sz="28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indent="450215"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8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Знайти координати точки перетину графіків функції </a:t>
                </a:r>
                <a:r>
                  <a:rPr lang="en-US" sz="2800" i="1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y  </a:t>
                </a:r>
                <a14:m>
                  <m:oMath xmlns:m="http://schemas.openxmlformats.org/officeDocument/2006/math">
                    <m:r>
                      <a:rPr lang="uk-UA" sz="28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ru-RU" sz="28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8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num>
                      <m:den>
                        <m:r>
                          <a:rPr lang="uk-UA" sz="28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3</m:t>
                        </m:r>
                      </m:den>
                    </m:f>
                    <m:r>
                      <a:rPr lang="uk-UA" sz="28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</m:oMath>
                </a14:m>
                <a:r>
                  <a:rPr lang="uk-UA" sz="2800" dirty="0"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 та </a:t>
                </a:r>
                <a:r>
                  <a:rPr lang="en-US" sz="2800" i="1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y </a:t>
                </a:r>
                <a14:m>
                  <m:oMath xmlns:m="http://schemas.openxmlformats.org/officeDocument/2006/math">
                    <m:r>
                      <a:rPr lang="uk-UA" sz="2800" i="1">
                        <a:effectLst/>
                        <a:latin typeface="Cambria Math"/>
                        <a:ea typeface="Calibri"/>
                        <a:cs typeface="Times New Roman"/>
                      </a:rPr>
                      <m:t>=5−</m:t>
                    </m:r>
                    <m:r>
                      <a:rPr lang="uk-UA" sz="28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</m:oMath>
                </a14:m>
                <a:r>
                  <a:rPr lang="uk-UA" sz="28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endParaRPr lang="ru-RU" sz="28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indent="450215"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uk-UA" sz="28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Побудувати графік шляху, якщо швидкість дорівнює 6 м/с.</a:t>
                </a:r>
                <a:endParaRPr lang="ru-RU" sz="2800" dirty="0"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149" y="970834"/>
                <a:ext cx="8334376" cy="5255157"/>
              </a:xfrm>
              <a:prstGeom prst="rect">
                <a:avLst/>
              </a:prstGeom>
              <a:blipFill rotWithShape="1">
                <a:blip r:embed="rId2"/>
                <a:stretch>
                  <a:fillRect l="-1536" t="-696" r="-1463" b="-16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755576" y="188640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Bookman Old Style" pitchFamily="18" charset="0"/>
              </a:rPr>
              <a:t>Домашнє завдання</a:t>
            </a:r>
            <a:endParaRPr lang="uk-UA" sz="2400" b="1" dirty="0" smtClean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679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1052736"/>
            <a:ext cx="76328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«</a:t>
            </a:r>
            <a:r>
              <a:rPr lang="uk-UA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Якщо </a:t>
            </a:r>
            <a:r>
              <a:rPr lang="uk-UA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ви хочете, щоб життя посміхалося вам, подаруйте йому спочатку свій гарний настрій</a:t>
            </a:r>
            <a:r>
              <a:rPr lang="uk-UA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»</a:t>
            </a:r>
            <a:endParaRPr lang="uk-UA" sz="5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r"/>
            <a:r>
              <a:rPr lang="uk-UA" sz="4000" b="1" i="1" dirty="0" smtClean="0">
                <a:latin typeface="Monotype Corsiva" pitchFamily="66" charset="0"/>
              </a:rPr>
              <a:t>Б. Спіноза</a:t>
            </a:r>
            <a:endParaRPr lang="ru-RU" sz="4000" b="1" i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14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600</TotalTime>
  <Words>1099</Words>
  <Application>Microsoft Office PowerPoint</Application>
  <PresentationFormat>Экран (4:3)</PresentationFormat>
  <Paragraphs>289</Paragraphs>
  <Slides>23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Воздушный поток</vt:lpstr>
      <vt:lpstr>Тема Office</vt:lpstr>
      <vt:lpstr>Слайд</vt:lpstr>
      <vt:lpstr>Слайд Microsoft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User</cp:lastModifiedBy>
  <cp:revision>71</cp:revision>
  <dcterms:modified xsi:type="dcterms:W3CDTF">2021-09-28T23:40:50Z</dcterms:modified>
</cp:coreProperties>
</file>