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3"/>
  </p:notesMasterIdLst>
  <p:handoutMasterIdLst>
    <p:handoutMasterId r:id="rId24"/>
  </p:handoutMasterIdLst>
  <p:sldIdLst>
    <p:sldId id="291" r:id="rId2"/>
    <p:sldId id="315" r:id="rId3"/>
    <p:sldId id="293" r:id="rId4"/>
    <p:sldId id="294" r:id="rId5"/>
    <p:sldId id="296" r:id="rId6"/>
    <p:sldId id="316" r:id="rId7"/>
    <p:sldId id="297" r:id="rId8"/>
    <p:sldId id="321" r:id="rId9"/>
    <p:sldId id="298" r:id="rId10"/>
    <p:sldId id="317" r:id="rId11"/>
    <p:sldId id="300" r:id="rId12"/>
    <p:sldId id="301" r:id="rId13"/>
    <p:sldId id="318" r:id="rId14"/>
    <p:sldId id="302" r:id="rId15"/>
    <p:sldId id="319" r:id="rId16"/>
    <p:sldId id="320" r:id="rId17"/>
    <p:sldId id="306" r:id="rId18"/>
    <p:sldId id="308" r:id="rId19"/>
    <p:sldId id="311" r:id="rId20"/>
    <p:sldId id="313" r:id="rId21"/>
    <p:sldId id="322" r:id="rId22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66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CC66"/>
    <a:srgbClr val="16103C"/>
    <a:srgbClr val="7E5FD7"/>
    <a:srgbClr val="6699FF"/>
    <a:srgbClr val="0066FF"/>
    <a:srgbClr val="00CC00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2" autoAdjust="0"/>
    <p:restoredTop sz="94663" autoAdjust="0"/>
  </p:normalViewPr>
  <p:slideViewPr>
    <p:cSldViewPr>
      <p:cViewPr varScale="1">
        <p:scale>
          <a:sx n="65" d="100"/>
          <a:sy n="65" d="100"/>
        </p:scale>
        <p:origin x="67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3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2C242FC3-7D1D-4300-98CC-1D0011745D1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196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eaLnBrk="0" hangingPunct="0">
              <a:defRPr kumimoji="0"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9050" tIns="0" rIns="19050" bIns="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kumimoji="0" sz="1200"/>
            </a:lvl1pPr>
          </a:lstStyle>
          <a:p>
            <a:pPr>
              <a:defRPr/>
            </a:pPr>
            <a:fld id="{11EAB0FD-0A14-4181-90D3-969D4B19F77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6" name="Прямоугольник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21" name="Овал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029E2-0564-4167-AEC9-150DDA7440F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194824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2F11F-3CF7-484E-8FD1-81D8481F93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4985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4" name="Овал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5" name="Овал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6" name="Овал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7" name="Овал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8" name="Овал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57DDE1-9A33-40BF-AA68-4F8D302638E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43394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5AF8B9-CDDF-4679-B9B9-B36BBD652F7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6061511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A0F86-881B-41D2-943B-AC99A98589B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4545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D1E27-FD9C-4B75-8047-BF910D7E15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9564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83524-9CB3-41B2-AA5F-AB9BA90D359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536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 dirty="0">
              <a:latin typeface="Arial" charset="0"/>
            </a:endParaRPr>
          </a:p>
        </p:txBody>
      </p:sp>
      <p:sp>
        <p:nvSpPr>
          <p:cNvPr id="6" name="Прямая соединительная линия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 dirty="0">
              <a:latin typeface="Arial" charset="0"/>
            </a:endParaRPr>
          </a:p>
        </p:txBody>
      </p:sp>
      <p:sp>
        <p:nvSpPr>
          <p:cNvPr id="7" name="Прямая соединительная линия 1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Прямая соединительная линия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10" name="Прямая соединительная линия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A39F6-295D-4D18-94FC-E30E04F8DE5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374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7" name="Прямая соединительная линия 1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9" name="Прямая соединительная линия 1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 dirty="0">
              <a:latin typeface="Arial" charset="0"/>
            </a:endParaRPr>
          </a:p>
        </p:txBody>
      </p:sp>
      <p:sp>
        <p:nvSpPr>
          <p:cNvPr id="11" name="Прямая соединительная линия 2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87751-D72D-4CCA-9C45-148D53400FD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36709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DD74E-407F-445A-B75A-E5DF46BC386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34824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71DAE-239E-4895-A93F-64CE6328AB8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37693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 dirty="0">
              <a:latin typeface="Arial" charset="0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hangingPunct="1">
              <a:defRPr/>
            </a:pPr>
            <a:endParaRPr kumimoji="0" lang="en-US">
              <a:latin typeface="Arial" charset="0"/>
            </a:endParaRPr>
          </a:p>
        </p:txBody>
      </p:sp>
      <p:sp>
        <p:nvSpPr>
          <p:cNvPr id="1032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/>
          </a:p>
        </p:txBody>
      </p:sp>
      <p:sp>
        <p:nvSpPr>
          <p:cNvPr id="1034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72A82BA1-FDED-4D94-908D-A664573BDD9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3992" r:id="rId4"/>
    <p:sldLayoutId id="2147483993" r:id="rId5"/>
    <p:sldLayoutId id="2147484000" r:id="rId6"/>
    <p:sldLayoutId id="2147483994" r:id="rId7"/>
    <p:sldLayoutId id="2147484001" r:id="rId8"/>
    <p:sldLayoutId id="2147484002" r:id="rId9"/>
    <p:sldLayoutId id="2147483995" r:id="rId10"/>
    <p:sldLayoutId id="21474839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anose="05000000000000000000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anose="05000000000000000000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anose="05020102010507070707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file:///C:\Users\user\Desktop\&#1084;&#1077;&#1088;&#1086;&#1087;&#1088;&#1080;&#1103;&#1090;&#1080;&#1077;%202021\&#1042;&#1061;&#1030;&#1044;%20&#1042;%20&#1051;&#1040;&#1041;&#1030;&#1056;&#1048;&#1053;&#1058;\&#1076;&#1083;&#1103;%20&#1095;&#1086;&#1075;&#1086;%20&#1084;&#1072;&#1090;&#1077;&#1084;&#1072;&#1090;&#1080;&#1082;&#1072;.mp4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file:///C:\Users\user\Desktop\&#1084;&#1077;&#1088;&#1086;&#1087;&#1088;&#1080;&#1103;&#1090;&#1080;&#1077;%202021\&#1042;&#1061;&#1030;&#1044;%20&#1042;%20&#1051;&#1040;&#1041;&#1030;&#1056;&#1048;&#1053;&#1058;\&#1051;&#1086;&#1075;&#1080;&#1110;&#1082;&#1072;.mp4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file:///C:\Users\user\Desktop\&#1084;&#1077;&#1088;&#1086;&#1087;&#1088;&#1080;&#1103;&#1090;&#1080;&#1077;%202021\&#1042;&#1061;&#1030;&#1044;%20&#1042;%20&#1051;&#1040;&#1041;&#1030;&#1056;&#1048;&#1053;&#1058;\&#1083;&#1072;&#1073;&#1110;&#1088;&#1080;&#1085;&#1090;&#1080;.mp4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hyperlink" Target="file:///C:\Users\user\Desktop\&#1084;&#1077;&#1088;&#1086;&#1087;&#1088;&#1080;&#1103;&#1090;&#1080;&#1077;%202021\&#1042;&#1061;&#1030;&#1044;%20&#1042;%20&#1051;&#1040;&#1041;&#1030;&#1056;&#1048;&#1053;&#1058;\&#1074;&#1110;&#1076;%20&#1040;&#1088;&#1093;&#1110;&#1084;&#1077;&#1076;&#1072;%20&#1076;&#1086;%20&#1085;&#1072;&#1096;&#1080;&#1093;%20&#1095;&#1072;&#1089;&#1110;&#1074;" TargetMode="Externa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hyperlink" Target="file:///C:\Users\user\Desktop\&#1084;&#1077;&#1088;&#1086;&#1087;&#1088;&#1080;&#1103;&#1090;&#1080;&#1077;%202021\&#1042;&#1061;&#1030;&#1044;%20&#1042;%20&#1051;&#1040;&#1041;&#1030;&#1056;&#1048;&#1053;&#1058;\&#1089;&#1080;&#1089;&#1090;&#1077;&#1084;&#1072;%20&#1074;&#1080;&#1084;&#1110;&#1088;&#1102;&#1074;&#1072;&#1085;&#1100;.mp4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file:///C:\Users\user\Desktop\&#1084;&#1077;&#1088;&#1086;&#1087;&#1088;&#1080;&#1103;&#1090;&#1080;&#1077;%202021\&#1042;&#1061;&#1030;&#1044;%20&#1042;%20&#1051;&#1040;&#1041;&#1030;&#1056;&#1048;&#1053;&#1058;\&#1103;&#1082;%20&#1089;&#1090;&#1072;&#1090;&#1100;%20&#1088;&#1086;&#1079;&#1091;&#1084;&#1085;&#1110;&#1096;&#1080;&#1084;.mp4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ChangeArrowheads="1"/>
          </p:cNvSpPr>
          <p:nvPr/>
        </p:nvSpPr>
        <p:spPr bwMode="auto">
          <a:xfrm>
            <a:off x="0" y="107950"/>
            <a:ext cx="0" cy="241300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-17457" rIns="0" bIns="-17457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n-US" altLang="ru-RU"/>
          </a:p>
        </p:txBody>
      </p:sp>
      <p:pic>
        <p:nvPicPr>
          <p:cNvPr id="12291" name="Picture 5" descr="Математика в жизни людей.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0" y="234240"/>
            <a:ext cx="4286250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Содержимое 2"/>
          <p:cNvSpPr>
            <a:spLocks noGrp="1"/>
          </p:cNvSpPr>
          <p:nvPr>
            <p:ph sz="quarter" idx="1"/>
          </p:nvPr>
        </p:nvSpPr>
        <p:spPr>
          <a:xfrm>
            <a:off x="1389063" y="4049713"/>
            <a:ext cx="6264275" cy="2474912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kumimoji="1" lang="uk-UA" altLang="ru-RU" sz="2800" smtClean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Яка наука може бути більш благородна, більш чудова, більш корисна для людства, ніж математика</a:t>
            </a:r>
            <a:r>
              <a:rPr lang="ru-RU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  </a:t>
            </a: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ru-RU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Б. Франкл</a:t>
            </a:r>
            <a:r>
              <a:rPr lang="uk-UA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altLang="ru-RU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ru-RU" altLang="ru-RU" sz="4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7812088" y="6273800"/>
            <a:ext cx="431800" cy="395288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5285747" y="1680312"/>
            <a:ext cx="25263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cap="small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cap="small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Вхід</a:t>
            </a:r>
            <a:r>
              <a:rPr lang="ru-RU" b="1" cap="small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b="1" cap="small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лабіринт</a:t>
            </a:r>
            <a:r>
              <a:rPr lang="ru-RU" b="1" cap="small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b="1" cap="small" dirty="0">
                <a:solidFill>
                  <a:srgbClr val="FFF39D"/>
                </a:solidFill>
                <a:latin typeface="Century Schoolbook" panose="02040604050505020304" pitchFamily="18" charset="0"/>
              </a:rPr>
              <a:t/>
            </a:r>
            <a:br>
              <a:rPr lang="ru-RU" b="1" cap="small" dirty="0">
                <a:solidFill>
                  <a:srgbClr val="FFF39D"/>
                </a:solidFill>
                <a:latin typeface="Century Schoolbook" panose="02040604050505020304" pitchFamily="18" charset="0"/>
              </a:rPr>
            </a:br>
            <a:r>
              <a:rPr lang="ru-RU" b="1" cap="small" dirty="0">
                <a:solidFill>
                  <a:srgbClr val="FFF39D"/>
                </a:solidFill>
                <a:latin typeface="Century Schoolbook" panose="02040604050505020304" pitchFamily="18" charset="0"/>
              </a:rPr>
              <a:t/>
            </a:r>
            <a:br>
              <a:rPr lang="ru-RU" b="1" cap="small" dirty="0">
                <a:solidFill>
                  <a:srgbClr val="FFF39D"/>
                </a:solidFill>
                <a:latin typeface="Century Schoolbook" panose="02040604050505020304" pitchFamily="18" charset="0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Математическая логика в повседневной жизни человека. | Проект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425" y="836613"/>
            <a:ext cx="55213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4" descr="Логические задачи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3860800"/>
            <a:ext cx="3763962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812088" y="6267450"/>
            <a:ext cx="431800" cy="395288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Administrator\Desktop\ПАПКА\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5" t="6396" r="51607" b="16499"/>
          <a:stretch>
            <a:fillRect/>
          </a:stretch>
        </p:blipFill>
        <p:spPr bwMode="auto">
          <a:xfrm>
            <a:off x="3132138" y="620713"/>
            <a:ext cx="4967287" cy="559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179388" y="2349500"/>
            <a:ext cx="30988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800">
                <a:latin typeface="Times New Roman" panose="02020603050405020304" pitchFamily="18" charset="0"/>
                <a:cs typeface="Times New Roman" panose="02020603050405020304" pitchFamily="18" charset="0"/>
              </a:rPr>
              <a:t>розміщення фігур. </a:t>
            </a:r>
            <a:endParaRPr lang="ru-RU" alt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883525" y="6415088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611188" y="4868863"/>
            <a:ext cx="12715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uk-UA" altLang="ru-RU"/>
              <a:t>Відповідь:</a:t>
            </a:r>
            <a:endParaRPr lang="ru-RU" altLang="ru-RU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90613" y="5462588"/>
            <a:ext cx="3127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uk-UA" altLang="ru-RU" b="1">
                <a:solidFill>
                  <a:srgbClr val="FF0000"/>
                </a:solidFill>
              </a:rPr>
              <a:t>2</a:t>
            </a:r>
            <a:endParaRPr lang="ru-RU" altLang="ru-RU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tor\Desktop\ПАПКА\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66" t="7343" r="9619" b="6029"/>
          <a:stretch>
            <a:fillRect/>
          </a:stretch>
        </p:blipFill>
        <p:spPr bwMode="auto">
          <a:xfrm>
            <a:off x="3008313" y="187325"/>
            <a:ext cx="4679950" cy="640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Box 3"/>
          <p:cNvSpPr txBox="1">
            <a:spLocks noChangeArrowheads="1"/>
          </p:cNvSpPr>
          <p:nvPr/>
        </p:nvSpPr>
        <p:spPr bwMode="auto">
          <a:xfrm>
            <a:off x="323850" y="2190750"/>
            <a:ext cx="26844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закономірності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розміщення фігур. 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027988" y="6396038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755650" y="4292600"/>
            <a:ext cx="1271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639763" indent="-2730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indent="-182563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187450" indent="-182563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1462088" indent="-182563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19192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3764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28336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2908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1800">
                <a:latin typeface="Arial" panose="020B0604020202020204" pitchFamily="34" charset="0"/>
              </a:rPr>
              <a:t>Відповідь:</a:t>
            </a: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139825" y="4792663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uk-UA" altLang="ru-RU" sz="2000" b="1">
                <a:solidFill>
                  <a:srgbClr val="FF0000"/>
                </a:solidFill>
              </a:rPr>
              <a:t>4</a:t>
            </a:r>
            <a:endParaRPr lang="ru-RU" altLang="ru-RU" sz="20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Administrator\Desktop\ПАПКА\0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09" t="5949" r="3127" b="16483"/>
          <a:stretch>
            <a:fillRect/>
          </a:stretch>
        </p:blipFill>
        <p:spPr bwMode="auto">
          <a:xfrm>
            <a:off x="2622550" y="476250"/>
            <a:ext cx="5153025" cy="591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179388" y="2349500"/>
            <a:ext cx="243681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 фігури,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які є зайвими. 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794625" y="6302375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209550" y="3327400"/>
            <a:ext cx="1271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639763" indent="-2730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indent="-182563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187450" indent="-182563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1462088" indent="-182563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19192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3764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28336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2908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1800">
                <a:latin typeface="Arial" panose="020B0604020202020204" pitchFamily="34" charset="0"/>
              </a:rPr>
              <a:t>Відповідь:</a:t>
            </a:r>
            <a:endParaRPr lang="ru-RU" altLang="ru-RU" sz="1800">
              <a:latin typeface="Arial" panose="020B0604020202020204" pitchFamily="34" charset="0"/>
            </a:endParaRP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517525" y="3843338"/>
            <a:ext cx="3270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639763" indent="-2730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indent="-182563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187450" indent="-182563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1462088" indent="-182563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19192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3764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28336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2908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2000" b="1">
                <a:solidFill>
                  <a:srgbClr val="FF0000"/>
                </a:solidFill>
                <a:latin typeface="Arial" panose="020B0604020202020204" pitchFamily="34" charset="0"/>
              </a:rPr>
              <a:t>4</a:t>
            </a:r>
            <a:endParaRPr lang="ru-RU" altLang="ru-RU" sz="2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Лабиринт, планета, земля, лабиринт. Лабиринт, иллюстрация, планета, земля,  лабиринт, 3d. | CanSt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02"/>
          <a:stretch>
            <a:fillRect/>
          </a:stretch>
        </p:blipFill>
        <p:spPr bwMode="auto">
          <a:xfrm>
            <a:off x="468313" y="549275"/>
            <a:ext cx="297497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4" descr="Каменные лабиринты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260350"/>
            <a:ext cx="3600450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6" descr="Знаменитые лабиринты мира | Журнал Ярмарки Мастеров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33825"/>
            <a:ext cx="339090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3495675"/>
            <a:ext cx="3378200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47000" y="6308725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Administrator\Desktop\ПАПКА\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2" t="13828" r="4062" b="23027"/>
          <a:stretch>
            <a:fillRect/>
          </a:stretch>
        </p:blipFill>
        <p:spPr bwMode="auto">
          <a:xfrm>
            <a:off x="827088" y="652463"/>
            <a:ext cx="7273925" cy="555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611188" y="188913"/>
            <a:ext cx="77057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Знайдіть дорогу до  ялинок, які знаходяться в лабіринті. </a:t>
            </a:r>
            <a:endParaRPr lang="ru-RU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7885113" y="6308725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33375"/>
            <a:ext cx="2933700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33375"/>
            <a:ext cx="2619375" cy="268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429000"/>
            <a:ext cx="3028950" cy="294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740650" y="6297613"/>
            <a:ext cx="431800" cy="395287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Секундомер - Тиканье">
            <a:hlinkClick r:id="" action="ppaction://media"/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67200" y="3657600"/>
            <a:ext cx="609600" cy="609600"/>
          </a:xfrm>
        </p:spPr>
      </p:pic>
      <p:pic>
        <p:nvPicPr>
          <p:cNvPr id="22531" name="Picture 2" descr="http://media.log-in.ru/i/3535_animacsiya-beskonechnosti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28575"/>
            <a:ext cx="9367838" cy="688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Номер слайда 1"/>
          <p:cNvSpPr>
            <a:spLocks noGrp="1"/>
          </p:cNvSpPr>
          <p:nvPr>
            <p:ph type="sldNum" sz="quarter" idx="11"/>
          </p:nvPr>
        </p:nvSpPr>
        <p:spPr bwMode="auto">
          <a:xfrm rot="5400000">
            <a:off x="6989763" y="3736975"/>
            <a:ext cx="3200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 algn="l">
              <a:spcBef>
                <a:spcPct val="0"/>
              </a:spcBef>
              <a:buClrTx/>
              <a:buSzTx/>
              <a:buFontTx/>
              <a:buNone/>
            </a:pPr>
            <a:fld id="{02F1E160-EAF5-495E-BF86-60C362A35108}" type="slidenum">
              <a:rPr lang="ru-RU" altLang="ru-RU" sz="1200" b="0" smtClean="0">
                <a:solidFill>
                  <a:schemeClr val="tx2"/>
                </a:solidFill>
                <a:latin typeface="Arial" panose="020B0604020202020204" pitchFamily="34" charset="0"/>
              </a:rPr>
              <a:pPr algn="l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ru-RU" altLang="ru-RU" sz="1200" b="0" smtClean="0">
              <a:solidFill>
                <a:schemeClr val="tx2"/>
              </a:solidFill>
              <a:latin typeface="Arial" panose="020B0604020202020204" pitchFamily="34" charset="0"/>
            </a:endParaRPr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712200" y="6237288"/>
            <a:ext cx="431800" cy="395287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История возникновения цифр – Upgr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25" y="960438"/>
            <a:ext cx="3614738" cy="202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 descr="История числа &quot;ноль&quot;, его свойства :: SYL.r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801688"/>
            <a:ext cx="3233738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6" descr="ЛЕГКА МАТЕМАТИКА: З історії виникнення чисел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771900"/>
            <a:ext cx="3522663" cy="1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Рисунок 1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3484563"/>
            <a:ext cx="4259263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885113" y="6381750"/>
            <a:ext cx="431800" cy="395288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Documents and Settings\Administrator\Desktop\ПАПКА\0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35"/>
          <a:stretch>
            <a:fillRect/>
          </a:stretch>
        </p:blipFill>
        <p:spPr bwMode="auto">
          <a:xfrm>
            <a:off x="2195513" y="260350"/>
            <a:ext cx="583247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013700" y="6403975"/>
            <a:ext cx="431800" cy="395288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323850" y="1341438"/>
            <a:ext cx="1271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7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1pPr>
            <a:lvl2pPr marL="639763" indent="-273050"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entury Schoolbook" panose="02040604050505020304" pitchFamily="18" charset="0"/>
              </a:defRPr>
            </a:lvl2pPr>
            <a:lvl3pPr indent="-182563">
              <a:spcBef>
                <a:spcPct val="20000"/>
              </a:spcBef>
              <a:buClr>
                <a:srgbClr val="E0752F"/>
              </a:buClr>
              <a:buSzPct val="60000"/>
              <a:buFont typeface="Wingdings" panose="05000000000000000000" pitchFamily="2" charset="2"/>
              <a:buChar char=""/>
              <a:defRPr sz="2400">
                <a:solidFill>
                  <a:schemeClr val="tx1"/>
                </a:solidFill>
                <a:latin typeface="Century Schoolbook" panose="02040604050505020304" pitchFamily="18" charset="0"/>
              </a:defRPr>
            </a:lvl3pPr>
            <a:lvl4pPr marL="1187450" indent="-182563">
              <a:spcBef>
                <a:spcPct val="20000"/>
              </a:spcBef>
              <a:buClr>
                <a:srgbClr val="FEC3AE"/>
              </a:buClr>
              <a:buSzPct val="60000"/>
              <a:buFont typeface="Wingdings" panose="05000000000000000000" pitchFamily="2" charset="2"/>
              <a:buChar char=""/>
              <a:defRPr sz="2000">
                <a:solidFill>
                  <a:schemeClr val="tx1"/>
                </a:solidFill>
                <a:latin typeface="Century Schoolbook" panose="02040604050505020304" pitchFamily="18" charset="0"/>
              </a:defRPr>
            </a:lvl4pPr>
            <a:lvl5pPr marL="1462088" indent="-182563">
              <a:spcBef>
                <a:spcPct val="20000"/>
              </a:spcBef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5pPr>
            <a:lvl6pPr marL="19192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6pPr>
            <a:lvl7pPr marL="23764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7pPr>
            <a:lvl8pPr marL="28336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8pPr>
            <a:lvl9pPr marL="3290888" indent="-1825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DCAE9"/>
              </a:buClr>
              <a:buSzPct val="68000"/>
              <a:buFont typeface="Wingdings 2" panose="05020102010507070707" pitchFamily="18" charset="2"/>
              <a:buChar char=""/>
              <a:defRPr sz="1600">
                <a:solidFill>
                  <a:schemeClr val="tx1"/>
                </a:solidFill>
                <a:latin typeface="Century Schoolbook" panose="020406040505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altLang="ru-RU" sz="1800">
                <a:latin typeface="Arial" panose="020B0604020202020204" pitchFamily="34" charset="0"/>
              </a:rPr>
              <a:t>Відповідь:</a:t>
            </a:r>
            <a:endParaRPr lang="ru-RU" altLang="ru-RU" sz="1800">
              <a:latin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3" y="1916113"/>
            <a:ext cx="1905000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Administrator\Desktop\ПАПКА\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0" r="51128" b="8974"/>
          <a:stretch>
            <a:fillRect/>
          </a:stretch>
        </p:blipFill>
        <p:spPr bwMode="auto">
          <a:xfrm>
            <a:off x="881063" y="495300"/>
            <a:ext cx="6992937" cy="588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027988" y="6372225"/>
            <a:ext cx="431800" cy="395288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549275"/>
            <a:ext cx="281940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836613"/>
            <a:ext cx="36798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Рисунок 3">
            <a:hlinkClick r:id="rId4" action="ppaction://hlinkfile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6338" y="3933825"/>
            <a:ext cx="411480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7956550" y="6448425"/>
            <a:ext cx="431800" cy="395288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dministrator\Desktop\ПАПКА\0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2" r="3674" b="11018"/>
          <a:stretch>
            <a:fillRect/>
          </a:stretch>
        </p:blipFill>
        <p:spPr bwMode="auto">
          <a:xfrm>
            <a:off x="539750" y="620713"/>
            <a:ext cx="7745413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7853363" y="6308725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565400"/>
            <a:ext cx="358457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2" descr="Презентация на тему: &quot;Мосты Кёнигсберга 1.Лавочный 2.Зеленый 3.Рабочий  4.Кузнечный 5.Деревянный 6.Высокий 7.Медовый.&quot;. Скачать бесплатно и без  регистрации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88"/>
          <a:stretch>
            <a:fillRect/>
          </a:stretch>
        </p:blipFill>
        <p:spPr bwMode="auto">
          <a:xfrm>
            <a:off x="3924300" y="409575"/>
            <a:ext cx="3586163" cy="156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38150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149725"/>
            <a:ext cx="4043362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027988" y="6308725"/>
            <a:ext cx="431800" cy="395288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2959100"/>
            <a:ext cx="3455988" cy="310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844675"/>
            <a:ext cx="1943100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3"/>
          <a:stretch>
            <a:fillRect/>
          </a:stretch>
        </p:blipFill>
        <p:spPr bwMode="auto">
          <a:xfrm>
            <a:off x="5832475" y="3257550"/>
            <a:ext cx="2125663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227013"/>
            <a:ext cx="3373438" cy="204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7742238" y="6237288"/>
            <a:ext cx="433387" cy="395287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Содержимое 5" descr="rebus_2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916113"/>
            <a:ext cx="7805738" cy="309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7885113" y="6381750"/>
            <a:ext cx="431800" cy="395288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Рисунок 1" descr="ofc.bmp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000250"/>
            <a:ext cx="5376863" cy="272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7812088" y="6308725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7"/>
          <p:cNvSpPr txBox="1">
            <a:spLocks noChangeArrowheads="1"/>
          </p:cNvSpPr>
          <p:nvPr/>
        </p:nvSpPr>
        <p:spPr bwMode="auto">
          <a:xfrm>
            <a:off x="4125913" y="2981325"/>
            <a:ext cx="50323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4400" b="1">
                <a:solidFill>
                  <a:srgbClr val="A50021"/>
                </a:solidFill>
                <a:latin typeface="Georgia" panose="02040502050405020303" pitchFamily="18" charset="0"/>
              </a:rPr>
              <a:t>+</a:t>
            </a:r>
            <a:endParaRPr lang="ru-RU" altLang="ru-RU">
              <a:latin typeface="Georgia" panose="02040502050405020303" pitchFamily="18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0" y="0"/>
            <a:ext cx="9144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Середнє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арифметичне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холодильника та вентилятора…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72461" y="1917204"/>
            <a:ext cx="2985689" cy="35004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>
            <a:glow rad="228600">
              <a:schemeClr val="tx2">
                <a:lumMod val="40000"/>
                <a:lumOff val="60000"/>
                <a:alpha val="40000"/>
              </a:schemeClr>
            </a:glow>
            <a:innerShdw blurRad="114300">
              <a:prstClr val="black"/>
            </a:innerShdw>
          </a:effectLst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8224" y="1631452"/>
            <a:ext cx="2236849" cy="4000504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>
            <a:glow rad="228600">
              <a:schemeClr val="tx2">
                <a:lumMod val="40000"/>
                <a:lumOff val="60000"/>
                <a:alpha val="40000"/>
              </a:schemeClr>
            </a:glow>
            <a:innerShdw blurRad="114300">
              <a:prstClr val="black"/>
            </a:innerShdw>
          </a:effectLst>
        </p:spPr>
      </p:pic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7812088" y="6308725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 Box 8"/>
          <p:cNvSpPr txBox="1">
            <a:spLocks noChangeArrowheads="1"/>
          </p:cNvSpPr>
          <p:nvPr/>
        </p:nvSpPr>
        <p:spPr bwMode="auto">
          <a:xfrm>
            <a:off x="4305300" y="2895600"/>
            <a:ext cx="50323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4400" b="1">
                <a:solidFill>
                  <a:srgbClr val="A50021"/>
                </a:solidFill>
                <a:latin typeface="Georgia" panose="02040502050405020303" pitchFamily="18" charset="0"/>
              </a:rPr>
              <a:t>+</a:t>
            </a:r>
            <a:endParaRPr lang="ru-RU" altLang="ru-RU">
              <a:latin typeface="Georgia" panose="02040502050405020303" pitchFamily="18" charset="0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195513" y="617538"/>
            <a:ext cx="457041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>
              <a:defRPr/>
            </a:pP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Середнє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арифметичне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algn="ctr">
              <a:defRPr/>
            </a:pPr>
            <a:r>
              <a:rPr lang="ru-RU" sz="2800" b="1" dirty="0" err="1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піаніно</a:t>
            </a:r>
            <a:r>
              <a:rPr lang="ru-RU" sz="2800" b="1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та баяна…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</a:t>
            </a:r>
          </a:p>
        </p:txBody>
      </p:sp>
      <p:pic>
        <p:nvPicPr>
          <p:cNvPr id="4096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8" y="1960563"/>
            <a:ext cx="3435350" cy="307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2035175"/>
            <a:ext cx="3673475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7740650" y="6237288"/>
            <a:ext cx="431800" cy="395287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Математика для взрослых: как научиться работе с цифрами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1412875"/>
            <a:ext cx="669766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7885113" y="6308725"/>
            <a:ext cx="431800" cy="396875"/>
          </a:xfrm>
          <a:prstGeom prst="actionButtonForwardNext">
            <a:avLst/>
          </a:prstGeom>
          <a:solidFill>
            <a:srgbClr val="00CC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492050" y="116632"/>
            <a:ext cx="608846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ru-RU" sz="5400" b="1" dirty="0" err="1">
                <a:ln/>
                <a:solidFill>
                  <a:schemeClr val="accent4"/>
                </a:solidFill>
              </a:rPr>
              <a:t>Дякуємо</a:t>
            </a:r>
            <a:r>
              <a:rPr lang="ru-RU" sz="5400" b="1" dirty="0">
                <a:ln/>
                <a:solidFill>
                  <a:schemeClr val="accent4"/>
                </a:solidFill>
              </a:rPr>
              <a:t> за </a:t>
            </a:r>
            <a:r>
              <a:rPr lang="ru-RU" sz="5400" b="1" dirty="0" err="1">
                <a:ln/>
                <a:solidFill>
                  <a:schemeClr val="accent4"/>
                </a:solidFill>
              </a:rPr>
              <a:t>увагу</a:t>
            </a:r>
            <a:endParaRPr lang="ru-RU" sz="5400" b="1" dirty="0">
              <a:ln/>
              <a:solidFill>
                <a:schemeClr val="accent4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888</TotalTime>
  <Words>86</Words>
  <Application>Microsoft Office PowerPoint</Application>
  <PresentationFormat>Экран (4:3)</PresentationFormat>
  <Paragraphs>26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Century Schoolbook</vt:lpstr>
      <vt:lpstr>Georgia</vt:lpstr>
      <vt:lpstr>Times New Roman</vt:lpstr>
      <vt:lpstr>Wingdings</vt:lpstr>
      <vt:lpstr>Wingdings 2</vt:lpstr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Виды треугольников</dc:title>
  <dc:creator>Администратор</dc:creator>
  <cp:lastModifiedBy>Пользователь</cp:lastModifiedBy>
  <cp:revision>160</cp:revision>
  <cp:lastPrinted>1601-01-01T00:00:00Z</cp:lastPrinted>
  <dcterms:created xsi:type="dcterms:W3CDTF">2004-10-20T11:13:37Z</dcterms:created>
  <dcterms:modified xsi:type="dcterms:W3CDTF">2022-01-05T16:00:33Z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3</vt:i4>
  </property>
  <property fmtid="{D5CDD505-2E9C-101B-9397-08002B2CF9AE}" pid="3" name="LCID">
    <vt:i4>1049</vt:i4>
  </property>
</Properties>
</file>