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4" r:id="rId3"/>
    <p:sldId id="285" r:id="rId4"/>
    <p:sldId id="286" r:id="rId5"/>
    <p:sldId id="256" r:id="rId6"/>
    <p:sldId id="288" r:id="rId7"/>
    <p:sldId id="289" r:id="rId8"/>
    <p:sldId id="290" r:id="rId9"/>
    <p:sldId id="291" r:id="rId10"/>
    <p:sldId id="295" r:id="rId11"/>
    <p:sldId id="292" r:id="rId12"/>
    <p:sldId id="293" r:id="rId13"/>
    <p:sldId id="294" r:id="rId14"/>
    <p:sldId id="296" r:id="rId15"/>
    <p:sldId id="297" r:id="rId16"/>
    <p:sldId id="298" r:id="rId17"/>
    <p:sldId id="266" r:id="rId18"/>
    <p:sldId id="267" r:id="rId19"/>
    <p:sldId id="268" r:id="rId20"/>
    <p:sldId id="269" r:id="rId21"/>
    <p:sldId id="257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9" r:id="rId31"/>
    <p:sldId id="278" r:id="rId32"/>
    <p:sldId id="280" r:id="rId33"/>
    <p:sldId id="281" r:id="rId34"/>
    <p:sldId id="283" r:id="rId35"/>
    <p:sldId id="282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003" y="-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28600"/>
            <a:ext cx="8229600" cy="5867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D01FC-9EA6-4CD6-9FB4-8559F11B76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1571612"/>
            <a:ext cx="71722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Вітаю</a:t>
            </a:r>
            <a:r>
              <a:rPr lang="ru-RU" sz="7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72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занятті</a:t>
            </a:r>
            <a:endParaRPr lang="ru-RU" sz="7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1" name="Picture 7" descr="ÐÐµÐ¾Ð´ÐµÐ·ÑÑ, ÐÐµÐ¾Ð´ÐµÐ·Ð¸ÑÐ½Ñ ÑÐ¾Ð±Ð¾ÑÐ¸, Ð³ÐµÐ¾Ð´ÐµÐ·Ð¸ÑÐ½Ñ Ð¿Ð¾ÑÐ»ÑÐ³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73" y="3451007"/>
            <a:ext cx="7441302" cy="316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-283158" y="23069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F:\НМК Геодезія\ІІ курс\Відкрите заняття 2019\н 1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928670"/>
            <a:ext cx="2949233" cy="3979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71538" y="4929198"/>
            <a:ext cx="302428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Підйомні гвинти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Кнопка компенсатора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Компенсатор кута нахилу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Окуляр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Круглий рівень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F:\НМК Геодезія\ІІ курс\Відкрите заняття 2019\н 10б.jpg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928670"/>
            <a:ext cx="2822624" cy="3994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572000" y="4857760"/>
            <a:ext cx="431925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6. Віконце круглого рівня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7. Кремальєра (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фокусуючий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гвинт)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8. Лімб горизонтального круга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9. Візир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Обєктив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11. Навідний гвинт горизонтального круга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85728"/>
            <a:ext cx="4595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Будова нівеліра 2Н-10КЛ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4857760"/>
            <a:ext cx="442480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Навідний гвинт горизонтального круга </a:t>
            </a:r>
          </a:p>
          <a:p>
            <a:pPr marL="342900" indent="-342900">
              <a:buFontTx/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Круглий рівень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Окуляр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Візир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Кремальєра (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фокусуючий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гвинт)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29190" y="4857760"/>
            <a:ext cx="382091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Навідний гвинт циліндричного рівня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7. Лімб горизонтального круга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Обєктив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9. Циліндричний рівень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10. Підйомні гвинти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85728"/>
            <a:ext cx="41162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Будова нівеліра 2Н-3Л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F:\НМК Геодезія\ІІ курс\Відкрите заняття 2019\2н-10кл б.jpg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928670"/>
            <a:ext cx="4500562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1357298"/>
            <a:ext cx="46101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4857760"/>
            <a:ext cx="422487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Підйомні гвинти 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Навідний гвинт циліндричного рівня </a:t>
            </a:r>
          </a:p>
          <a:p>
            <a:pPr marL="342900" indent="-342900">
              <a:buFontTx/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Кремальєра (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фокусуючий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гвинт) </a:t>
            </a:r>
          </a:p>
          <a:p>
            <a:pPr marL="342900" indent="-342900">
              <a:buFontTx/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Візир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Кріпильний гвинт зорової труби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0" y="4857760"/>
            <a:ext cx="430938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6. Навідний гвинт горизонтального круга </a:t>
            </a:r>
          </a:p>
          <a:p>
            <a:pPr marL="342900" indent="-342900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7. Круглий рівень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Обєктив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9. Окуляр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10.Циліндричний рівень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85728"/>
            <a:ext cx="36321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Будова нівеліра Н-3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F:\НМК Геодезія\ІІ курс\Відкрите заняття 2019\н-3а.jpg"/>
          <p:cNvPicPr/>
          <p:nvPr/>
        </p:nvPicPr>
        <p:blipFill>
          <a:blip r:embed="rId3"/>
          <a:srcRect b="3782"/>
          <a:stretch>
            <a:fillRect/>
          </a:stretch>
        </p:blipFill>
        <p:spPr bwMode="auto">
          <a:xfrm>
            <a:off x="571472" y="1071546"/>
            <a:ext cx="3538210" cy="3516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F:\НМК Геодезія\ІІ курс\Відкрите заняття 2019\н-3б.jpg"/>
          <p:cNvPicPr/>
          <p:nvPr/>
        </p:nvPicPr>
        <p:blipFill>
          <a:blip r:embed="rId4"/>
          <a:srcRect b="4398"/>
          <a:stretch>
            <a:fillRect/>
          </a:stretch>
        </p:blipFill>
        <p:spPr bwMode="auto">
          <a:xfrm>
            <a:off x="4714876" y="1214422"/>
            <a:ext cx="3613584" cy="3390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7158" y="857232"/>
            <a:ext cx="839819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uk-UA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Випробування та перевірки нівелірів,</a:t>
            </a:r>
          </a:p>
          <a:p>
            <a:pPr algn="ctr"/>
            <a:r>
              <a:rPr lang="uk-UA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нівелірних рейок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86" y="1857364"/>
            <a:ext cx="8136395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Зміст завдання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Вивчення поля зору нівеліра, знімання відліків по рейці.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Виконання перевірок нівеліра (2Н-10КЛ, 2Н-3Л, Н-3).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Вивчення будови нівелірної рейки, виконання перевірок рейки.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226" name="Picture 10" descr="Ð ÐµÐ·ÑÐ»ÑÑÐ°Ñ Ð¿Ð¾ÑÑÐºÑ Ð·Ð¾Ð±ÑÐ°Ð¶ÐµÐ½Ñ Ð·Ð° Ð·Ð°Ð¿Ð¸ÑÐ¾Ð¼ &quot;Ð½ÑÐ²ÐµÐ»ÑÑ Ð¾Ð¿ÑÐ¸ÑÐ½Ð¸Ð¹&quot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922" r="20312"/>
          <a:stretch>
            <a:fillRect/>
          </a:stretch>
        </p:blipFill>
        <p:spPr bwMode="auto">
          <a:xfrm>
            <a:off x="4000496" y="4143380"/>
            <a:ext cx="1622421" cy="2714620"/>
          </a:xfrm>
          <a:prstGeom prst="rect">
            <a:avLst/>
          </a:prstGeom>
          <a:noFill/>
        </p:spPr>
      </p:pic>
      <p:pic>
        <p:nvPicPr>
          <p:cNvPr id="9228" name="Picture 12" descr="Ð ÐµÐ·ÑÐ»ÑÑÐ°Ñ Ð¿Ð¾ÑÑÐºÑ Ð·Ð¾Ð±ÑÐ°Ð¶ÐµÐ½Ñ Ð·Ð° Ð·Ð°Ð¿Ð¸ÑÐ¾Ð¼ &quot;Ð½ÑÐ²ÐµÐ»ÑÑ Ð¾Ð¿ÑÐ¸ÑÐ½Ð¸Ð¹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857628"/>
            <a:ext cx="1714512" cy="1714512"/>
          </a:xfrm>
          <a:prstGeom prst="rect">
            <a:avLst/>
          </a:prstGeom>
          <a:noFill/>
        </p:spPr>
      </p:pic>
      <p:pic>
        <p:nvPicPr>
          <p:cNvPr id="9230" name="Picture 14" descr="http://www.ukrgeo.com.ua/image/cache/catalog/rail/optics/big_003618-500x500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1000" r="50500" b="5000"/>
          <a:stretch>
            <a:fillRect/>
          </a:stretch>
        </p:blipFill>
        <p:spPr bwMode="auto">
          <a:xfrm>
            <a:off x="6072198" y="3286124"/>
            <a:ext cx="1071570" cy="3571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593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Будівництво площинних об'єктів</a:t>
            </a: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3075" name="Picture 7" descr="Площинний обєкт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403350" y="1125538"/>
            <a:ext cx="6326188" cy="47450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Будівництво зрошувальних і осушувальних мереж</a:t>
            </a:r>
            <a:endParaRPr lang="ru-RU" sz="4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099" name="Picture 6" descr="32вод пост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47813" y="1341438"/>
            <a:ext cx="6286500" cy="46418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дощ маш 4 днепр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38188" y="223838"/>
            <a:ext cx="7620000" cy="57181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</a:rPr>
              <a:t>Будівництво споруд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7" name="Picture 11" descr="Передача висоти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t="32101"/>
          <a:stretch>
            <a:fillRect/>
          </a:stretch>
        </p:blipFill>
        <p:spPr>
          <a:xfrm>
            <a:off x="1142976" y="1468992"/>
            <a:ext cx="6910442" cy="5031842"/>
          </a:xfrm>
          <a:noFill/>
        </p:spPr>
      </p:pic>
      <p:sp>
        <p:nvSpPr>
          <p:cNvPr id="6148" name="Text Box 12"/>
          <p:cNvSpPr txBox="1">
            <a:spLocks noChangeArrowheads="1"/>
          </p:cNvSpPr>
          <p:nvPr/>
        </p:nvSpPr>
        <p:spPr bwMode="auto">
          <a:xfrm>
            <a:off x="3143240" y="1500174"/>
            <a:ext cx="3200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1600" dirty="0">
                <a:solidFill>
                  <a:srgbClr val="0000CC"/>
                </a:solidFill>
                <a:latin typeface="Times New Roman" pitchFamily="18" charset="0"/>
              </a:rPr>
              <a:t>Передача висоти на дно котловану</a:t>
            </a:r>
            <a:endParaRPr lang="ru-RU" sz="1600" dirty="0">
              <a:solidFill>
                <a:srgbClr val="0000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Будівництво і реконструкція доріг</a:t>
            </a:r>
            <a:endParaRPr lang="ru-RU" sz="4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43" name="Picture 4" descr="1a304042383d3a38-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66763" y="1600200"/>
            <a:ext cx="7608887" cy="4495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Наслідки недотримання вимог нівелювання</a:t>
            </a:r>
            <a:endParaRPr lang="ru-RU" sz="4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171" name="Picture 3" descr="Изображение 27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74800" y="1600200"/>
            <a:ext cx="5994400" cy="4495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3" descr="Изображение 269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857224" y="785794"/>
            <a:ext cx="7823200" cy="5867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3" descr="Изображение 270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785786" y="714356"/>
            <a:ext cx="7823200" cy="5867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Аварійна ділянка траси </a:t>
            </a:r>
            <a:br>
              <a:rPr lang="uk-UA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uk-UA" sz="4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“Кіровоград</a:t>
            </a:r>
            <a:r>
              <a:rPr lang="uk-UA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– </a:t>
            </a:r>
            <a:r>
              <a:rPr lang="uk-UA" sz="4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Миколаїв”</a:t>
            </a:r>
            <a:endParaRPr lang="ru-RU" sz="4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1267" name="Picture 4" descr="1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71538" y="1568534"/>
            <a:ext cx="7513956" cy="5289466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3" descr="Изображение 264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785786" y="714356"/>
            <a:ext cx="7823200" cy="5867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3" descr="Изображение 268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714348" y="642918"/>
            <a:ext cx="7823200" cy="5867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Рисунок 33" descr="http://ok-t.ru/studopedia/baza5/460305121235.files/image00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4979013" cy="3286148"/>
          </a:xfrm>
          <a:prstGeom prst="rect">
            <a:avLst/>
          </a:prstGeom>
          <a:noFill/>
        </p:spPr>
      </p:pic>
      <p:pic>
        <p:nvPicPr>
          <p:cNvPr id="22529" name="Рисунок 36" descr="http://ok-t.ru/studopedia/baza5/460305121235.files/image020.g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639" t="4762" r="3360" b="232"/>
          <a:stretch>
            <a:fillRect/>
          </a:stretch>
        </p:blipFill>
        <p:spPr bwMode="auto">
          <a:xfrm>
            <a:off x="5143504" y="1000108"/>
            <a:ext cx="3733075" cy="3643338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643174" y="4572008"/>
            <a:ext cx="385765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Мал.1 Поле зору нівеліра НИ-3, Н-3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Вертикальна нитка сітки ниток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Горизонтальна нитка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Далекомірні нитки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Циліндричний рівень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57200"/>
            <a:ext cx="7864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 1. Вивчення 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поля зору нівеліра, знімання відліків по рейці.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3" name="Рисунок 40" descr="image00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4303"/>
          <a:stretch>
            <a:fillRect/>
          </a:stretch>
        </p:blipFill>
        <p:spPr bwMode="auto">
          <a:xfrm rot="-60000">
            <a:off x="4531091" y="697254"/>
            <a:ext cx="4645280" cy="4212399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357422" y="5072074"/>
            <a:ext cx="42862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Мал.2 Поле зору нівеліра 2Н-10КЛ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Вертикальна нитка сітки ниток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Горизонтальна нитка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Далекомірні нитки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928670"/>
            <a:ext cx="4071966" cy="396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s://konspekta.net/infopediasu/baza6/2926981681167.files/image204.jpg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9" y="357166"/>
            <a:ext cx="4500593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214942" y="1714488"/>
            <a:ext cx="359470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П'ятка рейки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Ручки для тримання рейки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Цифрові дециметрові підписи 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Дециметрові штрихи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П'ятдесяти міліметрові поділки</a:t>
            </a:r>
          </a:p>
          <a:p>
            <a:pPr marL="342900" indent="-342900">
              <a:buAutoNum type="arabicPeriod"/>
            </a:pP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а) чорна сторона рейки</a:t>
            </a:r>
          </a:p>
          <a:p>
            <a:pPr marL="342900" indent="-342900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б) червона сторона рейки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46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F:\НМК Геодезія\ІІ курс\Відкрите заняття 2019\Безымянный.jpg"/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760" t="5901" r="14120" b="17378"/>
          <a:stretch/>
        </p:blipFill>
        <p:spPr bwMode="auto">
          <a:xfrm>
            <a:off x="1500167" y="714356"/>
            <a:ext cx="6000792" cy="61436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46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857232"/>
            <a:ext cx="4857784" cy="4781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1142976" y="3000372"/>
            <a:ext cx="12234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0542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4815319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1076351"/>
            <a:ext cx="5357850" cy="4982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714348" y="3214686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0500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3000372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5089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857232"/>
            <a:ext cx="4714908" cy="516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36771" y="1000108"/>
            <a:ext cx="5192953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00100" y="3214686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5350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1000108"/>
            <a:ext cx="5000659" cy="4715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1071546"/>
            <a:ext cx="4843482" cy="4742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857224" y="3214686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0290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1000108"/>
            <a:ext cx="4786346" cy="488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857224" y="3071810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0641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1000108"/>
            <a:ext cx="4786346" cy="4649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85786" y="3214686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5292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Рисунок 5" descr="http://kursak.net/wp-content/uploads/2016/03/clip_image0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500174"/>
            <a:ext cx="4852380" cy="4914325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285852" y="857232"/>
            <a:ext cx="64294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Приведення бульбашки круглого рівня в нуль-пункт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46" y="5189005"/>
            <a:ext cx="2357454" cy="166899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441050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 2. Виконання перевірок нівеліра (2Н-10КЛ, 2Н-3Л, Н-3).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46"/>
            <a:ext cx="4415636" cy="435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86705" y="1073152"/>
            <a:ext cx="4261113" cy="4213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28596" y="785794"/>
            <a:ext cx="3560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Правильне положення сітки ниток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3438" y="785794"/>
            <a:ext cx="37957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Неправильне положення сітки ниток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46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857232"/>
            <a:ext cx="4207838" cy="4291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571736" y="5072074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0642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72"/>
          <a:stretch>
            <a:fillRect/>
          </a:stretch>
        </p:blipFill>
        <p:spPr bwMode="auto">
          <a:xfrm>
            <a:off x="4643438" y="714356"/>
            <a:ext cx="4500562" cy="455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643570" y="5072074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0642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46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5" name="Рисунок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918"/>
          <a:stretch>
            <a:fillRect/>
          </a:stretch>
        </p:blipFill>
        <p:spPr bwMode="auto">
          <a:xfrm>
            <a:off x="433823" y="928670"/>
            <a:ext cx="8239031" cy="47577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00232" y="928670"/>
            <a:ext cx="5286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Перевірка головної умови нівеліра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25912" y="5429264"/>
            <a:ext cx="2018088" cy="14287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71538" y="1357298"/>
          <a:ext cx="7429551" cy="2643206"/>
        </p:xfrm>
        <a:graphic>
          <a:graphicData uri="http://schemas.openxmlformats.org/drawingml/2006/table">
            <a:tbl>
              <a:tblPr/>
              <a:tblGrid>
                <a:gridCol w="1093922"/>
                <a:gridCol w="1018213"/>
                <a:gridCol w="1045251"/>
                <a:gridCol w="1045251"/>
                <a:gridCol w="1026710"/>
                <a:gridCol w="1093922"/>
                <a:gridCol w="1106282"/>
              </a:tblGrid>
              <a:tr h="105728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Calibri"/>
                          <a:cs typeface="Times New Roman"/>
                        </a:rPr>
                        <a:t>№ прийому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Calibri"/>
                          <a:cs typeface="Times New Roman"/>
                        </a:rPr>
                        <a:t>У прямому напрямі, мм.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Calibri"/>
                          <a:cs typeface="Times New Roman"/>
                        </a:rPr>
                        <a:t>У зворотному напрямі, мм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Calibri"/>
                          <a:cs typeface="Times New Roman"/>
                        </a:rPr>
                        <a:t>Похибка х, мм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Calibri"/>
                          <a:cs typeface="Times New Roman"/>
                        </a:rPr>
                        <a:t>Примітка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i="1" dirty="0"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r>
                        <a:rPr lang="uk-UA" sz="1800" i="1" baseline="-250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i="1" dirty="0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uk-UA" sz="1800" i="1" baseline="-250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i="1" dirty="0"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r>
                        <a:rPr lang="uk-UA" sz="1800" i="1" baseline="-250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i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uk-UA" sz="1800" i="1" baseline="-250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86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800" i="1">
                          <a:latin typeface="Times New Roman"/>
                          <a:ea typeface="Calibri"/>
                          <a:cs typeface="Times New Roman"/>
                        </a:rPr>
                        <a:t>чорна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800" i="1">
                          <a:latin typeface="Times New Roman"/>
                          <a:ea typeface="Calibri"/>
                          <a:cs typeface="Times New Roman"/>
                        </a:rPr>
                        <a:t>червона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uk-UA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459" marR="684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071670" y="928670"/>
            <a:ext cx="52989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Перевірка головної умови нівеліра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0100" y="4286256"/>
            <a:ext cx="3357586" cy="1248858"/>
          </a:xfrm>
          <a:prstGeom prst="rect">
            <a:avLst/>
          </a:prstGeom>
          <a:noFill/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6" y="4357694"/>
            <a:ext cx="3000396" cy="1158380"/>
          </a:xfrm>
          <a:prstGeom prst="rect">
            <a:avLst/>
          </a:prstGeom>
          <a:noFill/>
        </p:spPr>
      </p:pic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5189005"/>
            <a:ext cx="2357454" cy="1668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2"/>
          <a:srcRect t="8333" r="9595" b="16667"/>
          <a:stretch>
            <a:fillRect/>
          </a:stretch>
        </p:blipFill>
        <p:spPr bwMode="auto">
          <a:xfrm>
            <a:off x="928662" y="4000504"/>
            <a:ext cx="68580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4" name="Picture 8" descr="http://www.ukrgeo.com.ua/image/cache/catalog/rail/optics/big_003618-500x500.jpg"/>
          <p:cNvPicPr>
            <a:picLocks noChangeAspect="1" noChangeArrowheads="1"/>
          </p:cNvPicPr>
          <p:nvPr/>
        </p:nvPicPr>
        <p:blipFill>
          <a:blip r:embed="rId3"/>
          <a:srcRect l="52500" r="38500" b="5041"/>
          <a:stretch>
            <a:fillRect/>
          </a:stretch>
        </p:blipFill>
        <p:spPr bwMode="auto">
          <a:xfrm>
            <a:off x="1714480" y="500042"/>
            <a:ext cx="642942" cy="4933549"/>
          </a:xfrm>
          <a:prstGeom prst="rect">
            <a:avLst/>
          </a:prstGeom>
          <a:noFill/>
        </p:spPr>
      </p:pic>
      <p:pic>
        <p:nvPicPr>
          <p:cNvPr id="12" name="Picture 8" descr="http://www.ukrgeo.com.ua/image/cache/catalog/rail/optics/big_003618-500x500.jpg"/>
          <p:cNvPicPr>
            <a:picLocks noChangeAspect="1" noChangeArrowheads="1"/>
          </p:cNvPicPr>
          <p:nvPr/>
        </p:nvPicPr>
        <p:blipFill rotWithShape="1">
          <a:blip r:embed="rId3"/>
          <a:srcRect l="52500" t="8484" r="38500" b="5041"/>
          <a:stretch/>
        </p:blipFill>
        <p:spPr bwMode="auto">
          <a:xfrm>
            <a:off x="3143240" y="655060"/>
            <a:ext cx="642942" cy="4492779"/>
          </a:xfrm>
          <a:prstGeom prst="rect">
            <a:avLst/>
          </a:prstGeom>
          <a:noFill/>
        </p:spPr>
      </p:pic>
      <p:pic>
        <p:nvPicPr>
          <p:cNvPr id="13" name="Picture 8" descr="http://www.ukrgeo.com.ua/image/cache/catalog/rail/optics/big_003618-500x500.jpg"/>
          <p:cNvPicPr>
            <a:picLocks noChangeAspect="1" noChangeArrowheads="1"/>
          </p:cNvPicPr>
          <p:nvPr/>
        </p:nvPicPr>
        <p:blipFill rotWithShape="1">
          <a:blip r:embed="rId3"/>
          <a:srcRect l="52500" t="16734" r="38500" b="5041"/>
          <a:stretch/>
        </p:blipFill>
        <p:spPr bwMode="auto">
          <a:xfrm>
            <a:off x="4643438" y="655060"/>
            <a:ext cx="642942" cy="4064151"/>
          </a:xfrm>
          <a:prstGeom prst="rect">
            <a:avLst/>
          </a:prstGeom>
          <a:noFill/>
        </p:spPr>
      </p:pic>
      <p:pic>
        <p:nvPicPr>
          <p:cNvPr id="14" name="Picture 8" descr="http://www.ukrgeo.com.ua/image/cache/catalog/rail/optics/big_003618-500x500.jpg"/>
          <p:cNvPicPr>
            <a:picLocks noChangeAspect="1" noChangeArrowheads="1"/>
          </p:cNvPicPr>
          <p:nvPr/>
        </p:nvPicPr>
        <p:blipFill rotWithShape="1">
          <a:blip r:embed="rId3"/>
          <a:srcRect l="52500" t="24984" r="38500" b="5041"/>
          <a:stretch/>
        </p:blipFill>
        <p:spPr bwMode="auto">
          <a:xfrm>
            <a:off x="6143636" y="655060"/>
            <a:ext cx="642942" cy="3635523"/>
          </a:xfrm>
          <a:prstGeom prst="rect">
            <a:avLst/>
          </a:prstGeom>
          <a:noFill/>
        </p:spPr>
      </p:pic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1857356" y="6286520"/>
            <a:ext cx="50283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Визначення різниці висот нулів рейок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4" descr="Ð ÐµÐ·ÑÐ»ÑÑÐ°Ñ Ð¿Ð¾ÑÑÐºÑ Ð·Ð¾Ð±ÑÐ°Ð¶ÐµÐ½Ñ Ð·Ð° Ð·Ð°Ð¿Ð¸ÑÐ¾Ð¼ &quot;Ð³ÐµÐ¾Ð´ÐµÐ·ÑÑ&quot;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46" y="5189005"/>
            <a:ext cx="2357454" cy="166899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11560" y="28572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 3. Вивчення 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будови нівелірної рейки, виконання перевірок рейки.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719" t="29270" r="24396" b="36201"/>
          <a:stretch>
            <a:fillRect/>
          </a:stretch>
        </p:blipFill>
        <p:spPr bwMode="auto">
          <a:xfrm>
            <a:off x="428596" y="1214422"/>
            <a:ext cx="8358246" cy="3762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643042" y="857232"/>
            <a:ext cx="5897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Визначення різниці висот нулів рейок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1142976" y="5929330"/>
            <a:ext cx="207170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487,5 - 487, 2= +0,3мм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3802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0000"/>
          <a:stretch>
            <a:fillRect/>
          </a:stretch>
        </p:blipFill>
        <p:spPr bwMode="auto">
          <a:xfrm>
            <a:off x="714348" y="4929198"/>
            <a:ext cx="3143272" cy="500066"/>
          </a:xfrm>
          <a:prstGeom prst="rect">
            <a:avLst/>
          </a:prstGeom>
          <a:noFill/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8372"/>
          <a:stretch>
            <a:fillRect/>
          </a:stretch>
        </p:blipFill>
        <p:spPr bwMode="auto">
          <a:xfrm>
            <a:off x="714348" y="5429264"/>
            <a:ext cx="3071834" cy="500066"/>
          </a:xfrm>
          <a:prstGeom prst="rect">
            <a:avLst/>
          </a:prstGeom>
          <a:noFill/>
        </p:spPr>
      </p:pic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0" y="1504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3807" name="Picture 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0000"/>
          <a:stretch>
            <a:fillRect/>
          </a:stretch>
        </p:blipFill>
        <p:spPr bwMode="auto">
          <a:xfrm>
            <a:off x="5143504" y="4857760"/>
            <a:ext cx="3377069" cy="500066"/>
          </a:xfrm>
          <a:prstGeom prst="rect">
            <a:avLst/>
          </a:prstGeom>
          <a:noFill/>
        </p:spPr>
      </p:pic>
      <p:pic>
        <p:nvPicPr>
          <p:cNvPr id="33806" name="Picture 1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0000"/>
          <a:stretch>
            <a:fillRect/>
          </a:stretch>
        </p:blipFill>
        <p:spPr bwMode="auto">
          <a:xfrm>
            <a:off x="5214942" y="5357826"/>
            <a:ext cx="3377069" cy="500066"/>
          </a:xfrm>
          <a:prstGeom prst="rect">
            <a:avLst/>
          </a:prstGeom>
          <a:noFill/>
        </p:spPr>
      </p:pic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3809" name="Rectangle 17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5643570" y="5929330"/>
            <a:ext cx="27146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5274,8 – 5175,6 = -99,2мм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857488" y="6215082"/>
            <a:ext cx="3523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+ 0,3 – 99,2 = – 98,9 мм = – 99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мм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383</Words>
  <Application>Microsoft Office PowerPoint</Application>
  <PresentationFormat>Экран (4:3)</PresentationFormat>
  <Paragraphs>98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Будівництво площинних об'єктів</vt:lpstr>
      <vt:lpstr>Будівництво зрошувальних і осушувальних мереж</vt:lpstr>
      <vt:lpstr>Презентация PowerPoint</vt:lpstr>
      <vt:lpstr>Будівництво споруд</vt:lpstr>
      <vt:lpstr>Будівництво і реконструкція доріг</vt:lpstr>
      <vt:lpstr>Наслідки недотримання вимог нівелювання</vt:lpstr>
      <vt:lpstr>Презентация PowerPoint</vt:lpstr>
      <vt:lpstr>Презентация PowerPoint</vt:lpstr>
      <vt:lpstr>Аварійна ділянка траси  “Кіровоград – Миколаїв”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Met_kabinet</cp:lastModifiedBy>
  <cp:revision>35</cp:revision>
  <dcterms:modified xsi:type="dcterms:W3CDTF">2019-03-19T09:20:43Z</dcterms:modified>
</cp:coreProperties>
</file>