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84" r:id="rId1"/>
  </p:sldMasterIdLst>
  <p:sldIdLst>
    <p:sldId id="257" r:id="rId2"/>
    <p:sldId id="260" r:id="rId3"/>
    <p:sldId id="263" r:id="rId4"/>
    <p:sldId id="258" r:id="rId5"/>
    <p:sldId id="261" r:id="rId6"/>
    <p:sldId id="289" r:id="rId7"/>
    <p:sldId id="262" r:id="rId8"/>
    <p:sldId id="288" r:id="rId9"/>
    <p:sldId id="267" r:id="rId10"/>
    <p:sldId id="286" r:id="rId11"/>
    <p:sldId id="268" r:id="rId12"/>
    <p:sldId id="285" r:id="rId13"/>
    <p:sldId id="291" r:id="rId14"/>
    <p:sldId id="292" r:id="rId15"/>
    <p:sldId id="293" r:id="rId16"/>
    <p:sldId id="269" r:id="rId17"/>
    <p:sldId id="287" r:id="rId18"/>
    <p:sldId id="290" r:id="rId19"/>
    <p:sldId id="28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23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42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F7644-8743-4179-9ED7-92C047C9836E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37207-9CE5-4FD8-8368-FC5F9C49292A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0632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F7644-8743-4179-9ED7-92C047C9836E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37207-9CE5-4FD8-8368-FC5F9C49292A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7278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F7644-8743-4179-9ED7-92C047C9836E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37207-9CE5-4FD8-8368-FC5F9C49292A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5910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F7644-8743-4179-9ED7-92C047C9836E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37207-9CE5-4FD8-8368-FC5F9C49292A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1885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F7644-8743-4179-9ED7-92C047C9836E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37207-9CE5-4FD8-8368-FC5F9C49292A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0690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F7644-8743-4179-9ED7-92C047C9836E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37207-9CE5-4FD8-8368-FC5F9C49292A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77130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F7644-8743-4179-9ED7-92C047C9836E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37207-9CE5-4FD8-8368-FC5F9C49292A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9483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F7644-8743-4179-9ED7-92C047C9836E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37207-9CE5-4FD8-8368-FC5F9C49292A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2624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F7644-8743-4179-9ED7-92C047C9836E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37207-9CE5-4FD8-8368-FC5F9C49292A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8546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F7644-8743-4179-9ED7-92C047C9836E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37207-9CE5-4FD8-8368-FC5F9C49292A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3943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F7644-8743-4179-9ED7-92C047C9836E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37207-9CE5-4FD8-8368-FC5F9C49292A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4803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F7644-8743-4179-9ED7-92C047C9836E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37207-9CE5-4FD8-8368-FC5F9C49292A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1408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onlinetestpad.com/soy6bw75l6jim" TargetMode="External"/><Relationship Id="rId2" Type="http://schemas.openxmlformats.org/officeDocument/2006/relationships/hyperlink" Target="https://onlinetestpad.com/qep775j6hf5eu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hyperlink" Target="https://wordwall.net/uk/resource/60573402" TargetMode="Externa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7" Type="http://schemas.openxmlformats.org/officeDocument/2006/relationships/image" Target="../media/image2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hyperlink" Target="https://master-test.net/uk#m=Teacher_Tests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hyperlink" Target="http://surl.li/mkhfq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Compaq\My GCompris\Desktop\1240238182_1211908433_pic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4" r="5753" b="13789"/>
          <a:stretch>
            <a:fillRect/>
          </a:stretch>
        </p:blipFill>
        <p:spPr bwMode="auto">
          <a:xfrm>
            <a:off x="0" y="0"/>
            <a:ext cx="9170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Заголовок 1"/>
          <p:cNvSpPr>
            <a:spLocks noGrp="1"/>
          </p:cNvSpPr>
          <p:nvPr>
            <p:ph type="title"/>
          </p:nvPr>
        </p:nvSpPr>
        <p:spPr>
          <a:xfrm>
            <a:off x="578222" y="5307096"/>
            <a:ext cx="3980284" cy="1049255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uk-UA" altLang="ru-RU" sz="4000" dirty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Практичне заняття</a:t>
            </a:r>
            <a:endParaRPr lang="ru-RU" altLang="ru-RU" sz="4000" dirty="0">
              <a:solidFill>
                <a:schemeClr val="accent1">
                  <a:lumMod val="40000"/>
                  <a:lumOff val="6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46176" y="72671"/>
            <a:ext cx="6051657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altLang="ru-RU" sz="4400" dirty="0">
                <a:solidFill>
                  <a:srgbClr val="FF0000"/>
                </a:solidFill>
                <a:latin typeface="Monotype Corsiva" panose="03010101010201010101" pitchFamily="66" charset="0"/>
              </a:rPr>
              <a:t>Теорія ймовірності та </a:t>
            </a:r>
          </a:p>
          <a:p>
            <a:pPr algn="ctr"/>
            <a:r>
              <a:rPr lang="ru-RU" altLang="ru-RU" sz="4400" dirty="0">
                <a:solidFill>
                  <a:srgbClr val="FF0000"/>
                </a:solidFill>
                <a:latin typeface="Monotype Corsiva" panose="03010101010201010101" pitchFamily="66" charset="0"/>
              </a:rPr>
              <a:t>математична статистика</a:t>
            </a:r>
          </a:p>
        </p:txBody>
      </p:sp>
    </p:spTree>
    <p:extLst>
      <p:ext uri="{BB962C8B-B14F-4D97-AF65-F5344CB8AC3E}">
        <p14:creationId xmlns:p14="http://schemas.microsoft.com/office/powerpoint/2010/main" val="11550277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3657600" y="67603"/>
            <a:ext cx="4730044" cy="1020762"/>
          </a:xfrm>
        </p:spPr>
        <p:txBody>
          <a:bodyPr>
            <a:noAutofit/>
          </a:bodyPr>
          <a:lstStyle/>
          <a:p>
            <a:pPr algn="ctr" eaLnBrk="1" hangingPunct="1"/>
            <a:r>
              <a:rPr lang="uk-UA" altLang="ru-RU" sz="3200" b="1" dirty="0">
                <a:latin typeface="Monotype Corsiva" panose="03010101010201010101" pitchFamily="66" charset="0"/>
              </a:rPr>
              <a:t>Фронтальне опитування</a:t>
            </a:r>
            <a:br>
              <a:rPr lang="uk-UA" altLang="ru-RU" sz="3200" b="1" dirty="0">
                <a:latin typeface="Monotype Corsiva" panose="03010101010201010101" pitchFamily="66" charset="0"/>
              </a:rPr>
            </a:br>
            <a:r>
              <a:rPr lang="uk-UA" altLang="ru-RU" sz="3200" b="1" dirty="0">
                <a:latin typeface="Monotype Corsiva" panose="03010101010201010101" pitchFamily="66" charset="0"/>
              </a:rPr>
              <a:t>(навчальний діалог </a:t>
            </a:r>
            <a:r>
              <a:rPr lang="en-US" altLang="ru-RU" sz="3200" b="1" dirty="0">
                <a:latin typeface="Monotype Corsiva" panose="03010101010201010101" pitchFamily="66" charset="0"/>
              </a:rPr>
              <a:t>Test Pad)</a:t>
            </a:r>
            <a:endParaRPr lang="ru-RU" altLang="ru-RU" sz="3200" b="1" dirty="0">
              <a:latin typeface="Monotype Corsiva" panose="03010101010201010101" pitchFamily="66" charset="0"/>
            </a:endParaRPr>
          </a:p>
        </p:txBody>
      </p:sp>
      <p:sp>
        <p:nvSpPr>
          <p:cNvPr id="4" name="Прямокутник: округлені кути 3">
            <a:extLst>
              <a:ext uri="{FF2B5EF4-FFF2-40B4-BE49-F238E27FC236}">
                <a16:creationId xmlns:a16="http://schemas.microsoft.com/office/drawing/2014/main" id="{CC3203C5-FF1F-4FBB-9651-0E11FDF86F89}"/>
              </a:ext>
            </a:extLst>
          </p:cNvPr>
          <p:cNvSpPr/>
          <p:nvPr/>
        </p:nvSpPr>
        <p:spPr>
          <a:xfrm>
            <a:off x="1004711" y="101600"/>
            <a:ext cx="1783645" cy="304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AE745B3-6BDA-4BDF-9CB4-1D6EBF7D1BE8}"/>
              </a:ext>
            </a:extLst>
          </p:cNvPr>
          <p:cNvSpPr txBox="1"/>
          <p:nvPr/>
        </p:nvSpPr>
        <p:spPr>
          <a:xfrm>
            <a:off x="3982453" y="2985518"/>
            <a:ext cx="49329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hlinkClick r:id="rId2"/>
              </a:rPr>
              <a:t>https://onlinetestpad.com/qep775j6hf5eu</a:t>
            </a:r>
            <a:endParaRPr lang="uk-UA" sz="2000" dirty="0"/>
          </a:p>
          <a:p>
            <a:endParaRPr lang="uk-UA" sz="2000" dirty="0"/>
          </a:p>
          <a:p>
            <a:r>
              <a:rPr lang="en-US" sz="2000" dirty="0">
                <a:hlinkClick r:id="rId3"/>
              </a:rPr>
              <a:t>https://onlinetestpad.com/soy6bw75l6jim</a:t>
            </a:r>
            <a:endParaRPr lang="uk-UA" sz="2000" dirty="0"/>
          </a:p>
          <a:p>
            <a:endParaRPr lang="uk-UA" sz="20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FA2A458-929C-43F7-98AF-08E97EE1D5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6100" y="1659468"/>
            <a:ext cx="2628243" cy="291779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68B5C22-2A93-4137-9AE7-3CAEB52DC1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2895914" cy="1557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3184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 txBox="1">
            <a:spLocks noChangeArrowheads="1"/>
          </p:cNvSpPr>
          <p:nvPr/>
        </p:nvSpPr>
        <p:spPr bwMode="auto">
          <a:xfrm>
            <a:off x="3289300" y="1454149"/>
            <a:ext cx="5348288" cy="5222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33400" indent="-5334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endParaRPr lang="en-US" altLang="ru-RU" sz="2400" b="1" dirty="0">
              <a:latin typeface="Monotype Corsiva" panose="03010101010201010101" pitchFamily="66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uk-UA" altLang="ru-RU" sz="2400" b="1" dirty="0">
                <a:latin typeface="Monotype Corsiva" panose="03010101010201010101" pitchFamily="66" charset="0"/>
              </a:rPr>
              <a:t> </a:t>
            </a:r>
            <a:r>
              <a:rPr lang="en-US" altLang="ru-RU" sz="2400" b="1" dirty="0">
                <a:latin typeface="Monotype Corsiva" panose="03010101010201010101" pitchFamily="66" charset="0"/>
              </a:rPr>
              <a:t>    </a:t>
            </a:r>
            <a:r>
              <a:rPr lang="uk-UA" altLang="ru-RU" sz="2400" b="1" dirty="0">
                <a:latin typeface="Monotype Corsiva" panose="03010101010201010101" pitchFamily="66" charset="0"/>
              </a:rPr>
              <a:t>Мета: узагальнити і систематизувати знання з теми «Дискретні випадкові величини», закріпити навички застосування теоретичних знань при розв</a:t>
            </a:r>
            <a:r>
              <a:rPr lang="en-US" altLang="ru-RU" sz="2400" b="1" dirty="0">
                <a:latin typeface="Monotype Corsiva" panose="03010101010201010101" pitchFamily="66" charset="0"/>
              </a:rPr>
              <a:t>’</a:t>
            </a:r>
            <a:r>
              <a:rPr lang="uk-UA" altLang="ru-RU" sz="2400" b="1" dirty="0">
                <a:latin typeface="Monotype Corsiva" panose="03010101010201010101" pitchFamily="66" charset="0"/>
              </a:rPr>
              <a:t>язанні задач.</a:t>
            </a:r>
            <a:endParaRPr lang="ru-RU" altLang="ru-RU" sz="2400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  <p:sp>
        <p:nvSpPr>
          <p:cNvPr id="22533" name="Заголовок 1"/>
          <p:cNvSpPr txBox="1">
            <a:spLocks/>
          </p:cNvSpPr>
          <p:nvPr/>
        </p:nvSpPr>
        <p:spPr bwMode="auto">
          <a:xfrm>
            <a:off x="1986844" y="181156"/>
            <a:ext cx="7349661" cy="814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uk-UA" altLang="ru-RU" sz="3600" b="1" dirty="0">
                <a:latin typeface="Monotype Corsiva" panose="03010101010201010101" pitchFamily="66" charset="0"/>
              </a:rPr>
              <a:t>Тема: Числові характеристики дискретної випадкової величини</a:t>
            </a:r>
            <a:endParaRPr lang="ru-RU" altLang="ru-RU" sz="3600" b="1" dirty="0">
              <a:latin typeface="Monotype Corsiva" panose="03010101010201010101" pitchFamily="66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ED0774C-B126-4ECE-B607-462D9CF093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422" y="181156"/>
            <a:ext cx="1792379" cy="31701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5B0AAD9-0E44-4877-8E8D-05FF054A21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45" y="0"/>
            <a:ext cx="2794771" cy="155279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7E44494-F951-4D91-B219-4C494435BA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445" y="1552792"/>
            <a:ext cx="2960214" cy="3163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8332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idx="1"/>
          </p:nvPr>
        </p:nvSpPr>
        <p:spPr>
          <a:xfrm>
            <a:off x="3124200" y="1600200"/>
            <a:ext cx="5791200" cy="4953000"/>
          </a:xfrm>
        </p:spPr>
        <p:txBody>
          <a:bodyPr>
            <a:normAutofit/>
          </a:bodyPr>
          <a:lstStyle/>
          <a:p>
            <a:pPr marL="90488" indent="0" algn="just" eaLnBrk="1" hangingPunct="1">
              <a:lnSpc>
                <a:spcPct val="80000"/>
              </a:lnSpc>
              <a:buFontTx/>
              <a:buNone/>
            </a:pPr>
            <a:r>
              <a:rPr lang="uk-UA" altLang="ru-RU" dirty="0">
                <a:latin typeface="Monotype Corsiva" panose="03010101010201010101" pitchFamily="66" charset="0"/>
              </a:rPr>
              <a:t>«На сучасному етапі математична статистика і теорія ймовірностей є важливими областями математики, які мають численні використання в економіці, суспільних, природничих і технічних науках»</a:t>
            </a:r>
          </a:p>
          <a:p>
            <a:pPr marL="90488" indent="0" algn="ctr" eaLnBrk="1" hangingPunct="1">
              <a:lnSpc>
                <a:spcPct val="80000"/>
              </a:lnSpc>
              <a:buFontTx/>
              <a:buNone/>
            </a:pPr>
            <a:r>
              <a:rPr lang="uk-UA" altLang="ru-RU" sz="24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                             Ю. О. Митропольський</a:t>
            </a:r>
            <a:endParaRPr lang="ru-RU" altLang="ru-RU" sz="24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1066800" y="381000"/>
            <a:ext cx="77724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ru-RU" sz="5400" b="1" kern="0" dirty="0">
                <a:solidFill>
                  <a:schemeClr val="tx2"/>
                </a:solidFill>
                <a:latin typeface="Monotype Corsiva" panose="03010101010201010101" pitchFamily="66" charset="0"/>
                <a:ea typeface="+mj-ea"/>
                <a:cs typeface="+mj-cs"/>
              </a:rPr>
              <a:t>Епіграф</a:t>
            </a:r>
          </a:p>
        </p:txBody>
      </p:sp>
      <p:sp>
        <p:nvSpPr>
          <p:cNvPr id="2" name="Прямокутник: округлені кути 1">
            <a:extLst>
              <a:ext uri="{FF2B5EF4-FFF2-40B4-BE49-F238E27FC236}">
                <a16:creationId xmlns:a16="http://schemas.microsoft.com/office/drawing/2014/main" id="{B6A5BF87-BB95-4D14-8529-7BC2B18CD1A0}"/>
              </a:ext>
            </a:extLst>
          </p:cNvPr>
          <p:cNvSpPr/>
          <p:nvPr/>
        </p:nvSpPr>
        <p:spPr>
          <a:xfrm>
            <a:off x="1004711" y="101600"/>
            <a:ext cx="1783645" cy="304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AD3B8AB-7991-4797-83C2-2821F96DB9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489" y="1852023"/>
            <a:ext cx="1783645" cy="20253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C61D53B-74EC-4C20-A82B-A0D7687A75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3704"/>
            <a:ext cx="2886478" cy="1552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4389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5"/>
          <p:cNvSpPr>
            <a:spLocks noGrp="1" noChangeArrowheads="1"/>
          </p:cNvSpPr>
          <p:nvPr>
            <p:ph idx="1"/>
          </p:nvPr>
        </p:nvSpPr>
        <p:spPr>
          <a:xfrm>
            <a:off x="3238500" y="1825625"/>
            <a:ext cx="5276850" cy="4351338"/>
          </a:xfrm>
        </p:spPr>
        <p:txBody>
          <a:bodyPr/>
          <a:lstStyle/>
          <a:p>
            <a:pPr indent="17463" algn="just" eaLnBrk="1" hangingPunct="1">
              <a:buFontTx/>
              <a:buNone/>
            </a:pPr>
            <a:r>
              <a:rPr lang="uk-UA" altLang="ru-RU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Вперше означення «математичного очікування» дав голландський математик  Гюйгенс у своїй книзі  «Математичні етюди» (1957р.) </a:t>
            </a:r>
            <a:br>
              <a:rPr lang="uk-UA" altLang="ru-RU" sz="2400" b="1" dirty="0">
                <a:latin typeface="Monotype Corsiva" panose="03010101010201010101" pitchFamily="66" charset="0"/>
              </a:rPr>
            </a:br>
            <a:endParaRPr lang="ru-RU" altLang="ru-RU" sz="2400" b="1" dirty="0">
              <a:latin typeface="Monotype Corsiva" panose="03010101010201010101" pitchFamily="66" charset="0"/>
            </a:endParaRPr>
          </a:p>
        </p:txBody>
      </p:sp>
      <p:sp>
        <p:nvSpPr>
          <p:cNvPr id="20488" name="Заголовок 1"/>
          <p:cNvSpPr>
            <a:spLocks noGrp="1"/>
          </p:cNvSpPr>
          <p:nvPr>
            <p:ph type="title"/>
          </p:nvPr>
        </p:nvSpPr>
        <p:spPr>
          <a:xfrm>
            <a:off x="3623510" y="42333"/>
            <a:ext cx="3964406" cy="10207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uk-UA" altLang="ru-RU" b="1" dirty="0">
                <a:solidFill>
                  <a:schemeClr val="tx1"/>
                </a:solidFill>
                <a:latin typeface="Monotype Corsiva" panose="03010101010201010101" pitchFamily="66" charset="0"/>
              </a:rPr>
              <a:t>Сторінками історії</a:t>
            </a:r>
            <a:endParaRPr lang="ru-RU" altLang="ru-RU" b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7CF45BC-528A-444F-9F3C-ED77CB3543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111" y="1623556"/>
            <a:ext cx="1763103" cy="218867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9158495-6D0B-45C1-8B7D-353CB5414C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4904" y="42333"/>
            <a:ext cx="1792379" cy="31701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9CEC5D4-DBE2-4EF2-AB04-DE80148D98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4904" y="0"/>
            <a:ext cx="1792379" cy="31701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3F8DCC9-66CB-47B9-964A-A77D69C0E2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623"/>
            <a:ext cx="2886478" cy="155279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FC2B1B9-3E63-4FBB-8D2B-55DA780826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76925" y="4569356"/>
            <a:ext cx="3182388" cy="176189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C0FBFA1-9F5D-4974-941E-4F78EBB60F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61669" y="4831487"/>
            <a:ext cx="1359526" cy="1694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6726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8" name="Заголовок 1"/>
          <p:cNvSpPr>
            <a:spLocks noGrp="1"/>
          </p:cNvSpPr>
          <p:nvPr>
            <p:ph type="title"/>
          </p:nvPr>
        </p:nvSpPr>
        <p:spPr>
          <a:xfrm>
            <a:off x="3791953" y="42333"/>
            <a:ext cx="3964406" cy="10207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uk-UA" altLang="ru-RU" b="1" dirty="0">
                <a:solidFill>
                  <a:schemeClr val="tx1"/>
                </a:solidFill>
                <a:latin typeface="Monotype Corsiva" panose="03010101010201010101" pitchFamily="66" charset="0"/>
              </a:rPr>
              <a:t>Сторінками історії</a:t>
            </a:r>
            <a:endParaRPr lang="ru-RU" altLang="ru-RU" b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7CF45BC-528A-444F-9F3C-ED77CB3543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111" y="1623556"/>
            <a:ext cx="1763103" cy="218867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9158495-6D0B-45C1-8B7D-353CB5414C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4904" y="42333"/>
            <a:ext cx="1792379" cy="31701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9CEC5D4-DBE2-4EF2-AB04-DE80148D98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4904" y="0"/>
            <a:ext cx="1792379" cy="31701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3F8DCC9-66CB-47B9-964A-A77D69C0E2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623"/>
            <a:ext cx="2886478" cy="1552792"/>
          </a:xfrm>
          <a:prstGeom prst="rect">
            <a:avLst/>
          </a:prstGeom>
        </p:spPr>
      </p:pic>
      <p:pic>
        <p:nvPicPr>
          <p:cNvPr id="24" name="Місце для вмісту 23">
            <a:extLst>
              <a:ext uri="{FF2B5EF4-FFF2-40B4-BE49-F238E27FC236}">
                <a16:creationId xmlns:a16="http://schemas.microsoft.com/office/drawing/2014/main" id="{78525DBF-A6A7-444D-B866-E078A8D7DF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3260558" y="2009274"/>
            <a:ext cx="5488331" cy="2839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867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3146425" y="274638"/>
            <a:ext cx="4574200" cy="10207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uk-UA" altLang="ru-RU" sz="48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Закінчити формули</a:t>
            </a:r>
            <a:endParaRPr lang="ru-RU" altLang="ru-RU" sz="4800" b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0" name="Місце для вмісту 19">
            <a:extLst>
              <a:ext uri="{FF2B5EF4-FFF2-40B4-BE49-F238E27FC236}">
                <a16:creationId xmlns:a16="http://schemas.microsoft.com/office/drawing/2014/main" id="{4696F012-6205-4DCD-B5A4-81E5CB54EF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87056" y="2147517"/>
            <a:ext cx="5638800" cy="1718039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D531557-8588-4B23-AAED-A8744A5886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4958" y="116128"/>
            <a:ext cx="1792379" cy="31701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349BEEC-A2B5-43AF-9B86-7644A48038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775" y="1799640"/>
            <a:ext cx="2217058" cy="2413794"/>
          </a:xfrm>
          <a:prstGeom prst="rect">
            <a:avLst/>
          </a:prstGeom>
        </p:spPr>
      </p:pic>
      <p:sp>
        <p:nvSpPr>
          <p:cNvPr id="21" name="Прямокутник 20">
            <a:extLst>
              <a:ext uri="{FF2B5EF4-FFF2-40B4-BE49-F238E27FC236}">
                <a16:creationId xmlns:a16="http://schemas.microsoft.com/office/drawing/2014/main" id="{5C91AFA3-EDA0-4417-A0DA-6FF37C8B6CBC}"/>
              </a:ext>
            </a:extLst>
          </p:cNvPr>
          <p:cNvSpPr/>
          <p:nvPr/>
        </p:nvSpPr>
        <p:spPr>
          <a:xfrm>
            <a:off x="3772066" y="4394507"/>
            <a:ext cx="43881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dirty="0">
                <a:hlinkClick r:id="rId5"/>
              </a:rPr>
              <a:t>https://wordwall.net/uk/resource/60573402</a:t>
            </a:r>
            <a:endParaRPr lang="en-US" dirty="0"/>
          </a:p>
          <a:p>
            <a:pPr algn="ctr"/>
            <a:endParaRPr lang="uk-UA" dirty="0"/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85F2BEB0-DBCC-4260-918C-EB77038C2C5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8623"/>
            <a:ext cx="2886478" cy="1552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8710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>
          <a:xfrm>
            <a:off x="3272589" y="221877"/>
            <a:ext cx="5077327" cy="82307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uk-UA" altLang="ru-RU" sz="4800" b="1" dirty="0">
                <a:latin typeface="Monotype Corsiva" panose="03010101010201010101" pitchFamily="66" charset="0"/>
              </a:rPr>
              <a:t>Задача з елементами провокації</a:t>
            </a:r>
            <a:endParaRPr lang="ru-RU" altLang="ru-RU" sz="4800" b="1" dirty="0">
              <a:latin typeface="Monotype Corsiva" panose="03010101010201010101" pitchFamily="66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9D4FF6B-EF6D-4ABA-9B5D-9D909B1E1D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0894" y="124292"/>
            <a:ext cx="1792379" cy="31701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D3B7222-691D-4E75-BD4A-D469AB2E30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68443" y="771525"/>
            <a:ext cx="2833273" cy="3442832"/>
          </a:xfrm>
          <a:prstGeom prst="rect">
            <a:avLst/>
          </a:prstGeom>
        </p:spPr>
      </p:pic>
      <p:sp>
        <p:nvSpPr>
          <p:cNvPr id="6" name="Rectangle 6">
            <a:extLst>
              <a:ext uri="{FF2B5EF4-FFF2-40B4-BE49-F238E27FC236}">
                <a16:creationId xmlns:a16="http://schemas.microsoft.com/office/drawing/2014/main" id="{063476A3-FDB2-423B-B7D4-A72537EA30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23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uk-UA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.</a:t>
            </a:r>
            <a:endParaRPr kumimoji="0" lang="ru-RU" altLang="uk-UA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Місце для вмісту 7">
            <a:extLst>
              <a:ext uri="{FF2B5EF4-FFF2-40B4-BE49-F238E27FC236}">
                <a16:creationId xmlns:a16="http://schemas.microsoft.com/office/drawing/2014/main" id="{57C78C49-E45F-45CA-BA06-4CA5DC5377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41031" y="1864895"/>
            <a:ext cx="5125453" cy="3576887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/>
              <a:t>Підкидається кубик 10 разів.  Знайти математичне сподівання та дисперсію появи 6 очок на випавшій грані. </a:t>
            </a:r>
            <a:endParaRPr lang="uk-UA" dirty="0"/>
          </a:p>
          <a:p>
            <a:pPr marL="0" indent="0">
              <a:buNone/>
            </a:pPr>
            <a:endParaRPr lang="uk-UA" dirty="0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0EDCE383-E3D2-4554-A393-CB91318028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2886478" cy="155279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4B716FA-42C7-4E4F-ABDE-518F3E6453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5880" y="3848062"/>
            <a:ext cx="5125453" cy="1181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7673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>
          <a:xfrm>
            <a:off x="2817002" y="494429"/>
            <a:ext cx="5925395" cy="618385"/>
          </a:xfrm>
        </p:spPr>
        <p:txBody>
          <a:bodyPr>
            <a:noAutofit/>
          </a:bodyPr>
          <a:lstStyle/>
          <a:p>
            <a:pPr algn="ctr" eaLnBrk="1" hangingPunct="1"/>
            <a:r>
              <a:rPr lang="ru-RU" altLang="ru-RU" sz="3600" b="1" dirty="0">
                <a:latin typeface="Monotype Corsiva" panose="03010101010201010101" pitchFamily="66" charset="0"/>
              </a:rPr>
              <a:t>Заповнити таблицю</a:t>
            </a:r>
          </a:p>
        </p:txBody>
      </p:sp>
      <p:sp>
        <p:nvSpPr>
          <p:cNvPr id="26629" name="Rectangle 2"/>
          <p:cNvSpPr>
            <a:spLocks noChangeArrowheads="1"/>
          </p:cNvSpPr>
          <p:nvPr/>
        </p:nvSpPr>
        <p:spPr bwMode="auto">
          <a:xfrm>
            <a:off x="0" y="28545"/>
            <a:ext cx="1847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ru-RU" altLang="ru-RU" sz="2000">
              <a:latin typeface="Monotype Corsiva" panose="03010101010201010101" pitchFamily="66" charset="0"/>
            </a:endParaRPr>
          </a:p>
        </p:txBody>
      </p:sp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12382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1" name="Rectangle 3"/>
          <p:cNvSpPr>
            <a:spLocks noChangeArrowheads="1"/>
          </p:cNvSpPr>
          <p:nvPr/>
        </p:nvSpPr>
        <p:spPr bwMode="auto">
          <a:xfrm>
            <a:off x="0" y="571470"/>
            <a:ext cx="1847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ru-RU" sz="2000">
              <a:latin typeface="Monotype Corsiva" panose="03010101010201010101" pitchFamily="66" charset="0"/>
            </a:endParaRPr>
          </a:p>
        </p:txBody>
      </p:sp>
      <p:sp>
        <p:nvSpPr>
          <p:cNvPr id="26632" name="Rectangle 5"/>
          <p:cNvSpPr>
            <a:spLocks noChangeArrowheads="1"/>
          </p:cNvSpPr>
          <p:nvPr/>
        </p:nvSpPr>
        <p:spPr bwMode="auto">
          <a:xfrm>
            <a:off x="0" y="28545"/>
            <a:ext cx="1847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ru-RU" altLang="ru-RU" sz="2000">
              <a:latin typeface="Monotype Corsiva" panose="03010101010201010101" pitchFamily="66" charset="0"/>
            </a:endParaRPr>
          </a:p>
        </p:txBody>
      </p:sp>
      <p:pic>
        <p:nvPicPr>
          <p:cNvPr id="26633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12382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4" name="Rectangle 6"/>
          <p:cNvSpPr>
            <a:spLocks noChangeArrowheads="1"/>
          </p:cNvSpPr>
          <p:nvPr/>
        </p:nvSpPr>
        <p:spPr bwMode="auto">
          <a:xfrm>
            <a:off x="0" y="571470"/>
            <a:ext cx="1847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ru-RU" sz="2000">
              <a:latin typeface="Monotype Corsiva" panose="03010101010201010101" pitchFamily="66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15EC80F-9FEF-46D7-B164-8699ACE16A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623" y="111636"/>
            <a:ext cx="1792379" cy="317019"/>
          </a:xfrm>
          <a:prstGeom prst="rect">
            <a:avLst/>
          </a:prstGeom>
        </p:spPr>
      </p:pic>
      <p:graphicFrame>
        <p:nvGraphicFramePr>
          <p:cNvPr id="7" name="Таблиця 6">
            <a:extLst>
              <a:ext uri="{FF2B5EF4-FFF2-40B4-BE49-F238E27FC236}">
                <a16:creationId xmlns:a16="http://schemas.microsoft.com/office/drawing/2014/main" id="{71A14663-882D-4981-B055-57D73E72FD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9644382"/>
              </p:ext>
            </p:extLst>
          </p:nvPr>
        </p:nvGraphicFramePr>
        <p:xfrm>
          <a:off x="3356810" y="2251034"/>
          <a:ext cx="5606718" cy="1755482"/>
        </p:xfrm>
        <a:graphic>
          <a:graphicData uri="http://schemas.openxmlformats.org/drawingml/2006/table">
            <a:tbl>
              <a:tblPr firstRow="1" firstCol="1" bandRow="1"/>
              <a:tblGrid>
                <a:gridCol w="854243">
                  <a:extLst>
                    <a:ext uri="{9D8B030D-6E8A-4147-A177-3AD203B41FA5}">
                      <a16:colId xmlns:a16="http://schemas.microsoft.com/office/drawing/2014/main" val="2754373799"/>
                    </a:ext>
                  </a:extLst>
                </a:gridCol>
                <a:gridCol w="950495">
                  <a:extLst>
                    <a:ext uri="{9D8B030D-6E8A-4147-A177-3AD203B41FA5}">
                      <a16:colId xmlns:a16="http://schemas.microsoft.com/office/drawing/2014/main" val="1145583309"/>
                    </a:ext>
                  </a:extLst>
                </a:gridCol>
                <a:gridCol w="950495">
                  <a:extLst>
                    <a:ext uri="{9D8B030D-6E8A-4147-A177-3AD203B41FA5}">
                      <a16:colId xmlns:a16="http://schemas.microsoft.com/office/drawing/2014/main" val="4077850735"/>
                    </a:ext>
                  </a:extLst>
                </a:gridCol>
                <a:gridCol w="950495">
                  <a:extLst>
                    <a:ext uri="{9D8B030D-6E8A-4147-A177-3AD203B41FA5}">
                      <a16:colId xmlns:a16="http://schemas.microsoft.com/office/drawing/2014/main" val="775360652"/>
                    </a:ext>
                  </a:extLst>
                </a:gridCol>
                <a:gridCol w="950495">
                  <a:extLst>
                    <a:ext uri="{9D8B030D-6E8A-4147-A177-3AD203B41FA5}">
                      <a16:colId xmlns:a16="http://schemas.microsoft.com/office/drawing/2014/main" val="2094961304"/>
                    </a:ext>
                  </a:extLst>
                </a:gridCol>
                <a:gridCol w="950495">
                  <a:extLst>
                    <a:ext uri="{9D8B030D-6E8A-4147-A177-3AD203B41FA5}">
                      <a16:colId xmlns:a16="http://schemas.microsoft.com/office/drawing/2014/main" val="208426457"/>
                    </a:ext>
                  </a:extLst>
                </a:gridCol>
              </a:tblGrid>
              <a:tr h="87774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r>
                        <a:rPr lang="ru-RU" sz="2400" baseline="-25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і</a:t>
                      </a:r>
                      <a:endParaRPr lang="uk-UA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1000</a:t>
                      </a:r>
                      <a:endParaRPr lang="uk-UA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500</a:t>
                      </a:r>
                      <a:endParaRPr lang="uk-UA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400</a:t>
                      </a:r>
                      <a:endParaRPr lang="uk-UA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…</a:t>
                      </a:r>
                      <a:endParaRPr lang="uk-UA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…</a:t>
                      </a:r>
                      <a:endParaRPr lang="uk-UA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53174336"/>
                  </a:ext>
                </a:extLst>
              </a:tr>
              <a:tr h="87774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</a:t>
                      </a:r>
                      <a:r>
                        <a:rPr lang="ru-RU" sz="2400" baseline="-25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і</a:t>
                      </a:r>
                      <a:endParaRPr lang="uk-UA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…</a:t>
                      </a:r>
                      <a:endParaRPr lang="uk-UA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uk-UA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…</a:t>
                      </a:r>
                      <a:endParaRPr lang="uk-UA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0,010</a:t>
                      </a:r>
                      <a:endParaRPr lang="uk-UA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…</a:t>
                      </a:r>
                      <a:endParaRPr lang="uk-UA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2532385"/>
                  </a:ext>
                </a:extLst>
              </a:tr>
            </a:tbl>
          </a:graphicData>
        </a:graphic>
      </p:graphicFrame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96B49A4-C35D-4FB2-9C8A-F8D88ACCC5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96253" y="1937244"/>
            <a:ext cx="2913255" cy="327452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7F6C95D-3531-4B51-B516-81DB374939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3468" y="4684156"/>
            <a:ext cx="2133785" cy="159729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AEFE851-12AD-469C-8218-214ADF7257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4871"/>
            <a:ext cx="2886478" cy="1552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498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>
          <a:xfrm>
            <a:off x="2817002" y="494429"/>
            <a:ext cx="5925395" cy="618385"/>
          </a:xfrm>
        </p:spPr>
        <p:txBody>
          <a:bodyPr>
            <a:noAutofit/>
          </a:bodyPr>
          <a:lstStyle/>
          <a:p>
            <a:pPr algn="ctr" eaLnBrk="1" hangingPunct="1"/>
            <a:r>
              <a:rPr lang="ru-RU" altLang="ru-RU" sz="3600" b="1" dirty="0">
                <a:latin typeface="Monotype Corsiva" panose="03010101010201010101" pitchFamily="66" charset="0"/>
              </a:rPr>
              <a:t>Заповнити таблицю</a:t>
            </a:r>
          </a:p>
        </p:txBody>
      </p:sp>
      <p:sp>
        <p:nvSpPr>
          <p:cNvPr id="26629" name="Rectangle 2"/>
          <p:cNvSpPr>
            <a:spLocks noChangeArrowheads="1"/>
          </p:cNvSpPr>
          <p:nvPr/>
        </p:nvSpPr>
        <p:spPr bwMode="auto">
          <a:xfrm>
            <a:off x="0" y="28545"/>
            <a:ext cx="1847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ru-RU" altLang="ru-RU" sz="2000">
              <a:latin typeface="Monotype Corsiva" panose="03010101010201010101" pitchFamily="66" charset="0"/>
            </a:endParaRPr>
          </a:p>
        </p:txBody>
      </p:sp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12382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1" name="Rectangle 3"/>
          <p:cNvSpPr>
            <a:spLocks noChangeArrowheads="1"/>
          </p:cNvSpPr>
          <p:nvPr/>
        </p:nvSpPr>
        <p:spPr bwMode="auto">
          <a:xfrm>
            <a:off x="0" y="571470"/>
            <a:ext cx="1847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ru-RU" sz="2000">
              <a:latin typeface="Monotype Corsiva" panose="03010101010201010101" pitchFamily="66" charset="0"/>
            </a:endParaRPr>
          </a:p>
        </p:txBody>
      </p:sp>
      <p:sp>
        <p:nvSpPr>
          <p:cNvPr id="26632" name="Rectangle 5"/>
          <p:cNvSpPr>
            <a:spLocks noChangeArrowheads="1"/>
          </p:cNvSpPr>
          <p:nvPr/>
        </p:nvSpPr>
        <p:spPr bwMode="auto">
          <a:xfrm>
            <a:off x="0" y="28545"/>
            <a:ext cx="1847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ru-RU" altLang="ru-RU" sz="2000">
              <a:latin typeface="Monotype Corsiva" panose="03010101010201010101" pitchFamily="66" charset="0"/>
            </a:endParaRPr>
          </a:p>
        </p:txBody>
      </p:sp>
      <p:pic>
        <p:nvPicPr>
          <p:cNvPr id="26633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12382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4" name="Rectangle 6"/>
          <p:cNvSpPr>
            <a:spLocks noChangeArrowheads="1"/>
          </p:cNvSpPr>
          <p:nvPr/>
        </p:nvSpPr>
        <p:spPr bwMode="auto">
          <a:xfrm>
            <a:off x="0" y="571470"/>
            <a:ext cx="1847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ru-RU" sz="2000">
              <a:latin typeface="Monotype Corsiva" panose="03010101010201010101" pitchFamily="66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15EC80F-9FEF-46D7-B164-8699ACE16A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623" y="111636"/>
            <a:ext cx="1792379" cy="317019"/>
          </a:xfrm>
          <a:prstGeom prst="rect">
            <a:avLst/>
          </a:prstGeom>
        </p:spPr>
      </p:pic>
      <p:graphicFrame>
        <p:nvGraphicFramePr>
          <p:cNvPr id="7" name="Таблиця 6">
            <a:extLst>
              <a:ext uri="{FF2B5EF4-FFF2-40B4-BE49-F238E27FC236}">
                <a16:creationId xmlns:a16="http://schemas.microsoft.com/office/drawing/2014/main" id="{71A14663-882D-4981-B055-57D73E72FD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9510188"/>
              </p:ext>
            </p:extLst>
          </p:nvPr>
        </p:nvGraphicFramePr>
        <p:xfrm>
          <a:off x="3356810" y="2251034"/>
          <a:ext cx="5606718" cy="1755482"/>
        </p:xfrm>
        <a:graphic>
          <a:graphicData uri="http://schemas.openxmlformats.org/drawingml/2006/table">
            <a:tbl>
              <a:tblPr firstRow="1" firstCol="1" bandRow="1"/>
              <a:tblGrid>
                <a:gridCol w="854243">
                  <a:extLst>
                    <a:ext uri="{9D8B030D-6E8A-4147-A177-3AD203B41FA5}">
                      <a16:colId xmlns:a16="http://schemas.microsoft.com/office/drawing/2014/main" val="2754373799"/>
                    </a:ext>
                  </a:extLst>
                </a:gridCol>
                <a:gridCol w="950495">
                  <a:extLst>
                    <a:ext uri="{9D8B030D-6E8A-4147-A177-3AD203B41FA5}">
                      <a16:colId xmlns:a16="http://schemas.microsoft.com/office/drawing/2014/main" val="1145583309"/>
                    </a:ext>
                  </a:extLst>
                </a:gridCol>
                <a:gridCol w="950495">
                  <a:extLst>
                    <a:ext uri="{9D8B030D-6E8A-4147-A177-3AD203B41FA5}">
                      <a16:colId xmlns:a16="http://schemas.microsoft.com/office/drawing/2014/main" val="4077850735"/>
                    </a:ext>
                  </a:extLst>
                </a:gridCol>
                <a:gridCol w="950495">
                  <a:extLst>
                    <a:ext uri="{9D8B030D-6E8A-4147-A177-3AD203B41FA5}">
                      <a16:colId xmlns:a16="http://schemas.microsoft.com/office/drawing/2014/main" val="775360652"/>
                    </a:ext>
                  </a:extLst>
                </a:gridCol>
                <a:gridCol w="950495">
                  <a:extLst>
                    <a:ext uri="{9D8B030D-6E8A-4147-A177-3AD203B41FA5}">
                      <a16:colId xmlns:a16="http://schemas.microsoft.com/office/drawing/2014/main" val="2094961304"/>
                    </a:ext>
                  </a:extLst>
                </a:gridCol>
                <a:gridCol w="950495">
                  <a:extLst>
                    <a:ext uri="{9D8B030D-6E8A-4147-A177-3AD203B41FA5}">
                      <a16:colId xmlns:a16="http://schemas.microsoft.com/office/drawing/2014/main" val="208426457"/>
                    </a:ext>
                  </a:extLst>
                </a:gridCol>
              </a:tblGrid>
              <a:tr h="87774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r>
                        <a:rPr lang="ru-RU" sz="2400" baseline="-25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і</a:t>
                      </a:r>
                      <a:endParaRPr lang="uk-UA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1000</a:t>
                      </a:r>
                      <a:endParaRPr lang="uk-UA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500</a:t>
                      </a:r>
                      <a:endParaRPr lang="uk-UA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400</a:t>
                      </a:r>
                      <a:endParaRPr lang="uk-UA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uk-UA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uk-UA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53174336"/>
                  </a:ext>
                </a:extLst>
              </a:tr>
              <a:tr h="87774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</a:t>
                      </a:r>
                      <a:r>
                        <a:rPr lang="ru-RU" sz="2400" baseline="-25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і</a:t>
                      </a:r>
                      <a:endParaRPr lang="uk-UA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0,001</a:t>
                      </a:r>
                      <a:endParaRPr lang="uk-UA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uk-UA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0,005</a:t>
                      </a:r>
                      <a:endParaRPr lang="uk-UA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0,010</a:t>
                      </a:r>
                      <a:endParaRPr lang="uk-UA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0,98</a:t>
                      </a:r>
                      <a:endParaRPr lang="uk-UA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2532385"/>
                  </a:ext>
                </a:extLst>
              </a:tr>
            </a:tbl>
          </a:graphicData>
        </a:graphic>
      </p:graphicFrame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96B49A4-C35D-4FB2-9C8A-F8D88ACCC5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96253" y="1937244"/>
            <a:ext cx="2913255" cy="327452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7F6C95D-3531-4B51-B516-81DB374939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3468" y="4684156"/>
            <a:ext cx="2133785" cy="159729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E5C062B-4AA9-461F-B9E0-A42E57326E3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28545"/>
            <a:ext cx="2886478" cy="1552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2701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Содержимое 2"/>
          <p:cNvSpPr>
            <a:spLocks noGrp="1"/>
          </p:cNvSpPr>
          <p:nvPr>
            <p:ph idx="1"/>
          </p:nvPr>
        </p:nvSpPr>
        <p:spPr>
          <a:xfrm>
            <a:off x="3168770" y="1834551"/>
            <a:ext cx="5791200" cy="4525963"/>
          </a:xfrm>
        </p:spPr>
        <p:txBody>
          <a:bodyPr>
            <a:noAutofit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ru-RU" altLang="ru-RU" sz="3200" dirty="0">
                <a:latin typeface="Monotype Corsiva" panose="03010101010201010101" pitchFamily="66" charset="0"/>
              </a:rPr>
              <a:t>Складіть умову задачі до відповідного завдання:</a:t>
            </a:r>
          </a:p>
          <a:p>
            <a:r>
              <a:rPr lang="ru-RU" dirty="0"/>
              <a:t>1) Р(А)=1;</a:t>
            </a:r>
            <a:endParaRPr lang="uk-UA" dirty="0"/>
          </a:p>
          <a:p>
            <a:r>
              <a:rPr lang="ru-RU" dirty="0"/>
              <a:t>2) Р(А)=0;</a:t>
            </a:r>
            <a:endParaRPr lang="uk-UA" dirty="0"/>
          </a:p>
          <a:p>
            <a:r>
              <a:rPr lang="ru-RU" dirty="0"/>
              <a:t>3) Р(А)=0,5;</a:t>
            </a:r>
            <a:endParaRPr lang="uk-UA" dirty="0"/>
          </a:p>
          <a:p>
            <a:r>
              <a:rPr lang="ru-RU" dirty="0"/>
              <a:t>4) Р(А)=1/</a:t>
            </a:r>
            <a:r>
              <a:rPr lang="en-US" dirty="0"/>
              <a:t>3</a:t>
            </a:r>
            <a:r>
              <a:rPr lang="uk-UA" dirty="0"/>
              <a:t>;</a:t>
            </a:r>
          </a:p>
          <a:p>
            <a:r>
              <a:rPr lang="uk-UA" dirty="0"/>
              <a:t>5) Р(А)=2/3</a:t>
            </a:r>
            <a:r>
              <a:rPr lang="en-US" dirty="0"/>
              <a:t>;</a:t>
            </a:r>
          </a:p>
          <a:p>
            <a:r>
              <a:rPr lang="en-US" dirty="0"/>
              <a:t>6) </a:t>
            </a:r>
            <a:r>
              <a:rPr lang="uk-UA" dirty="0"/>
              <a:t>Р(А)=</a:t>
            </a:r>
            <a:r>
              <a:rPr lang="en-US" dirty="0"/>
              <a:t>0,1.</a:t>
            </a:r>
            <a:endParaRPr lang="uk-UA" dirty="0"/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ru-RU" altLang="ru-RU" sz="3200" dirty="0">
              <a:latin typeface="Monotype Corsiva" panose="03010101010201010101" pitchFamily="66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D893A29-3841-4102-8AB4-06D457D03F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97532"/>
            <a:ext cx="1091279" cy="1060796"/>
          </a:xfrm>
          <a:prstGeom prst="rect">
            <a:avLst/>
          </a:prstGeom>
        </p:spPr>
      </p:pic>
      <p:pic>
        <p:nvPicPr>
          <p:cNvPr id="4" name="Picture 7" descr="55555">
            <a:extLst>
              <a:ext uri="{FF2B5EF4-FFF2-40B4-BE49-F238E27FC236}">
                <a16:creationId xmlns:a16="http://schemas.microsoft.com/office/drawing/2014/main" id="{B77E113E-9F77-4375-A1FE-4B99E353A97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678" y="5230975"/>
            <a:ext cx="1119188" cy="1129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B9D6565-D5EC-4D52-8034-F34390C988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7272" y="3810438"/>
            <a:ext cx="987638" cy="99373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835A5F5-78FA-433B-ACBE-59511E74B3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1279" y="94153"/>
            <a:ext cx="1792379" cy="317019"/>
          </a:xfrm>
          <a:prstGeom prst="rect">
            <a:avLst/>
          </a:prstGeom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460BBA2E-CE3E-421A-A1AC-260038AC30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2589" y="221877"/>
            <a:ext cx="5077327" cy="82307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uk-UA" altLang="ru-RU" sz="4800" b="1" dirty="0">
                <a:latin typeface="Monotype Corsiva" panose="03010101010201010101" pitchFamily="66" charset="0"/>
              </a:rPr>
              <a:t>Математичний калейдоскоп</a:t>
            </a:r>
            <a:endParaRPr lang="ru-RU" altLang="ru-RU" sz="4800" b="1" dirty="0">
              <a:latin typeface="Monotype Corsiva" panose="03010101010201010101" pitchFamily="66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FD2D277-4ACC-4C9A-9C73-60E9123B084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820" y="0"/>
            <a:ext cx="2886478" cy="155279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FAD57E8-A966-4402-AA9A-99757DC1CFF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05088" y="4762382"/>
            <a:ext cx="2066723" cy="2066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3665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Содержимое 2"/>
          <p:cNvSpPr>
            <a:spLocks noGrp="1"/>
          </p:cNvSpPr>
          <p:nvPr>
            <p:ph idx="1"/>
          </p:nvPr>
        </p:nvSpPr>
        <p:spPr>
          <a:xfrm>
            <a:off x="3168770" y="1834551"/>
            <a:ext cx="5791200" cy="452596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uk-UA" sz="2400" u="sng" dirty="0">
                <a:hlinkClick r:id="rId2"/>
              </a:rPr>
              <a:t>https://master-test.net/uk#m=Teacher_Tests</a:t>
            </a:r>
            <a:r>
              <a:rPr lang="uk-UA" sz="2400" dirty="0"/>
              <a:t> </a:t>
            </a:r>
            <a:endParaRPr lang="ru-RU" altLang="ru-RU" sz="2400" dirty="0">
              <a:latin typeface="Monotype Corsiva" panose="03010101010201010101" pitchFamily="66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835A5F5-78FA-433B-ACBE-59511E74B3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1279" y="94153"/>
            <a:ext cx="1792379" cy="317019"/>
          </a:xfrm>
          <a:prstGeom prst="rect">
            <a:avLst/>
          </a:prstGeom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460BBA2E-CE3E-421A-A1AC-260038AC30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2589" y="221877"/>
            <a:ext cx="5077327" cy="82307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uk-UA" altLang="ru-RU" sz="4800" b="1" dirty="0">
                <a:latin typeface="Monotype Corsiva" panose="03010101010201010101" pitchFamily="66" charset="0"/>
              </a:rPr>
              <a:t>Тестовий контроль</a:t>
            </a:r>
            <a:endParaRPr lang="ru-RU" altLang="ru-RU" sz="4800" b="1" dirty="0">
              <a:latin typeface="Monotype Corsiva" panose="03010101010201010101" pitchFamily="66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16182C3-99EB-4E10-9887-C6C21215E3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27203" y="3032880"/>
            <a:ext cx="5674334" cy="2829817"/>
          </a:xfrm>
          <a:prstGeom prst="rect">
            <a:avLst/>
          </a:prstGeom>
        </p:spPr>
      </p:pic>
      <p:sp>
        <p:nvSpPr>
          <p:cNvPr id="11" name="WordArt 6">
            <a:extLst>
              <a:ext uri="{FF2B5EF4-FFF2-40B4-BE49-F238E27FC236}">
                <a16:creationId xmlns:a16="http://schemas.microsoft.com/office/drawing/2014/main" id="{C4B68369-256B-4B27-B9AE-1F69305E7CF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-88233" y="4368505"/>
            <a:ext cx="3257003" cy="2515416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84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algn="ctr"/>
            <a:r>
              <a:rPr lang="ru-RU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Перевір себе</a:t>
            </a:r>
          </a:p>
          <a:p>
            <a:pPr algn="ctr"/>
            <a:r>
              <a:rPr lang="ru-RU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 сам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7A7C880-70B0-4536-9A1F-5A8A4F088B7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820" y="0"/>
            <a:ext cx="2886478" cy="1552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7021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835A5F5-78FA-433B-ACBE-59511E74B3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279" y="94153"/>
            <a:ext cx="1792379" cy="317019"/>
          </a:xfrm>
          <a:prstGeom prst="rect">
            <a:avLst/>
          </a:prstGeom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460BBA2E-CE3E-421A-A1AC-260038AC30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2589" y="221877"/>
            <a:ext cx="5077327" cy="82307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uk-UA" altLang="ru-RU" sz="4800" b="1" dirty="0">
                <a:latin typeface="Monotype Corsiva" panose="03010101010201010101" pitchFamily="66" charset="0"/>
              </a:rPr>
              <a:t>Теорія ймовірності в інформатиці</a:t>
            </a:r>
            <a:endParaRPr lang="ru-RU" altLang="ru-RU" sz="4800" b="1" dirty="0">
              <a:latin typeface="Monotype Corsiva" panose="03010101010201010101" pitchFamily="66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7A7C880-70B0-4536-9A1F-5A8A4F088B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20" y="0"/>
            <a:ext cx="2886478" cy="1552792"/>
          </a:xfrm>
          <a:prstGeom prst="rect">
            <a:avLst/>
          </a:prstGeom>
        </p:spPr>
      </p:pic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F94DB5D9-7D2C-4FFF-89ED-D66C05EBDB44}"/>
              </a:ext>
            </a:extLst>
          </p:cNvPr>
          <p:cNvSpPr/>
          <p:nvPr/>
        </p:nvSpPr>
        <p:spPr>
          <a:xfrm>
            <a:off x="3404937" y="1681214"/>
            <a:ext cx="4572000" cy="110395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>
              <a:lnSpc>
                <a:spcPct val="125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Запропонуємо спосіб організації обчислень числових характеристик дискретних випадкових величин засобами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MS Excel</a:t>
            </a: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1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335F35C2-9933-4A6C-BD86-3903D00095F6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6559851" y="2785171"/>
            <a:ext cx="1790065" cy="506095"/>
          </a:xfrm>
          <a:prstGeom prst="rect">
            <a:avLst/>
          </a:prstGeom>
        </p:spPr>
      </p:pic>
      <p:sp>
        <p:nvSpPr>
          <p:cNvPr id="13" name="Rectangle 5">
            <a:extLst>
              <a:ext uri="{FF2B5EF4-FFF2-40B4-BE49-F238E27FC236}">
                <a16:creationId xmlns:a16="http://schemas.microsoft.com/office/drawing/2014/main" id="{98933CAD-CACC-4CDA-9D70-269F389643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2589" y="3362141"/>
            <a:ext cx="1401148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14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Задано таку умову</a:t>
            </a:r>
            <a:endParaRPr kumimoji="0" lang="uk-UA" altLang="uk-UA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uk-UA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8" name="Рисунок 10">
            <a:extLst>
              <a:ext uri="{FF2B5EF4-FFF2-40B4-BE49-F238E27FC236}">
                <a16:creationId xmlns:a16="http://schemas.microsoft.com/office/drawing/2014/main" id="{F7797B02-0CDE-4A1B-B195-E724421BB6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2590" y="3638370"/>
            <a:ext cx="5443626" cy="1538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6">
            <a:extLst>
              <a:ext uri="{FF2B5EF4-FFF2-40B4-BE49-F238E27FC236}">
                <a16:creationId xmlns:a16="http://schemas.microsoft.com/office/drawing/2014/main" id="{E5F308DF-0784-4DA4-B7E0-5338AB2F16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29789" y="4381319"/>
            <a:ext cx="1401148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sp>
        <p:nvSpPr>
          <p:cNvPr id="16" name="Прямокутник 15">
            <a:extLst>
              <a:ext uri="{FF2B5EF4-FFF2-40B4-BE49-F238E27FC236}">
                <a16:creationId xmlns:a16="http://schemas.microsoft.com/office/drawing/2014/main" id="{8F52443E-640C-480E-AA36-2720623F0C73}"/>
              </a:ext>
            </a:extLst>
          </p:cNvPr>
          <p:cNvSpPr/>
          <p:nvPr/>
        </p:nvSpPr>
        <p:spPr>
          <a:xfrm>
            <a:off x="3541910" y="5459348"/>
            <a:ext cx="2060179" cy="4114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lnSpc>
                <a:spcPct val="125000"/>
              </a:lnSpc>
              <a:spcAft>
                <a:spcPts val="800"/>
              </a:spcAft>
              <a:buFont typeface="+mj-lt"/>
              <a:buAutoNum type="arabicParenR"/>
            </a:pP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Знайдемо М(Х)</a:t>
            </a:r>
            <a:endParaRPr lang="uk-UA" sz="1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48820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835A5F5-78FA-433B-ACBE-59511E74B3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279" y="94153"/>
            <a:ext cx="1792379" cy="317019"/>
          </a:xfrm>
          <a:prstGeom prst="rect">
            <a:avLst/>
          </a:prstGeom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460BBA2E-CE3E-421A-A1AC-260038AC30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2589" y="221877"/>
            <a:ext cx="5077327" cy="82307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uk-UA" altLang="ru-RU" sz="4800" b="1" dirty="0">
                <a:latin typeface="Monotype Corsiva" panose="03010101010201010101" pitchFamily="66" charset="0"/>
              </a:rPr>
              <a:t>Теорія ймовірності в інформатиці</a:t>
            </a:r>
            <a:endParaRPr lang="ru-RU" altLang="ru-RU" sz="4800" b="1" dirty="0">
              <a:latin typeface="Monotype Corsiva" panose="03010101010201010101" pitchFamily="66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7A7C880-70B0-4536-9A1F-5A8A4F088B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20" y="0"/>
            <a:ext cx="2886478" cy="1552792"/>
          </a:xfrm>
          <a:prstGeom prst="rect">
            <a:avLst/>
          </a:prstGeom>
        </p:spPr>
      </p:pic>
      <p:sp>
        <p:nvSpPr>
          <p:cNvPr id="14" name="Rectangle 6">
            <a:extLst>
              <a:ext uri="{FF2B5EF4-FFF2-40B4-BE49-F238E27FC236}">
                <a16:creationId xmlns:a16="http://schemas.microsoft.com/office/drawing/2014/main" id="{E5F308DF-0784-4DA4-B7E0-5338AB2F16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29789" y="4381319"/>
            <a:ext cx="1401148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05260C99-9C14-4E46-A806-7C60281E93EC}"/>
              </a:ext>
            </a:extLst>
          </p:cNvPr>
          <p:cNvSpPr/>
          <p:nvPr/>
        </p:nvSpPr>
        <p:spPr>
          <a:xfrm>
            <a:off x="3138616" y="1641782"/>
            <a:ext cx="5523469" cy="17964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>
              <a:lnSpc>
                <a:spcPct val="125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обчислення математичного сподівання ми можемо застосувати функцію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SUMPRODUCT</a:t>
            </a: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(масив1; масив2;…), яка надасть можливість знайти суму добутків значень випадкової величини та відповідних ймовірностей.</a:t>
            </a:r>
            <a:endParaRPr lang="uk-UA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E773432-AAF5-4115-8CE7-C4A2B124177D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2589" y="3880022"/>
            <a:ext cx="4845800" cy="501297"/>
          </a:xfrm>
          <a:prstGeom prst="rect">
            <a:avLst/>
          </a:prstGeom>
          <a:noFill/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54C9DE3A-4B34-459F-95B1-79B06DC6E895}"/>
              </a:ext>
            </a:extLst>
          </p:cNvPr>
          <p:cNvSpPr/>
          <p:nvPr/>
        </p:nvSpPr>
        <p:spPr>
          <a:xfrm>
            <a:off x="3729789" y="4516876"/>
            <a:ext cx="1120948" cy="4114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5000"/>
              </a:lnSpc>
              <a:spcAft>
                <a:spcPts val="800"/>
              </a:spcAft>
            </a:pPr>
            <a:r>
              <a:rPr lang="uk-UA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Результат</a:t>
            </a:r>
            <a:endParaRPr lang="uk-UA" sz="120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1AA24655-1041-4BD9-B58B-8D10089D43BE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3307080" y="5206919"/>
            <a:ext cx="2529840" cy="478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5159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835A5F5-78FA-433B-ACBE-59511E74B3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279" y="94153"/>
            <a:ext cx="1792379" cy="317019"/>
          </a:xfrm>
          <a:prstGeom prst="rect">
            <a:avLst/>
          </a:prstGeom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460BBA2E-CE3E-421A-A1AC-260038AC30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2589" y="221877"/>
            <a:ext cx="5077327" cy="82307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uk-UA" altLang="ru-RU" sz="4800" b="1" dirty="0">
                <a:latin typeface="Monotype Corsiva" panose="03010101010201010101" pitchFamily="66" charset="0"/>
              </a:rPr>
              <a:t>Теорія ймовірності в інформатиці</a:t>
            </a:r>
            <a:endParaRPr lang="ru-RU" altLang="ru-RU" sz="4800" b="1" dirty="0">
              <a:latin typeface="Monotype Corsiva" panose="03010101010201010101" pitchFamily="66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7A7C880-70B0-4536-9A1F-5A8A4F088B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20" y="0"/>
            <a:ext cx="2886478" cy="1552792"/>
          </a:xfrm>
          <a:prstGeom prst="rect">
            <a:avLst/>
          </a:prstGeom>
        </p:spPr>
      </p:pic>
      <p:sp>
        <p:nvSpPr>
          <p:cNvPr id="14" name="Rectangle 6">
            <a:extLst>
              <a:ext uri="{FF2B5EF4-FFF2-40B4-BE49-F238E27FC236}">
                <a16:creationId xmlns:a16="http://schemas.microsoft.com/office/drawing/2014/main" id="{E5F308DF-0784-4DA4-B7E0-5338AB2F16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29789" y="4381319"/>
            <a:ext cx="1401148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66E02B13-2042-4B8E-9E46-A1B3733D9E5C}"/>
              </a:ext>
            </a:extLst>
          </p:cNvPr>
          <p:cNvSpPr/>
          <p:nvPr/>
        </p:nvSpPr>
        <p:spPr>
          <a:xfrm>
            <a:off x="3225281" y="1406620"/>
            <a:ext cx="4572000" cy="75770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>
              <a:lnSpc>
                <a:spcPct val="125000"/>
              </a:lnSpc>
              <a:spcAft>
                <a:spcPts val="0"/>
              </a:spcAft>
              <a:buFont typeface="+mj-lt"/>
              <a:buAutoNum type="arabicParenR"/>
            </a:pP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Знайдемо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uk-UA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>
              <a:lnSpc>
                <a:spcPct val="125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Дисперсію знаходимо за формулою </a:t>
            </a:r>
            <a:endParaRPr lang="uk-UA" sz="1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0FCDCF6-AE62-4E72-8CE6-575CD12558D0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3262351" y="2241815"/>
            <a:ext cx="5643245" cy="49530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C7532B8-6103-4532-9D7E-3C4B7B251EE4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2351" y="3251864"/>
            <a:ext cx="5544391" cy="856705"/>
          </a:xfrm>
          <a:prstGeom prst="rect">
            <a:avLst/>
          </a:prstGeom>
        </p:spPr>
      </p:pic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94FB6CA8-BAF3-4351-8A55-B2E5FCA53F04}"/>
              </a:ext>
            </a:extLst>
          </p:cNvPr>
          <p:cNvSpPr/>
          <p:nvPr/>
        </p:nvSpPr>
        <p:spPr>
          <a:xfrm>
            <a:off x="3177974" y="2818833"/>
            <a:ext cx="4572000" cy="446917"/>
          </a:xfrm>
          <a:prstGeom prst="rect">
            <a:avLst/>
          </a:prstGeom>
        </p:spPr>
        <p:txBody>
          <a:bodyPr>
            <a:spAutoFit/>
          </a:bodyPr>
          <a:lstStyle/>
          <a:p>
            <a:pPr marL="228600">
              <a:lnSpc>
                <a:spcPct val="125000"/>
              </a:lnSpc>
              <a:spcAft>
                <a:spcPts val="800"/>
              </a:spcAft>
            </a:pPr>
            <a:r>
              <a:rPr lang="uk-UA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Записуємо формулу</a:t>
            </a:r>
            <a:endParaRPr lang="uk-UA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13E52D35-6B24-44F1-94F0-E92D9359965D}"/>
              </a:ext>
            </a:extLst>
          </p:cNvPr>
          <p:cNvSpPr/>
          <p:nvPr/>
        </p:nvSpPr>
        <p:spPr>
          <a:xfrm>
            <a:off x="3329167" y="4108569"/>
            <a:ext cx="5544391" cy="11039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обчислення середнього квадратичного відхилення ми використаємо функцію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SQRT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яка повертає значення квадратного кореня від заданого числа.</a:t>
            </a:r>
            <a:endParaRPr lang="uk-UA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49E1647-BCB2-4A8B-89CE-E1D096CEC4A8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368" y="5294258"/>
            <a:ext cx="1949116" cy="580390"/>
          </a:xfrm>
          <a:prstGeom prst="rect">
            <a:avLst/>
          </a:prstGeom>
          <a:noFill/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0491477B-79A1-47CD-BC30-E270044016FC}"/>
              </a:ext>
            </a:extLst>
          </p:cNvPr>
          <p:cNvPicPr/>
          <p:nvPr/>
        </p:nvPicPr>
        <p:blipFill>
          <a:blip r:embed="rId7"/>
          <a:stretch>
            <a:fillRect/>
          </a:stretch>
        </p:blipFill>
        <p:spPr>
          <a:xfrm>
            <a:off x="3398108" y="5294258"/>
            <a:ext cx="2125363" cy="580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1506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Содержимое 2"/>
          <p:cNvSpPr>
            <a:spLocks noGrp="1"/>
          </p:cNvSpPr>
          <p:nvPr>
            <p:ph idx="1"/>
          </p:nvPr>
        </p:nvSpPr>
        <p:spPr>
          <a:xfrm>
            <a:off x="3093046" y="1592262"/>
            <a:ext cx="5925395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b="1" i="1" dirty="0"/>
              <a:t>Продовжити речення:</a:t>
            </a:r>
            <a:endParaRPr lang="uk-UA" b="1" dirty="0"/>
          </a:p>
          <a:p>
            <a:pPr lvl="0"/>
            <a:r>
              <a:rPr lang="uk-UA" dirty="0"/>
              <a:t>Сьогодні я дізнався…</a:t>
            </a:r>
          </a:p>
          <a:p>
            <a:pPr lvl="0"/>
            <a:r>
              <a:rPr lang="uk-UA" dirty="0"/>
              <a:t>Я виконав завдання…</a:t>
            </a:r>
          </a:p>
          <a:p>
            <a:pPr lvl="0"/>
            <a:r>
              <a:rPr lang="uk-UA" dirty="0"/>
              <a:t>Я зрозумів, що...</a:t>
            </a:r>
          </a:p>
          <a:p>
            <a:pPr lvl="0"/>
            <a:r>
              <a:rPr lang="uk-UA" dirty="0"/>
              <a:t>Мені сподобалось…</a:t>
            </a:r>
          </a:p>
          <a:p>
            <a:pPr lvl="0"/>
            <a:r>
              <a:rPr lang="uk-UA" dirty="0"/>
              <a:t>Я навчився…</a:t>
            </a:r>
          </a:p>
          <a:p>
            <a:pPr marL="0" indent="0" algn="ctr">
              <a:buNone/>
            </a:pPr>
            <a:r>
              <a:rPr lang="uk-UA" u="sng" dirty="0">
                <a:hlinkClick r:id="rId2"/>
              </a:rPr>
              <a:t>http://surl.li/mkhfq</a:t>
            </a:r>
            <a:endParaRPr lang="ru-RU" altLang="ru-RU" sz="2400" dirty="0">
              <a:latin typeface="Monotype Corsiva" panose="03010101010201010101" pitchFamily="66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C061E74-0B85-4F4B-9D04-4C320EB62A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1279" y="94153"/>
            <a:ext cx="1792379" cy="317019"/>
          </a:xfrm>
          <a:prstGeom prst="rect">
            <a:avLst/>
          </a:prstGeom>
        </p:spPr>
      </p:pic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6044D09A-08B0-40AE-B7DA-6A47B46544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2589" y="221877"/>
            <a:ext cx="5077327" cy="82307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uk-UA" altLang="ru-RU" sz="4800" b="1" dirty="0">
                <a:latin typeface="Monotype Corsiva" panose="03010101010201010101" pitchFamily="66" charset="0"/>
              </a:rPr>
              <a:t>Рефлексія</a:t>
            </a:r>
            <a:endParaRPr lang="ru-RU" altLang="ru-RU" sz="4800" b="1" dirty="0">
              <a:latin typeface="Monotype Corsiva" panose="03010101010201010101" pitchFamily="66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353C9F3-F16E-4050-84A2-85CF32A918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19386" y="1237452"/>
            <a:ext cx="3212432" cy="289347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905229E-6F7E-4DEB-8368-0380059CC0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2886478" cy="1552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9897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Содержимое 2"/>
          <p:cNvSpPr>
            <a:spLocks noGrp="1"/>
          </p:cNvSpPr>
          <p:nvPr>
            <p:ph idx="1"/>
          </p:nvPr>
        </p:nvSpPr>
        <p:spPr>
          <a:xfrm>
            <a:off x="3093046" y="1592262"/>
            <a:ext cx="5925395" cy="4351338"/>
          </a:xfrm>
        </p:spPr>
        <p:txBody>
          <a:bodyPr>
            <a:noAutofit/>
          </a:bodyPr>
          <a:lstStyle/>
          <a:p>
            <a:pPr algn="just"/>
            <a:r>
              <a:rPr lang="uk-UA" sz="2000" dirty="0"/>
              <a:t>Повторити теоретичний матеріал за підручником : Млавець Ю.Ю., Синявська О.О. Теорія ймовірностей і математична статистика (Методичні вказівки до практичних занять для студентів нематематичних спеціальностей). Ч. 1. Теорія ймовірностей. – Ужгород: ДВНЗ “УжНУ”, 2018. – 72 с. (стор. 28-36).</a:t>
            </a:r>
          </a:p>
          <a:p>
            <a:pPr algn="just"/>
            <a:r>
              <a:rPr lang="uk-UA" sz="2000" i="1" dirty="0"/>
              <a:t>Розв</a:t>
            </a:r>
            <a:r>
              <a:rPr lang="ru-RU" sz="2000" i="1" dirty="0"/>
              <a:t>’</a:t>
            </a:r>
            <a:r>
              <a:rPr lang="uk-UA" sz="2000" i="1" dirty="0"/>
              <a:t>язати головоломку.</a:t>
            </a:r>
            <a:endParaRPr lang="uk-UA" sz="2000" dirty="0"/>
          </a:p>
          <a:p>
            <a:pPr marL="0" indent="0" algn="just">
              <a:buNone/>
            </a:pPr>
            <a:r>
              <a:rPr lang="uk-UA" sz="2000" dirty="0"/>
              <a:t> </a:t>
            </a:r>
            <a:endParaRPr lang="ru-RU" altLang="ru-RU" sz="2000" dirty="0">
              <a:latin typeface="Monotype Corsiva" panose="03010101010201010101" pitchFamily="66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C061E74-0B85-4F4B-9D04-4C320EB62A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279" y="94153"/>
            <a:ext cx="1792379" cy="317019"/>
          </a:xfrm>
          <a:prstGeom prst="rect">
            <a:avLst/>
          </a:prstGeom>
        </p:spPr>
      </p:pic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6044D09A-08B0-40AE-B7DA-6A47B46544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2589" y="221877"/>
            <a:ext cx="5077327" cy="82307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uk-UA" altLang="ru-RU" sz="4800" b="1" dirty="0">
                <a:latin typeface="Monotype Corsiva" panose="03010101010201010101" pitchFamily="66" charset="0"/>
              </a:rPr>
              <a:t>Домашнє завдання</a:t>
            </a:r>
            <a:endParaRPr lang="ru-RU" altLang="ru-RU" sz="4800" b="1" dirty="0">
              <a:latin typeface="Monotype Corsiva" panose="03010101010201010101" pitchFamily="66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E47D023-D1D1-4C59-B292-A437B28DC7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621" y="1796864"/>
            <a:ext cx="2118648" cy="194915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B267713-3FF3-42A4-B00F-3B138E8C9A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2886478" cy="155279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31C3302-8B1E-4D43-9740-6FD43F4590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75636" y="5088534"/>
            <a:ext cx="1952898" cy="143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3486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idx="1"/>
          </p:nvPr>
        </p:nvSpPr>
        <p:spPr>
          <a:xfrm>
            <a:off x="3124200" y="1600200"/>
            <a:ext cx="5791200" cy="4953000"/>
          </a:xfrm>
        </p:spPr>
        <p:txBody>
          <a:bodyPr>
            <a:normAutofit/>
          </a:bodyPr>
          <a:lstStyle/>
          <a:p>
            <a:pPr marL="90488" indent="0" algn="just" eaLnBrk="1" hangingPunct="1">
              <a:lnSpc>
                <a:spcPct val="80000"/>
              </a:lnSpc>
              <a:buFontTx/>
              <a:buNone/>
            </a:pPr>
            <a:r>
              <a:rPr lang="uk-UA" altLang="ru-RU" dirty="0">
                <a:latin typeface="Monotype Corsiva" panose="03010101010201010101" pitchFamily="66" charset="0"/>
              </a:rPr>
              <a:t>«На сучасному етапі математична статистика і теорія ймовірностей є важливими областями математики, які мають численні використання в економіці, суспільних, природничих і технічних науках»</a:t>
            </a:r>
          </a:p>
          <a:p>
            <a:pPr marL="90488" indent="0" algn="ctr" eaLnBrk="1" hangingPunct="1">
              <a:lnSpc>
                <a:spcPct val="80000"/>
              </a:lnSpc>
              <a:buFontTx/>
              <a:buNone/>
            </a:pPr>
            <a:r>
              <a:rPr lang="uk-UA" altLang="ru-RU" sz="24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                             Ю. О. Митропольський</a:t>
            </a:r>
            <a:endParaRPr lang="ru-RU" altLang="ru-RU" sz="24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1066800" y="381000"/>
            <a:ext cx="77724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ru-RU" sz="5400" b="1" kern="0" dirty="0">
                <a:solidFill>
                  <a:schemeClr val="tx2"/>
                </a:solidFill>
                <a:latin typeface="Monotype Corsiva" panose="03010101010201010101" pitchFamily="66" charset="0"/>
                <a:ea typeface="+mj-ea"/>
                <a:cs typeface="+mj-cs"/>
              </a:rPr>
              <a:t>Епіграф</a:t>
            </a:r>
          </a:p>
        </p:txBody>
      </p:sp>
      <p:sp>
        <p:nvSpPr>
          <p:cNvPr id="2" name="Прямокутник: округлені кути 1">
            <a:extLst>
              <a:ext uri="{FF2B5EF4-FFF2-40B4-BE49-F238E27FC236}">
                <a16:creationId xmlns:a16="http://schemas.microsoft.com/office/drawing/2014/main" id="{B6A5BF87-BB95-4D14-8529-7BC2B18CD1A0}"/>
              </a:ext>
            </a:extLst>
          </p:cNvPr>
          <p:cNvSpPr/>
          <p:nvPr/>
        </p:nvSpPr>
        <p:spPr>
          <a:xfrm>
            <a:off x="1004711" y="101600"/>
            <a:ext cx="1783645" cy="304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AD3B8AB-7991-4797-83C2-2821F96DB9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489" y="1852023"/>
            <a:ext cx="1783645" cy="20253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C61D53B-74EC-4C20-A82B-A0D7687A75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3704"/>
            <a:ext cx="2886478" cy="1552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5001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01898" y="4835035"/>
            <a:ext cx="1976365" cy="1191828"/>
          </a:xfrm>
        </p:spPr>
        <p:txBody>
          <a:bodyPr>
            <a:normAutofit lnSpcReduction="10000"/>
          </a:bodyPr>
          <a:lstStyle/>
          <a:p>
            <a:pPr marL="0" lvl="2" indent="0" algn="ctr" eaLnBrk="1" hangingPunct="1">
              <a:lnSpc>
                <a:spcPct val="80000"/>
              </a:lnSpc>
              <a:buFontTx/>
              <a:buNone/>
            </a:pPr>
            <a:r>
              <a:rPr lang="uk-UA" altLang="ru-RU" sz="8800" dirty="0">
                <a:latin typeface="Monotype Corsiva" panose="03010101010201010101" pitchFamily="66" charset="0"/>
              </a:rPr>
              <a:t>1/9</a:t>
            </a:r>
            <a:endParaRPr lang="ru-RU" altLang="ru-RU" sz="8800" dirty="0">
              <a:latin typeface="Monotype Corsiva" panose="03010101010201010101" pitchFamily="66" charset="0"/>
            </a:endParaRPr>
          </a:p>
        </p:txBody>
      </p:sp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4BB51E8D-79C0-4278-B0BD-671A4A0EC485}"/>
              </a:ext>
            </a:extLst>
          </p:cNvPr>
          <p:cNvSpPr/>
          <p:nvPr/>
        </p:nvSpPr>
        <p:spPr>
          <a:xfrm>
            <a:off x="3585411" y="2083677"/>
            <a:ext cx="4572000" cy="2695803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90170" algn="ctr">
              <a:lnSpc>
                <a:spcPct val="107000"/>
              </a:lnSpc>
              <a:spcAft>
                <a:spcPts val="0"/>
              </a:spcAft>
            </a:pPr>
            <a:r>
              <a:rPr lang="ru-RU" sz="2800" b="1" i="1" dirty="0"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Успіх не є ключем до щастя. 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90170" algn="ctr">
              <a:lnSpc>
                <a:spcPct val="107000"/>
              </a:lnSpc>
              <a:spcAft>
                <a:spcPts val="0"/>
              </a:spcAft>
            </a:pPr>
            <a:r>
              <a:rPr lang="ru-RU" sz="2800" b="1" i="1" dirty="0"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Щастя - ось ключ до успіху.  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90170" algn="ctr">
              <a:lnSpc>
                <a:spcPct val="107000"/>
              </a:lnSpc>
              <a:spcAft>
                <a:spcPts val="0"/>
              </a:spcAft>
            </a:pPr>
            <a:r>
              <a:rPr lang="ru-RU" sz="2800" b="1" i="1" dirty="0"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Якщо ви любите те, що робите, 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90170" algn="ctr">
              <a:lnSpc>
                <a:spcPct val="107000"/>
              </a:lnSpc>
              <a:spcAft>
                <a:spcPts val="0"/>
              </a:spcAft>
            </a:pPr>
            <a:r>
              <a:rPr lang="ru-RU" sz="2800" b="1" i="1" dirty="0"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 будете успішним.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90170" algn="r">
              <a:lnSpc>
                <a:spcPct val="107000"/>
              </a:lnSpc>
              <a:spcAft>
                <a:spcPts val="0"/>
              </a:spcAft>
            </a:pPr>
            <a:r>
              <a:rPr lang="ru-RU" sz="2800" b="1" i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Альберт Швейцер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uk-UA" dirty="0">
              <a:effectLst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86FBA9F-FCDD-430F-8D92-25EC7EB8C8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1796" y="142279"/>
            <a:ext cx="1792379" cy="31701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DAE8485-1276-4102-BDD0-AABB25A388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886478" cy="1552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56746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1018</TotalTime>
  <Words>516</Words>
  <Application>Microsoft Office PowerPoint</Application>
  <PresentationFormat>Екран (4:3)</PresentationFormat>
  <Paragraphs>93</Paragraphs>
  <Slides>19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19</vt:i4>
      </vt:variant>
    </vt:vector>
  </HeadingPairs>
  <TitlesOfParts>
    <vt:vector size="26" baseType="lpstr">
      <vt:lpstr>Arial</vt:lpstr>
      <vt:lpstr>Calibri</vt:lpstr>
      <vt:lpstr>Calibri Light</vt:lpstr>
      <vt:lpstr>Impact</vt:lpstr>
      <vt:lpstr>Monotype Corsiva</vt:lpstr>
      <vt:lpstr>Times New Roman</vt:lpstr>
      <vt:lpstr>Тема Office</vt:lpstr>
      <vt:lpstr>Практичне заняття</vt:lpstr>
      <vt:lpstr>Фронтальне опитування (навчальний діалог Test Pad)</vt:lpstr>
      <vt:lpstr>Презентація PowerPoint</vt:lpstr>
      <vt:lpstr>Презентація PowerPoint</vt:lpstr>
      <vt:lpstr>Сторінками історії</vt:lpstr>
      <vt:lpstr>Сторінками історії</vt:lpstr>
      <vt:lpstr>Закінчити формули</vt:lpstr>
      <vt:lpstr>Задача з елементами провокації</vt:lpstr>
      <vt:lpstr>Заповнити таблицю</vt:lpstr>
      <vt:lpstr>Заповнити таблицю</vt:lpstr>
      <vt:lpstr>Математичний калейдоскоп</vt:lpstr>
      <vt:lpstr>Тестовий контроль</vt:lpstr>
      <vt:lpstr>Теорія ймовірності в інформатиці</vt:lpstr>
      <vt:lpstr>Теорія ймовірності в інформатиці</vt:lpstr>
      <vt:lpstr>Теорія ймовірності в інформатиці</vt:lpstr>
      <vt:lpstr>Рефлексія</vt:lpstr>
      <vt:lpstr>Домашнє завдання</vt:lpstr>
      <vt:lpstr>Презентація PowerPoint</vt:lpstr>
      <vt:lpstr>Презентація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Виконав: Фесенко Станіслав</dc:title>
  <dc:creator>ARHANGEL</dc:creator>
  <cp:lastModifiedBy>Людмила Поперечнюк</cp:lastModifiedBy>
  <cp:revision>25</cp:revision>
  <dcterms:created xsi:type="dcterms:W3CDTF">2015-06-01T17:04:55Z</dcterms:created>
  <dcterms:modified xsi:type="dcterms:W3CDTF">2023-12-17T14:31:20Z</dcterms:modified>
</cp:coreProperties>
</file>