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98" r:id="rId9"/>
    <p:sldId id="299" r:id="rId10"/>
    <p:sldId id="263" r:id="rId11"/>
    <p:sldId id="264" r:id="rId12"/>
    <p:sldId id="265" r:id="rId13"/>
    <p:sldId id="266" r:id="rId14"/>
    <p:sldId id="267" r:id="rId15"/>
    <p:sldId id="268" r:id="rId16"/>
    <p:sldId id="301" r:id="rId17"/>
    <p:sldId id="302" r:id="rId18"/>
    <p:sldId id="269" r:id="rId19"/>
    <p:sldId id="270" r:id="rId20"/>
    <p:sldId id="271" r:id="rId21"/>
    <p:sldId id="272" r:id="rId22"/>
    <p:sldId id="273" r:id="rId23"/>
    <p:sldId id="274" r:id="rId24"/>
    <p:sldId id="303" r:id="rId25"/>
    <p:sldId id="275" r:id="rId26"/>
    <p:sldId id="276" r:id="rId27"/>
    <p:sldId id="277" r:id="rId28"/>
    <p:sldId id="278" r:id="rId29"/>
    <p:sldId id="279" r:id="rId30"/>
    <p:sldId id="280" r:id="rId31"/>
    <p:sldId id="304" r:id="rId32"/>
    <p:sldId id="281" r:id="rId33"/>
    <p:sldId id="282" r:id="rId34"/>
    <p:sldId id="283" r:id="rId35"/>
    <p:sldId id="284" r:id="rId36"/>
    <p:sldId id="285" r:id="rId37"/>
    <p:sldId id="286" r:id="rId38"/>
    <p:sldId id="305" r:id="rId39"/>
    <p:sldId id="287" r:id="rId40"/>
    <p:sldId id="288" r:id="rId41"/>
    <p:sldId id="289" r:id="rId42"/>
    <p:sldId id="290" r:id="rId43"/>
    <p:sldId id="291" r:id="rId44"/>
    <p:sldId id="292" r:id="rId45"/>
    <p:sldId id="306" r:id="rId46"/>
    <p:sldId id="293" r:id="rId47"/>
    <p:sldId id="294" r:id="rId48"/>
    <p:sldId id="295" r:id="rId49"/>
    <p:sldId id="296" r:id="rId50"/>
    <p:sldId id="297" r:id="rId5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51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DF4F002-1956-4160-B4D6-5FD30BE7E91E}" type="datetimeFigureOut">
              <a:rPr lang="ru-RU" smtClean="0"/>
              <a:pPr/>
              <a:t>25.02.2024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D4039DD-6284-4D6F-82FF-125F09B55A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jpeg"/><Relationship Id="rId4" Type="http://schemas.openxmlformats.org/officeDocument/2006/relationships/image" Target="../media/image4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2753532"/>
          </a:xfrm>
        </p:spPr>
        <p:txBody>
          <a:bodyPr/>
          <a:lstStyle/>
          <a:p>
            <a:endParaRPr lang="ru-RU" sz="9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uk-UA" sz="6600" b="1" dirty="0">
                <a:solidFill>
                  <a:srgbClr val="C00000"/>
                </a:solidFill>
                <a:latin typeface="Monotype Corsiva" panose="03010101010201010101" pitchFamily="66" charset="0"/>
              </a:rPr>
              <a:t>«Кращий </a:t>
            </a:r>
            <a:r>
              <a:rPr lang="uk-UA" sz="6600" b="1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нафтовик»</a:t>
            </a:r>
            <a:endParaRPr lang="ru-RU" sz="6600" b="1" dirty="0">
              <a:solidFill>
                <a:srgbClr val="C00000"/>
              </a:solidFill>
              <a:latin typeface="Monotype Corsiva" panose="03010101010201010101" pitchFamily="66" charset="0"/>
              <a:cs typeface="Arial" pitchFamily="34" charset="0"/>
            </a:endParaRPr>
          </a:p>
        </p:txBody>
      </p:sp>
      <p:pic>
        <p:nvPicPr>
          <p:cNvPr id="1028" name="Picture 4" descr="Результат пошуку зображень за запитом &quot;гра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39780"/>
            <a:ext cx="4476750" cy="322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Результат пошуку зображень за запитом &quot;гра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4885"/>
            <a:ext cx="3816424" cy="315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39552" y="188640"/>
            <a:ext cx="8147248" cy="59073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378065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1. Назвіть елементи свердловини, та її конструкцію</a:t>
            </a:r>
            <a:endParaRPr lang="ru-RU" sz="3600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>
            <a:normAutofit/>
          </a:bodyPr>
          <a:lstStyle/>
          <a:p>
            <a:pPr algn="just"/>
            <a:r>
              <a:rPr lang="uk-UA" sz="1800" b="1" dirty="0" smtClean="0">
                <a:solidFill>
                  <a:srgbClr val="C00000"/>
                </a:solidFill>
              </a:rPr>
              <a:t>Свердловина </a:t>
            </a:r>
            <a:r>
              <a:rPr lang="uk-UA" sz="1800" dirty="0" smtClean="0">
                <a:solidFill>
                  <a:srgbClr val="C00000"/>
                </a:solidFill>
              </a:rPr>
              <a:t> - це гірська виробка , великої довжини і порівняно з довжиною </a:t>
            </a:r>
            <a:r>
              <a:rPr lang="uk-UA" sz="1800" dirty="0" err="1" smtClean="0">
                <a:solidFill>
                  <a:srgbClr val="C00000"/>
                </a:solidFill>
              </a:rPr>
              <a:t>малог</a:t>
            </a:r>
            <a:r>
              <a:rPr lang="uk-UA" sz="1800" dirty="0" smtClean="0">
                <a:solidFill>
                  <a:srgbClr val="C00000"/>
                </a:solidFill>
              </a:rPr>
              <a:t> о діаметру, яка споруджується за допомогою  спеціальних машин і механізмів  без доступу  в  неї  людини. </a:t>
            </a:r>
            <a:endParaRPr lang="ru-RU" sz="18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196752"/>
            <a:ext cx="3024336" cy="4283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331640" y="5517232"/>
            <a:ext cx="38164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/>
              <a:t>Рис.1</a:t>
            </a:r>
            <a:r>
              <a:rPr lang="en-US" sz="1400" dirty="0" smtClean="0"/>
              <a:t> -</a:t>
            </a:r>
            <a:r>
              <a:rPr lang="ru-RU" sz="1400" dirty="0" smtClean="0"/>
              <a:t> </a:t>
            </a:r>
            <a:r>
              <a:rPr lang="ru-RU" sz="1400" dirty="0" err="1" smtClean="0"/>
              <a:t>Свердловина</a:t>
            </a:r>
            <a:r>
              <a:rPr lang="ru-RU" sz="1400" dirty="0" smtClean="0"/>
              <a:t> та </a:t>
            </a:r>
            <a:r>
              <a:rPr lang="ru-RU" sz="1400" dirty="0" err="1" smtClean="0"/>
              <a:t>її</a:t>
            </a:r>
            <a:r>
              <a:rPr lang="ru-RU" sz="1400" dirty="0" smtClean="0"/>
              <a:t> </a:t>
            </a:r>
            <a:r>
              <a:rPr lang="ru-RU" sz="1400" dirty="0" err="1" smtClean="0"/>
              <a:t>елементи</a:t>
            </a:r>
            <a:r>
              <a:rPr lang="ru-RU" sz="1400" dirty="0" smtClean="0"/>
              <a:t>: 1-устя; 2- </a:t>
            </a:r>
            <a:r>
              <a:rPr lang="ru-RU" sz="1400" dirty="0" err="1" smtClean="0"/>
              <a:t>стінки</a:t>
            </a:r>
            <a:r>
              <a:rPr lang="ru-RU" sz="1400" dirty="0" smtClean="0"/>
              <a:t> </a:t>
            </a:r>
            <a:r>
              <a:rPr lang="ru-RU" sz="1400" dirty="0" err="1" smtClean="0"/>
              <a:t>свердловини</a:t>
            </a:r>
            <a:r>
              <a:rPr lang="ru-RU" sz="1400" dirty="0" smtClean="0"/>
              <a:t>; 3- </a:t>
            </a:r>
            <a:r>
              <a:rPr lang="ru-RU" sz="1400" dirty="0" err="1" smtClean="0"/>
              <a:t>забій</a:t>
            </a:r>
            <a:r>
              <a:rPr lang="ru-RU" sz="1400" dirty="0" smtClean="0"/>
              <a:t> </a:t>
            </a:r>
            <a:r>
              <a:rPr lang="ru-RU" sz="1400" dirty="0" err="1" smtClean="0"/>
              <a:t>свердловини</a:t>
            </a:r>
            <a:r>
              <a:rPr lang="ru-RU" sz="1400" dirty="0" smtClean="0"/>
              <a:t>; 4- </a:t>
            </a:r>
            <a:r>
              <a:rPr lang="ru-RU" sz="1400" dirty="0" err="1" smtClean="0"/>
              <a:t>ділянки</a:t>
            </a:r>
            <a:r>
              <a:rPr lang="ru-RU" sz="1400" dirty="0" smtClean="0"/>
              <a:t> </a:t>
            </a:r>
            <a:r>
              <a:rPr lang="ru-RU" sz="1400" dirty="0" err="1" smtClean="0"/>
              <a:t>стінок</a:t>
            </a:r>
            <a:r>
              <a:rPr lang="ru-RU" sz="1400" dirty="0" smtClean="0"/>
              <a:t> </a:t>
            </a:r>
            <a:r>
              <a:rPr lang="ru-RU" sz="1400" dirty="0" err="1" smtClean="0"/>
              <a:t>свердловини</a:t>
            </a:r>
            <a:r>
              <a:rPr lang="ru-RU" sz="1400" dirty="0" smtClean="0"/>
              <a:t>, </a:t>
            </a:r>
            <a:r>
              <a:rPr lang="ru-RU" sz="1400" dirty="0" err="1" smtClean="0"/>
              <a:t>що</a:t>
            </a:r>
            <a:r>
              <a:rPr lang="ru-RU" sz="1400" dirty="0" smtClean="0"/>
              <a:t> </a:t>
            </a:r>
            <a:r>
              <a:rPr lang="ru-RU" sz="1400" dirty="0" err="1" smtClean="0"/>
              <a:t>обсажені</a:t>
            </a:r>
            <a:r>
              <a:rPr lang="ru-RU" sz="1400" dirty="0" smtClean="0"/>
              <a:t> трубами</a:t>
            </a:r>
            <a:endParaRPr lang="ru-RU" sz="1400" dirty="0"/>
          </a:p>
        </p:txBody>
      </p:sp>
      <p:pic>
        <p:nvPicPr>
          <p:cNvPr id="6" name="Рисунок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1196752"/>
            <a:ext cx="2794864" cy="42111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uk-UA" sz="1400" dirty="0" smtClean="0"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2. Яке призначення </a:t>
            </a:r>
            <a:r>
              <a:rPr lang="uk-UA" sz="3600" dirty="0" err="1" smtClean="0">
                <a:solidFill>
                  <a:srgbClr val="FFFF00"/>
                </a:solidFill>
                <a:latin typeface="Arial Black" pitchFamily="34" charset="0"/>
              </a:rPr>
              <a:t>породоруйнуючого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 інструменту, які види доліт існують?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88640"/>
            <a:ext cx="396044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 rot="10800000" flipV="1">
            <a:off x="755568" y="3687143"/>
            <a:ext cx="77048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solidFill>
                  <a:srgbClr val="FFFF00"/>
                </a:solidFill>
              </a:rPr>
              <a:t>Двохлопатеве   </a:t>
            </a:r>
            <a:r>
              <a:rPr lang="uk-UA" dirty="0" smtClean="0">
                <a:solidFill>
                  <a:srgbClr val="FFFF00"/>
                </a:solidFill>
              </a:rPr>
              <a:t>долото                                            Шарошкові долота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88640"/>
            <a:ext cx="331236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77072"/>
            <a:ext cx="2952328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4005064"/>
            <a:ext cx="1728192" cy="255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4077072"/>
            <a:ext cx="1663452" cy="2495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uk-UA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3. Назвіть способи буріння 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свердловин</a:t>
            </a:r>
            <a:endParaRPr lang="ru-RU" sz="3600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07360"/>
          </a:xfrm>
        </p:spPr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rgbClr val="FFFF00"/>
                </a:solidFill>
              </a:rPr>
              <a:t>Роторне </a:t>
            </a:r>
            <a:r>
              <a:rPr lang="uk-UA" dirty="0" err="1" smtClean="0">
                <a:solidFill>
                  <a:srgbClr val="FFFF00"/>
                </a:solidFill>
              </a:rPr>
              <a:t>буріння—</a:t>
            </a:r>
            <a:r>
              <a:rPr lang="uk-UA" dirty="0" smtClean="0">
                <a:solidFill>
                  <a:srgbClr val="FFFF00"/>
                </a:solidFill>
              </a:rPr>
              <a:t> різновид обертального буріння, коли </a:t>
            </a:r>
            <a:r>
              <a:rPr lang="uk-UA" dirty="0" err="1" smtClean="0">
                <a:solidFill>
                  <a:srgbClr val="FFFF00"/>
                </a:solidFill>
              </a:rPr>
              <a:t>породоруйнуючий</a:t>
            </a:r>
            <a:r>
              <a:rPr lang="uk-UA" dirty="0" smtClean="0">
                <a:solidFill>
                  <a:srgbClr val="FFFF00"/>
                </a:solidFill>
              </a:rPr>
              <a:t> інструмент (долото), яким здійснюється заглиблення вибою у свердловині циліндричної форми, одержує обертання через колону бурильних труб від ротора бурового устаткування.</a:t>
            </a:r>
          </a:p>
          <a:p>
            <a:pPr algn="ctr">
              <a:buNone/>
            </a:pPr>
            <a:endParaRPr lang="uk-UA" sz="1200" dirty="0" smtClean="0">
              <a:solidFill>
                <a:srgbClr val="FFFF00"/>
              </a:solidFill>
            </a:endParaRPr>
          </a:p>
          <a:p>
            <a:pPr algn="ctr">
              <a:buNone/>
            </a:pPr>
            <a:r>
              <a:rPr lang="uk-UA" dirty="0" smtClean="0">
                <a:solidFill>
                  <a:srgbClr val="002060"/>
                </a:solidFill>
              </a:rPr>
              <a:t>Турбінне </a:t>
            </a:r>
            <a:r>
              <a:rPr lang="uk-UA" dirty="0" err="1" smtClean="0">
                <a:solidFill>
                  <a:srgbClr val="002060"/>
                </a:solidFill>
              </a:rPr>
              <a:t>буріння—</a:t>
            </a:r>
            <a:r>
              <a:rPr lang="uk-UA" dirty="0" smtClean="0">
                <a:solidFill>
                  <a:srgbClr val="002060"/>
                </a:solidFill>
              </a:rPr>
              <a:t> спосіб буріння обертового з застосуванням турбобуру як робочого органу.</a:t>
            </a:r>
            <a:endParaRPr lang="uk-UA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	  	          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99592" y="4149080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u="sng" dirty="0">
                <a:solidFill>
                  <a:srgbClr val="C00000"/>
                </a:solidFill>
              </a:rPr>
              <a:t>Електробуріння</a:t>
            </a:r>
            <a:r>
              <a:rPr lang="uk-UA" sz="2400" dirty="0">
                <a:solidFill>
                  <a:srgbClr val="C00000"/>
                </a:solidFill>
              </a:rPr>
              <a:t> - долото приводиться в рух за допомогою </a:t>
            </a:r>
            <a:r>
              <a:rPr lang="uk-UA" sz="2400" dirty="0" smtClean="0">
                <a:solidFill>
                  <a:srgbClr val="C00000"/>
                </a:solidFill>
              </a:rPr>
              <a:t>заглибного </a:t>
            </a:r>
            <a:r>
              <a:rPr lang="uk-UA" sz="2400" dirty="0">
                <a:solidFill>
                  <a:srgbClr val="C00000"/>
                </a:solidFill>
              </a:rPr>
              <a:t>електродвигуна,   який   називають   електробуром   і   </a:t>
            </a:r>
            <a:r>
              <a:rPr lang="uk-UA" sz="2400" dirty="0" smtClean="0">
                <a:solidFill>
                  <a:srgbClr val="C00000"/>
                </a:solidFill>
              </a:rPr>
              <a:t>встановленого  </a:t>
            </a:r>
            <a:r>
              <a:rPr lang="uk-UA" sz="2400" dirty="0">
                <a:solidFill>
                  <a:srgbClr val="C00000"/>
                </a:solidFill>
              </a:rPr>
              <a:t>над долотом. </a:t>
            </a:r>
            <a:endParaRPr lang="ru-RU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7195" y="3699804"/>
            <a:ext cx="8335805" cy="27535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99" y="2089272"/>
            <a:ext cx="8305800" cy="1416044"/>
          </a:xfrm>
          <a:prstGeom prst="rect">
            <a:avLst/>
          </a:prstGeom>
        </p:spPr>
      </p:pic>
      <p:pic>
        <p:nvPicPr>
          <p:cNvPr id="4098" name="Picture 2" descr="Результат пошуку зображень за запитом &quot;питання відповіді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5328592" cy="18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469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Результат пошуку зображень за запитом &quot;львів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88639"/>
            <a:ext cx="8712969" cy="6408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552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uk-UA" sz="12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4. Що таке бурильна колона, її призначення, та з яких труб вона складається?</a:t>
            </a:r>
            <a:endParaRPr lang="ru-RU" sz="3600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07360"/>
          </a:xfrm>
        </p:spPr>
        <p:txBody>
          <a:bodyPr/>
          <a:lstStyle/>
          <a:p>
            <a:pPr algn="ctr">
              <a:buNone/>
            </a:pPr>
            <a:r>
              <a:rPr lang="uk-UA" dirty="0" smtClean="0"/>
              <a:t>   Бурильна </a:t>
            </a:r>
            <a:r>
              <a:rPr lang="uk-UA" dirty="0" err="1" smtClean="0"/>
              <a:t>колона—</a:t>
            </a:r>
            <a:r>
              <a:rPr lang="uk-UA" dirty="0" smtClean="0"/>
              <a:t> ступінчастий порожнистий вал, що з'єднує </a:t>
            </a:r>
            <a:r>
              <a:rPr lang="uk-UA" dirty="0" err="1" smtClean="0"/>
              <a:t>породоруйнуючий</a:t>
            </a:r>
            <a:r>
              <a:rPr lang="uk-UA" dirty="0" smtClean="0"/>
              <a:t> інструмент (долото) з наземним обладнанням при бурінні глибоких свердловин (на нафту або газ).</a:t>
            </a:r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192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08820"/>
            <a:ext cx="2376264" cy="2691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844824"/>
            <a:ext cx="2088232" cy="2636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4725145"/>
            <a:ext cx="626469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7" y="1844824"/>
            <a:ext cx="3168352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uk-UA" sz="14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5. Дайте визначення вибійного двигуна. Що собою представляє турбобур?</a:t>
            </a:r>
            <a:endParaRPr lang="ru-RU" sz="3600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uk-UA" sz="2000" dirty="0" smtClean="0"/>
              <a:t>Турбобур – машина з вибійним двигуном гідродинамічного типу (турбіною), в якій гідравлічна енергія потоку рідини, що подається по трубах насосами з поверхні, в турбіні турбобура перетворюється в механічну енергію вала, до якого </a:t>
            </a:r>
            <a:r>
              <a:rPr lang="uk-UA" sz="2000" dirty="0" err="1" smtClean="0"/>
              <a:t>під'єднується</a:t>
            </a:r>
            <a:r>
              <a:rPr lang="uk-UA" sz="2000" dirty="0" smtClean="0"/>
              <a:t> бурове долото, і яка призначена для буріння глибоких нафтових і газових свердловин.</a:t>
            </a:r>
            <a:endParaRPr lang="uk-UA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2400" dirty="0" smtClean="0">
                <a:solidFill>
                  <a:srgbClr val="FFFF00"/>
                </a:solidFill>
              </a:rPr>
              <a:t>Вибійний  двигун  - це заглибна машина, яка  перетворює, гідравлічну, електричну  енергію  підведену  ззовні , в механічну енергію </a:t>
            </a:r>
            <a:r>
              <a:rPr lang="uk-UA" sz="2400" dirty="0" err="1" smtClean="0">
                <a:solidFill>
                  <a:srgbClr val="FFFF00"/>
                </a:solidFill>
              </a:rPr>
              <a:t>породоруйнуючого</a:t>
            </a:r>
            <a:r>
              <a:rPr lang="uk-UA" sz="2400" dirty="0" smtClean="0">
                <a:solidFill>
                  <a:srgbClr val="FFFF00"/>
                </a:solidFill>
              </a:rPr>
              <a:t> інструменту.</a:t>
            </a:r>
            <a:endParaRPr lang="ru-RU" sz="2400" dirty="0">
              <a:solidFill>
                <a:srgbClr val="FFFF00"/>
              </a:solidFill>
            </a:endParaRPr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501008"/>
            <a:ext cx="3384376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uk-UA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buNone/>
            </a:pPr>
            <a:endParaRPr lang="uk-UA" sz="8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6. Які ускладнення виникають в процесі буріння? </a:t>
            </a:r>
            <a:endParaRPr lang="ru-RU" sz="3600" dirty="0" smtClean="0">
              <a:solidFill>
                <a:srgbClr val="FFFF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35352"/>
          </a:xfrm>
        </p:spPr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rgbClr val="002060"/>
                </a:solidFill>
              </a:rPr>
              <a:t>Ускладнення – це порушення технологічного процесу, який порушує нормальний хід процесу буріння свердловини.</a:t>
            </a:r>
          </a:p>
          <a:p>
            <a:pPr>
              <a:buNone/>
            </a:pPr>
            <a:r>
              <a:rPr lang="uk-UA" sz="2800" dirty="0" smtClean="0"/>
              <a:t>До ускладнень належать:</a:t>
            </a:r>
            <a:endParaRPr lang="ru-RU" sz="1800" dirty="0" smtClean="0"/>
          </a:p>
          <a:p>
            <a:pPr lvl="1"/>
            <a:r>
              <a:rPr lang="uk-UA" dirty="0" smtClean="0"/>
              <a:t>поглинання технологічних рідин (промивальних рідин і там­понажних розчинів);</a:t>
            </a:r>
            <a:endParaRPr lang="ru-RU" sz="1600" dirty="0" smtClean="0"/>
          </a:p>
          <a:p>
            <a:pPr lvl="1"/>
            <a:r>
              <a:rPr lang="uk-UA" dirty="0" err="1" smtClean="0"/>
              <a:t>флюїдопрояви</a:t>
            </a:r>
            <a:r>
              <a:rPr lang="uk-UA" dirty="0" smtClean="0"/>
              <a:t> (</a:t>
            </a:r>
            <a:r>
              <a:rPr lang="uk-UA" dirty="0" err="1" smtClean="0"/>
              <a:t>газонафтоводопрояви</a:t>
            </a:r>
            <a:r>
              <a:rPr lang="uk-UA" dirty="0" smtClean="0"/>
              <a:t>);</a:t>
            </a:r>
            <a:endParaRPr lang="ru-RU" sz="1600" dirty="0" smtClean="0"/>
          </a:p>
          <a:p>
            <a:pPr lvl="1"/>
            <a:r>
              <a:rPr lang="uk-UA" dirty="0" smtClean="0"/>
              <a:t>порушення цілісності стінок свердловини (утворення каверн, жолобів, звуження ствола);</a:t>
            </a:r>
            <a:endParaRPr lang="ru-RU" sz="1600" dirty="0" smtClean="0"/>
          </a:p>
          <a:p>
            <a:pPr lvl="1"/>
            <a:r>
              <a:rPr lang="uk-UA" dirty="0" err="1" smtClean="0"/>
              <a:t>прихоплення</a:t>
            </a:r>
            <a:r>
              <a:rPr lang="uk-UA" dirty="0" smtClean="0"/>
              <a:t> колони труб.</a:t>
            </a:r>
            <a:endParaRPr lang="ru-RU" sz="1600" dirty="0" smtClean="0"/>
          </a:p>
          <a:p>
            <a:pPr algn="ctr">
              <a:buNone/>
            </a:pPr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933056"/>
            <a:ext cx="309634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581128"/>
            <a:ext cx="2448272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>
          <a:xfrm>
            <a:off x="457200" y="4725144"/>
            <a:ext cx="8305800" cy="1656184"/>
          </a:xfrm>
        </p:spPr>
        <p:txBody>
          <a:bodyPr/>
          <a:lstStyle/>
          <a:p>
            <a:pPr marL="457200" indent="-457200" algn="just">
              <a:buAutoNum type="arabicParenR"/>
            </a:pPr>
            <a:r>
              <a:rPr lang="uk-UA" sz="3200" dirty="0" smtClean="0">
                <a:solidFill>
                  <a:srgbClr val="FF0000"/>
                </a:solidFill>
              </a:rPr>
              <a:t>Із золота</a:t>
            </a:r>
          </a:p>
          <a:p>
            <a:pPr marL="457200" indent="-457200" algn="just">
              <a:buAutoNum type="arabicParenR"/>
            </a:pPr>
            <a:r>
              <a:rPr lang="uk-UA" sz="3200" dirty="0" smtClean="0">
                <a:solidFill>
                  <a:srgbClr val="FF0000"/>
                </a:solidFill>
              </a:rPr>
              <a:t>Зі срібла</a:t>
            </a:r>
          </a:p>
          <a:p>
            <a:pPr marL="457200" indent="-457200" algn="just">
              <a:buAutoNum type="arabicParenR"/>
            </a:pPr>
            <a:r>
              <a:rPr lang="uk-UA" sz="3200" dirty="0" smtClean="0">
                <a:solidFill>
                  <a:srgbClr val="FF0000"/>
                </a:solidFill>
              </a:rPr>
              <a:t>Із бронзи 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2089272"/>
            <a:ext cx="8373616" cy="2563864"/>
          </a:xfrm>
          <a:prstGeom prst="rect">
            <a:avLst/>
          </a:prstGeom>
        </p:spPr>
      </p:pic>
      <p:pic>
        <p:nvPicPr>
          <p:cNvPr id="5" name="Picture 2" descr="Результат пошуку зображень за запитом &quot;питання відповіді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5328592" cy="182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72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Результат пошуку зображень за запитом &quot;срібний посуд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4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87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7. Які існують види, згідно класифікації, промивних 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рідин?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 </a:t>
            </a:r>
            <a:r>
              <a:rPr lang="uk-UA" sz="3600" dirty="0">
                <a:solidFill>
                  <a:srgbClr val="FFFF00"/>
                </a:solidFill>
                <a:latin typeface="Arial Black" pitchFamily="34" charset="0"/>
              </a:rPr>
              <a:t>Н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азвіть 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їх 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функції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35352"/>
          </a:xfrm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uk-UA" dirty="0" smtClean="0"/>
              <a:t>		</a:t>
            </a:r>
            <a:r>
              <a:rPr lang="uk-UA" sz="4400" dirty="0" smtClean="0">
                <a:solidFill>
                  <a:srgbClr val="002060"/>
                </a:solidFill>
              </a:rPr>
              <a:t>Функції бурового розчину:</a:t>
            </a:r>
          </a:p>
          <a:p>
            <a:pPr algn="just">
              <a:buNone/>
            </a:pPr>
            <a:r>
              <a:rPr lang="uk-UA" sz="3600" dirty="0" smtClean="0"/>
              <a:t> 1) Винесення частинок </a:t>
            </a:r>
            <a:r>
              <a:rPr lang="uk-UA" sz="3600" dirty="0" err="1" smtClean="0"/>
              <a:t>вибуреної</a:t>
            </a:r>
            <a:r>
              <a:rPr lang="uk-UA" sz="3600" dirty="0" smtClean="0"/>
              <a:t> породи зі свердловини;</a:t>
            </a:r>
          </a:p>
          <a:p>
            <a:pPr algn="just">
              <a:buNone/>
            </a:pPr>
            <a:r>
              <a:rPr lang="uk-UA" sz="3600" dirty="0" smtClean="0"/>
              <a:t>2) Передача енергії турбобурах або гвинтовому двигуну;</a:t>
            </a:r>
          </a:p>
          <a:p>
            <a:pPr algn="just">
              <a:buNone/>
            </a:pPr>
            <a:r>
              <a:rPr lang="uk-UA" sz="3600" dirty="0" smtClean="0"/>
              <a:t>3) Попередження надходження в свердловину нафти, газу та води;</a:t>
            </a:r>
          </a:p>
          <a:p>
            <a:pPr algn="just">
              <a:buNone/>
            </a:pPr>
            <a:r>
              <a:rPr lang="uk-UA" sz="3600" dirty="0" smtClean="0"/>
              <a:t>4) Утримання частинок </a:t>
            </a:r>
            <a:r>
              <a:rPr lang="uk-UA" sz="3600" dirty="0" err="1" smtClean="0"/>
              <a:t>вибуреної</a:t>
            </a:r>
            <a:r>
              <a:rPr lang="uk-UA" sz="3600" dirty="0" smtClean="0"/>
              <a:t> породи в підвішеному стані при припиненні циркуляції;</a:t>
            </a:r>
          </a:p>
          <a:p>
            <a:pPr algn="just">
              <a:buNone/>
            </a:pPr>
            <a:r>
              <a:rPr lang="uk-UA" sz="3600" dirty="0" smtClean="0"/>
              <a:t>5) Охолодження й змащування тертьових деталей долота;</a:t>
            </a:r>
          </a:p>
          <a:p>
            <a:pPr algn="just">
              <a:buNone/>
            </a:pPr>
            <a:r>
              <a:rPr lang="uk-UA" sz="3600" dirty="0" smtClean="0"/>
              <a:t>6) Зменшення тертя бурильних труб об стінки свердловини;</a:t>
            </a:r>
          </a:p>
          <a:p>
            <a:pPr algn="just">
              <a:buNone/>
            </a:pPr>
            <a:r>
              <a:rPr lang="uk-UA" sz="3600" dirty="0" smtClean="0"/>
              <a:t>7) Запобігання обвалів порід зі стінок свердловини;</a:t>
            </a:r>
          </a:p>
          <a:p>
            <a:pPr algn="just">
              <a:buNone/>
            </a:pPr>
            <a:r>
              <a:rPr lang="uk-UA" sz="3600" dirty="0" smtClean="0"/>
              <a:t>8) Зменшення проникності стінок свердловини, завдяки </a:t>
            </a:r>
            <a:r>
              <a:rPr lang="uk-UA" sz="3600" dirty="0" err="1" smtClean="0"/>
              <a:t>кіркоутворенню</a:t>
            </a:r>
            <a:r>
              <a:rPr lang="uk-UA" sz="3600" dirty="0" smtClean="0"/>
              <a:t>.</a:t>
            </a:r>
          </a:p>
          <a:p>
            <a:pPr algn="just">
              <a:buNone/>
            </a:pPr>
            <a:endParaRPr lang="uk-UA" sz="3600" dirty="0" smtClean="0"/>
          </a:p>
          <a:p>
            <a:pPr algn="just">
              <a:buNone/>
            </a:pPr>
            <a:r>
              <a:rPr lang="uk-UA" sz="3600" dirty="0" smtClean="0"/>
              <a:t>		</a:t>
            </a:r>
            <a:r>
              <a:rPr lang="uk-UA" sz="4400" dirty="0" smtClean="0">
                <a:solidFill>
                  <a:srgbClr val="002060"/>
                </a:solidFill>
              </a:rPr>
              <a:t>Види бурових розчинів:</a:t>
            </a:r>
          </a:p>
          <a:p>
            <a:pPr algn="just">
              <a:buNone/>
            </a:pPr>
            <a:r>
              <a:rPr lang="uk-UA" sz="3600" dirty="0" smtClean="0"/>
              <a:t>- агенти на водній основі (технічна вода, природні бурові розчини, глинисті і неглинисті розчини);</a:t>
            </a:r>
          </a:p>
          <a:p>
            <a:pPr algn="just">
              <a:buNone/>
            </a:pPr>
            <a:r>
              <a:rPr lang="uk-UA" sz="3600" dirty="0" smtClean="0"/>
              <a:t>- агентів на вуглеводневій основі;</a:t>
            </a:r>
          </a:p>
          <a:p>
            <a:pPr algn="just">
              <a:buNone/>
            </a:pPr>
            <a:r>
              <a:rPr lang="uk-UA" sz="3600" dirty="0" smtClean="0"/>
              <a:t>- агенти на основі емульсій;</a:t>
            </a:r>
          </a:p>
          <a:p>
            <a:pPr algn="just">
              <a:buNone/>
            </a:pPr>
            <a:r>
              <a:rPr lang="uk-UA" sz="3600" dirty="0" smtClean="0"/>
              <a:t>- Газоподібні і </a:t>
            </a:r>
            <a:r>
              <a:rPr lang="uk-UA" sz="3600" dirty="0" err="1" smtClean="0"/>
              <a:t>аеровані</a:t>
            </a:r>
            <a:r>
              <a:rPr lang="uk-UA" sz="3600" dirty="0" smtClean="0"/>
              <a:t> агенти.</a:t>
            </a:r>
            <a:endParaRPr lang="uk-UA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uk-UA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buNone/>
            </a:pPr>
            <a:endParaRPr lang="uk-UA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8. Яка мета буріння </a:t>
            </a:r>
            <a:r>
              <a:rPr lang="uk-UA" sz="3600" dirty="0" err="1" smtClean="0">
                <a:solidFill>
                  <a:srgbClr val="FFFF00"/>
                </a:solidFill>
                <a:latin typeface="Arial Black" pitchFamily="34" charset="0"/>
              </a:rPr>
              <a:t>похило-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 направлених свердловин?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16633"/>
            <a:ext cx="8280920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 descr="http://ok-t.ru/helpiksorg/baza2/18046931878.files/image08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2996952"/>
            <a:ext cx="3790950" cy="259228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11560" y="5691157"/>
            <a:ext cx="3816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i="1" dirty="0" smtClean="0">
                <a:solidFill>
                  <a:srgbClr val="002060"/>
                </a:solidFill>
              </a:rPr>
              <a:t>Розробка продуктивних пластів похило-скерованою свердловиною</a:t>
            </a:r>
            <a:endParaRPr lang="uk-UA" i="1" dirty="0">
              <a:solidFill>
                <a:srgbClr val="002060"/>
              </a:solidFill>
            </a:endParaRPr>
          </a:p>
        </p:txBody>
      </p:sp>
      <p:pic>
        <p:nvPicPr>
          <p:cNvPr id="2054" name="Picture 6" descr="http://ok-t.ru/helpiksorg/baza2/18046931878.files/image08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2996952"/>
            <a:ext cx="3971925" cy="2552700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 rot="10800000" flipV="1">
            <a:off x="4572000" y="5661248"/>
            <a:ext cx="4032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i="1" dirty="0" smtClean="0">
                <a:solidFill>
                  <a:srgbClr val="002060"/>
                </a:solidFill>
              </a:rPr>
              <a:t>Розробка продуктивних пластів горизонтальною свердловиною</a:t>
            </a:r>
            <a:endParaRPr lang="uk-UA" i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9. З якою метою проводять кріплення свердловини, 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які 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види обсадних труб при цьому застосовують? 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12068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sz="1800" b="1" i="1" dirty="0" smtClean="0">
                <a:solidFill>
                  <a:srgbClr val="002060"/>
                </a:solidFill>
              </a:rPr>
              <a:t>Основними цілями кріплення свердловин є:</a:t>
            </a:r>
            <a:endParaRPr lang="ru-RU" sz="1800" dirty="0" smtClean="0">
              <a:solidFill>
                <a:srgbClr val="002060"/>
              </a:solidFill>
            </a:endParaRPr>
          </a:p>
          <a:p>
            <a:pPr algn="ctr"/>
            <a:r>
              <a:rPr lang="uk-UA" sz="1800" i="1" dirty="0" smtClean="0"/>
              <a:t>а)	</a:t>
            </a:r>
            <a:r>
              <a:rPr lang="uk-UA" sz="1800" dirty="0" smtClean="0"/>
              <a:t>створення довговічного і герметичного каналу для транспортування</a:t>
            </a:r>
            <a:br>
              <a:rPr lang="uk-UA" sz="1800" dirty="0" smtClean="0"/>
            </a:br>
            <a:r>
              <a:rPr lang="uk-UA" sz="1800" dirty="0" smtClean="0"/>
              <a:t>рідини від експлуатаційних горизонтів до денної поверхні або в</a:t>
            </a:r>
            <a:br>
              <a:rPr lang="uk-UA" sz="1800" dirty="0" smtClean="0"/>
            </a:br>
            <a:r>
              <a:rPr lang="uk-UA" sz="1800" dirty="0" smtClean="0"/>
              <a:t>протилежному напрямі;</a:t>
            </a:r>
            <a:endParaRPr lang="ru-RU" sz="1800" dirty="0" smtClean="0"/>
          </a:p>
          <a:p>
            <a:pPr algn="ctr"/>
            <a:r>
              <a:rPr lang="uk-UA" sz="1800" i="1" dirty="0" smtClean="0"/>
              <a:t>б)	</a:t>
            </a:r>
            <a:r>
              <a:rPr lang="uk-UA" sz="1800" dirty="0" smtClean="0"/>
              <a:t>герметичне відокремлення горизонтів із неоднаковими коефіцієнтами</a:t>
            </a:r>
            <a:br>
              <a:rPr lang="uk-UA" sz="1800" dirty="0" smtClean="0"/>
            </a:br>
            <a:r>
              <a:rPr lang="uk-UA" sz="1800" dirty="0" smtClean="0"/>
              <a:t>аномальних пластових тисків із метою охорони надр та запобігання</a:t>
            </a:r>
            <a:br>
              <a:rPr lang="uk-UA" sz="1800" dirty="0" smtClean="0"/>
            </a:br>
            <a:r>
              <a:rPr lang="uk-UA" sz="1800" dirty="0" smtClean="0"/>
              <a:t>серйозних ускладнень;</a:t>
            </a:r>
            <a:endParaRPr lang="ru-RU" sz="1800" dirty="0" smtClean="0"/>
          </a:p>
          <a:p>
            <a:pPr algn="ctr"/>
            <a:r>
              <a:rPr lang="uk-UA" sz="1800" i="1" dirty="0" smtClean="0"/>
              <a:t>в)	</a:t>
            </a:r>
            <a:r>
              <a:rPr lang="uk-UA" sz="1800" dirty="0" smtClean="0"/>
              <a:t>укріплення стінок свердловин, складених недостатньо стійкими</a:t>
            </a:r>
            <a:br>
              <a:rPr lang="uk-UA" sz="1800" dirty="0" smtClean="0"/>
            </a:br>
            <a:r>
              <a:rPr lang="uk-UA" sz="1800" dirty="0" smtClean="0"/>
              <a:t>гірськими породами.</a:t>
            </a:r>
            <a:endParaRPr lang="ru-RU" sz="1800" dirty="0" smtClean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501008"/>
            <a:ext cx="5328592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2348880"/>
            <a:ext cx="8071048" cy="4248472"/>
          </a:xfrm>
        </p:spPr>
        <p:txBody>
          <a:bodyPr>
            <a:normAutofit lnSpcReduction="10000"/>
          </a:bodyPr>
          <a:lstStyle/>
          <a:p>
            <a:r>
              <a:rPr lang="en-US" sz="2400" dirty="0">
                <a:solidFill>
                  <a:srgbClr val="C00000"/>
                </a:solidFill>
                <a:latin typeface="Arial Black" panose="020B0A04020102020204" pitchFamily="34" charset="0"/>
              </a:rPr>
              <a:t>1</a:t>
            </a:r>
            <a:r>
              <a:rPr lang="uk-UA" sz="2400" dirty="0">
                <a:solidFill>
                  <a:srgbClr val="C00000"/>
                </a:solidFill>
                <a:latin typeface="Arial Black" panose="020B0A04020102020204" pitchFamily="34" charset="0"/>
              </a:rPr>
              <a:t>. 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Протока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між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Чорним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і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Азовським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морем</a:t>
            </a:r>
            <a:r>
              <a:rPr lang="ru-RU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?  </a:t>
            </a:r>
            <a:r>
              <a:rPr lang="ru-RU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(</a:t>
            </a:r>
            <a:r>
              <a:rPr lang="ru-RU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Керченська</a:t>
            </a:r>
            <a:r>
              <a:rPr lang="ru-RU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)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2.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Несприятливість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організму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до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інфекцій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і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чужорідних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речовин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. </a:t>
            </a:r>
            <a:r>
              <a:rPr lang="ru-RU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(</a:t>
            </a:r>
            <a:r>
              <a:rPr lang="ru-RU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Імунітет</a:t>
            </a:r>
            <a:r>
              <a:rPr lang="ru-RU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)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/>
            </a:r>
            <a:b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</a:b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3.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Хто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автор «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Пісні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про Байду</a:t>
            </a:r>
            <a:r>
              <a:rPr lang="ru-RU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»? </a:t>
            </a:r>
            <a:r>
              <a:rPr lang="ru-RU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(Народ)</a:t>
            </a:r>
          </a:p>
          <a:p>
            <a:r>
              <a:rPr lang="uk-UA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4.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Чи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може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речення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складатися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з 1 слова</a:t>
            </a:r>
            <a:r>
              <a:rPr lang="ru-RU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? </a:t>
            </a:r>
            <a:r>
              <a:rPr lang="ru-RU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(Так)</a:t>
            </a:r>
          </a:p>
          <a:p>
            <a:r>
              <a:rPr lang="uk-UA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5. 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Кому належать слова: «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Прийшов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побачив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переміг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»? </a:t>
            </a:r>
            <a:r>
              <a:rPr lang="ru-RU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(</a:t>
            </a:r>
            <a:r>
              <a:rPr lang="ru-RU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Юлій</a:t>
            </a:r>
            <a:r>
              <a:rPr lang="ru-RU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 Цезарь)</a:t>
            </a:r>
          </a:p>
          <a:p>
            <a:r>
              <a:rPr lang="uk-UA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6.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Якому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м’ясу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віддавали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перевагу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українці</a:t>
            </a:r>
            <a:r>
              <a:rPr lang="ru-RU" sz="2400" dirty="0">
                <a:solidFill>
                  <a:srgbClr val="C00000"/>
                </a:solidFill>
                <a:latin typeface="Arial Black" panose="020B0A04020102020204" pitchFamily="34" charset="0"/>
              </a:rPr>
              <a:t> в </a:t>
            </a:r>
            <a:r>
              <a:rPr lang="ru-RU" sz="2400" dirty="0" err="1">
                <a:solidFill>
                  <a:srgbClr val="C00000"/>
                </a:solidFill>
                <a:latin typeface="Arial Black" panose="020B0A04020102020204" pitchFamily="34" charset="0"/>
              </a:rPr>
              <a:t>давнину</a:t>
            </a:r>
            <a:r>
              <a:rPr lang="ru-RU" sz="24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? </a:t>
            </a:r>
            <a:r>
              <a:rPr lang="ru-RU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(</a:t>
            </a:r>
            <a:r>
              <a:rPr lang="ru-RU" sz="2400" dirty="0" err="1" smtClean="0">
                <a:solidFill>
                  <a:srgbClr val="FFFF00"/>
                </a:solidFill>
                <a:latin typeface="Arial Black" panose="020B0A04020102020204" pitchFamily="34" charset="0"/>
              </a:rPr>
              <a:t>Свинині</a:t>
            </a:r>
            <a:r>
              <a:rPr lang="ru-RU" sz="2400" dirty="0" smtClean="0">
                <a:solidFill>
                  <a:srgbClr val="FFFF00"/>
                </a:solidFill>
                <a:latin typeface="Arial Black" panose="020B0A04020102020204" pitchFamily="34" charset="0"/>
              </a:rPr>
              <a:t>)</a:t>
            </a:r>
          </a:p>
          <a:p>
            <a:endParaRPr lang="ru-RU" sz="2400" dirty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pic>
        <p:nvPicPr>
          <p:cNvPr id="4" name="Picture 2" descr="Результат пошуку зображень за запитом &quot;питання відповіді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53285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160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endParaRPr lang="uk-UA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10. Охарактеризуйте процес цементування. </a:t>
            </a:r>
          </a:p>
          <a:p>
            <a:pPr algn="ctr">
              <a:lnSpc>
                <a:spcPct val="150000"/>
              </a:lnSpc>
              <a:buNone/>
            </a:pPr>
            <a:endParaRPr lang="uk-UA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endParaRPr lang="uk-UA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5"/>
            <a:ext cx="8136904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700808"/>
            <a:ext cx="597666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11. Охарактеризуйте первинне розкриття продуктивного пласта та способи його кріплення.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556792"/>
            <a:ext cx="8136904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6632"/>
            <a:ext cx="8208912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endParaRPr lang="uk-UA" sz="10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12. Охарактеризуйте вторинне розкриття продуктивного пласта. 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468288"/>
          </a:xfrm>
        </p:spPr>
        <p:txBody>
          <a:bodyPr>
            <a:normAutofit fontScale="90000"/>
          </a:bodyPr>
          <a:lstStyle/>
          <a:p>
            <a:r>
              <a:rPr lang="ru-RU" sz="2400" dirty="0" err="1" smtClean="0">
                <a:solidFill>
                  <a:srgbClr val="002060"/>
                </a:solidFill>
              </a:rPr>
              <a:t>Кульовий</a:t>
            </a:r>
            <a:r>
              <a:rPr lang="ru-RU" sz="2400" dirty="0" smtClean="0">
                <a:solidFill>
                  <a:srgbClr val="002060"/>
                </a:solidFill>
              </a:rPr>
              <a:t> перфоратор       </a:t>
            </a:r>
            <a:r>
              <a:rPr lang="ru-RU" sz="2400" dirty="0" err="1" smtClean="0">
                <a:solidFill>
                  <a:srgbClr val="002060"/>
                </a:solidFill>
              </a:rPr>
              <a:t>Кумулятивний</a:t>
            </a:r>
            <a:r>
              <a:rPr lang="ru-RU" sz="2400" dirty="0" smtClean="0">
                <a:solidFill>
                  <a:srgbClr val="002060"/>
                </a:solidFill>
              </a:rPr>
              <a:t>             </a:t>
            </a:r>
            <a:r>
              <a:rPr lang="ru-RU" sz="2400" dirty="0" err="1" smtClean="0">
                <a:solidFill>
                  <a:srgbClr val="002060"/>
                </a:solidFill>
              </a:rPr>
              <a:t>Гідропіскоструменний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836712"/>
            <a:ext cx="2520280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836712"/>
            <a:ext cx="2335892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764704"/>
            <a:ext cx="2664296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Содержимое 5"/>
          <p:cNvPicPr>
            <a:picLocks noGrp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5013176"/>
            <a:ext cx="806489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60648"/>
            <a:ext cx="7924800" cy="1080120"/>
          </a:xfrm>
        </p:spPr>
        <p:txBody>
          <a:bodyPr/>
          <a:lstStyle/>
          <a:p>
            <a:pPr algn="ctr"/>
            <a:r>
              <a:rPr lang="uk-UA" sz="8000" b="1" dirty="0" smtClean="0">
                <a:solidFill>
                  <a:srgbClr val="C00000"/>
                </a:solidFill>
              </a:rPr>
              <a:t>Конкурс </a:t>
            </a:r>
            <a:endParaRPr lang="ru-RU" sz="8000" b="1" dirty="0">
              <a:solidFill>
                <a:srgbClr val="C00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3501008"/>
            <a:ext cx="7924800" cy="2442592"/>
          </a:xfrm>
        </p:spPr>
        <p:txBody>
          <a:bodyPr>
            <a:noAutofit/>
          </a:bodyPr>
          <a:lstStyle/>
          <a:p>
            <a:pPr marL="457200" indent="-457200" algn="just">
              <a:buAutoNum type="arabicPeriod"/>
            </a:pPr>
            <a:r>
              <a:rPr lang="ru-RU" sz="2200" b="1" dirty="0" err="1" smtClean="0">
                <a:solidFill>
                  <a:srgbClr val="C00000"/>
                </a:solidFill>
              </a:rPr>
              <a:t>Скільки</a:t>
            </a:r>
            <a:r>
              <a:rPr lang="ru-RU" sz="2200" b="1" dirty="0" smtClean="0">
                <a:solidFill>
                  <a:srgbClr val="C00000"/>
                </a:solidFill>
              </a:rPr>
              <a:t> </a:t>
            </a:r>
            <a:r>
              <a:rPr lang="ru-RU" sz="2200" b="1" dirty="0" err="1">
                <a:solidFill>
                  <a:srgbClr val="C00000"/>
                </a:solidFill>
              </a:rPr>
              <a:t>триває</a:t>
            </a:r>
            <a:r>
              <a:rPr lang="ru-RU" sz="2200" b="1" dirty="0">
                <a:solidFill>
                  <a:srgbClr val="C00000"/>
                </a:solidFill>
              </a:rPr>
              <a:t> раунд у </a:t>
            </a:r>
            <a:r>
              <a:rPr lang="ru-RU" sz="2200" b="1" dirty="0" err="1">
                <a:solidFill>
                  <a:srgbClr val="C00000"/>
                </a:solidFill>
              </a:rPr>
              <a:t>боксі</a:t>
            </a:r>
            <a:r>
              <a:rPr lang="ru-RU" sz="2200" b="1" dirty="0" smtClean="0">
                <a:solidFill>
                  <a:srgbClr val="C00000"/>
                </a:solidFill>
              </a:rPr>
              <a:t>?</a:t>
            </a:r>
            <a:r>
              <a:rPr lang="ru-RU" sz="2200" b="1" dirty="0" smtClean="0"/>
              <a:t> </a:t>
            </a:r>
            <a:r>
              <a:rPr lang="ru-RU" sz="2200" dirty="0" smtClean="0">
                <a:solidFill>
                  <a:srgbClr val="FFFF00"/>
                </a:solidFill>
              </a:rPr>
              <a:t>(3 </a:t>
            </a:r>
            <a:r>
              <a:rPr lang="ru-RU" sz="2200" dirty="0" err="1" smtClean="0">
                <a:solidFill>
                  <a:srgbClr val="FFFF00"/>
                </a:solidFill>
              </a:rPr>
              <a:t>хв</a:t>
            </a:r>
            <a:r>
              <a:rPr lang="ru-RU" sz="2200" dirty="0" smtClean="0">
                <a:solidFill>
                  <a:srgbClr val="FFFF00"/>
                </a:solidFill>
              </a:rPr>
              <a:t>.)</a:t>
            </a:r>
          </a:p>
          <a:p>
            <a:pPr marL="457200" indent="-457200" algn="just">
              <a:buAutoNum type="arabicPeriod"/>
            </a:pPr>
            <a:r>
              <a:rPr lang="uk-UA" sz="2200" b="1" dirty="0" smtClean="0">
                <a:solidFill>
                  <a:srgbClr val="C00000"/>
                </a:solidFill>
              </a:rPr>
              <a:t>Хто винайшов та запатентував вибійний двигун «турбобур»? </a:t>
            </a:r>
            <a:r>
              <a:rPr lang="uk-UA" sz="2200" dirty="0" smtClean="0">
                <a:solidFill>
                  <a:srgbClr val="FFFF00"/>
                </a:solidFill>
              </a:rPr>
              <a:t>(</a:t>
            </a:r>
            <a:r>
              <a:rPr lang="uk-UA" sz="2200" dirty="0" err="1" smtClean="0">
                <a:solidFill>
                  <a:srgbClr val="FFFF00"/>
                </a:solidFill>
              </a:rPr>
              <a:t>Капелюшников</a:t>
            </a:r>
            <a:r>
              <a:rPr lang="uk-UA" sz="2200" dirty="0" smtClean="0">
                <a:solidFill>
                  <a:srgbClr val="FFFF00"/>
                </a:solidFill>
              </a:rPr>
              <a:t>)</a:t>
            </a:r>
          </a:p>
          <a:p>
            <a:pPr marL="457200" indent="-457200" algn="just">
              <a:buAutoNum type="arabicPeriod"/>
            </a:pPr>
            <a:r>
              <a:rPr lang="ru-RU" sz="2200" b="1" dirty="0" err="1">
                <a:solidFill>
                  <a:srgbClr val="C00000"/>
                </a:solidFill>
              </a:rPr>
              <a:t>Скільки</a:t>
            </a:r>
            <a:r>
              <a:rPr lang="ru-RU" sz="2200" b="1" dirty="0">
                <a:solidFill>
                  <a:srgbClr val="C00000"/>
                </a:solidFill>
              </a:rPr>
              <a:t> </a:t>
            </a:r>
            <a:r>
              <a:rPr lang="ru-RU" sz="2200" b="1" dirty="0" err="1">
                <a:solidFill>
                  <a:srgbClr val="C00000"/>
                </a:solidFill>
              </a:rPr>
              <a:t>гравців</a:t>
            </a:r>
            <a:r>
              <a:rPr lang="ru-RU" sz="2200" b="1" dirty="0">
                <a:solidFill>
                  <a:srgbClr val="C00000"/>
                </a:solidFill>
              </a:rPr>
              <a:t> у </a:t>
            </a:r>
            <a:r>
              <a:rPr lang="ru-RU" sz="2200" b="1" dirty="0" err="1">
                <a:solidFill>
                  <a:srgbClr val="C00000"/>
                </a:solidFill>
              </a:rPr>
              <a:t>волейбольній</a:t>
            </a:r>
            <a:r>
              <a:rPr lang="ru-RU" sz="2200" b="1" dirty="0">
                <a:solidFill>
                  <a:srgbClr val="C00000"/>
                </a:solidFill>
              </a:rPr>
              <a:t> </a:t>
            </a:r>
            <a:r>
              <a:rPr lang="ru-RU" sz="2200" b="1" dirty="0" err="1">
                <a:solidFill>
                  <a:srgbClr val="C00000"/>
                </a:solidFill>
              </a:rPr>
              <a:t>команді</a:t>
            </a:r>
            <a:r>
              <a:rPr lang="ru-RU" sz="2200" b="1" dirty="0" smtClean="0">
                <a:solidFill>
                  <a:srgbClr val="C00000"/>
                </a:solidFill>
              </a:rPr>
              <a:t>? </a:t>
            </a:r>
            <a:r>
              <a:rPr lang="ru-RU" sz="2200" dirty="0" smtClean="0">
                <a:solidFill>
                  <a:srgbClr val="FFFF00"/>
                </a:solidFill>
              </a:rPr>
              <a:t>(6)</a:t>
            </a:r>
          </a:p>
          <a:p>
            <a:pPr marL="457200" indent="-457200" algn="just">
              <a:buAutoNum type="arabicPeriod"/>
            </a:pPr>
            <a:r>
              <a:rPr lang="ru-RU" sz="2200" b="1" dirty="0" smtClean="0">
                <a:solidFill>
                  <a:srgbClr val="C00000"/>
                </a:solidFill>
              </a:rPr>
              <a:t>Як і </a:t>
            </a:r>
            <a:r>
              <a:rPr lang="ru-RU" sz="2200" b="1" dirty="0" err="1" smtClean="0">
                <a:solidFill>
                  <a:srgbClr val="C00000"/>
                </a:solidFill>
              </a:rPr>
              <a:t>чому</a:t>
            </a:r>
            <a:r>
              <a:rPr lang="ru-RU" sz="2200" b="1" dirty="0" smtClean="0">
                <a:solidFill>
                  <a:srgbClr val="C00000"/>
                </a:solidFill>
              </a:rPr>
              <a:t>  </a:t>
            </a:r>
            <a:r>
              <a:rPr lang="ru-RU" sz="2200" b="1" dirty="0" err="1" smtClean="0">
                <a:solidFill>
                  <a:srgbClr val="C00000"/>
                </a:solidFill>
              </a:rPr>
              <a:t>називали</a:t>
            </a:r>
            <a:r>
              <a:rPr lang="ru-RU" sz="2200" b="1" dirty="0" smtClean="0">
                <a:solidFill>
                  <a:srgbClr val="C00000"/>
                </a:solidFill>
              </a:rPr>
              <a:t> </a:t>
            </a:r>
            <a:r>
              <a:rPr lang="ru-RU" sz="2200" b="1" dirty="0" err="1" smtClean="0">
                <a:solidFill>
                  <a:srgbClr val="C00000"/>
                </a:solidFill>
              </a:rPr>
              <a:t>місто</a:t>
            </a:r>
            <a:r>
              <a:rPr lang="ru-RU" sz="2200" b="1" dirty="0" smtClean="0">
                <a:solidFill>
                  <a:srgbClr val="C00000"/>
                </a:solidFill>
              </a:rPr>
              <a:t> Борислав, </a:t>
            </a:r>
            <a:r>
              <a:rPr lang="ru-RU" sz="2200" b="1" dirty="0" err="1" smtClean="0">
                <a:solidFill>
                  <a:srgbClr val="C00000"/>
                </a:solidFill>
              </a:rPr>
              <a:t>що</a:t>
            </a:r>
            <a:r>
              <a:rPr lang="ru-RU" sz="2200" b="1" dirty="0" smtClean="0">
                <a:solidFill>
                  <a:srgbClr val="C00000"/>
                </a:solidFill>
              </a:rPr>
              <a:t> на </a:t>
            </a:r>
            <a:r>
              <a:rPr lang="ru-RU" sz="2200" b="1" dirty="0" err="1" smtClean="0">
                <a:solidFill>
                  <a:srgbClr val="C00000"/>
                </a:solidFill>
              </a:rPr>
              <a:t>західній</a:t>
            </a:r>
            <a:r>
              <a:rPr lang="ru-RU" sz="2200" b="1" dirty="0" smtClean="0">
                <a:solidFill>
                  <a:srgbClr val="C00000"/>
                </a:solidFill>
              </a:rPr>
              <a:t> </a:t>
            </a:r>
            <a:r>
              <a:rPr lang="ru-RU" sz="2200" b="1" dirty="0" err="1" smtClean="0">
                <a:solidFill>
                  <a:srgbClr val="C00000"/>
                </a:solidFill>
              </a:rPr>
              <a:t>Україні</a:t>
            </a:r>
            <a:r>
              <a:rPr lang="ru-RU" sz="2200" b="1" dirty="0" smtClean="0"/>
              <a:t> </a:t>
            </a:r>
            <a:r>
              <a:rPr lang="ru-RU" sz="2200" dirty="0" smtClean="0">
                <a:solidFill>
                  <a:srgbClr val="FFFF00"/>
                </a:solidFill>
              </a:rPr>
              <a:t>(</a:t>
            </a:r>
            <a:r>
              <a:rPr lang="ru-RU" sz="2200" dirty="0" err="1" smtClean="0">
                <a:solidFill>
                  <a:srgbClr val="FFFF00"/>
                </a:solidFill>
              </a:rPr>
              <a:t>Галицька</a:t>
            </a:r>
            <a:r>
              <a:rPr lang="ru-RU" sz="2200" dirty="0" smtClean="0">
                <a:solidFill>
                  <a:srgbClr val="FFFF00"/>
                </a:solidFill>
              </a:rPr>
              <a:t> </a:t>
            </a:r>
            <a:r>
              <a:rPr lang="ru-RU" sz="2200" dirty="0" err="1" smtClean="0">
                <a:solidFill>
                  <a:srgbClr val="FFFF00"/>
                </a:solidFill>
              </a:rPr>
              <a:t>Каліфорнія</a:t>
            </a:r>
            <a:r>
              <a:rPr lang="ru-RU" sz="2200" dirty="0" smtClean="0">
                <a:solidFill>
                  <a:srgbClr val="FFFF00"/>
                </a:solidFill>
              </a:rPr>
              <a:t>) </a:t>
            </a:r>
          </a:p>
          <a:p>
            <a:pPr marL="457200" indent="-457200" algn="just">
              <a:buAutoNum type="arabicPeriod"/>
            </a:pPr>
            <a:r>
              <a:rPr lang="ru-RU" sz="2200" b="1" dirty="0" err="1">
                <a:solidFill>
                  <a:srgbClr val="C00000"/>
                </a:solidFill>
              </a:rPr>
              <a:t>Який</a:t>
            </a:r>
            <a:r>
              <a:rPr lang="ru-RU" sz="2200" b="1" dirty="0">
                <a:solidFill>
                  <a:srgbClr val="C00000"/>
                </a:solidFill>
              </a:rPr>
              <a:t> </a:t>
            </a:r>
            <a:r>
              <a:rPr lang="ru-RU" sz="2200" b="1" dirty="0" err="1">
                <a:solidFill>
                  <a:srgbClr val="C00000"/>
                </a:solidFill>
              </a:rPr>
              <a:t>діючий</a:t>
            </a:r>
            <a:r>
              <a:rPr lang="ru-RU" sz="2200" b="1" dirty="0">
                <a:solidFill>
                  <a:srgbClr val="C00000"/>
                </a:solidFill>
              </a:rPr>
              <a:t> склад </a:t>
            </a:r>
            <a:r>
              <a:rPr lang="ru-RU" sz="2200" b="1" dirty="0" err="1">
                <a:solidFill>
                  <a:srgbClr val="C00000"/>
                </a:solidFill>
              </a:rPr>
              <a:t>футбольної</a:t>
            </a:r>
            <a:r>
              <a:rPr lang="ru-RU" sz="2200" b="1" dirty="0">
                <a:solidFill>
                  <a:srgbClr val="C00000"/>
                </a:solidFill>
              </a:rPr>
              <a:t> </a:t>
            </a:r>
            <a:r>
              <a:rPr lang="ru-RU" sz="2200" b="1" dirty="0" err="1">
                <a:solidFill>
                  <a:srgbClr val="C00000"/>
                </a:solidFill>
              </a:rPr>
              <a:t>команди</a:t>
            </a:r>
            <a:r>
              <a:rPr lang="ru-RU" sz="2200" b="1" dirty="0">
                <a:solidFill>
                  <a:srgbClr val="C00000"/>
                </a:solidFill>
              </a:rPr>
              <a:t>?</a:t>
            </a:r>
            <a:r>
              <a:rPr lang="uk-UA" sz="2200" b="1" dirty="0" smtClean="0">
                <a:solidFill>
                  <a:srgbClr val="C00000"/>
                </a:solidFill>
              </a:rPr>
              <a:t> </a:t>
            </a:r>
            <a:r>
              <a:rPr lang="uk-UA" sz="2200" dirty="0" smtClean="0">
                <a:solidFill>
                  <a:srgbClr val="FFFF00"/>
                </a:solidFill>
              </a:rPr>
              <a:t>(11 гравців)</a:t>
            </a:r>
            <a:endParaRPr lang="ru-RU" sz="22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Результат пошуку зображень за запитом &quot;вболівальник 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0028" y="1268760"/>
            <a:ext cx="3096344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761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13. Назвіть та проаналізуйте методи інтенсифікації пластового флюїду.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3" y="260648"/>
            <a:ext cx="4320479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4" descr="http://ok-t.ru/helpiksorg/baza2/18046931878.files/image105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573016"/>
            <a:ext cx="3888432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4048" y="260648"/>
            <a:ext cx="4032448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D:\Мої документи\З Полтави\Plakaty_rastr.Плакаты\08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2348880"/>
            <a:ext cx="4104456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14. Що собою представляє фонтанний спосіб експлуатації?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5907360"/>
          </a:xfrm>
        </p:spPr>
        <p:txBody>
          <a:bodyPr/>
          <a:lstStyle/>
          <a:p>
            <a:pPr algn="ctr">
              <a:buNone/>
            </a:pPr>
            <a:r>
              <a:rPr lang="uk-UA" dirty="0" smtClean="0">
                <a:solidFill>
                  <a:srgbClr val="002060"/>
                </a:solidFill>
              </a:rPr>
              <a:t>Фонтанне видобування нафти – </a:t>
            </a:r>
            <a:r>
              <a:rPr lang="uk-UA" dirty="0" smtClean="0">
                <a:solidFill>
                  <a:srgbClr val="FFFF00"/>
                </a:solidFill>
              </a:rPr>
              <a:t>спосіб експлуатації свердловин, при якому підйом нафти на поверхню здійснюється за рахунок пластової енергії.</a:t>
            </a:r>
            <a:endParaRPr lang="uk-UA" dirty="0">
              <a:solidFill>
                <a:srgbClr val="FFFF00"/>
              </a:solidFill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1484784"/>
            <a:ext cx="2016224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8" name="Picture 4" descr="D:\Мої документи\З Полтави\Plakaty_rastr.Плакаты\0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1484784"/>
            <a:ext cx="3600400" cy="49685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63344"/>
          </a:xfrm>
        </p:spPr>
        <p:txBody>
          <a:bodyPr/>
          <a:lstStyle/>
          <a:p>
            <a:pPr algn="ctr">
              <a:lnSpc>
                <a:spcPct val="150000"/>
              </a:lnSpc>
              <a:buNone/>
            </a:pPr>
            <a:endParaRPr lang="uk-UA" sz="28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endParaRPr lang="uk-UA" sz="28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15. Що собою представляє газліфтний спосіб 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експлуатації?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63344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uk-UA" sz="2000" dirty="0" smtClean="0">
                <a:solidFill>
                  <a:srgbClr val="002060"/>
                </a:solidFill>
              </a:rPr>
              <a:t>Газліфтним</a:t>
            </a:r>
            <a:r>
              <a:rPr lang="uk-UA" sz="2000" dirty="0" smtClean="0"/>
              <a:t> </a:t>
            </a:r>
            <a:r>
              <a:rPr lang="uk-UA" sz="2000" dirty="0" smtClean="0">
                <a:solidFill>
                  <a:srgbClr val="FFFF00"/>
                </a:solidFill>
              </a:rPr>
              <a:t>називається спосіб експлуатації нафтових свердловин, при якому підйом рідини з пласта на поверхню здійснюється стисненим газом, нагнітається в колону підйомних труб. Залежно від того, який газ під тиском закачується в свердловину, розрізняють два способи компресорного видобутку нафти:</a:t>
            </a:r>
          </a:p>
          <a:p>
            <a:r>
              <a:rPr lang="uk-UA" sz="2000" dirty="0" smtClean="0">
                <a:solidFill>
                  <a:srgbClr val="FFFF00"/>
                </a:solidFill>
              </a:rPr>
              <a:t>газліфт (робочий агент – природний газ);</a:t>
            </a:r>
          </a:p>
          <a:p>
            <a:r>
              <a:rPr lang="uk-UA" sz="2000" dirty="0" smtClean="0">
                <a:solidFill>
                  <a:srgbClr val="FFFF00"/>
                </a:solidFill>
              </a:rPr>
              <a:t>ерліфт (робочий агент – повітря).</a:t>
            </a:r>
            <a:endParaRPr lang="uk-UA" sz="2000" dirty="0">
              <a:solidFill>
                <a:srgbClr val="FFFF00"/>
              </a:solidFill>
            </a:endParaRP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3068960"/>
            <a:ext cx="2736304" cy="3425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4" descr="D:\Мої документи\З Полтави\Plakaty_rastr.Плакаты\0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1988840"/>
            <a:ext cx="2952328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 smtClean="0"/>
          </a:p>
          <a:p>
            <a:endParaRPr lang="uk-UA" dirty="0"/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C00000"/>
                </a:solidFill>
              </a:rPr>
              <a:t>Яка </a:t>
            </a:r>
            <a:r>
              <a:rPr lang="ru-RU" b="1" dirty="0" err="1">
                <a:solidFill>
                  <a:srgbClr val="C00000"/>
                </a:solidFill>
              </a:rPr>
              <a:t>кількість</a:t>
            </a:r>
            <a:r>
              <a:rPr lang="ru-RU" b="1" dirty="0">
                <a:solidFill>
                  <a:srgbClr val="C00000"/>
                </a:solidFill>
              </a:rPr>
              <a:t> областей в </a:t>
            </a:r>
            <a:r>
              <a:rPr lang="ru-RU" b="1" dirty="0" err="1">
                <a:solidFill>
                  <a:srgbClr val="C00000"/>
                </a:solidFill>
              </a:rPr>
              <a:t>Україні</a:t>
            </a:r>
            <a:r>
              <a:rPr lang="ru-RU" b="1" dirty="0" smtClean="0">
                <a:solidFill>
                  <a:srgbClr val="C00000"/>
                </a:solidFill>
              </a:rPr>
              <a:t>? </a:t>
            </a:r>
            <a:r>
              <a:rPr lang="ru-RU" dirty="0" smtClean="0">
                <a:solidFill>
                  <a:srgbClr val="FFFF00"/>
                </a:solidFill>
              </a:rPr>
              <a:t>(24)</a:t>
            </a:r>
          </a:p>
          <a:p>
            <a:pPr>
              <a:lnSpc>
                <a:spcPct val="150000"/>
              </a:lnSpc>
            </a:pPr>
            <a:r>
              <a:rPr lang="ru-RU" b="1" dirty="0" err="1">
                <a:solidFill>
                  <a:srgbClr val="C00000"/>
                </a:solidFill>
              </a:rPr>
              <a:t>Скільки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морів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омивають</a:t>
            </a:r>
            <a:r>
              <a:rPr lang="ru-RU" b="1" dirty="0">
                <a:solidFill>
                  <a:srgbClr val="C00000"/>
                </a:solidFill>
              </a:rPr>
              <a:t> нашу </a:t>
            </a:r>
            <a:r>
              <a:rPr lang="ru-RU" b="1" dirty="0" err="1">
                <a:solidFill>
                  <a:srgbClr val="C00000"/>
                </a:solidFill>
              </a:rPr>
              <a:t>країну</a:t>
            </a:r>
            <a:r>
              <a:rPr lang="ru-RU" b="1" dirty="0">
                <a:solidFill>
                  <a:srgbClr val="C00000"/>
                </a:solidFill>
              </a:rPr>
              <a:t>? </a:t>
            </a:r>
            <a:r>
              <a:rPr lang="ru-RU" dirty="0" smtClean="0">
                <a:solidFill>
                  <a:srgbClr val="FFFF00"/>
                </a:solidFill>
              </a:rPr>
              <a:t>(2)</a:t>
            </a:r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C00000"/>
                </a:solidFill>
              </a:rPr>
              <a:t>Яка </a:t>
            </a:r>
            <a:r>
              <a:rPr lang="ru-RU" b="1" dirty="0" err="1">
                <a:solidFill>
                  <a:srgbClr val="C00000"/>
                </a:solidFill>
              </a:rPr>
              <a:t>найдовша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річка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України</a:t>
            </a:r>
            <a:r>
              <a:rPr lang="ru-RU" b="1" dirty="0">
                <a:solidFill>
                  <a:srgbClr val="C00000"/>
                </a:solidFill>
              </a:rPr>
              <a:t>?</a:t>
            </a:r>
            <a:r>
              <a:rPr lang="ru-RU" dirty="0"/>
              <a:t> 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FF00"/>
                </a:solidFill>
              </a:rPr>
              <a:t>(</a:t>
            </a:r>
            <a:r>
              <a:rPr lang="ru-RU" dirty="0" err="1" smtClean="0">
                <a:solidFill>
                  <a:srgbClr val="FFFF00"/>
                </a:solidFill>
              </a:rPr>
              <a:t>Дніпро</a:t>
            </a:r>
            <a:r>
              <a:rPr lang="ru-RU" dirty="0" smtClean="0">
                <a:solidFill>
                  <a:srgbClr val="FFFF00"/>
                </a:solidFill>
              </a:rPr>
              <a:t> 981км)</a:t>
            </a:r>
          </a:p>
          <a:p>
            <a:pPr>
              <a:lnSpc>
                <a:spcPct val="150000"/>
              </a:lnSpc>
            </a:pPr>
            <a:r>
              <a:rPr lang="ru-RU" b="1" dirty="0">
                <a:solidFill>
                  <a:srgbClr val="C00000"/>
                </a:solidFill>
              </a:rPr>
              <a:t>Яка </a:t>
            </a:r>
            <a:r>
              <a:rPr lang="ru-RU" b="1" dirty="0" err="1">
                <a:solidFill>
                  <a:srgbClr val="C00000"/>
                </a:solidFill>
              </a:rPr>
              <a:t>національна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страва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України</a:t>
            </a:r>
            <a:r>
              <a:rPr lang="ru-RU" b="1" dirty="0" smtClean="0">
                <a:solidFill>
                  <a:srgbClr val="C00000"/>
                </a:solidFill>
              </a:rPr>
              <a:t>?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FF00"/>
                </a:solidFill>
              </a:rPr>
              <a:t>(борщ)</a:t>
            </a:r>
          </a:p>
          <a:p>
            <a:pPr>
              <a:lnSpc>
                <a:spcPct val="150000"/>
              </a:lnSpc>
            </a:pPr>
            <a:r>
              <a:rPr lang="ru-RU" dirty="0"/>
              <a:t> </a:t>
            </a:r>
            <a:r>
              <a:rPr lang="ru-RU" b="1" dirty="0" err="1">
                <a:solidFill>
                  <a:srgbClr val="C00000"/>
                </a:solidFill>
              </a:rPr>
              <a:t>Український</a:t>
            </a:r>
            <a:r>
              <a:rPr lang="ru-RU" b="1" dirty="0">
                <a:solidFill>
                  <a:srgbClr val="C00000"/>
                </a:solidFill>
              </a:rPr>
              <a:t> наркотик </a:t>
            </a:r>
            <a:r>
              <a:rPr lang="ru-RU" b="1" dirty="0" smtClean="0">
                <a:solidFill>
                  <a:srgbClr val="C00000"/>
                </a:solidFill>
              </a:rPr>
              <a:t>? </a:t>
            </a:r>
            <a:r>
              <a:rPr lang="ru-RU" dirty="0" smtClean="0">
                <a:solidFill>
                  <a:srgbClr val="FFFF00"/>
                </a:solidFill>
              </a:rPr>
              <a:t>(Сало)</a:t>
            </a:r>
          </a:p>
          <a:p>
            <a:endParaRPr lang="ru-RU" dirty="0"/>
          </a:p>
        </p:txBody>
      </p:sp>
      <p:pic>
        <p:nvPicPr>
          <p:cNvPr id="4" name="Picture 2" descr="Результат пошуку зображень за запитом &quot;питання відповіді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53285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4911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16. Що собою представляє штанговий спосіб експлуатації?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D:\Мої документи\З Полтави\Plakaty_rastr.Плакаты\06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700808"/>
            <a:ext cx="3456384" cy="468052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55576" y="476672"/>
            <a:ext cx="7848872" cy="1295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dirty="0" smtClean="0">
                <a:solidFill>
                  <a:srgbClr val="002060"/>
                </a:solidFill>
              </a:rPr>
              <a:t>	Суть даного способу експлуатації свердловин полягає в тому, що у  свердловині розміщують плунжерний насос, який наводитися в дію поверхневим приводом за допомогою колони штанг.</a:t>
            </a:r>
            <a:endParaRPr lang="uk-UA" dirty="0">
              <a:solidFill>
                <a:srgbClr val="002060"/>
              </a:solidFill>
            </a:endParaRP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844824"/>
            <a:ext cx="4032448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endParaRPr lang="uk-UA" sz="9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17. Що собою представляє </a:t>
            </a:r>
            <a:r>
              <a:rPr lang="uk-UA" sz="3600" dirty="0" err="1" smtClean="0">
                <a:solidFill>
                  <a:srgbClr val="FFFF00"/>
                </a:solidFill>
                <a:latin typeface="Arial Black" pitchFamily="34" charset="0"/>
              </a:rPr>
              <a:t>безштанговий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 спосіб експлуатації ?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120680"/>
          </a:xfrm>
        </p:spPr>
        <p:txBody>
          <a:bodyPr/>
          <a:lstStyle/>
          <a:p>
            <a:pPr algn="just">
              <a:buNone/>
            </a:pPr>
            <a:r>
              <a:rPr lang="ru-RU" dirty="0" smtClean="0"/>
              <a:t>		</a:t>
            </a:r>
            <a:r>
              <a:rPr lang="uk-UA" sz="2000" dirty="0" smtClean="0">
                <a:solidFill>
                  <a:srgbClr val="002060"/>
                </a:solidFill>
              </a:rPr>
              <a:t>Спосіб  видобування нафти із застосуванням </a:t>
            </a:r>
            <a:r>
              <a:rPr lang="uk-UA" sz="2000" dirty="0" err="1" smtClean="0">
                <a:solidFill>
                  <a:srgbClr val="FFFF00"/>
                </a:solidFill>
              </a:rPr>
              <a:t>безштангових</a:t>
            </a:r>
            <a:r>
              <a:rPr lang="uk-UA" sz="2000" dirty="0" smtClean="0">
                <a:solidFill>
                  <a:srgbClr val="FFFF00"/>
                </a:solidFill>
              </a:rPr>
              <a:t> насосів.</a:t>
            </a:r>
            <a:r>
              <a:rPr lang="uk-UA" sz="2000" dirty="0" smtClean="0">
                <a:solidFill>
                  <a:srgbClr val="002060"/>
                </a:solidFill>
              </a:rPr>
              <a:t> У цих випадках до насоса підводять через ствол свердловини електричну енергію (по спеціальному кабелю) або інший потік </a:t>
            </a:r>
            <a:r>
              <a:rPr lang="uk-UA" sz="2000" dirty="0" err="1" smtClean="0">
                <a:solidFill>
                  <a:srgbClr val="002060"/>
                </a:solidFill>
              </a:rPr>
              <a:t>енергонесучої</a:t>
            </a:r>
            <a:r>
              <a:rPr lang="uk-UA" sz="2000" dirty="0" smtClean="0">
                <a:solidFill>
                  <a:srgbClr val="002060"/>
                </a:solidFill>
              </a:rPr>
              <a:t> рідини (стиснений газ, теплоносій). Найбільш поширені установки з відцентровими електронасосами. 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>
            <a:lum bright="-26000" contrast="38000"/>
          </a:blip>
          <a:srcRect/>
          <a:stretch>
            <a:fillRect/>
          </a:stretch>
        </p:blipFill>
        <p:spPr bwMode="auto">
          <a:xfrm>
            <a:off x="683568" y="1844824"/>
            <a:ext cx="3528391" cy="454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0" name="Picture 2" descr="D:\Мої документи\З Полтави\Plakaty_rastr.Плакаты\06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916832"/>
            <a:ext cx="3384376" cy="44644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endParaRPr lang="uk-UA" sz="28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buNone/>
            </a:pPr>
            <a:endParaRPr lang="uk-UA" sz="8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18. Охарактеризуйте  методи зневоднення нафти.</a:t>
            </a:r>
            <a:endParaRPr lang="ru-RU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35352"/>
          </a:xfrm>
        </p:spPr>
        <p:txBody>
          <a:bodyPr/>
          <a:lstStyle/>
          <a:p>
            <a:r>
              <a:rPr lang="uk-UA" b="1" dirty="0" smtClean="0"/>
              <a:t>Механічне зневоднення нафти</a:t>
            </a:r>
            <a:endParaRPr lang="ru-RU" dirty="0" smtClean="0"/>
          </a:p>
          <a:p>
            <a:pPr lvl="0"/>
            <a:r>
              <a:rPr lang="uk-UA" b="1" dirty="0" smtClean="0">
                <a:latin typeface="+mj-lt"/>
                <a:ea typeface="Calibri" pitchFamily="34" charset="0"/>
                <a:cs typeface="Times New Roman" pitchFamily="18" charset="0"/>
              </a:rPr>
              <a:t>Термічне зневоднення нафти</a:t>
            </a:r>
            <a:endParaRPr lang="uk-UA" dirty="0" smtClean="0">
              <a:latin typeface="+mj-lt"/>
              <a:cs typeface="Arial" pitchFamily="34" charset="0"/>
            </a:endParaRPr>
          </a:p>
          <a:p>
            <a:r>
              <a:rPr lang="uk-UA" b="1" dirty="0" smtClean="0"/>
              <a:t>Хімічне зневоднення нафти</a:t>
            </a:r>
            <a:endParaRPr lang="ru-RU" dirty="0" smtClean="0"/>
          </a:p>
          <a:p>
            <a:r>
              <a:rPr lang="uk-UA" b="1" dirty="0" smtClean="0"/>
              <a:t>Електричне зневоднення</a:t>
            </a:r>
          </a:p>
          <a:p>
            <a:r>
              <a:rPr lang="uk-UA" b="1" dirty="0" smtClean="0"/>
              <a:t>Фільтрація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36912"/>
            <a:ext cx="3240360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http://forexaw.com/new-uploads/16/35/30/23163530.wm_w_480.%D1%85%D0%B8%D0%B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332656"/>
            <a:ext cx="3024336" cy="2232248"/>
          </a:xfrm>
          <a:prstGeom prst="rect">
            <a:avLst/>
          </a:prstGeom>
          <a:noFill/>
        </p:spPr>
      </p:pic>
      <p:pic>
        <p:nvPicPr>
          <p:cNvPr id="1031" name="Picture 7" descr="http://gazovikoil.ru/assets/images/goods/oborudovanie_dlya_podgotovki_nefti_i_gaza/elektrodegidrator_i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7944" y="2708920"/>
            <a:ext cx="4523656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524000"/>
            <a:ext cx="8435280" cy="4572000"/>
          </a:xfrm>
        </p:spPr>
        <p:txBody>
          <a:bodyPr>
            <a:normAutofit lnSpcReduction="10000"/>
          </a:bodyPr>
          <a:lstStyle/>
          <a:p>
            <a:endParaRPr lang="uk-UA" dirty="0" smtClean="0"/>
          </a:p>
          <a:p>
            <a:endParaRPr lang="uk-UA" dirty="0"/>
          </a:p>
          <a:p>
            <a:pPr algn="just"/>
            <a:r>
              <a:rPr lang="ru-RU" dirty="0" err="1">
                <a:solidFill>
                  <a:srgbClr val="C00000"/>
                </a:solidFill>
              </a:rPr>
              <a:t>Чого</a:t>
            </a:r>
            <a:r>
              <a:rPr lang="ru-RU" dirty="0">
                <a:solidFill>
                  <a:srgbClr val="C00000"/>
                </a:solidFill>
              </a:rPr>
              <a:t> не </a:t>
            </a:r>
            <a:r>
              <a:rPr lang="ru-RU" dirty="0" err="1">
                <a:solidFill>
                  <a:srgbClr val="C00000"/>
                </a:solidFill>
              </a:rPr>
              <a:t>потребує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аксіома</a:t>
            </a:r>
            <a:r>
              <a:rPr lang="ru-RU" dirty="0">
                <a:solidFill>
                  <a:srgbClr val="C00000"/>
                </a:solidFill>
              </a:rPr>
              <a:t> на </a:t>
            </a:r>
            <a:r>
              <a:rPr lang="ru-RU" dirty="0" err="1">
                <a:solidFill>
                  <a:srgbClr val="C00000"/>
                </a:solidFill>
              </a:rPr>
              <a:t>відміну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від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 smtClean="0">
                <a:solidFill>
                  <a:srgbClr val="C00000"/>
                </a:solidFill>
              </a:rPr>
              <a:t>теореми</a:t>
            </a:r>
            <a:r>
              <a:rPr lang="ru-RU" dirty="0" smtClean="0">
                <a:solidFill>
                  <a:srgbClr val="C00000"/>
                </a:solidFill>
              </a:rPr>
              <a:t>?</a:t>
            </a:r>
            <a:r>
              <a:rPr lang="ru-RU" dirty="0"/>
              <a:t> </a:t>
            </a:r>
            <a:r>
              <a:rPr lang="ru-RU" dirty="0" smtClean="0">
                <a:solidFill>
                  <a:srgbClr val="FFFF00"/>
                </a:solidFill>
              </a:rPr>
              <a:t>(</a:t>
            </a:r>
            <a:r>
              <a:rPr lang="ru-RU" dirty="0" err="1" smtClean="0">
                <a:solidFill>
                  <a:srgbClr val="FFFF00"/>
                </a:solidFill>
              </a:rPr>
              <a:t>Доведення</a:t>
            </a:r>
            <a:r>
              <a:rPr lang="ru-RU" dirty="0" smtClean="0">
                <a:solidFill>
                  <a:srgbClr val="FFFF00"/>
                </a:solidFill>
              </a:rPr>
              <a:t>)</a:t>
            </a:r>
          </a:p>
          <a:p>
            <a:pPr algn="just"/>
            <a:r>
              <a:rPr lang="ru-RU" dirty="0">
                <a:solidFill>
                  <a:srgbClr val="C00000"/>
                </a:solidFill>
              </a:rPr>
              <a:t>З </a:t>
            </a:r>
            <a:r>
              <a:rPr lang="ru-RU" dirty="0" err="1">
                <a:solidFill>
                  <a:srgbClr val="C00000"/>
                </a:solidFill>
              </a:rPr>
              <a:t>якого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хімічного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елемента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починається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таблиця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Менделєєва</a:t>
            </a:r>
            <a:r>
              <a:rPr lang="ru-RU" dirty="0" smtClean="0">
                <a:solidFill>
                  <a:srgbClr val="C00000"/>
                </a:solidFill>
              </a:rPr>
              <a:t>? </a:t>
            </a:r>
            <a:r>
              <a:rPr lang="ru-RU" dirty="0" smtClean="0">
                <a:solidFill>
                  <a:srgbClr val="FFFF00"/>
                </a:solidFill>
              </a:rPr>
              <a:t>(</a:t>
            </a:r>
            <a:r>
              <a:rPr lang="ru-RU" dirty="0">
                <a:solidFill>
                  <a:srgbClr val="FFFF00"/>
                </a:solidFill>
              </a:rPr>
              <a:t>А</a:t>
            </a:r>
            <a:r>
              <a:rPr lang="ru-RU" dirty="0" smtClean="0">
                <a:solidFill>
                  <a:srgbClr val="FFFF00"/>
                </a:solidFill>
              </a:rPr>
              <a:t>зот)</a:t>
            </a:r>
          </a:p>
          <a:p>
            <a:pPr algn="just"/>
            <a:r>
              <a:rPr lang="ru-RU" dirty="0">
                <a:solidFill>
                  <a:srgbClr val="C00000"/>
                </a:solidFill>
              </a:rPr>
              <a:t>Як </a:t>
            </a:r>
            <a:r>
              <a:rPr lang="ru-RU" dirty="0" err="1">
                <a:solidFill>
                  <a:srgbClr val="C00000"/>
                </a:solidFill>
              </a:rPr>
              <a:t>називається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антибіотик</a:t>
            </a:r>
            <a:r>
              <a:rPr lang="ru-RU" dirty="0">
                <a:solidFill>
                  <a:srgbClr val="C00000"/>
                </a:solidFill>
              </a:rPr>
              <a:t>, </a:t>
            </a:r>
            <a:r>
              <a:rPr lang="ru-RU" dirty="0" err="1">
                <a:solidFill>
                  <a:srgbClr val="C00000"/>
                </a:solidFill>
              </a:rPr>
              <a:t>що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його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винайшли</a:t>
            </a:r>
            <a:r>
              <a:rPr lang="ru-RU" dirty="0">
                <a:solidFill>
                  <a:srgbClr val="C00000"/>
                </a:solidFill>
              </a:rPr>
              <a:t> першим</a:t>
            </a:r>
            <a:r>
              <a:rPr lang="ru-RU" dirty="0" smtClean="0">
                <a:solidFill>
                  <a:srgbClr val="C00000"/>
                </a:solidFill>
              </a:rPr>
              <a:t>? </a:t>
            </a:r>
            <a:r>
              <a:rPr lang="ru-RU" dirty="0" smtClean="0">
                <a:solidFill>
                  <a:srgbClr val="FFFF00"/>
                </a:solidFill>
              </a:rPr>
              <a:t>(</a:t>
            </a:r>
            <a:r>
              <a:rPr lang="ru-RU" dirty="0" err="1" smtClean="0">
                <a:solidFill>
                  <a:srgbClr val="FFFF00"/>
                </a:solidFill>
              </a:rPr>
              <a:t>Пеніцілін</a:t>
            </a:r>
            <a:r>
              <a:rPr lang="ru-RU" dirty="0" smtClean="0">
                <a:solidFill>
                  <a:srgbClr val="FFFF00"/>
                </a:solidFill>
              </a:rPr>
              <a:t>)</a:t>
            </a:r>
          </a:p>
          <a:p>
            <a:pPr algn="just"/>
            <a:r>
              <a:rPr lang="ru-RU" dirty="0">
                <a:solidFill>
                  <a:srgbClr val="C00000"/>
                </a:solidFill>
              </a:rPr>
              <a:t>Як </a:t>
            </a:r>
            <a:r>
              <a:rPr lang="ru-RU" dirty="0" err="1">
                <a:solidFill>
                  <a:srgbClr val="C00000"/>
                </a:solidFill>
              </a:rPr>
              <a:t>називались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козацькі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човни</a:t>
            </a:r>
            <a:r>
              <a:rPr lang="ru-RU" dirty="0">
                <a:solidFill>
                  <a:srgbClr val="C00000"/>
                </a:solidFill>
              </a:rPr>
              <a:t>?</a:t>
            </a:r>
            <a:r>
              <a:rPr lang="ru-RU" dirty="0"/>
              <a:t> 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FF00"/>
                </a:solidFill>
              </a:rPr>
              <a:t>(Чайки)</a:t>
            </a:r>
          </a:p>
          <a:p>
            <a:pPr algn="just"/>
            <a:r>
              <a:rPr lang="ru-RU" dirty="0">
                <a:solidFill>
                  <a:srgbClr val="C00000"/>
                </a:solidFill>
              </a:rPr>
              <a:t>Як </a:t>
            </a:r>
            <a:r>
              <a:rPr lang="ru-RU" dirty="0" err="1">
                <a:solidFill>
                  <a:srgbClr val="C00000"/>
                </a:solidFill>
              </a:rPr>
              <a:t>називали</a:t>
            </a:r>
            <a:r>
              <a:rPr lang="ru-RU" dirty="0">
                <a:solidFill>
                  <a:srgbClr val="C00000"/>
                </a:solidFill>
              </a:rPr>
              <a:t> раду, </a:t>
            </a:r>
            <a:r>
              <a:rPr lang="ru-RU" dirty="0" err="1">
                <a:solidFill>
                  <a:srgbClr val="C00000"/>
                </a:solidFill>
              </a:rPr>
              <a:t>що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dirty="0" err="1">
                <a:solidFill>
                  <a:srgbClr val="C00000"/>
                </a:solidFill>
              </a:rPr>
              <a:t>проводилася</a:t>
            </a:r>
            <a:r>
              <a:rPr lang="ru-RU" dirty="0">
                <a:solidFill>
                  <a:srgbClr val="C00000"/>
                </a:solidFill>
              </a:rPr>
              <a:t> без </a:t>
            </a:r>
            <a:r>
              <a:rPr lang="ru-RU" dirty="0" err="1">
                <a:solidFill>
                  <a:srgbClr val="C00000"/>
                </a:solidFill>
              </a:rPr>
              <a:t>старшини</a:t>
            </a:r>
            <a:r>
              <a:rPr lang="ru-RU" dirty="0" smtClean="0">
                <a:solidFill>
                  <a:srgbClr val="C00000"/>
                </a:solidFill>
              </a:rPr>
              <a:t>? </a:t>
            </a:r>
            <a:r>
              <a:rPr lang="ru-RU" dirty="0" smtClean="0">
                <a:solidFill>
                  <a:srgbClr val="FFFF00"/>
                </a:solidFill>
              </a:rPr>
              <a:t>(</a:t>
            </a:r>
            <a:r>
              <a:rPr lang="ru-RU" dirty="0" err="1" smtClean="0">
                <a:solidFill>
                  <a:srgbClr val="FFFF00"/>
                </a:solidFill>
              </a:rPr>
              <a:t>Чорна</a:t>
            </a:r>
            <a:r>
              <a:rPr lang="ru-RU" dirty="0" smtClean="0">
                <a:solidFill>
                  <a:srgbClr val="FFFF00"/>
                </a:solidFill>
              </a:rPr>
              <a:t> рада)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4" name="Picture 2" descr="Результат пошуку зображень за запитом &quot;питання відповіді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60648"/>
            <a:ext cx="5328592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6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19. Охарактеризуйте  обладнання для відокремлення нафти від газу.</a:t>
            </a:r>
            <a:endParaRPr lang="ru-RU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D:\Мої документи\З Полтави\Plakaty_rastr.Плакаты\07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5567496" cy="5472608"/>
          </a:xfrm>
          <a:prstGeom prst="rect">
            <a:avLst/>
          </a:prstGeom>
          <a:noFill/>
        </p:spPr>
      </p:pic>
      <p:pic>
        <p:nvPicPr>
          <p:cNvPr id="51204" name="Picture 4" descr="http://www.armaxgaz.ro/tl_files/CONTINUT/PRODUSE/Instalatie%20separare%20pe%20faz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188640"/>
            <a:ext cx="2664296" cy="61206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lnSpc>
                <a:spcPct val="150000"/>
              </a:lnSpc>
              <a:buNone/>
            </a:pPr>
            <a:endParaRPr lang="uk-UA" sz="3600" dirty="0" smtClean="0">
              <a:solidFill>
                <a:srgbClr val="FFFF00"/>
              </a:solidFill>
              <a:latin typeface="Arial Black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20. Які існують методи</a:t>
            </a:r>
          </a:p>
          <a:p>
            <a:pPr algn="ctr">
              <a:lnSpc>
                <a:spcPct val="150000"/>
              </a:lnSpc>
              <a:buNone/>
            </a:pP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 осушки </a:t>
            </a:r>
            <a:r>
              <a:rPr lang="uk-UA" sz="3600" dirty="0" smtClean="0">
                <a:solidFill>
                  <a:srgbClr val="FFFF00"/>
                </a:solidFill>
                <a:latin typeface="Arial Black" pitchFamily="34" charset="0"/>
              </a:rPr>
              <a:t>газу?</a:t>
            </a:r>
            <a:endParaRPr lang="ru-RU" sz="3600" dirty="0" smtClean="0">
              <a:latin typeface="Arial Black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3535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uk-UA" sz="1800" dirty="0" smtClean="0">
                <a:solidFill>
                  <a:srgbClr val="002060"/>
                </a:solidFill>
              </a:rPr>
              <a:t>		Існує багато технологічних схем осушування природних газів, розроблених на основі різних методів осушки:</a:t>
            </a:r>
            <a:endParaRPr lang="ru-RU" sz="18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uk-UA" sz="1800" dirty="0" smtClean="0">
                <a:solidFill>
                  <a:srgbClr val="002060"/>
                </a:solidFill>
              </a:rPr>
              <a:t>• фізико-хімічні, засновані на здатності деяких рідких і твердих речовин поглинати вологу з газу; до них відносяться </a:t>
            </a:r>
            <a:r>
              <a:rPr lang="uk-UA" sz="1800" dirty="0" err="1" smtClean="0">
                <a:solidFill>
                  <a:srgbClr val="002060"/>
                </a:solidFill>
              </a:rPr>
              <a:t>сорбційні</a:t>
            </a:r>
            <a:r>
              <a:rPr lang="uk-UA" sz="1800" dirty="0" smtClean="0">
                <a:solidFill>
                  <a:srgbClr val="002060"/>
                </a:solidFill>
              </a:rPr>
              <a:t> методи - поглинання вологи рідкими (абсорбція) і твердими (адсорбція) сорбентами;</a:t>
            </a:r>
            <a:endParaRPr lang="ru-RU" sz="18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uk-UA" sz="1800" dirty="0" smtClean="0">
                <a:solidFill>
                  <a:srgbClr val="002060"/>
                </a:solidFill>
              </a:rPr>
              <a:t>• фізичні, засновані на охолодженні газового потоку з використанням природної енергії газу або за допомогою додаткового підведення енергії ззовні;</a:t>
            </a:r>
            <a:endParaRPr lang="ru-RU" sz="18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uk-UA" sz="1800" dirty="0" smtClean="0">
                <a:solidFill>
                  <a:srgbClr val="002060"/>
                </a:solidFill>
              </a:rPr>
              <a:t>• хімічні, засновані на хімічній реакції між молекулами води і різними речовинами.</a:t>
            </a:r>
            <a:endParaRPr lang="ru-RU" sz="1800" dirty="0" smtClean="0">
              <a:solidFill>
                <a:srgbClr val="002060"/>
              </a:solidFill>
            </a:endParaRPr>
          </a:p>
          <a:p>
            <a:endParaRPr lang="ru-RU" dirty="0"/>
          </a:p>
        </p:txBody>
      </p:sp>
      <p:pic>
        <p:nvPicPr>
          <p:cNvPr id="53250" name="Picture 2" descr="http://uas.su/glossary/eng/A/images/003absorb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5" y="3645024"/>
            <a:ext cx="2016225" cy="2808312"/>
          </a:xfrm>
          <a:prstGeom prst="rect">
            <a:avLst/>
          </a:prstGeom>
          <a:noFill/>
        </p:spPr>
      </p:pic>
      <p:pic>
        <p:nvPicPr>
          <p:cNvPr id="53252" name="Picture 4" descr="http://dic.academic.ru/pictures/bse/gif/025967698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3501008"/>
            <a:ext cx="2304256" cy="3017912"/>
          </a:xfrm>
          <a:prstGeom prst="rect">
            <a:avLst/>
          </a:prstGeom>
          <a:noFill/>
        </p:spPr>
      </p:pic>
      <p:pic>
        <p:nvPicPr>
          <p:cNvPr id="53254" name="Picture 6" descr="http://www.himikatus.ru/art/htlab/0431-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573016"/>
            <a:ext cx="3384376" cy="29969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711696" y="3183138"/>
            <a:ext cx="7056512" cy="517441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uk-UA" sz="2000" dirty="0" smtClean="0"/>
          </a:p>
          <a:p>
            <a:pPr algn="ctr">
              <a:buNone/>
            </a:pPr>
            <a:endParaRPr lang="uk-UA" sz="1800" dirty="0" smtClean="0"/>
          </a:p>
          <a:p>
            <a:pPr algn="ctr">
              <a:buNone/>
            </a:pPr>
            <a:endParaRPr lang="uk-UA" sz="1800" dirty="0" smtClean="0"/>
          </a:p>
        </p:txBody>
      </p:sp>
      <p:pic>
        <p:nvPicPr>
          <p:cNvPr id="2050" name="Picture 2" descr="Результат пошуку зображень за запитом &quot;молодці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198118"/>
            <a:ext cx="8363273" cy="6399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512</TotalTime>
  <Words>638</Words>
  <Application>Microsoft Office PowerPoint</Application>
  <PresentationFormat>Экран (4:3)</PresentationFormat>
  <Paragraphs>125</Paragraphs>
  <Slides>50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8" baseType="lpstr">
      <vt:lpstr>Arial</vt:lpstr>
      <vt:lpstr>Arial Black</vt:lpstr>
      <vt:lpstr>Calibri</vt:lpstr>
      <vt:lpstr>Constantia</vt:lpstr>
      <vt:lpstr>Monotype Corsiva</vt:lpstr>
      <vt:lpstr>Times New Roman</vt:lpstr>
      <vt:lpstr>Wingdings 2</vt:lpstr>
      <vt:lpstr>Бумажная</vt:lpstr>
      <vt:lpstr>Презентация PowerPoint</vt:lpstr>
      <vt:lpstr>1. Назвіть елементи свердловини, та її конструкцію</vt:lpstr>
      <vt:lpstr>Свердловина  - це гірська виробка , великої довжини і порівняно з довжиною малог о діаметру, яка споруджується за допомогою  спеціальних машин і механізмів  без доступу  в  неї  людини. </vt:lpstr>
      <vt:lpstr>Презентация PowerPoint</vt:lpstr>
      <vt:lpstr>Презентация PowerPoint</vt:lpstr>
      <vt:lpstr>Презентация PowerPoint</vt:lpstr>
      <vt:lpstr>                  </vt:lpstr>
      <vt:lpstr>Презентация PowerPoint</vt:lpstr>
      <vt:lpstr>Презентация PowerPoint</vt:lpstr>
      <vt:lpstr>Презентация PowerPoint</vt:lpstr>
      <vt:lpstr>   </vt:lpstr>
      <vt:lpstr>Презентация PowerPoint</vt:lpstr>
      <vt:lpstr>Вибійний  двигун  - це заглибна машина, яка  перетворює, гідравлічну, електричну  енергію  підведену  ззовні , в механічну енергію породоруйнуючого інструменту.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Кульовий перфоратор       Кумулятивний             Гідропіскоструменний</vt:lpstr>
      <vt:lpstr>Конкурс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user</cp:lastModifiedBy>
  <cp:revision>54</cp:revision>
  <dcterms:created xsi:type="dcterms:W3CDTF">2015-11-22T15:24:47Z</dcterms:created>
  <dcterms:modified xsi:type="dcterms:W3CDTF">2024-02-25T19:00:37Z</dcterms:modified>
</cp:coreProperties>
</file>