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notesMasterIdLst>
    <p:notesMasterId r:id="rId14"/>
  </p:notesMasterIdLst>
  <p:sldIdLst>
    <p:sldId id="256" r:id="rId2"/>
    <p:sldId id="257" r:id="rId3"/>
    <p:sldId id="261" r:id="rId4"/>
    <p:sldId id="262" r:id="rId5"/>
    <p:sldId id="263" r:id="rId6"/>
    <p:sldId id="264" r:id="rId7"/>
    <p:sldId id="270" r:id="rId8"/>
    <p:sldId id="265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CC44C7-03B8-4FDE-860F-785D950CCC7E}" type="datetimeFigureOut">
              <a:rPr lang="ru-UA" smtClean="0"/>
              <a:t>19.09.2021</a:t>
            </a:fld>
            <a:endParaRPr lang="ru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9311EC-5005-4260-9772-E248AA6010FF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7793621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9311EC-5005-4260-9772-E248AA6010FF}" type="slidenum">
              <a:rPr lang="ru-UA" smtClean="0"/>
              <a:t>1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671697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9311EC-5005-4260-9772-E248AA6010FF}" type="slidenum">
              <a:rPr lang="ru-UA" smtClean="0"/>
              <a:t>6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022401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9311EC-5005-4260-9772-E248AA6010FF}" type="slidenum">
              <a:rPr lang="ru-UA" smtClean="0"/>
              <a:t>12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128920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58E0-48AF-4488-B1E4-812F9B48214F}" type="datetimeFigureOut">
              <a:rPr lang="ru-UA" smtClean="0"/>
              <a:t>19.09.2021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1F336-DB34-45F4-B122-AE30F9BE749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702696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58E0-48AF-4488-B1E4-812F9B48214F}" type="datetimeFigureOut">
              <a:rPr lang="ru-UA" smtClean="0"/>
              <a:t>19.09.2021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1F336-DB34-45F4-B122-AE30F9BE749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128907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58E0-48AF-4488-B1E4-812F9B48214F}" type="datetimeFigureOut">
              <a:rPr lang="ru-UA" smtClean="0"/>
              <a:t>19.09.2021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1F336-DB34-45F4-B122-AE30F9BE749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863197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58E0-48AF-4488-B1E4-812F9B48214F}" type="datetimeFigureOut">
              <a:rPr lang="ru-UA" smtClean="0"/>
              <a:t>19.09.2021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1F336-DB34-45F4-B122-AE30F9BE749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711496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58E0-48AF-4488-B1E4-812F9B48214F}" type="datetimeFigureOut">
              <a:rPr lang="ru-UA" smtClean="0"/>
              <a:t>19.09.2021</a:t>
            </a:fld>
            <a:endParaRPr lang="ru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1F336-DB34-45F4-B122-AE30F9BE749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218141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58E0-48AF-4488-B1E4-812F9B48214F}" type="datetimeFigureOut">
              <a:rPr lang="ru-UA" smtClean="0"/>
              <a:t>19.09.2021</a:t>
            </a:fld>
            <a:endParaRPr lang="ru-UA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1F336-DB34-45F4-B122-AE30F9BE749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874414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58E0-48AF-4488-B1E4-812F9B48214F}" type="datetimeFigureOut">
              <a:rPr lang="ru-UA" smtClean="0"/>
              <a:t>19.09.2021</a:t>
            </a:fld>
            <a:endParaRPr lang="ru-UA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1F336-DB34-45F4-B122-AE30F9BE749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627270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58E0-48AF-4488-B1E4-812F9B48214F}" type="datetimeFigureOut">
              <a:rPr lang="ru-UA" smtClean="0"/>
              <a:t>19.09.2021</a:t>
            </a:fld>
            <a:endParaRPr lang="ru-UA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1F336-DB34-45F4-B122-AE30F9BE749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189982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58E0-48AF-4488-B1E4-812F9B48214F}" type="datetimeFigureOut">
              <a:rPr lang="ru-UA" smtClean="0"/>
              <a:t>19.09.2021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1F336-DB34-45F4-B122-AE30F9BE749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273722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58E0-48AF-4488-B1E4-812F9B48214F}" type="datetimeFigureOut">
              <a:rPr lang="ru-UA" smtClean="0"/>
              <a:t>19.09.2021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1F336-DB34-45F4-B122-AE30F9BE749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03547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58E0-48AF-4488-B1E4-812F9B48214F}" type="datetimeFigureOut">
              <a:rPr lang="ru-UA" smtClean="0"/>
              <a:t>19.09.2021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1F336-DB34-45F4-B122-AE30F9BE749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3383777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385828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58E0-48AF-4488-B1E4-812F9B48214F}" type="datetimeFigureOut">
              <a:rPr lang="ru-UA" smtClean="0"/>
              <a:t>19.09.2021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1F336-DB34-45F4-B122-AE30F9BE7497}" type="slidenum">
              <a:rPr lang="ru-UA" smtClean="0"/>
              <a:t>‹#›</a:t>
            </a:fld>
            <a:endParaRPr lang="ru-UA"/>
          </a:p>
        </p:txBody>
      </p:sp>
      <p:sp>
        <p:nvSpPr>
          <p:cNvPr id="11" name="TextBox 10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329643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58E0-48AF-4488-B1E4-812F9B48214F}" type="datetimeFigureOut">
              <a:rPr lang="ru-UA" smtClean="0"/>
              <a:t>19.09.2021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1F336-DB34-45F4-B122-AE30F9BE749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4212274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58E0-48AF-4488-B1E4-812F9B48214F}" type="datetimeFigureOut">
              <a:rPr lang="ru-UA" smtClean="0"/>
              <a:t>19.09.2021</a:t>
            </a:fld>
            <a:endParaRPr lang="ru-U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1F336-DB34-45F4-B122-AE30F9BE749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881192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58E0-48AF-4488-B1E4-812F9B48214F}" type="datetimeFigureOut">
              <a:rPr lang="ru-UA" smtClean="0"/>
              <a:t>19.09.2021</a:t>
            </a:fld>
            <a:endParaRPr lang="ru-U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1F336-DB34-45F4-B122-AE30F9BE749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8172715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58E0-48AF-4488-B1E4-812F9B48214F}" type="datetimeFigureOut">
              <a:rPr lang="ru-UA" smtClean="0"/>
              <a:t>19.09.2021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1F336-DB34-45F4-B122-AE30F9BE749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519277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858E0-48AF-4488-B1E4-812F9B48214F}" type="datetimeFigureOut">
              <a:rPr lang="ru-UA" smtClean="0"/>
              <a:t>19.09.2021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1F336-DB34-45F4-B122-AE30F9BE749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95911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7000"/>
                </a:schemeClr>
              </a:gs>
              <a:gs pos="69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13"/>
          <a:stretch/>
        </p:blipFill>
        <p:spPr>
          <a:xfrm>
            <a:off x="8000197" y="0"/>
            <a:ext cx="1603387" cy="1143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99"/>
          <a:stretch/>
        </p:blipFill>
        <p:spPr>
          <a:xfrm>
            <a:off x="8609012" y="6092866"/>
            <a:ext cx="993734" cy="76513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230858E0-48AF-4488-B1E4-812F9B48214F}" type="datetimeFigureOut">
              <a:rPr lang="ru-UA" smtClean="0"/>
              <a:t>19.09.2021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61F336-DB34-45F4-B122-AE30F9BE749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9371322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  <p:sldLayoutId id="214748376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CC2916-DCD3-4B2A-A9C5-84F3C88933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1692" y="1122363"/>
            <a:ext cx="11282290" cy="1431388"/>
          </a:xfrm>
        </p:spPr>
        <p:txBody>
          <a:bodyPr/>
          <a:lstStyle/>
          <a:p>
            <a:pPr algn="ctr"/>
            <a:r>
              <a:rPr lang="ru-RU" sz="4800" dirty="0" err="1"/>
              <a:t>Академічна</a:t>
            </a:r>
            <a:r>
              <a:rPr lang="ru-RU" sz="4800" dirty="0"/>
              <a:t>   </a:t>
            </a:r>
            <a:r>
              <a:rPr lang="ru-RU" sz="4800" dirty="0" err="1"/>
              <a:t>доброчесність</a:t>
            </a:r>
            <a:r>
              <a:rPr lang="ru-RU" sz="4800" dirty="0"/>
              <a:t> -</a:t>
            </a:r>
            <a:endParaRPr lang="ru-UA" sz="48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89BB3EF-A6FA-40D9-9B18-5BE06E20E9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26412"/>
            <a:ext cx="9144000" cy="1431388"/>
          </a:xfrm>
        </p:spPr>
        <p:txBody>
          <a:bodyPr>
            <a:normAutofit/>
          </a:bodyPr>
          <a:lstStyle/>
          <a:p>
            <a:pPr algn="ctr"/>
            <a:r>
              <a:rPr lang="uk-UA" sz="4000" dirty="0"/>
              <a:t>Запорука якісної освіти</a:t>
            </a:r>
            <a:endParaRPr lang="ru-UA" sz="4000" dirty="0"/>
          </a:p>
        </p:txBody>
      </p:sp>
    </p:spTree>
    <p:extLst>
      <p:ext uri="{BB962C8B-B14F-4D97-AF65-F5344CB8AC3E}">
        <p14:creationId xmlns:p14="http://schemas.microsoft.com/office/powerpoint/2010/main" val="31568000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EABB08-4CE2-4FE2-9443-2B4336537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800" dirty="0" err="1"/>
              <a:t>Академічна</a:t>
            </a:r>
            <a:r>
              <a:rPr lang="ru-RU" sz="4800" dirty="0"/>
              <a:t> </a:t>
            </a:r>
            <a:r>
              <a:rPr lang="ru-RU" sz="4800" dirty="0" err="1"/>
              <a:t>доброчесність</a:t>
            </a:r>
            <a:r>
              <a:rPr lang="ru-RU" sz="4800" dirty="0"/>
              <a:t> —</a:t>
            </a:r>
            <a:br>
              <a:rPr lang="ru-RU" sz="4800" dirty="0"/>
            </a:br>
            <a:endParaRPr lang="ru-UA" sz="4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9CF2F4D-6418-4DD1-AFC7-0F5FFBE6C1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302" y="1853248"/>
            <a:ext cx="10846190" cy="4395151"/>
          </a:xfrm>
        </p:spPr>
        <p:txBody>
          <a:bodyPr>
            <a:noAutofit/>
          </a:bodyPr>
          <a:lstStyle/>
          <a:p>
            <a:pPr algn="just"/>
            <a:r>
              <a:rPr lang="ru-RU" sz="2800" dirty="0" err="1"/>
              <a:t>це</a:t>
            </a:r>
            <a:r>
              <a:rPr lang="ru-RU" sz="2800" dirty="0"/>
              <a:t> </a:t>
            </a:r>
            <a:r>
              <a:rPr lang="ru-RU" sz="2800" dirty="0" err="1"/>
              <a:t>сукупність</a:t>
            </a:r>
            <a:r>
              <a:rPr lang="ru-RU" sz="2800" dirty="0"/>
              <a:t> </a:t>
            </a:r>
            <a:r>
              <a:rPr lang="ru-RU" sz="2800" dirty="0" err="1"/>
              <a:t>етичних</a:t>
            </a:r>
            <a:r>
              <a:rPr lang="ru-RU" sz="2800" dirty="0"/>
              <a:t> </a:t>
            </a:r>
            <a:r>
              <a:rPr lang="ru-RU" sz="2800" dirty="0" err="1"/>
              <a:t>принципів</a:t>
            </a:r>
            <a:r>
              <a:rPr lang="ru-RU" sz="2800" dirty="0"/>
              <a:t> та </a:t>
            </a:r>
            <a:r>
              <a:rPr lang="ru-RU" sz="2800" dirty="0" err="1"/>
              <a:t>визначених</a:t>
            </a:r>
            <a:r>
              <a:rPr lang="ru-RU" sz="2800" dirty="0"/>
              <a:t> законом правил, </a:t>
            </a:r>
            <a:r>
              <a:rPr lang="ru-RU" sz="2800" dirty="0" err="1"/>
              <a:t>якими</a:t>
            </a:r>
            <a:r>
              <a:rPr lang="ru-RU" sz="2800" dirty="0"/>
              <a:t> </a:t>
            </a:r>
            <a:r>
              <a:rPr lang="ru-RU" sz="2800" dirty="0" err="1"/>
              <a:t>мають</a:t>
            </a:r>
            <a:r>
              <a:rPr lang="ru-RU" sz="2800" dirty="0"/>
              <a:t> </a:t>
            </a:r>
            <a:r>
              <a:rPr lang="ru-RU" sz="2800" dirty="0" err="1"/>
              <a:t>керуватися</a:t>
            </a:r>
            <a:r>
              <a:rPr lang="ru-RU" sz="2800" dirty="0"/>
              <a:t> </a:t>
            </a:r>
            <a:r>
              <a:rPr lang="ru-RU" sz="2800" dirty="0" err="1"/>
              <a:t>учасники</a:t>
            </a:r>
            <a:r>
              <a:rPr lang="ru-RU" sz="2800" dirty="0"/>
              <a:t> </a:t>
            </a:r>
            <a:r>
              <a:rPr lang="ru-RU" sz="2800" dirty="0" err="1"/>
              <a:t>освітнього</a:t>
            </a:r>
            <a:r>
              <a:rPr lang="ru-RU" sz="2800" dirty="0"/>
              <a:t> </a:t>
            </a:r>
            <a:r>
              <a:rPr lang="ru-RU" sz="2800" dirty="0" err="1"/>
              <a:t>процесу</a:t>
            </a:r>
            <a:r>
              <a:rPr lang="ru-RU" sz="2800" dirty="0"/>
              <a:t> </a:t>
            </a:r>
            <a:r>
              <a:rPr lang="ru-RU" sz="2800" dirty="0" err="1"/>
              <a:t>під</a:t>
            </a:r>
            <a:r>
              <a:rPr lang="ru-RU" sz="2800" dirty="0"/>
              <a:t> час </a:t>
            </a:r>
            <a:r>
              <a:rPr lang="ru-RU" sz="2800" dirty="0" err="1"/>
              <a:t>навчання</a:t>
            </a:r>
            <a:r>
              <a:rPr lang="ru-RU" sz="2800" dirty="0"/>
              <a:t>, </a:t>
            </a:r>
            <a:r>
              <a:rPr lang="ru-RU" sz="2800" dirty="0" err="1"/>
              <a:t>викладання</a:t>
            </a:r>
            <a:r>
              <a:rPr lang="ru-RU" sz="2800" dirty="0"/>
              <a:t> та </a:t>
            </a:r>
            <a:r>
              <a:rPr lang="ru-RU" sz="2800" dirty="0" err="1"/>
              <a:t>провадження</a:t>
            </a:r>
            <a:r>
              <a:rPr lang="ru-RU" sz="2800" dirty="0"/>
              <a:t> </a:t>
            </a:r>
            <a:r>
              <a:rPr lang="ru-RU" sz="2800" dirty="0" err="1"/>
              <a:t>наукової</a:t>
            </a:r>
            <a:r>
              <a:rPr lang="ru-RU" sz="2800" dirty="0"/>
              <a:t> (</a:t>
            </a:r>
            <a:r>
              <a:rPr lang="ru-RU" sz="2800" dirty="0" err="1"/>
              <a:t>творчої</a:t>
            </a:r>
            <a:r>
              <a:rPr lang="ru-RU" sz="2800" dirty="0"/>
              <a:t>) </a:t>
            </a:r>
            <a:r>
              <a:rPr lang="ru-RU" sz="2800" dirty="0" err="1"/>
              <a:t>діяльності</a:t>
            </a:r>
            <a:r>
              <a:rPr lang="ru-RU" sz="2800" dirty="0"/>
              <a:t> з метою </a:t>
            </a:r>
            <a:r>
              <a:rPr lang="ru-RU" sz="2800" dirty="0" err="1"/>
              <a:t>забезпечення</a:t>
            </a:r>
            <a:r>
              <a:rPr lang="ru-RU" sz="2800" dirty="0"/>
              <a:t> </a:t>
            </a:r>
            <a:r>
              <a:rPr lang="ru-RU" sz="2800" dirty="0" err="1"/>
              <a:t>довіри</a:t>
            </a:r>
            <a:r>
              <a:rPr lang="ru-RU" sz="2800" dirty="0"/>
              <a:t> до </a:t>
            </a:r>
            <a:r>
              <a:rPr lang="ru-RU" sz="2800" dirty="0" err="1"/>
              <a:t>результатів</a:t>
            </a:r>
            <a:r>
              <a:rPr lang="ru-RU" sz="2800" dirty="0"/>
              <a:t> </a:t>
            </a:r>
            <a:r>
              <a:rPr lang="ru-RU" sz="2800" dirty="0" err="1"/>
              <a:t>навчання</a:t>
            </a:r>
            <a:r>
              <a:rPr lang="ru-RU" sz="2800" dirty="0"/>
              <a:t> та/</a:t>
            </a:r>
            <a:r>
              <a:rPr lang="ru-RU" sz="2800" dirty="0" err="1"/>
              <a:t>або</a:t>
            </a:r>
            <a:r>
              <a:rPr lang="ru-RU" sz="2800" dirty="0"/>
              <a:t> </a:t>
            </a:r>
            <a:r>
              <a:rPr lang="ru-RU" sz="2800" dirty="0" err="1"/>
              <a:t>наукових</a:t>
            </a:r>
            <a:r>
              <a:rPr lang="ru-RU" sz="2800" dirty="0"/>
              <a:t> (</a:t>
            </a:r>
            <a:r>
              <a:rPr lang="ru-RU" sz="2800" dirty="0" err="1"/>
              <a:t>творчих</a:t>
            </a:r>
            <a:r>
              <a:rPr lang="ru-RU" sz="2800" dirty="0"/>
              <a:t>) </a:t>
            </a:r>
            <a:r>
              <a:rPr lang="ru-RU" sz="2800" dirty="0" err="1"/>
              <a:t>досягнень</a:t>
            </a:r>
            <a:r>
              <a:rPr lang="ru-RU" sz="2800" dirty="0"/>
              <a:t>.</a:t>
            </a:r>
          </a:p>
          <a:p>
            <a:pPr marL="0" indent="0" algn="ctr">
              <a:buNone/>
            </a:pPr>
            <a:r>
              <a:rPr lang="ru-RU" sz="2800" dirty="0"/>
              <a:t>Закон </a:t>
            </a:r>
            <a:r>
              <a:rPr lang="ru-RU" sz="2800" dirty="0" err="1"/>
              <a:t>України</a:t>
            </a:r>
            <a:r>
              <a:rPr lang="ru-RU" sz="2800" dirty="0"/>
              <a:t> Про </a:t>
            </a:r>
            <a:r>
              <a:rPr lang="ru-RU" sz="2800" dirty="0" err="1"/>
              <a:t>освіту</a:t>
            </a:r>
            <a:r>
              <a:rPr lang="ru-RU" sz="2800" dirty="0"/>
              <a:t> </a:t>
            </a:r>
            <a:r>
              <a:rPr lang="ru-RU" sz="2800" dirty="0" err="1"/>
              <a:t>від</a:t>
            </a:r>
            <a:r>
              <a:rPr lang="ru-RU" sz="2800" dirty="0"/>
              <a:t> 05.09.2017 № 2145-VIII</a:t>
            </a:r>
          </a:p>
          <a:p>
            <a:pPr algn="just"/>
            <a:endParaRPr lang="ru-UA" sz="2800" dirty="0"/>
          </a:p>
        </p:txBody>
      </p:sp>
    </p:spTree>
    <p:extLst>
      <p:ext uri="{BB962C8B-B14F-4D97-AF65-F5344CB8AC3E}">
        <p14:creationId xmlns:p14="http://schemas.microsoft.com/office/powerpoint/2010/main" val="7722009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080AD8-6714-4B6F-BE7B-2EA05F5EF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800" dirty="0" err="1"/>
              <a:t>Необхідність</a:t>
            </a:r>
            <a:r>
              <a:rPr lang="ru-RU" sz="4800" dirty="0"/>
              <a:t> </a:t>
            </a:r>
            <a:r>
              <a:rPr lang="ru-RU" sz="4800" dirty="0" err="1"/>
              <a:t>академічної</a:t>
            </a:r>
            <a:r>
              <a:rPr lang="ru-RU" sz="4800" dirty="0"/>
              <a:t> </a:t>
            </a:r>
            <a:r>
              <a:rPr lang="ru-RU" sz="4800" dirty="0" err="1"/>
              <a:t>доброчесності</a:t>
            </a:r>
            <a:endParaRPr lang="ru-UA" sz="4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6A9DE3F-8BB3-4D0F-A475-C96573BF2E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uk-UA" sz="3200" dirty="0"/>
              <a:t>Корисна, бо дозволяє взяти максимум від навчання</a:t>
            </a:r>
          </a:p>
          <a:p>
            <a:pPr algn="just"/>
            <a:r>
              <a:rPr lang="uk-UA" sz="3200" dirty="0"/>
              <a:t>Допомагає засвоїти якомога більше знань</a:t>
            </a:r>
          </a:p>
          <a:p>
            <a:pPr algn="just"/>
            <a:r>
              <a:rPr lang="uk-UA" sz="3200" dirty="0"/>
              <a:t>Допомагає навчитися вчитися</a:t>
            </a:r>
          </a:p>
          <a:p>
            <a:pPr algn="just"/>
            <a:r>
              <a:rPr lang="uk-UA" sz="3200" dirty="0"/>
              <a:t>Фокусує увагу на результаті навчання, а не на формальній оцінці</a:t>
            </a:r>
            <a:endParaRPr lang="ru-UA" sz="3200" dirty="0"/>
          </a:p>
        </p:txBody>
      </p:sp>
    </p:spTree>
    <p:extLst>
      <p:ext uri="{BB962C8B-B14F-4D97-AF65-F5344CB8AC3E}">
        <p14:creationId xmlns:p14="http://schemas.microsoft.com/office/powerpoint/2010/main" val="1795373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459B7E-6580-4DFD-B06D-B66279652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7"/>
            <a:ext cx="9763981" cy="2248279"/>
          </a:xfrm>
        </p:spPr>
        <p:txBody>
          <a:bodyPr/>
          <a:lstStyle/>
          <a:p>
            <a:pPr algn="ctr"/>
            <a:r>
              <a:rPr lang="uk-UA" sz="4800" dirty="0"/>
              <a:t>Основні принципи академічної доброчесності здобувачів освіти</a:t>
            </a:r>
            <a:endParaRPr lang="ru-UA" sz="4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1B7A798-8292-417E-8194-D3ACC686F7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9994" y="3052689"/>
            <a:ext cx="10592972" cy="3195710"/>
          </a:xfrm>
        </p:spPr>
        <p:txBody>
          <a:bodyPr/>
          <a:lstStyle/>
          <a:p>
            <a:pPr algn="just"/>
            <a:r>
              <a:rPr lang="uk-UA" sz="2800" dirty="0"/>
              <a:t>Гідна та моральна поведінка під час навчального процесу та поза ним.</a:t>
            </a:r>
          </a:p>
          <a:p>
            <a:pPr algn="just"/>
            <a:r>
              <a:rPr lang="uk-UA" sz="2800" dirty="0"/>
              <a:t>Чесність при виконанні завдань.</a:t>
            </a:r>
          </a:p>
          <a:p>
            <a:pPr algn="just"/>
            <a:r>
              <a:rPr lang="uk-UA" sz="2800" dirty="0"/>
              <a:t>Відповідальність за власні вчинки і чесне здобуття оцінок.</a:t>
            </a:r>
          </a:p>
          <a:p>
            <a:pPr algn="just"/>
            <a:r>
              <a:rPr lang="uk-UA" sz="2800" dirty="0"/>
              <a:t>Толерантність, взаємоповага та підтримка.</a:t>
            </a:r>
          </a:p>
          <a:p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21986139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AEC916-C492-4361-A41F-A9B187866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4800" dirty="0"/>
              <a:t>Види порушення академічної доброчесності:</a:t>
            </a:r>
            <a:endParaRPr lang="ru-UA" sz="4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5C4E904-3D27-4EDF-B1AE-18FA7A46FD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052918"/>
            <a:ext cx="9686608" cy="4352364"/>
          </a:xfrm>
        </p:spPr>
        <p:txBody>
          <a:bodyPr>
            <a:normAutofit lnSpcReduction="10000"/>
          </a:bodyPr>
          <a:lstStyle/>
          <a:p>
            <a:r>
              <a:rPr lang="uk-UA" sz="2800" dirty="0"/>
              <a:t>академічний плагіат</a:t>
            </a:r>
          </a:p>
          <a:p>
            <a:r>
              <a:rPr lang="uk-UA" sz="2800" dirty="0" err="1"/>
              <a:t>самоплагіат</a:t>
            </a:r>
            <a:endParaRPr lang="uk-UA" sz="2800" dirty="0"/>
          </a:p>
          <a:p>
            <a:r>
              <a:rPr lang="uk-UA" sz="2800" dirty="0"/>
              <a:t>фабрикація</a:t>
            </a:r>
          </a:p>
          <a:p>
            <a:r>
              <a:rPr lang="uk-UA" sz="2800" dirty="0"/>
              <a:t>фальсифікація</a:t>
            </a:r>
          </a:p>
          <a:p>
            <a:r>
              <a:rPr lang="uk-UA" sz="2800" dirty="0"/>
              <a:t>списування</a:t>
            </a:r>
          </a:p>
          <a:p>
            <a:r>
              <a:rPr lang="uk-UA" sz="2800" dirty="0"/>
              <a:t>обман</a:t>
            </a:r>
          </a:p>
          <a:p>
            <a:r>
              <a:rPr lang="uk-UA" sz="2800" dirty="0"/>
              <a:t>хабарництво</a:t>
            </a:r>
          </a:p>
          <a:p>
            <a:r>
              <a:rPr lang="uk-UA" sz="2800" dirty="0"/>
              <a:t>та інше</a:t>
            </a:r>
            <a:endParaRPr lang="ru-UA" sz="2800" dirty="0"/>
          </a:p>
        </p:txBody>
      </p:sp>
    </p:spTree>
    <p:extLst>
      <p:ext uri="{BB962C8B-B14F-4D97-AF65-F5344CB8AC3E}">
        <p14:creationId xmlns:p14="http://schemas.microsoft.com/office/powerpoint/2010/main" val="17552885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C92AA9-5100-4A17-98E0-FE9A7958D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800" dirty="0" err="1"/>
              <a:t>Академічний</a:t>
            </a:r>
            <a:r>
              <a:rPr lang="ru-RU" sz="4800" dirty="0"/>
              <a:t> </a:t>
            </a:r>
            <a:r>
              <a:rPr lang="ru-RU" sz="4800" dirty="0" err="1"/>
              <a:t>плагіат</a:t>
            </a:r>
            <a:r>
              <a:rPr lang="ru-RU" sz="4800" dirty="0"/>
              <a:t> —</a:t>
            </a:r>
            <a:endParaRPr lang="ru-UA" sz="4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00E7679-4104-42AE-A8D1-42E1FB5AAF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031" y="1336431"/>
            <a:ext cx="11000935" cy="5068851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3000" dirty="0" err="1"/>
              <a:t>оприлюднення</a:t>
            </a:r>
            <a:r>
              <a:rPr lang="ru-RU" sz="3000" dirty="0"/>
              <a:t> (</a:t>
            </a:r>
            <a:r>
              <a:rPr lang="ru-RU" sz="3000" dirty="0" err="1"/>
              <a:t>частково</a:t>
            </a:r>
            <a:r>
              <a:rPr lang="ru-RU" sz="3000" dirty="0"/>
              <a:t> </a:t>
            </a:r>
            <a:r>
              <a:rPr lang="ru-RU" sz="3000" dirty="0" err="1"/>
              <a:t>або</a:t>
            </a:r>
            <a:r>
              <a:rPr lang="ru-RU" sz="3000" dirty="0"/>
              <a:t> </a:t>
            </a:r>
            <a:r>
              <a:rPr lang="ru-RU" sz="3000" dirty="0" err="1"/>
              <a:t>повністю</a:t>
            </a:r>
            <a:r>
              <a:rPr lang="ru-RU" sz="3000" dirty="0"/>
              <a:t>) </a:t>
            </a:r>
            <a:r>
              <a:rPr lang="ru-RU" sz="3000" dirty="0" err="1"/>
              <a:t>наукових</a:t>
            </a:r>
            <a:r>
              <a:rPr lang="ru-RU" sz="3000" dirty="0"/>
              <a:t> (</a:t>
            </a:r>
            <a:r>
              <a:rPr lang="ru-RU" sz="3000" dirty="0" err="1"/>
              <a:t>творчих</a:t>
            </a:r>
            <a:r>
              <a:rPr lang="ru-RU" sz="3000" dirty="0"/>
              <a:t>) </a:t>
            </a:r>
            <a:r>
              <a:rPr lang="ru-RU" sz="3000" dirty="0" err="1"/>
              <a:t>результатів</a:t>
            </a:r>
            <a:r>
              <a:rPr lang="ru-RU" sz="3000" dirty="0"/>
              <a:t>, </a:t>
            </a:r>
            <a:r>
              <a:rPr lang="ru-RU" sz="3000" dirty="0" err="1"/>
              <a:t>отриманих</a:t>
            </a:r>
            <a:r>
              <a:rPr lang="ru-RU" sz="3000" dirty="0"/>
              <a:t> </a:t>
            </a:r>
            <a:r>
              <a:rPr lang="ru-RU" sz="3000" dirty="0" err="1"/>
              <a:t>іншими</a:t>
            </a:r>
            <a:r>
              <a:rPr lang="ru-RU" sz="3000" dirty="0"/>
              <a:t> особами, як </a:t>
            </a:r>
            <a:r>
              <a:rPr lang="ru-RU" sz="3000" dirty="0" err="1"/>
              <a:t>результатів</a:t>
            </a:r>
            <a:r>
              <a:rPr lang="ru-RU" sz="3000" dirty="0"/>
              <a:t> </a:t>
            </a:r>
            <a:r>
              <a:rPr lang="ru-RU" sz="3000" dirty="0" err="1"/>
              <a:t>власного</a:t>
            </a:r>
            <a:r>
              <a:rPr lang="ru-RU" sz="3000" dirty="0"/>
              <a:t> </a:t>
            </a:r>
            <a:r>
              <a:rPr lang="ru-RU" sz="3000" dirty="0" err="1"/>
              <a:t>дослідження</a:t>
            </a:r>
            <a:r>
              <a:rPr lang="ru-RU" sz="3000" dirty="0"/>
              <a:t> (</a:t>
            </a:r>
            <a:r>
              <a:rPr lang="ru-RU" sz="3000" dirty="0" err="1"/>
              <a:t>творчості</a:t>
            </a:r>
            <a:r>
              <a:rPr lang="ru-RU" sz="3000" dirty="0"/>
              <a:t>) та/</a:t>
            </a:r>
            <a:r>
              <a:rPr lang="ru-RU" sz="3000" dirty="0" err="1"/>
              <a:t>або</a:t>
            </a:r>
            <a:r>
              <a:rPr lang="ru-RU" sz="3000" dirty="0"/>
              <a:t> </a:t>
            </a:r>
            <a:r>
              <a:rPr lang="ru-RU" sz="3000" dirty="0" err="1"/>
              <a:t>відтворення</a:t>
            </a:r>
            <a:r>
              <a:rPr lang="ru-RU" sz="3000" dirty="0"/>
              <a:t> </a:t>
            </a:r>
            <a:r>
              <a:rPr lang="ru-RU" sz="3000" dirty="0" err="1"/>
              <a:t>опублікованих</a:t>
            </a:r>
            <a:r>
              <a:rPr lang="ru-RU" sz="3000" dirty="0"/>
              <a:t> </a:t>
            </a:r>
            <a:r>
              <a:rPr lang="ru-RU" sz="3000" dirty="0" err="1"/>
              <a:t>текстів</a:t>
            </a:r>
            <a:r>
              <a:rPr lang="ru-RU" sz="3000" dirty="0"/>
              <a:t> (</a:t>
            </a:r>
            <a:r>
              <a:rPr lang="ru-RU" sz="3000" dirty="0" err="1"/>
              <a:t>оприлюднених</a:t>
            </a:r>
            <a:r>
              <a:rPr lang="ru-RU" sz="3000" dirty="0"/>
              <a:t> </a:t>
            </a:r>
            <a:r>
              <a:rPr lang="ru-RU" sz="3000" dirty="0" err="1"/>
              <a:t>творів</a:t>
            </a:r>
            <a:r>
              <a:rPr lang="ru-RU" sz="3000" dirty="0"/>
              <a:t> </a:t>
            </a:r>
            <a:r>
              <a:rPr lang="ru-RU" sz="3000" dirty="0" err="1"/>
              <a:t>мистецтва</a:t>
            </a:r>
            <a:r>
              <a:rPr lang="ru-RU" sz="3000" dirty="0"/>
              <a:t>) </a:t>
            </a:r>
            <a:r>
              <a:rPr lang="ru-RU" sz="3000" dirty="0" err="1"/>
              <a:t>інших</a:t>
            </a:r>
            <a:r>
              <a:rPr lang="ru-RU" sz="3000" dirty="0"/>
              <a:t> </a:t>
            </a:r>
            <a:r>
              <a:rPr lang="ru-RU" sz="3000" dirty="0" err="1"/>
              <a:t>авторів</a:t>
            </a:r>
            <a:r>
              <a:rPr lang="ru-RU" sz="3000" dirty="0"/>
              <a:t> без </a:t>
            </a:r>
            <a:r>
              <a:rPr lang="ru-RU" sz="3000" dirty="0" err="1"/>
              <a:t>зазначення</a:t>
            </a:r>
            <a:r>
              <a:rPr lang="ru-RU" sz="3000" dirty="0"/>
              <a:t> авторства.</a:t>
            </a:r>
          </a:p>
          <a:p>
            <a:pPr marL="0" indent="0" algn="just">
              <a:buNone/>
            </a:pPr>
            <a:endParaRPr lang="ru-RU" sz="3000" dirty="0"/>
          </a:p>
          <a:p>
            <a:pPr marL="0" indent="0" algn="ctr">
              <a:buNone/>
            </a:pPr>
            <a:r>
              <a:rPr lang="ru-RU" sz="5200" dirty="0" err="1"/>
              <a:t>Самоплагіат</a:t>
            </a:r>
            <a:r>
              <a:rPr lang="ru-RU" sz="5200" dirty="0"/>
              <a:t> —</a:t>
            </a:r>
          </a:p>
          <a:p>
            <a:pPr marL="0" indent="0" algn="just">
              <a:buNone/>
            </a:pPr>
            <a:r>
              <a:rPr lang="ru-RU" sz="3000" dirty="0" err="1"/>
              <a:t>оприлюднення</a:t>
            </a:r>
            <a:r>
              <a:rPr lang="ru-RU" sz="3000" dirty="0"/>
              <a:t> (</a:t>
            </a:r>
            <a:r>
              <a:rPr lang="ru-RU" sz="3000" dirty="0" err="1"/>
              <a:t>частково</a:t>
            </a:r>
            <a:r>
              <a:rPr lang="ru-RU" sz="3000" dirty="0"/>
              <a:t> </a:t>
            </a:r>
            <a:r>
              <a:rPr lang="ru-RU" sz="3000" dirty="0" err="1"/>
              <a:t>або</a:t>
            </a:r>
            <a:r>
              <a:rPr lang="ru-RU" sz="3000" dirty="0"/>
              <a:t> </a:t>
            </a:r>
            <a:r>
              <a:rPr lang="ru-RU" sz="3000" dirty="0" err="1"/>
              <a:t>повністю</a:t>
            </a:r>
            <a:r>
              <a:rPr lang="ru-RU" sz="3000" dirty="0"/>
              <a:t>) </a:t>
            </a:r>
            <a:r>
              <a:rPr lang="ru-RU" sz="3000" dirty="0" err="1"/>
              <a:t>власних</a:t>
            </a:r>
            <a:r>
              <a:rPr lang="ru-RU" sz="3000" dirty="0"/>
              <a:t> </a:t>
            </a:r>
            <a:r>
              <a:rPr lang="ru-RU" sz="3000" dirty="0" err="1"/>
              <a:t>раніше</a:t>
            </a:r>
            <a:r>
              <a:rPr lang="ru-RU" sz="3000" dirty="0"/>
              <a:t> </a:t>
            </a:r>
          </a:p>
          <a:p>
            <a:pPr marL="0" indent="0" algn="just">
              <a:buNone/>
            </a:pPr>
            <a:r>
              <a:rPr lang="ru-RU" sz="3000" dirty="0" err="1"/>
              <a:t>опублікованих</a:t>
            </a:r>
            <a:r>
              <a:rPr lang="ru-RU" sz="3000" dirty="0"/>
              <a:t> </a:t>
            </a:r>
            <a:r>
              <a:rPr lang="ru-RU" sz="3000" dirty="0" err="1"/>
              <a:t>наукових</a:t>
            </a:r>
            <a:r>
              <a:rPr lang="ru-RU" sz="3000" dirty="0"/>
              <a:t> </a:t>
            </a:r>
            <a:r>
              <a:rPr lang="ru-RU" sz="3000" dirty="0" err="1"/>
              <a:t>результатів</a:t>
            </a:r>
            <a:r>
              <a:rPr lang="ru-RU" sz="3000" dirty="0"/>
              <a:t> як </a:t>
            </a:r>
            <a:r>
              <a:rPr lang="ru-RU" sz="3000" dirty="0" err="1"/>
              <a:t>нових</a:t>
            </a:r>
            <a:r>
              <a:rPr lang="ru-RU" sz="3000" dirty="0"/>
              <a:t> </a:t>
            </a:r>
            <a:r>
              <a:rPr lang="ru-RU" sz="3000" dirty="0" err="1"/>
              <a:t>наукових</a:t>
            </a:r>
            <a:r>
              <a:rPr lang="ru-RU" sz="3000" dirty="0"/>
              <a:t> </a:t>
            </a:r>
            <a:r>
              <a:rPr lang="ru-RU" sz="3000" dirty="0" err="1"/>
              <a:t>результатів</a:t>
            </a:r>
            <a:r>
              <a:rPr lang="ru-RU" sz="3000" dirty="0"/>
              <a:t>.</a:t>
            </a:r>
          </a:p>
          <a:p>
            <a:pPr algn="just"/>
            <a:endParaRPr lang="ru-UA" sz="3200" dirty="0"/>
          </a:p>
        </p:txBody>
      </p:sp>
    </p:spTree>
    <p:extLst>
      <p:ext uri="{BB962C8B-B14F-4D97-AF65-F5344CB8AC3E}">
        <p14:creationId xmlns:p14="http://schemas.microsoft.com/office/powerpoint/2010/main" val="1149831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CE77C5-AE6C-4DF5-A148-FA3602AD5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181" y="98474"/>
            <a:ext cx="11282290" cy="1997612"/>
          </a:xfrm>
        </p:spPr>
        <p:txBody>
          <a:bodyPr/>
          <a:lstStyle/>
          <a:p>
            <a:pPr algn="just"/>
            <a:r>
              <a:rPr lang="ru-RU" sz="4000" dirty="0" err="1"/>
              <a:t>Академічна</a:t>
            </a:r>
            <a:r>
              <a:rPr lang="ru-RU" sz="4000" dirty="0"/>
              <a:t> </a:t>
            </a:r>
            <a:r>
              <a:rPr lang="ru-RU" sz="4000" dirty="0" err="1"/>
              <a:t>відповідальність</a:t>
            </a:r>
            <a:r>
              <a:rPr lang="ru-RU" sz="4000" dirty="0"/>
              <a:t> за </a:t>
            </a:r>
            <a:r>
              <a:rPr lang="ru-RU" sz="4000" dirty="0" err="1"/>
              <a:t>порушення</a:t>
            </a:r>
            <a:r>
              <a:rPr lang="ru-RU" sz="4000" dirty="0"/>
              <a:t> </a:t>
            </a:r>
            <a:r>
              <a:rPr lang="ru-RU" sz="4000" dirty="0" err="1"/>
              <a:t>академічної</a:t>
            </a:r>
            <a:r>
              <a:rPr lang="ru-RU" sz="4000" dirty="0"/>
              <a:t> </a:t>
            </a:r>
            <a:r>
              <a:rPr lang="ru-RU" sz="4000" dirty="0" err="1"/>
              <a:t>доброчесності</a:t>
            </a:r>
            <a:r>
              <a:rPr lang="ru-RU" sz="4000" dirty="0"/>
              <a:t> </a:t>
            </a:r>
            <a:r>
              <a:rPr lang="ru-RU" sz="4000" dirty="0" err="1"/>
              <a:t>здобувачів</a:t>
            </a:r>
            <a:r>
              <a:rPr lang="ru-RU" sz="4000" dirty="0"/>
              <a:t> </a:t>
            </a:r>
            <a:r>
              <a:rPr lang="ru-RU" sz="4000" dirty="0" err="1"/>
              <a:t>освіти</a:t>
            </a:r>
            <a:br>
              <a:rPr lang="ru-RU" sz="4000" dirty="0"/>
            </a:br>
            <a:endParaRPr lang="ru-UA" sz="40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56A50DE-C4E9-48D3-8B48-701CCB3FEC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302" y="2278966"/>
            <a:ext cx="11179126" cy="4480560"/>
          </a:xfrm>
        </p:spPr>
        <p:txBody>
          <a:bodyPr>
            <a:noAutofit/>
          </a:bodyPr>
          <a:lstStyle/>
          <a:p>
            <a:r>
              <a:rPr lang="ru-RU" sz="2400" dirty="0"/>
              <a:t>За </a:t>
            </a:r>
            <a:r>
              <a:rPr lang="ru-RU" sz="2400" dirty="0" err="1"/>
              <a:t>порушення</a:t>
            </a:r>
            <a:r>
              <a:rPr lang="ru-RU" sz="2400" dirty="0"/>
              <a:t> </a:t>
            </a:r>
            <a:r>
              <a:rPr lang="ru-RU" sz="2400" dirty="0" err="1"/>
              <a:t>академічної</a:t>
            </a:r>
            <a:r>
              <a:rPr lang="ru-RU" sz="2400" dirty="0"/>
              <a:t> </a:t>
            </a:r>
            <a:r>
              <a:rPr lang="ru-RU" sz="2400" dirty="0" err="1"/>
              <a:t>доброчесності</a:t>
            </a:r>
            <a:r>
              <a:rPr lang="ru-RU" sz="2400" dirty="0"/>
              <a:t> </a:t>
            </a:r>
            <a:r>
              <a:rPr lang="ru-RU" sz="2400" dirty="0" err="1"/>
              <a:t>здобувачі</a:t>
            </a:r>
            <a:r>
              <a:rPr lang="ru-RU" sz="2400" dirty="0"/>
              <a:t> </a:t>
            </a:r>
            <a:r>
              <a:rPr lang="ru-RU" sz="2400" dirty="0" err="1"/>
              <a:t>освіти</a:t>
            </a:r>
            <a:r>
              <a:rPr lang="ru-RU" sz="2400" dirty="0"/>
              <a:t> </a:t>
            </a:r>
            <a:r>
              <a:rPr lang="ru-RU" sz="2400" dirty="0" err="1"/>
              <a:t>можуть</a:t>
            </a:r>
            <a:r>
              <a:rPr lang="ru-RU" sz="2400" dirty="0"/>
              <a:t> бути </a:t>
            </a:r>
            <a:r>
              <a:rPr lang="ru-RU" sz="2400" dirty="0" err="1"/>
              <a:t>притягнені</a:t>
            </a:r>
            <a:r>
              <a:rPr lang="ru-RU" sz="2400" dirty="0"/>
              <a:t> до </a:t>
            </a:r>
            <a:r>
              <a:rPr lang="ru-RU" sz="2400" dirty="0" err="1"/>
              <a:t>такої</a:t>
            </a:r>
            <a:r>
              <a:rPr lang="ru-RU" sz="2400" dirty="0"/>
              <a:t> </a:t>
            </a:r>
            <a:r>
              <a:rPr lang="ru-RU" sz="2400" dirty="0" err="1"/>
              <a:t>академічної</a:t>
            </a:r>
            <a:r>
              <a:rPr lang="ru-RU" sz="2400" dirty="0"/>
              <a:t> </a:t>
            </a:r>
            <a:r>
              <a:rPr lang="ru-RU" sz="2400" dirty="0" err="1"/>
              <a:t>відповідальності</a:t>
            </a:r>
            <a:r>
              <a:rPr lang="ru-RU" sz="2400" dirty="0"/>
              <a:t>:</a:t>
            </a:r>
          </a:p>
          <a:p>
            <a:r>
              <a:rPr lang="ru-RU" sz="2400" dirty="0" err="1"/>
              <a:t>повторне</a:t>
            </a:r>
            <a:r>
              <a:rPr lang="ru-RU" sz="2400" dirty="0"/>
              <a:t> </a:t>
            </a:r>
            <a:r>
              <a:rPr lang="ru-RU" sz="2400" dirty="0" err="1"/>
              <a:t>проходження</a:t>
            </a:r>
            <a:r>
              <a:rPr lang="ru-RU" sz="2400" dirty="0"/>
              <a:t> </a:t>
            </a:r>
            <a:r>
              <a:rPr lang="ru-RU" sz="2400" dirty="0" err="1"/>
              <a:t>оцінювання</a:t>
            </a:r>
            <a:r>
              <a:rPr lang="ru-RU" sz="2400" dirty="0"/>
              <a:t> (</a:t>
            </a:r>
            <a:r>
              <a:rPr lang="ru-RU" sz="2400" dirty="0" err="1"/>
              <a:t>контрольна</a:t>
            </a:r>
            <a:r>
              <a:rPr lang="ru-RU" sz="2400" dirty="0"/>
              <a:t> робота, </a:t>
            </a:r>
            <a:r>
              <a:rPr lang="ru-RU" sz="2400" dirty="0" err="1"/>
              <a:t>іспит</a:t>
            </a:r>
            <a:r>
              <a:rPr lang="ru-RU" sz="2400" dirty="0"/>
              <a:t>, </a:t>
            </a:r>
            <a:r>
              <a:rPr lang="ru-RU" sz="2400" dirty="0" err="1"/>
              <a:t>залік</a:t>
            </a:r>
            <a:r>
              <a:rPr lang="ru-RU" sz="2400" dirty="0"/>
              <a:t> </a:t>
            </a:r>
            <a:r>
              <a:rPr lang="ru-RU" sz="2400" dirty="0" err="1"/>
              <a:t>тощо</a:t>
            </a:r>
            <a:r>
              <a:rPr lang="ru-RU" sz="2400" dirty="0"/>
              <a:t>);</a:t>
            </a:r>
          </a:p>
          <a:p>
            <a:r>
              <a:rPr lang="ru-RU" sz="2400" dirty="0" err="1"/>
              <a:t>повторне</a:t>
            </a:r>
            <a:r>
              <a:rPr lang="ru-RU" sz="2400" dirty="0"/>
              <a:t> </a:t>
            </a:r>
            <a:r>
              <a:rPr lang="ru-RU" sz="2400" dirty="0" err="1"/>
              <a:t>проходження</a:t>
            </a:r>
            <a:r>
              <a:rPr lang="ru-RU" sz="2400" dirty="0"/>
              <a:t> </a:t>
            </a:r>
            <a:r>
              <a:rPr lang="ru-RU" sz="2400" dirty="0" err="1"/>
              <a:t>відповідного</a:t>
            </a:r>
            <a:r>
              <a:rPr lang="ru-RU" sz="2400" dirty="0"/>
              <a:t> </a:t>
            </a:r>
            <a:r>
              <a:rPr lang="ru-RU" sz="2400" dirty="0" err="1"/>
              <a:t>освітнього</a:t>
            </a:r>
            <a:r>
              <a:rPr lang="ru-RU" sz="2400" dirty="0"/>
              <a:t> компонента </a:t>
            </a:r>
            <a:r>
              <a:rPr lang="ru-RU" sz="2400" dirty="0" err="1"/>
              <a:t>освітньої</a:t>
            </a:r>
            <a:r>
              <a:rPr lang="ru-RU" sz="2400" dirty="0"/>
              <a:t> </a:t>
            </a:r>
            <a:r>
              <a:rPr lang="ru-RU" sz="2400" dirty="0" err="1"/>
              <a:t>програми</a:t>
            </a:r>
            <a:r>
              <a:rPr lang="ru-RU" sz="2400" dirty="0"/>
              <a:t>;</a:t>
            </a:r>
          </a:p>
          <a:p>
            <a:pPr algn="just"/>
            <a:r>
              <a:rPr lang="ru-RU" sz="2400" dirty="0" err="1"/>
              <a:t>відрахування</a:t>
            </a:r>
            <a:r>
              <a:rPr lang="ru-RU" sz="2400" dirty="0"/>
              <a:t> </a:t>
            </a:r>
            <a:r>
              <a:rPr lang="ru-RU" sz="2400" dirty="0" err="1"/>
              <a:t>із</a:t>
            </a:r>
            <a:r>
              <a:rPr lang="ru-RU" sz="2400" dirty="0"/>
              <a:t> закладу </a:t>
            </a:r>
            <a:r>
              <a:rPr lang="ru-RU" sz="2400" dirty="0" err="1"/>
              <a:t>освіти</a:t>
            </a:r>
            <a:r>
              <a:rPr lang="ru-RU" sz="2400" dirty="0"/>
              <a:t> (</a:t>
            </a:r>
            <a:r>
              <a:rPr lang="ru-RU" sz="2400" dirty="0" err="1"/>
              <a:t>крім</a:t>
            </a:r>
            <a:r>
              <a:rPr lang="ru-RU" sz="2400" dirty="0"/>
              <a:t> </a:t>
            </a:r>
            <a:r>
              <a:rPr lang="ru-RU" sz="2400" dirty="0" err="1"/>
              <a:t>осіб</a:t>
            </a:r>
            <a:r>
              <a:rPr lang="ru-RU" sz="2400" dirty="0"/>
              <a:t>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здобувають</a:t>
            </a:r>
            <a:r>
              <a:rPr lang="ru-RU" sz="2400" dirty="0"/>
              <a:t> </a:t>
            </a:r>
            <a:r>
              <a:rPr lang="ru-RU" sz="2400" dirty="0" err="1"/>
              <a:t>загальну</a:t>
            </a:r>
            <a:r>
              <a:rPr lang="ru-RU" sz="2400" dirty="0"/>
              <a:t> </a:t>
            </a:r>
            <a:r>
              <a:rPr lang="ru-RU" sz="2400" dirty="0" err="1"/>
              <a:t>середню</a:t>
            </a:r>
            <a:r>
              <a:rPr lang="ru-RU" sz="2400" dirty="0"/>
              <a:t> </a:t>
            </a:r>
            <a:r>
              <a:rPr lang="ru-RU" sz="2400" dirty="0" err="1"/>
              <a:t>освіту</a:t>
            </a:r>
            <a:r>
              <a:rPr lang="ru-RU" sz="2400" dirty="0"/>
              <a:t>);</a:t>
            </a:r>
          </a:p>
          <a:p>
            <a:r>
              <a:rPr lang="ru-RU" sz="2400" dirty="0" err="1"/>
              <a:t>позбавлення</a:t>
            </a:r>
            <a:r>
              <a:rPr lang="ru-RU" sz="2400" dirty="0"/>
              <a:t> </a:t>
            </a:r>
            <a:r>
              <a:rPr lang="ru-RU" sz="2400" dirty="0" err="1"/>
              <a:t>академічної</a:t>
            </a:r>
            <a:r>
              <a:rPr lang="ru-RU" sz="2400" dirty="0"/>
              <a:t> </a:t>
            </a:r>
            <a:r>
              <a:rPr lang="ru-RU" sz="2400" dirty="0" err="1"/>
              <a:t>стипендії</a:t>
            </a:r>
            <a:r>
              <a:rPr lang="ru-RU" sz="2400" dirty="0"/>
              <a:t>;</a:t>
            </a:r>
          </a:p>
          <a:p>
            <a:r>
              <a:rPr lang="ru-RU" sz="2400" dirty="0" err="1"/>
              <a:t>позбавлення</a:t>
            </a:r>
            <a:r>
              <a:rPr lang="ru-RU" sz="2400" dirty="0"/>
              <a:t> </a:t>
            </a:r>
            <a:r>
              <a:rPr lang="ru-RU" sz="2400" dirty="0" err="1"/>
              <a:t>наданих</a:t>
            </a:r>
            <a:r>
              <a:rPr lang="ru-RU" sz="2400" dirty="0"/>
              <a:t> закладом </a:t>
            </a:r>
            <a:r>
              <a:rPr lang="ru-RU" sz="2400" dirty="0" err="1"/>
              <a:t>освіти</a:t>
            </a:r>
            <a:r>
              <a:rPr lang="ru-RU" sz="2400" dirty="0"/>
              <a:t> </a:t>
            </a:r>
            <a:r>
              <a:rPr lang="ru-RU" sz="2400" dirty="0" err="1"/>
              <a:t>пільг</a:t>
            </a:r>
            <a:r>
              <a:rPr lang="ru-RU" sz="2400" dirty="0"/>
              <a:t> з оплати </a:t>
            </a:r>
            <a:r>
              <a:rPr lang="ru-RU" sz="2400" dirty="0" err="1"/>
              <a:t>навчання</a:t>
            </a:r>
            <a:r>
              <a:rPr lang="ru-RU" sz="2400" dirty="0"/>
              <a:t>.</a:t>
            </a:r>
            <a:endParaRPr lang="ru-UA" sz="2400" dirty="0"/>
          </a:p>
        </p:txBody>
      </p:sp>
    </p:spTree>
    <p:extLst>
      <p:ext uri="{BB962C8B-B14F-4D97-AF65-F5344CB8AC3E}">
        <p14:creationId xmlns:p14="http://schemas.microsoft.com/office/powerpoint/2010/main" val="16466884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07B4DB-B177-4C43-A256-E908BC0D4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800" dirty="0" err="1"/>
              <a:t>Фабрикація</a:t>
            </a:r>
            <a:r>
              <a:rPr lang="ru-RU" sz="4800" dirty="0"/>
              <a:t> —</a:t>
            </a:r>
            <a:endParaRPr lang="ru-UA" sz="4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6C41D0A-6252-4229-8BE1-A328907101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1" y="1139483"/>
            <a:ext cx="10171943" cy="5416062"/>
          </a:xfrm>
        </p:spPr>
        <p:txBody>
          <a:bodyPr/>
          <a:lstStyle/>
          <a:p>
            <a:pPr algn="just"/>
            <a:r>
              <a:rPr lang="ru-RU" sz="2800" dirty="0" err="1"/>
              <a:t>вигадування</a:t>
            </a:r>
            <a:r>
              <a:rPr lang="ru-RU" sz="2800" dirty="0"/>
              <a:t> </a:t>
            </a:r>
            <a:r>
              <a:rPr lang="ru-RU" sz="2800" dirty="0" err="1"/>
              <a:t>даних</a:t>
            </a:r>
            <a:r>
              <a:rPr lang="ru-RU" sz="2800" dirty="0"/>
              <a:t> </a:t>
            </a:r>
            <a:r>
              <a:rPr lang="ru-RU" sz="2800" dirty="0" err="1"/>
              <a:t>чи</a:t>
            </a:r>
            <a:r>
              <a:rPr lang="ru-RU" sz="2800" dirty="0"/>
              <a:t> </a:t>
            </a:r>
            <a:r>
              <a:rPr lang="ru-RU" sz="2800" dirty="0" err="1"/>
              <a:t>фактів</a:t>
            </a:r>
            <a:r>
              <a:rPr lang="ru-RU" sz="2800" dirty="0"/>
              <a:t>, </a:t>
            </a:r>
            <a:r>
              <a:rPr lang="ru-RU" sz="2800" dirty="0" err="1"/>
              <a:t>що</a:t>
            </a:r>
            <a:r>
              <a:rPr lang="ru-RU" sz="2800" dirty="0"/>
              <a:t> </a:t>
            </a:r>
            <a:r>
              <a:rPr lang="ru-RU" sz="2800" dirty="0" err="1"/>
              <a:t>використовуються</a:t>
            </a:r>
            <a:r>
              <a:rPr lang="ru-RU" sz="2800" dirty="0"/>
              <a:t> в </a:t>
            </a:r>
            <a:r>
              <a:rPr lang="ru-RU" sz="2800" dirty="0" err="1"/>
              <a:t>освітньому</a:t>
            </a:r>
            <a:r>
              <a:rPr lang="ru-RU" sz="2800" dirty="0"/>
              <a:t> </a:t>
            </a:r>
            <a:r>
              <a:rPr lang="ru-RU" sz="2800" dirty="0" err="1"/>
              <a:t>процесі</a:t>
            </a:r>
            <a:r>
              <a:rPr lang="ru-RU" sz="2800" dirty="0"/>
              <a:t> </a:t>
            </a:r>
            <a:r>
              <a:rPr lang="ru-RU" sz="2800" dirty="0" err="1"/>
              <a:t>або</a:t>
            </a:r>
            <a:r>
              <a:rPr lang="ru-RU" sz="2800" dirty="0"/>
              <a:t> </a:t>
            </a:r>
            <a:r>
              <a:rPr lang="ru-RU" sz="2800" dirty="0" err="1"/>
              <a:t>наукових</a:t>
            </a:r>
            <a:r>
              <a:rPr lang="ru-RU" sz="2800" dirty="0"/>
              <a:t> </a:t>
            </a:r>
            <a:r>
              <a:rPr lang="ru-RU" sz="2800" dirty="0" err="1"/>
              <a:t>дослідженнях</a:t>
            </a:r>
            <a:r>
              <a:rPr lang="ru-RU" sz="2800" dirty="0"/>
              <a:t>.</a:t>
            </a:r>
          </a:p>
          <a:p>
            <a:pPr algn="just"/>
            <a:endParaRPr lang="ru-RU" sz="2800" dirty="0"/>
          </a:p>
          <a:p>
            <a:pPr algn="just"/>
            <a:endParaRPr lang="ru-RU" dirty="0"/>
          </a:p>
          <a:p>
            <a:pPr marL="0" indent="0" algn="ctr">
              <a:buNone/>
            </a:pPr>
            <a:r>
              <a:rPr lang="ru-RU" sz="4800" dirty="0" err="1"/>
              <a:t>Фальсифікація</a:t>
            </a:r>
            <a:r>
              <a:rPr lang="ru-RU" sz="4800" dirty="0"/>
              <a:t> —</a:t>
            </a:r>
          </a:p>
          <a:p>
            <a:pPr algn="just"/>
            <a:r>
              <a:rPr lang="ru-RU" sz="2800" dirty="0" err="1"/>
              <a:t>свідома</a:t>
            </a:r>
            <a:r>
              <a:rPr lang="ru-RU" sz="2800" dirty="0"/>
              <a:t> </a:t>
            </a:r>
            <a:r>
              <a:rPr lang="ru-RU" sz="2800" dirty="0" err="1"/>
              <a:t>зміна</a:t>
            </a:r>
            <a:r>
              <a:rPr lang="ru-RU" sz="2800" dirty="0"/>
              <a:t> </a:t>
            </a:r>
            <a:r>
              <a:rPr lang="ru-RU" sz="2800" dirty="0" err="1"/>
              <a:t>чи</a:t>
            </a:r>
            <a:r>
              <a:rPr lang="ru-RU" sz="2800" dirty="0"/>
              <a:t> </a:t>
            </a:r>
            <a:r>
              <a:rPr lang="ru-RU" sz="2800" dirty="0" err="1"/>
              <a:t>модифікація</a:t>
            </a:r>
            <a:r>
              <a:rPr lang="ru-RU" sz="2800" dirty="0"/>
              <a:t> </a:t>
            </a:r>
            <a:r>
              <a:rPr lang="ru-RU" sz="2800" dirty="0" err="1"/>
              <a:t>вже</a:t>
            </a:r>
            <a:r>
              <a:rPr lang="ru-RU" sz="2800" dirty="0"/>
              <a:t> </a:t>
            </a:r>
            <a:r>
              <a:rPr lang="ru-RU" sz="2800" dirty="0" err="1"/>
              <a:t>наявних</a:t>
            </a:r>
            <a:r>
              <a:rPr lang="ru-RU" sz="2800" dirty="0"/>
              <a:t> </a:t>
            </a:r>
            <a:r>
              <a:rPr lang="ru-RU" sz="2800" dirty="0" err="1"/>
              <a:t>даних</a:t>
            </a:r>
            <a:r>
              <a:rPr lang="ru-RU" sz="2800" dirty="0"/>
              <a:t>, </a:t>
            </a:r>
            <a:r>
              <a:rPr lang="ru-RU" sz="2800" dirty="0" err="1"/>
              <a:t>що</a:t>
            </a:r>
            <a:r>
              <a:rPr lang="ru-RU" sz="2800" dirty="0"/>
              <a:t> </a:t>
            </a:r>
            <a:r>
              <a:rPr lang="ru-RU" sz="2800" dirty="0" err="1"/>
              <a:t>стосуються</a:t>
            </a:r>
            <a:r>
              <a:rPr lang="ru-RU" sz="2800" dirty="0"/>
              <a:t> </a:t>
            </a:r>
            <a:r>
              <a:rPr lang="ru-RU" sz="2800" dirty="0" err="1"/>
              <a:t>освітнього</a:t>
            </a:r>
            <a:r>
              <a:rPr lang="ru-RU" sz="2800" dirty="0"/>
              <a:t> </a:t>
            </a:r>
            <a:r>
              <a:rPr lang="ru-RU" sz="2800" dirty="0" err="1"/>
              <a:t>процесу</a:t>
            </a:r>
            <a:r>
              <a:rPr lang="ru-RU" sz="2800" dirty="0"/>
              <a:t> </a:t>
            </a:r>
            <a:r>
              <a:rPr lang="ru-RU" sz="2800" dirty="0" err="1"/>
              <a:t>чи</a:t>
            </a:r>
            <a:r>
              <a:rPr lang="ru-RU" sz="2800" dirty="0"/>
              <a:t> </a:t>
            </a:r>
            <a:r>
              <a:rPr lang="ru-RU" sz="2800" dirty="0" err="1"/>
              <a:t>наукових</a:t>
            </a:r>
            <a:r>
              <a:rPr lang="ru-RU" sz="2800" dirty="0"/>
              <a:t> </a:t>
            </a:r>
            <a:r>
              <a:rPr lang="ru-RU" sz="2800" dirty="0" err="1"/>
              <a:t>досліджень</a:t>
            </a:r>
            <a:r>
              <a:rPr lang="ru-RU" sz="2800" dirty="0"/>
              <a:t>.</a:t>
            </a:r>
            <a:endParaRPr lang="ru-UA" sz="2800" dirty="0"/>
          </a:p>
        </p:txBody>
      </p:sp>
    </p:spTree>
    <p:extLst>
      <p:ext uri="{BB962C8B-B14F-4D97-AF65-F5344CB8AC3E}">
        <p14:creationId xmlns:p14="http://schemas.microsoft.com/office/powerpoint/2010/main" val="38597503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ABC0D5-CBF8-4A82-98F6-A83C11A56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800" dirty="0" err="1"/>
              <a:t>Списування</a:t>
            </a:r>
            <a:r>
              <a:rPr lang="ru-RU" sz="4800" dirty="0"/>
              <a:t> —</a:t>
            </a:r>
            <a:endParaRPr lang="ru-UA" sz="4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0FD2A20-0480-4730-B8FB-6801DFC753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166" y="1420836"/>
            <a:ext cx="10846191" cy="4827563"/>
          </a:xfrm>
        </p:spPr>
        <p:txBody>
          <a:bodyPr/>
          <a:lstStyle/>
          <a:p>
            <a:pPr algn="just"/>
            <a:r>
              <a:rPr lang="ru-RU" sz="2800" dirty="0" err="1"/>
              <a:t>виконання</a:t>
            </a:r>
            <a:r>
              <a:rPr lang="ru-RU" sz="2800" dirty="0"/>
              <a:t> </a:t>
            </a:r>
            <a:r>
              <a:rPr lang="ru-RU" sz="2800" dirty="0" err="1"/>
              <a:t>письмових</a:t>
            </a:r>
            <a:r>
              <a:rPr lang="ru-RU" sz="2800" dirty="0"/>
              <a:t> </a:t>
            </a:r>
            <a:r>
              <a:rPr lang="ru-RU" sz="2800" dirty="0" err="1"/>
              <a:t>робіт</a:t>
            </a:r>
            <a:r>
              <a:rPr lang="ru-RU" sz="2800" dirty="0"/>
              <a:t> </a:t>
            </a:r>
            <a:r>
              <a:rPr lang="ru-RU" sz="2800" dirty="0" err="1"/>
              <a:t>із</a:t>
            </a:r>
            <a:r>
              <a:rPr lang="ru-RU" sz="2800" dirty="0"/>
              <a:t> </a:t>
            </a:r>
            <a:r>
              <a:rPr lang="ru-RU" sz="2800" dirty="0" err="1"/>
              <a:t>залученням</a:t>
            </a:r>
            <a:r>
              <a:rPr lang="ru-RU" sz="2800" dirty="0"/>
              <a:t> </a:t>
            </a:r>
            <a:r>
              <a:rPr lang="ru-RU" sz="2800" dirty="0" err="1"/>
              <a:t>зовнішніх</a:t>
            </a:r>
            <a:r>
              <a:rPr lang="ru-RU" sz="2800" dirty="0"/>
              <a:t> </a:t>
            </a:r>
            <a:r>
              <a:rPr lang="ru-RU" sz="2800" dirty="0" err="1"/>
              <a:t>джерел</a:t>
            </a:r>
            <a:r>
              <a:rPr lang="ru-RU" sz="2800" dirty="0"/>
              <a:t> </a:t>
            </a:r>
            <a:r>
              <a:rPr lang="ru-RU" sz="2800" dirty="0" err="1"/>
              <a:t>інформації</a:t>
            </a:r>
            <a:r>
              <a:rPr lang="ru-RU" sz="2800" dirty="0"/>
              <a:t>, </a:t>
            </a:r>
            <a:r>
              <a:rPr lang="ru-RU" sz="2800" dirty="0" err="1"/>
              <a:t>крім</a:t>
            </a:r>
            <a:r>
              <a:rPr lang="ru-RU" sz="2800" dirty="0"/>
              <a:t> </a:t>
            </a:r>
            <a:r>
              <a:rPr lang="ru-RU" sz="2800" dirty="0" err="1"/>
              <a:t>дозволених</a:t>
            </a:r>
            <a:r>
              <a:rPr lang="ru-RU" sz="2800" dirty="0"/>
              <a:t> для </a:t>
            </a:r>
            <a:r>
              <a:rPr lang="ru-RU" sz="2800" dirty="0" err="1"/>
              <a:t>використання</a:t>
            </a:r>
            <a:r>
              <a:rPr lang="ru-RU" sz="2800" dirty="0"/>
              <a:t>, </a:t>
            </a:r>
            <a:r>
              <a:rPr lang="ru-RU" sz="2800" dirty="0" err="1"/>
              <a:t>зокрема</a:t>
            </a:r>
            <a:r>
              <a:rPr lang="ru-RU" sz="2800" dirty="0"/>
              <a:t> </a:t>
            </a:r>
            <a:r>
              <a:rPr lang="ru-RU" sz="2800" dirty="0" err="1"/>
              <a:t>під</a:t>
            </a:r>
            <a:r>
              <a:rPr lang="ru-RU" sz="2800" dirty="0"/>
              <a:t> час </a:t>
            </a:r>
            <a:r>
              <a:rPr lang="ru-RU" sz="2800" dirty="0" err="1"/>
              <a:t>оцінювання</a:t>
            </a:r>
            <a:r>
              <a:rPr lang="ru-RU" sz="2800" dirty="0"/>
              <a:t> </a:t>
            </a:r>
            <a:r>
              <a:rPr lang="ru-RU" sz="2800" dirty="0" err="1"/>
              <a:t>результатів</a:t>
            </a:r>
            <a:r>
              <a:rPr lang="ru-RU" sz="2800" dirty="0"/>
              <a:t> </a:t>
            </a:r>
            <a:r>
              <a:rPr lang="ru-RU" sz="2800" dirty="0" err="1"/>
              <a:t>навчання</a:t>
            </a:r>
            <a:r>
              <a:rPr lang="ru-RU" sz="2800" dirty="0"/>
              <a:t>.</a:t>
            </a:r>
          </a:p>
          <a:p>
            <a:pPr algn="just"/>
            <a:endParaRPr lang="ru-RU" sz="2800" dirty="0"/>
          </a:p>
          <a:p>
            <a:pPr marL="0" indent="0" algn="ctr">
              <a:buNone/>
            </a:pPr>
            <a:r>
              <a:rPr lang="ru-RU" sz="4800" dirty="0"/>
              <a:t>Обман —</a:t>
            </a:r>
          </a:p>
          <a:p>
            <a:pPr algn="just"/>
            <a:r>
              <a:rPr lang="ru-RU" sz="2800" dirty="0" err="1"/>
              <a:t>надання</a:t>
            </a:r>
            <a:r>
              <a:rPr lang="ru-RU" sz="2800" dirty="0"/>
              <a:t> </a:t>
            </a:r>
            <a:r>
              <a:rPr lang="ru-RU" sz="2800" dirty="0" err="1"/>
              <a:t>завідомо</a:t>
            </a:r>
            <a:r>
              <a:rPr lang="ru-RU" sz="2800" dirty="0"/>
              <a:t> </a:t>
            </a:r>
            <a:r>
              <a:rPr lang="ru-RU" sz="2800" dirty="0" err="1"/>
              <a:t>неправдивої</a:t>
            </a:r>
            <a:r>
              <a:rPr lang="ru-RU" sz="2800" dirty="0"/>
              <a:t> </a:t>
            </a:r>
            <a:r>
              <a:rPr lang="ru-RU" sz="2800" dirty="0" err="1"/>
              <a:t>інформації</a:t>
            </a:r>
            <a:r>
              <a:rPr lang="ru-RU" sz="2800" dirty="0"/>
              <a:t> </a:t>
            </a:r>
            <a:r>
              <a:rPr lang="ru-RU" sz="2800" dirty="0" err="1"/>
              <a:t>щодо</a:t>
            </a:r>
            <a:r>
              <a:rPr lang="ru-RU" sz="2800" dirty="0"/>
              <a:t> </a:t>
            </a:r>
            <a:r>
              <a:rPr lang="ru-RU" sz="2800" dirty="0" err="1"/>
              <a:t>власної</a:t>
            </a:r>
            <a:r>
              <a:rPr lang="ru-RU" sz="2800" dirty="0"/>
              <a:t> </a:t>
            </a:r>
            <a:r>
              <a:rPr lang="ru-RU" sz="2800" dirty="0" err="1"/>
              <a:t>освітньої</a:t>
            </a:r>
            <a:r>
              <a:rPr lang="ru-RU" sz="2800" dirty="0"/>
              <a:t> (</a:t>
            </a:r>
            <a:r>
              <a:rPr lang="ru-RU" sz="2800" dirty="0" err="1"/>
              <a:t>наукової</a:t>
            </a:r>
            <a:r>
              <a:rPr lang="ru-RU" sz="2800" dirty="0"/>
              <a:t>, </a:t>
            </a:r>
            <a:r>
              <a:rPr lang="ru-RU" sz="2800" dirty="0" err="1"/>
              <a:t>творчої</a:t>
            </a:r>
            <a:r>
              <a:rPr lang="ru-RU" sz="2800" dirty="0"/>
              <a:t>) </a:t>
            </a:r>
            <a:r>
              <a:rPr lang="ru-RU" sz="2800" dirty="0" err="1"/>
              <a:t>діяльності</a:t>
            </a:r>
            <a:r>
              <a:rPr lang="ru-RU" sz="2800" dirty="0"/>
              <a:t> </a:t>
            </a:r>
            <a:r>
              <a:rPr lang="ru-RU" sz="2800" dirty="0" err="1"/>
              <a:t>чи</a:t>
            </a:r>
            <a:r>
              <a:rPr lang="ru-RU" sz="2800" dirty="0"/>
              <a:t> </a:t>
            </a:r>
            <a:r>
              <a:rPr lang="ru-RU" sz="2800" dirty="0" err="1"/>
              <a:t>організації</a:t>
            </a:r>
            <a:r>
              <a:rPr lang="ru-RU" sz="2800" dirty="0"/>
              <a:t> </a:t>
            </a:r>
            <a:r>
              <a:rPr lang="ru-RU" sz="2800" dirty="0" err="1"/>
              <a:t>освітнього</a:t>
            </a:r>
            <a:r>
              <a:rPr lang="ru-RU" sz="2800" dirty="0"/>
              <a:t> </a:t>
            </a:r>
            <a:r>
              <a:rPr lang="ru-RU" sz="2800" dirty="0" err="1"/>
              <a:t>процесу</a:t>
            </a:r>
            <a:r>
              <a:rPr lang="ru-RU" sz="2800" dirty="0"/>
              <a:t>.</a:t>
            </a:r>
            <a:endParaRPr lang="ru-UA" sz="2800" dirty="0"/>
          </a:p>
        </p:txBody>
      </p:sp>
    </p:spTree>
    <p:extLst>
      <p:ext uri="{BB962C8B-B14F-4D97-AF65-F5344CB8AC3E}">
        <p14:creationId xmlns:p14="http://schemas.microsoft.com/office/powerpoint/2010/main" val="12945302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DC9812-A478-452E-A5E9-A07DE57C7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800" dirty="0" err="1"/>
              <a:t>Хабарництво</a:t>
            </a:r>
            <a:r>
              <a:rPr lang="ru-RU" sz="4800" dirty="0"/>
              <a:t> —</a:t>
            </a:r>
            <a:endParaRPr lang="ru-UA" sz="4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2E2D84-AA2A-4B44-9871-38B5C5FCED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1" y="1969476"/>
            <a:ext cx="10397027" cy="4278923"/>
          </a:xfrm>
        </p:spPr>
        <p:txBody>
          <a:bodyPr>
            <a:noAutofit/>
          </a:bodyPr>
          <a:lstStyle/>
          <a:p>
            <a:pPr algn="just"/>
            <a:r>
              <a:rPr lang="ru-RU" sz="2800" dirty="0" err="1"/>
              <a:t>надання</a:t>
            </a:r>
            <a:r>
              <a:rPr lang="ru-RU" sz="2800" dirty="0"/>
              <a:t> (</a:t>
            </a:r>
            <a:r>
              <a:rPr lang="ru-RU" sz="2800" dirty="0" err="1"/>
              <a:t>отримання</a:t>
            </a:r>
            <a:r>
              <a:rPr lang="ru-RU" sz="2800" dirty="0"/>
              <a:t>) </a:t>
            </a:r>
            <a:r>
              <a:rPr lang="ru-RU" sz="2800" dirty="0" err="1"/>
              <a:t>учасником</a:t>
            </a:r>
            <a:r>
              <a:rPr lang="ru-RU" sz="2800" dirty="0"/>
              <a:t> </a:t>
            </a:r>
            <a:r>
              <a:rPr lang="ru-RU" sz="2800" dirty="0" err="1"/>
              <a:t>освітнього</a:t>
            </a:r>
            <a:r>
              <a:rPr lang="ru-RU" sz="2800" dirty="0"/>
              <a:t> </a:t>
            </a:r>
            <a:r>
              <a:rPr lang="ru-RU" sz="2800" dirty="0" err="1"/>
              <a:t>процесу</a:t>
            </a:r>
            <a:r>
              <a:rPr lang="ru-RU" sz="2800" dirty="0"/>
              <a:t> </a:t>
            </a:r>
            <a:r>
              <a:rPr lang="ru-RU" sz="2800" dirty="0" err="1"/>
              <a:t>чи</a:t>
            </a:r>
            <a:r>
              <a:rPr lang="ru-RU" sz="2800" dirty="0"/>
              <a:t> </a:t>
            </a:r>
            <a:r>
              <a:rPr lang="ru-RU" sz="2800" dirty="0" err="1"/>
              <a:t>пропозиція</a:t>
            </a:r>
            <a:r>
              <a:rPr lang="ru-RU" sz="2800" dirty="0"/>
              <a:t> </a:t>
            </a:r>
            <a:r>
              <a:rPr lang="ru-RU" sz="2800" dirty="0" err="1"/>
              <a:t>щодо</a:t>
            </a:r>
            <a:r>
              <a:rPr lang="ru-RU" sz="2800" dirty="0"/>
              <a:t> </a:t>
            </a:r>
            <a:r>
              <a:rPr lang="ru-RU" sz="2800" dirty="0" err="1"/>
              <a:t>надання</a:t>
            </a:r>
            <a:r>
              <a:rPr lang="ru-RU" sz="2800" dirty="0"/>
              <a:t> (</a:t>
            </a:r>
            <a:r>
              <a:rPr lang="ru-RU" sz="2800" dirty="0" err="1"/>
              <a:t>отримання</a:t>
            </a:r>
            <a:r>
              <a:rPr lang="ru-RU" sz="2800" dirty="0"/>
              <a:t>) </a:t>
            </a:r>
            <a:r>
              <a:rPr lang="ru-RU" sz="2800" dirty="0" err="1"/>
              <a:t>коштів</a:t>
            </a:r>
            <a:r>
              <a:rPr lang="ru-RU" sz="2800" dirty="0"/>
              <a:t>, майна, </a:t>
            </a:r>
            <a:r>
              <a:rPr lang="ru-RU" sz="2800" dirty="0" err="1"/>
              <a:t>послуг</a:t>
            </a:r>
            <a:r>
              <a:rPr lang="ru-RU" sz="2800" dirty="0"/>
              <a:t>, </a:t>
            </a:r>
            <a:r>
              <a:rPr lang="ru-RU" sz="2800" dirty="0" err="1"/>
              <a:t>пільг</a:t>
            </a:r>
            <a:r>
              <a:rPr lang="ru-RU" sz="2800" dirty="0"/>
              <a:t> </a:t>
            </a:r>
            <a:r>
              <a:rPr lang="ru-RU" sz="2800" dirty="0" err="1"/>
              <a:t>чи</a:t>
            </a:r>
            <a:r>
              <a:rPr lang="ru-RU" sz="2800" dirty="0"/>
              <a:t> будь-</a:t>
            </a:r>
            <a:r>
              <a:rPr lang="ru-RU" sz="2800" dirty="0" err="1"/>
              <a:t>яких</a:t>
            </a:r>
            <a:r>
              <a:rPr lang="ru-RU" sz="2800" dirty="0"/>
              <a:t> </a:t>
            </a:r>
            <a:r>
              <a:rPr lang="ru-RU" sz="2800" dirty="0" err="1"/>
              <a:t>інших</a:t>
            </a:r>
            <a:r>
              <a:rPr lang="ru-RU" sz="2800" dirty="0"/>
              <a:t> благ </a:t>
            </a:r>
            <a:r>
              <a:rPr lang="ru-RU" sz="2800" dirty="0" err="1"/>
              <a:t>матеріального</a:t>
            </a:r>
            <a:r>
              <a:rPr lang="ru-RU" sz="2800" dirty="0"/>
              <a:t> </a:t>
            </a:r>
            <a:r>
              <a:rPr lang="ru-RU" sz="2800" dirty="0" err="1"/>
              <a:t>або</a:t>
            </a:r>
            <a:r>
              <a:rPr lang="ru-RU" sz="2800" dirty="0"/>
              <a:t> </a:t>
            </a:r>
            <a:r>
              <a:rPr lang="ru-RU" sz="2800" dirty="0" err="1"/>
              <a:t>нематеріального</a:t>
            </a:r>
            <a:r>
              <a:rPr lang="ru-RU" sz="2800" dirty="0"/>
              <a:t> характеру з метою </a:t>
            </a:r>
            <a:r>
              <a:rPr lang="ru-RU" sz="2800" dirty="0" err="1"/>
              <a:t>отримання</a:t>
            </a:r>
            <a:r>
              <a:rPr lang="ru-RU" sz="2800" dirty="0"/>
              <a:t> </a:t>
            </a:r>
            <a:r>
              <a:rPr lang="ru-RU" sz="2800" dirty="0" err="1"/>
              <a:t>неправомірної</a:t>
            </a:r>
            <a:r>
              <a:rPr lang="ru-RU" sz="2800" dirty="0"/>
              <a:t> </a:t>
            </a:r>
            <a:r>
              <a:rPr lang="ru-RU" sz="2800" dirty="0" err="1"/>
              <a:t>переваги</a:t>
            </a:r>
            <a:r>
              <a:rPr lang="ru-RU" sz="2800" dirty="0"/>
              <a:t> в </a:t>
            </a:r>
            <a:r>
              <a:rPr lang="ru-RU" sz="2800" dirty="0" err="1"/>
              <a:t>освітньому</a:t>
            </a:r>
            <a:r>
              <a:rPr lang="ru-RU" sz="2800" dirty="0"/>
              <a:t> </a:t>
            </a:r>
            <a:r>
              <a:rPr lang="ru-RU" sz="2800" dirty="0" err="1"/>
              <a:t>процесі</a:t>
            </a:r>
            <a:r>
              <a:rPr lang="ru-RU" sz="2800" dirty="0"/>
              <a:t>.</a:t>
            </a:r>
            <a:endParaRPr lang="ru-UA" sz="2800" dirty="0"/>
          </a:p>
        </p:txBody>
      </p:sp>
    </p:spTree>
    <p:extLst>
      <p:ext uri="{BB962C8B-B14F-4D97-AF65-F5344CB8AC3E}">
        <p14:creationId xmlns:p14="http://schemas.microsoft.com/office/powerpoint/2010/main" val="20304403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9AA419-EA84-4C78-9771-43E59D2CB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800" dirty="0" err="1"/>
              <a:t>Необ’єктивне</a:t>
            </a:r>
            <a:r>
              <a:rPr lang="ru-RU" sz="4800" dirty="0"/>
              <a:t> </a:t>
            </a:r>
            <a:r>
              <a:rPr lang="ru-RU" sz="4800" dirty="0" err="1"/>
              <a:t>оцінювання</a:t>
            </a:r>
            <a:r>
              <a:rPr lang="ru-RU" sz="4800" dirty="0"/>
              <a:t> —</a:t>
            </a:r>
            <a:br>
              <a:rPr lang="ru-RU" sz="4800" dirty="0"/>
            </a:br>
            <a:endParaRPr lang="ru-UA" sz="4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443184A-0E77-43EF-AEC3-4B354F7259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7792" y="1853248"/>
            <a:ext cx="10325686" cy="2381127"/>
          </a:xfrm>
        </p:spPr>
        <p:txBody>
          <a:bodyPr>
            <a:normAutofit/>
          </a:bodyPr>
          <a:lstStyle/>
          <a:p>
            <a:pPr algn="just"/>
            <a:r>
              <a:rPr lang="ru-RU" sz="2800" dirty="0" err="1"/>
              <a:t>свідоме</a:t>
            </a:r>
            <a:r>
              <a:rPr lang="ru-RU" sz="2800" dirty="0"/>
              <a:t> </a:t>
            </a:r>
            <a:r>
              <a:rPr lang="ru-RU" sz="2800" dirty="0" err="1"/>
              <a:t>завищення</a:t>
            </a:r>
            <a:r>
              <a:rPr lang="ru-RU" sz="2800" dirty="0"/>
              <a:t> </a:t>
            </a:r>
            <a:r>
              <a:rPr lang="ru-RU" sz="2800" dirty="0" err="1"/>
              <a:t>або</a:t>
            </a:r>
            <a:r>
              <a:rPr lang="ru-RU" sz="2800" dirty="0"/>
              <a:t> </a:t>
            </a:r>
            <a:r>
              <a:rPr lang="ru-RU" sz="2800" dirty="0" err="1"/>
              <a:t>заниження</a:t>
            </a:r>
            <a:r>
              <a:rPr lang="ru-RU" sz="2800" dirty="0"/>
              <a:t> </a:t>
            </a:r>
            <a:r>
              <a:rPr lang="ru-RU" sz="2800" dirty="0" err="1"/>
              <a:t>оцінки</a:t>
            </a:r>
            <a:r>
              <a:rPr lang="ru-RU" sz="2800" dirty="0"/>
              <a:t> </a:t>
            </a:r>
            <a:r>
              <a:rPr lang="ru-RU" sz="2800" dirty="0" err="1"/>
              <a:t>результатів</a:t>
            </a:r>
            <a:r>
              <a:rPr lang="ru-RU" sz="2800" dirty="0"/>
              <a:t> </a:t>
            </a:r>
            <a:r>
              <a:rPr lang="ru-RU" sz="2800" dirty="0" err="1"/>
              <a:t>навчання</a:t>
            </a:r>
            <a:r>
              <a:rPr lang="ru-RU" sz="2800" dirty="0"/>
              <a:t> </a:t>
            </a:r>
            <a:r>
              <a:rPr lang="ru-RU" sz="2800" dirty="0" err="1"/>
              <a:t>здобувачів</a:t>
            </a:r>
            <a:r>
              <a:rPr lang="ru-RU" sz="2800" dirty="0"/>
              <a:t> </a:t>
            </a:r>
            <a:r>
              <a:rPr lang="ru-RU" sz="2800" dirty="0" err="1"/>
              <a:t>освіти</a:t>
            </a:r>
            <a:r>
              <a:rPr lang="ru-RU" sz="2800" dirty="0"/>
              <a:t>.</a:t>
            </a:r>
            <a:endParaRPr lang="ru-UA" sz="2800" dirty="0"/>
          </a:p>
        </p:txBody>
      </p:sp>
    </p:spTree>
    <p:extLst>
      <p:ext uri="{BB962C8B-B14F-4D97-AF65-F5344CB8AC3E}">
        <p14:creationId xmlns:p14="http://schemas.microsoft.com/office/powerpoint/2010/main" val="41527534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4B96E4-91CA-4997-88F5-88A1B87D1C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0" y="2052919"/>
            <a:ext cx="10157877" cy="2195524"/>
          </a:xfrm>
        </p:spPr>
        <p:txBody>
          <a:bodyPr/>
          <a:lstStyle/>
          <a:p>
            <a:pPr algn="ctr"/>
            <a:r>
              <a:rPr lang="uk-UA" sz="6000" dirty="0"/>
              <a:t>ДЯКУЄМО ЗА УВАГУ!</a:t>
            </a:r>
            <a:endParaRPr lang="ru-UA" sz="60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9B87B2A-25D5-4E51-AAA8-82038C304B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88013" y="477336"/>
            <a:ext cx="8946541" cy="4195481"/>
          </a:xfrm>
        </p:spPr>
        <p:txBody>
          <a:bodyPr/>
          <a:lstStyle/>
          <a:p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7690690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5A2F9111-B2DB-470C-BA56-608F9B65882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198</TotalTime>
  <Words>410</Words>
  <Application>Microsoft Office PowerPoint</Application>
  <PresentationFormat>Широкоэкранный</PresentationFormat>
  <Paragraphs>56</Paragraphs>
  <Slides>12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Century Gothic</vt:lpstr>
      <vt:lpstr>Wingdings 3</vt:lpstr>
      <vt:lpstr>Ион</vt:lpstr>
      <vt:lpstr>Академічна   доброчесність -</vt:lpstr>
      <vt:lpstr>Академічна доброчесність — </vt:lpstr>
      <vt:lpstr>Необхідність академічної доброчесності</vt:lpstr>
      <vt:lpstr>Основні принципи академічної доброчесності здобувачів освіти</vt:lpstr>
      <vt:lpstr>Види порушення академічної доброчесності:</vt:lpstr>
      <vt:lpstr>Академічний плагіат —</vt:lpstr>
      <vt:lpstr>Академічна відповідальність за порушення академічної доброчесності здобувачів освіти </vt:lpstr>
      <vt:lpstr>Фабрикація —</vt:lpstr>
      <vt:lpstr>Списування —</vt:lpstr>
      <vt:lpstr>Хабарництво —</vt:lpstr>
      <vt:lpstr>Необ’єктивне оцінювання — </vt:lpstr>
      <vt:lpstr>ДЯКУЄМО ЗА УВАГУ!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Академічна   доброчесність.</dc:title>
  <dc:creator>ЮлЯ</dc:creator>
  <cp:lastModifiedBy>ЮлЯ</cp:lastModifiedBy>
  <cp:revision>12</cp:revision>
  <dcterms:created xsi:type="dcterms:W3CDTF">2021-09-19T08:49:53Z</dcterms:created>
  <dcterms:modified xsi:type="dcterms:W3CDTF">2021-09-19T12:08:09Z</dcterms:modified>
</cp:coreProperties>
</file>