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5"/>
  </p:notesMasterIdLst>
  <p:sldIdLst>
    <p:sldId id="301" r:id="rId2"/>
    <p:sldId id="260" r:id="rId3"/>
    <p:sldId id="299" r:id="rId4"/>
    <p:sldId id="257" r:id="rId5"/>
    <p:sldId id="262" r:id="rId6"/>
    <p:sldId id="298" r:id="rId7"/>
    <p:sldId id="259" r:id="rId8"/>
    <p:sldId id="261" r:id="rId9"/>
    <p:sldId id="297" r:id="rId10"/>
    <p:sldId id="279" r:id="rId11"/>
    <p:sldId id="263" r:id="rId12"/>
    <p:sldId id="258" r:id="rId13"/>
    <p:sldId id="269" r:id="rId14"/>
    <p:sldId id="272" r:id="rId15"/>
    <p:sldId id="271" r:id="rId16"/>
    <p:sldId id="295" r:id="rId17"/>
    <p:sldId id="273" r:id="rId18"/>
    <p:sldId id="274" r:id="rId19"/>
    <p:sldId id="296" r:id="rId20"/>
    <p:sldId id="280" r:id="rId21"/>
    <p:sldId id="267" r:id="rId22"/>
    <p:sldId id="266" r:id="rId23"/>
    <p:sldId id="265" r:id="rId24"/>
    <p:sldId id="302" r:id="rId25"/>
    <p:sldId id="268" r:id="rId26"/>
    <p:sldId id="276" r:id="rId27"/>
    <p:sldId id="275" r:id="rId28"/>
    <p:sldId id="27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77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31C5"/>
    <a:srgbClr val="F1F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F2486-32E1-4FC6-BA58-0B591B91D482}" type="datetimeFigureOut">
              <a:rPr lang="uk-UA" smtClean="0"/>
              <a:t>14.07.2024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6C4FC-DD63-4906-8EF9-DCFBBB10F34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29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06C4FC-DD63-4906-8EF9-DCFBBB10F348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9287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B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14.07.2024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1.png"/><Relationship Id="rId5" Type="http://schemas.openxmlformats.org/officeDocument/2006/relationships/image" Target="../media/image151.png"/><Relationship Id="rId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0.png"/><Relationship Id="rId5" Type="http://schemas.openxmlformats.org/officeDocument/2006/relationships/image" Target="../media/image20.png"/><Relationship Id="rId4" Type="http://schemas.openxmlformats.org/officeDocument/2006/relationships/image" Target="../media/image28.png"/><Relationship Id="rId9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0.png"/><Relationship Id="rId7" Type="http://schemas.openxmlformats.org/officeDocument/2006/relationships/image" Target="../media/image170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Relationship Id="rId10" Type="http://schemas.openxmlformats.org/officeDocument/2006/relationships/image" Target="../media/image200.png"/><Relationship Id="rId4" Type="http://schemas.openxmlformats.org/officeDocument/2006/relationships/image" Target="../media/image140.png"/><Relationship Id="rId9" Type="http://schemas.openxmlformats.org/officeDocument/2006/relationships/image" Target="../media/image19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F96E823-CFF1-4864-B536-14DA2A2C61D4}"/>
              </a:ext>
            </a:extLst>
          </p:cNvPr>
          <p:cNvSpPr txBox="1"/>
          <p:nvPr/>
        </p:nvSpPr>
        <p:spPr>
          <a:xfrm>
            <a:off x="1778607" y="908720"/>
            <a:ext cx="55867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Вітаю на занятті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D9FE2B-023A-4F9A-AF72-ED6FAD3622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1924383"/>
            <a:ext cx="714375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51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Геодезичні дослідження та проектування автомобільних доріг - Проектування -  Компанія «Гутман Констракшин»">
            <a:extLst>
              <a:ext uri="{FF2B5EF4-FFF2-40B4-BE49-F238E27FC236}">
                <a16:creationId xmlns:a16="http://schemas.microsoft.com/office/drawing/2014/main" id="{C8DDBAFA-8CB9-454C-9BF8-4DDD39465B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9" r="23964"/>
          <a:stretch/>
        </p:blipFill>
        <p:spPr bwMode="auto">
          <a:xfrm>
            <a:off x="0" y="0"/>
            <a:ext cx="5491312" cy="328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79EC896-9EC6-4AA2-8916-A5A7EFBC1A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5145" y="0"/>
            <a:ext cx="4418856" cy="331414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488445E-10DF-41A7-866D-D2EC42DF28A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299"/>
          <a:stretch/>
        </p:blipFill>
        <p:spPr>
          <a:xfrm>
            <a:off x="4706874" y="3212977"/>
            <a:ext cx="4437126" cy="3617692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F335817-179D-452F-9C54-30C0E67D42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941084"/>
            <a:ext cx="5395428" cy="38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8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8337F84-750D-483A-8A10-4ABC146D3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88" t="19552" r="23226" b="22049"/>
          <a:stretch/>
        </p:blipFill>
        <p:spPr>
          <a:xfrm>
            <a:off x="-15090" y="0"/>
            <a:ext cx="5832648" cy="400506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955019-E50C-4A7F-A8DE-6C65772F94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447"/>
          <a:stretch/>
        </p:blipFill>
        <p:spPr>
          <a:xfrm>
            <a:off x="-15090" y="3380393"/>
            <a:ext cx="5782703" cy="3558697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D8A09B5-6467-42FD-BE69-40F54F9D5E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191" y="-16626"/>
            <a:ext cx="4724809" cy="472480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1CC791C-A0F7-467B-BC91-C2FEA9F672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1352" y="3054546"/>
            <a:ext cx="5832648" cy="3884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6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3400" y="764704"/>
            <a:ext cx="7927032" cy="208823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uk-UA" sz="4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Тема:Польові роботи при</a:t>
            </a:r>
          </a:p>
          <a:p>
            <a:r>
              <a:rPr lang="uk-UA" sz="4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інженерно-технічному</a:t>
            </a:r>
          </a:p>
          <a:p>
            <a:r>
              <a:rPr lang="uk-UA" sz="4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нівелюванні трас</a:t>
            </a:r>
            <a:endParaRPr lang="ru-RU" sz="4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 txBox="1">
            <a:spLocks/>
          </p:cNvSpPr>
          <p:nvPr/>
        </p:nvSpPr>
        <p:spPr>
          <a:xfrm>
            <a:off x="533400" y="3228536"/>
            <a:ext cx="8359080" cy="1752600"/>
          </a:xfrm>
          <a:prstGeom prst="rect">
            <a:avLst/>
          </a:prstGeom>
        </p:spPr>
        <p:txBody>
          <a:bodyPr>
            <a:no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Нівелювання траси.</a:t>
            </a:r>
          </a:p>
          <a:p>
            <a:pPr marL="0" indent="0">
              <a:buNone/>
            </a:pPr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Розбивка і закріплення на місцевості траси, що нівелюють.</a:t>
            </a:r>
          </a:p>
          <a:p>
            <a:pPr marL="0" indent="0">
              <a:buNone/>
            </a:pPr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Розбивка колових кривих</a:t>
            </a:r>
          </a:p>
          <a:p>
            <a:pPr marL="0" indent="0">
              <a:buNone/>
            </a:pPr>
            <a:r>
              <a:rPr lang="uk-UA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Нівелювання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IV </a:t>
            </a:r>
            <a:r>
              <a:rPr lang="uk-UA" sz="3200" dirty="0">
                <a:latin typeface="Times New Roman" pitchFamily="18" charset="0"/>
                <a:cs typeface="Times New Roman" pitchFamily="18" charset="0"/>
              </a:rPr>
              <a:t>класу для передачі висоти.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2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36502C-80C2-42BD-AB22-73FFB42DED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72755" y="2955840"/>
            <a:ext cx="3157925" cy="468031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B93CDFE-C1CB-458B-84F8-72522DBF868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760" b="13808"/>
          <a:stretch/>
        </p:blipFill>
        <p:spPr>
          <a:xfrm>
            <a:off x="11562" y="-59912"/>
            <a:ext cx="9144000" cy="377694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D699CDC-9329-4518-A8AE-92334BBCBD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930" t="2684"/>
          <a:stretch/>
        </p:blipFill>
        <p:spPr>
          <a:xfrm rot="5400000">
            <a:off x="5134126" y="2865086"/>
            <a:ext cx="3157925" cy="486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671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85660">
            <a:off x="1517656" y="-3926"/>
            <a:ext cx="6031723" cy="3720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 descr="E:\Нівелювання Презентації\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2163"/>
            <a:ext cx="4751898" cy="34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E:\Нівелювання Презентації\3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8" t="5267" r="4063" b="6146"/>
          <a:stretch/>
        </p:blipFill>
        <p:spPr bwMode="auto">
          <a:xfrm>
            <a:off x="4895955" y="3383040"/>
            <a:ext cx="4248045" cy="3451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3686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764704"/>
            <a:ext cx="85281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Етапи робіт при нівелюванні траси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8310" y="1916832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Clr>
                <a:schemeClr val="accent4">
                  <a:lumMod val="50000"/>
                </a:schemeClr>
              </a:buClr>
              <a:buFont typeface="Wingdings" pitchFamily="2" charset="2"/>
              <a:buChar char="Ø"/>
            </a:pPr>
            <a:r>
              <a:rPr lang="uk-UA" sz="3600" dirty="0"/>
              <a:t>Одержання завдання.</a:t>
            </a:r>
          </a:p>
          <a:p>
            <a:pPr marL="571500" indent="-571500">
              <a:buClr>
                <a:schemeClr val="accent4">
                  <a:lumMod val="50000"/>
                </a:schemeClr>
              </a:buClr>
              <a:buFont typeface="Wingdings" pitchFamily="2" charset="2"/>
              <a:buChar char="Ø"/>
            </a:pPr>
            <a:r>
              <a:rPr lang="uk-UA" sz="3600" dirty="0"/>
              <a:t>Рекогносцировка траси.</a:t>
            </a:r>
          </a:p>
          <a:p>
            <a:pPr marL="571500" indent="-571500">
              <a:buClr>
                <a:schemeClr val="accent4">
                  <a:lumMod val="50000"/>
                </a:schemeClr>
              </a:buClr>
              <a:buFont typeface="Wingdings" pitchFamily="2" charset="2"/>
              <a:buChar char="Ø"/>
            </a:pPr>
            <a:r>
              <a:rPr lang="uk-UA" sz="3600" dirty="0"/>
              <a:t>Розбивка пікетажу.</a:t>
            </a:r>
          </a:p>
          <a:p>
            <a:pPr marL="571500" indent="-571500">
              <a:buClr>
                <a:schemeClr val="accent4">
                  <a:lumMod val="50000"/>
                </a:schemeClr>
              </a:buClr>
              <a:buFont typeface="Wingdings" pitchFamily="2" charset="2"/>
              <a:buChar char="Ø"/>
            </a:pPr>
            <a:r>
              <a:rPr lang="uk-UA" sz="3600" dirty="0"/>
              <a:t>Нівелювання траси.</a:t>
            </a:r>
          </a:p>
          <a:p>
            <a:pPr marL="571500" indent="-571500">
              <a:buClr>
                <a:schemeClr val="accent4">
                  <a:lumMod val="50000"/>
                </a:schemeClr>
              </a:buClr>
              <a:buFont typeface="Wingdings" pitchFamily="2" charset="2"/>
              <a:buChar char="Ø"/>
            </a:pPr>
            <a:r>
              <a:rPr lang="uk-UA" sz="3600" dirty="0"/>
              <a:t>Ув’язка перевищень і обчислення позначок точок.</a:t>
            </a:r>
          </a:p>
          <a:p>
            <a:pPr marL="571500" indent="-571500">
              <a:buClr>
                <a:schemeClr val="accent4">
                  <a:lumMod val="50000"/>
                </a:schemeClr>
              </a:buClr>
              <a:buFont typeface="Wingdings" pitchFamily="2" charset="2"/>
              <a:buChar char="Ø"/>
            </a:pPr>
            <a:r>
              <a:rPr lang="uk-UA" sz="3600" dirty="0"/>
              <a:t>Складання профілю траси.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30097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692696"/>
            <a:ext cx="51902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Проектування траси 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771B069-D25D-4F96-9182-3732BE585F0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0949" y="1831169"/>
            <a:ext cx="8682101" cy="319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998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F532A94-99B1-4ED1-A629-EEFCAA9AF70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664046" cy="6015854"/>
          </a:xfrm>
          <a:prstGeom prst="rect">
            <a:avLst/>
          </a:prstGeom>
        </p:spPr>
      </p:pic>
      <p:sp>
        <p:nvSpPr>
          <p:cNvPr id="8" name="Дуга 7">
            <a:extLst>
              <a:ext uri="{FF2B5EF4-FFF2-40B4-BE49-F238E27FC236}">
                <a16:creationId xmlns:a16="http://schemas.microsoft.com/office/drawing/2014/main" id="{3CAB0169-ED28-4038-917E-0106C00FF3C8}"/>
              </a:ext>
            </a:extLst>
          </p:cNvPr>
          <p:cNvSpPr/>
          <p:nvPr/>
        </p:nvSpPr>
        <p:spPr>
          <a:xfrm rot="10231020">
            <a:off x="2501776" y="1118937"/>
            <a:ext cx="1584176" cy="1224136"/>
          </a:xfrm>
          <a:prstGeom prst="arc">
            <a:avLst>
              <a:gd name="adj1" fmla="val 15555774"/>
              <a:gd name="adj2" fmla="val 21014036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4D665A-7316-4CD3-B327-CCC715CCE715}"/>
              </a:ext>
            </a:extLst>
          </p:cNvPr>
          <p:cNvSpPr txBox="1"/>
          <p:nvPr/>
        </p:nvSpPr>
        <p:spPr>
          <a:xfrm>
            <a:off x="2915816" y="18223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8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endParaRPr lang="uk-UA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Дуга 9">
            <a:extLst>
              <a:ext uri="{FF2B5EF4-FFF2-40B4-BE49-F238E27FC236}">
                <a16:creationId xmlns:a16="http://schemas.microsoft.com/office/drawing/2014/main" id="{F06405A9-74C7-41DC-B51A-9C2C756F184C}"/>
              </a:ext>
            </a:extLst>
          </p:cNvPr>
          <p:cNvSpPr/>
          <p:nvPr/>
        </p:nvSpPr>
        <p:spPr>
          <a:xfrm rot="14046777">
            <a:off x="4709642" y="3883127"/>
            <a:ext cx="1219384" cy="1236571"/>
          </a:xfrm>
          <a:prstGeom prst="arc">
            <a:avLst>
              <a:gd name="adj1" fmla="val 5586506"/>
              <a:gd name="adj2" fmla="val 21359587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672603-71A4-41B0-B72C-2E0BAC2CAB93}"/>
              </a:ext>
            </a:extLst>
          </p:cNvPr>
          <p:cNvSpPr txBox="1"/>
          <p:nvPr/>
        </p:nvSpPr>
        <p:spPr>
          <a:xfrm>
            <a:off x="5070167" y="44560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8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endParaRPr lang="uk-UA" b="1" i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EA873E8-2CE8-4034-90EF-D653A0524BF5}"/>
              </a:ext>
            </a:extLst>
          </p:cNvPr>
          <p:cNvSpPr/>
          <p:nvPr/>
        </p:nvSpPr>
        <p:spPr>
          <a:xfrm>
            <a:off x="2658763" y="548680"/>
            <a:ext cx="52518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Кути повороту траси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601396B-42ED-4F05-948A-4C5329E46F4C}"/>
              </a:ext>
            </a:extLst>
          </p:cNvPr>
          <p:cNvSpPr txBox="1"/>
          <p:nvPr/>
        </p:nvSpPr>
        <p:spPr>
          <a:xfrm>
            <a:off x="3685132" y="1628800"/>
            <a:ext cx="15358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uk-U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=180°− </a:t>
            </a:r>
            <a:r>
              <a:rPr lang="uk-UA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β</a:t>
            </a:r>
            <a:r>
              <a:rPr lang="uk-UA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endParaRPr lang="uk-U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5E2904-1F25-4EED-8E0B-5C3E499ECCAF}"/>
              </a:ext>
            </a:extLst>
          </p:cNvPr>
          <p:cNvSpPr txBox="1"/>
          <p:nvPr/>
        </p:nvSpPr>
        <p:spPr>
          <a:xfrm>
            <a:off x="6012160" y="4363706"/>
            <a:ext cx="194331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φ</a:t>
            </a:r>
            <a:r>
              <a:rPr lang="uk-UA" sz="1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лів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uk-UA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β</a:t>
            </a:r>
            <a:r>
              <a:rPr lang="uk-UA" sz="18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− 180°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602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9590" y="5192968"/>
            <a:ext cx="423910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Rp1 –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пункт державної нівелірної мережі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ПК0, …, ПК3 – пікети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ПК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+50 – плюсова точка</a:t>
            </a:r>
          </a:p>
          <a:p>
            <a:r>
              <a:rPr lang="uk-UA" dirty="0">
                <a:latin typeface="Times New Roman" pitchFamily="18" charset="0"/>
                <a:cs typeface="Times New Roman" pitchFamily="18" charset="0"/>
              </a:rPr>
              <a:t>ВК</a:t>
            </a:r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– вершина кута повороту траси</a:t>
            </a:r>
          </a:p>
          <a:p>
            <a:r>
              <a:rPr lang="el-GR" dirty="0">
                <a:latin typeface="Times New Roman" pitchFamily="18" charset="0"/>
                <a:cs typeface="Times New Roman" pitchFamily="18" charset="0"/>
              </a:rPr>
              <a:t>φ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– кут повороту траси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58763" y="548680"/>
            <a:ext cx="45970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Розбивка пікетажу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478BF5-02AB-4F80-819E-117E082BDD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" r="1879"/>
          <a:stretch/>
        </p:blipFill>
        <p:spPr>
          <a:xfrm>
            <a:off x="107504" y="3198834"/>
            <a:ext cx="8928992" cy="19895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69C9A7B-CC05-45E7-A08F-94B4BF583FC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7"/>
          <a:stretch/>
        </p:blipFill>
        <p:spPr>
          <a:xfrm>
            <a:off x="107504" y="1196752"/>
            <a:ext cx="8928992" cy="17860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284DAB-AA7B-4BE5-808F-2F8EF91036BE}"/>
              </a:ext>
            </a:extLst>
          </p:cNvPr>
          <p:cNvSpPr txBox="1"/>
          <p:nvPr/>
        </p:nvSpPr>
        <p:spPr>
          <a:xfrm>
            <a:off x="6444208" y="1988840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>
                <a:latin typeface="Times New Roman" pitchFamily="18" charset="0"/>
                <a:cs typeface="Times New Roman" pitchFamily="18" charset="0"/>
              </a:rPr>
              <a:t>ВК</a:t>
            </a:r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1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0695154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868144" y="4401156"/>
            <a:ext cx="2134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Плюсові точки</a:t>
            </a:r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3CC7D6B8-2E27-4594-84EF-91E7676A00E2}"/>
              </a:ext>
            </a:extLst>
          </p:cNvPr>
          <p:cNvGrpSpPr/>
          <p:nvPr/>
        </p:nvGrpSpPr>
        <p:grpSpPr>
          <a:xfrm>
            <a:off x="765406" y="836712"/>
            <a:ext cx="2786083" cy="4496039"/>
            <a:chOff x="765406" y="836712"/>
            <a:chExt cx="2786083" cy="4496039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847875" y="4501754"/>
              <a:ext cx="2399696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uk-UA" sz="2400" dirty="0">
                  <a:latin typeface="Times New Roman" pitchFamily="18" charset="0"/>
                  <a:cs typeface="Times New Roman" pitchFamily="18" charset="0"/>
                </a:rPr>
                <a:t>1 – пікетна точка</a:t>
              </a:r>
            </a:p>
            <a:p>
              <a:r>
                <a:rPr lang="uk-UA" sz="2400" dirty="0">
                  <a:latin typeface="Times New Roman" pitchFamily="18" charset="0"/>
                  <a:cs typeface="Times New Roman" pitchFamily="18" charset="0"/>
                </a:rPr>
                <a:t>2 – сторожок</a:t>
              </a:r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F24E44B0-72C0-4ED9-9FF6-AF08429859D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65406" y="1223673"/>
              <a:ext cx="2786083" cy="3238524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32A7D842-91BC-4663-84D9-3209864A7806}"/>
                </a:ext>
              </a:extLst>
            </p:cNvPr>
            <p:cNvSpPr txBox="1"/>
            <p:nvPr/>
          </p:nvSpPr>
          <p:spPr>
            <a:xfrm>
              <a:off x="1883255" y="1716278"/>
              <a:ext cx="32893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2400" b="1" dirty="0"/>
                <a:t>5</a:t>
              </a:r>
            </a:p>
          </p:txBody>
        </p:sp>
        <p:cxnSp>
          <p:nvCxnSpPr>
            <p:cNvPr id="10" name="Прямая соединительная линия 9">
              <a:extLst>
                <a:ext uri="{FF2B5EF4-FFF2-40B4-BE49-F238E27FC236}">
                  <a16:creationId xmlns:a16="http://schemas.microsoft.com/office/drawing/2014/main" id="{5E4637E2-5140-4FE1-B9AD-511C741E5B0B}"/>
                </a:ext>
              </a:extLst>
            </p:cNvPr>
            <p:cNvCxnSpPr/>
            <p:nvPr/>
          </p:nvCxnSpPr>
          <p:spPr>
            <a:xfrm flipH="1" flipV="1">
              <a:off x="1108307" y="1874441"/>
              <a:ext cx="432048" cy="72008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>
              <a:extLst>
                <a:ext uri="{FF2B5EF4-FFF2-40B4-BE49-F238E27FC236}">
                  <a16:creationId xmlns:a16="http://schemas.microsoft.com/office/drawing/2014/main" id="{96AD3DC6-ABA6-40C2-B95C-62236532D16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58447" y="1217566"/>
              <a:ext cx="338554" cy="461665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ADCBBB4-9571-4463-BED1-8A23F91818FC}"/>
                </a:ext>
              </a:extLst>
            </p:cNvPr>
            <p:cNvSpPr txBox="1"/>
            <p:nvPr/>
          </p:nvSpPr>
          <p:spPr>
            <a:xfrm>
              <a:off x="887362" y="1485445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C4C765F-066E-44CE-9824-65D44F10C299}"/>
                </a:ext>
              </a:extLst>
            </p:cNvPr>
            <p:cNvSpPr txBox="1"/>
            <p:nvPr/>
          </p:nvSpPr>
          <p:spPr>
            <a:xfrm>
              <a:off x="2411760" y="836712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uk-UA" sz="2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</p:grp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60B2CB9-29F2-48D1-96FD-1244F872B294}"/>
              </a:ext>
            </a:extLst>
          </p:cNvPr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" r="42870"/>
          <a:stretch/>
        </p:blipFill>
        <p:spPr bwMode="auto">
          <a:xfrm>
            <a:off x="3923929" y="1392814"/>
            <a:ext cx="5112568" cy="28282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2149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4D0D937-382E-4CF3-90E0-B9201E529F1C}"/>
              </a:ext>
            </a:extLst>
          </p:cNvPr>
          <p:cNvSpPr/>
          <p:nvPr/>
        </p:nvSpPr>
        <p:spPr>
          <a:xfrm>
            <a:off x="1058023" y="404664"/>
            <a:ext cx="68892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Пікетажний журнал</a:t>
            </a:r>
            <a:endParaRPr lang="ru-RU" sz="40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469842A-9E0D-4177-8943-6F236BAEC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12550"/>
            <a:ext cx="7923161" cy="57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843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950BAC-0EEC-4FA9-AB76-1C6189BDE42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67" y="638628"/>
            <a:ext cx="8161229" cy="621937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34258" y="476672"/>
            <a:ext cx="53368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Нівелювання поперечників</a:t>
            </a:r>
            <a:endParaRPr lang="ru-RU" sz="36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251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55576" y="692696"/>
            <a:ext cx="8229600" cy="1139825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Кути повороту траси</a:t>
            </a:r>
            <a:endParaRPr lang="ru-RU" sz="36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35697DC-D53C-4CDE-A0D7-9DDEF7A1353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4790"/>
            <a:ext cx="9144000" cy="415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99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571645"/>
            <a:ext cx="9144000" cy="643126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Елементи колової кривої</a:t>
            </a:r>
            <a:endParaRPr lang="ru-RU" sz="3600" i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3B398CA-C7E0-42C5-8749-1F92CD9A8E86}"/>
                  </a:ext>
                </a:extLst>
              </p:cNvPr>
              <p:cNvSpPr txBox="1"/>
              <p:nvPr/>
            </p:nvSpPr>
            <p:spPr>
              <a:xfrm>
                <a:off x="5841124" y="1916832"/>
                <a:ext cx="1993238" cy="722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𝑇</m:t>
                      </m:r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𝑅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𝑡𝑔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𝜑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3B398CA-C7E0-42C5-8749-1F92CD9A8E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1124" y="1916832"/>
                <a:ext cx="1993238" cy="72276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C60842E-B949-4193-8972-16710AC85213}"/>
                  </a:ext>
                </a:extLst>
              </p:cNvPr>
              <p:cNvSpPr txBox="1"/>
              <p:nvPr/>
            </p:nvSpPr>
            <p:spPr>
              <a:xfrm>
                <a:off x="5841124" y="2726825"/>
                <a:ext cx="2042931" cy="7837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К=</m:t>
                      </m:r>
                      <m:f>
                        <m:fPr>
                          <m:ctrlPr>
                            <a:rPr lang="uk-UA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r>
                            <a:rPr lang="uk-UA" sz="2400" b="0" i="1" smtClean="0">
                              <a:latin typeface="Cambria Math"/>
                              <a:ea typeface="Cambria Math"/>
                            </a:rPr>
                            <m:t>∗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∗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𝜑</m:t>
                          </m:r>
                        </m:num>
                        <m:den>
                          <m:sSup>
                            <m:sSupPr>
                              <m:ctrlPr>
                                <a:rPr lang="uk-UA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C60842E-B949-4193-8972-16710AC852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1124" y="2726825"/>
                <a:ext cx="2042931" cy="78374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D352BCB-4575-4449-A7BB-BD35C9E6E382}"/>
                  </a:ext>
                </a:extLst>
              </p:cNvPr>
              <p:cNvSpPr txBox="1"/>
              <p:nvPr/>
            </p:nvSpPr>
            <p:spPr>
              <a:xfrm>
                <a:off x="5841124" y="5085184"/>
                <a:ext cx="178285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Д=2Т−К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0D352BCB-4575-4449-A7BB-BD35C9E6E3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1124" y="5085184"/>
                <a:ext cx="1782859" cy="461665"/>
              </a:xfrm>
              <a:prstGeom prst="rect">
                <a:avLst/>
              </a:prstGeom>
              <a:blipFill>
                <a:blip r:embed="rId5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4CD5741-0227-43C6-ABAA-296E8D76270A}"/>
                  </a:ext>
                </a:extLst>
              </p:cNvPr>
              <p:cNvSpPr txBox="1"/>
              <p:nvPr/>
            </p:nvSpPr>
            <p:spPr>
              <a:xfrm>
                <a:off x="5841124" y="3717032"/>
                <a:ext cx="2967544" cy="10468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Б=</m:t>
                      </m:r>
                      <m:r>
                        <a:rPr lang="en-US" sz="2400" b="0" i="1" smtClean="0">
                          <a:latin typeface="Cambria Math"/>
                        </a:rPr>
                        <m:t>𝑅</m:t>
                      </m:r>
                      <m:r>
                        <a:rPr lang="en-US" sz="2400" b="0" i="1" smtClean="0">
                          <a:latin typeface="Cambria Math"/>
                        </a:rPr>
                        <m:t>∗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/>
                                </a:rPr>
                                <m:t>𝑐𝑜𝑠</m:t>
                              </m:r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𝜑</m:t>
                                  </m:r>
                                </m:num>
                                <m:den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den>
                          </m:f>
                          <m:r>
                            <a:rPr lang="en-US" sz="2400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4CD5741-0227-43C6-ABAA-296E8D7627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1124" y="3717032"/>
                <a:ext cx="2967544" cy="104689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471B90-8A30-40E7-855E-11FF355F592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"/>
          <a:stretch/>
        </p:blipFill>
        <p:spPr>
          <a:xfrm>
            <a:off x="0" y="1126690"/>
            <a:ext cx="5818668" cy="561467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FDAC77-404D-43F5-8A2E-FD2B61E54447}"/>
              </a:ext>
            </a:extLst>
          </p:cNvPr>
          <p:cNvSpPr txBox="1"/>
          <p:nvPr/>
        </p:nvSpPr>
        <p:spPr>
          <a:xfrm>
            <a:off x="2411760" y="2996952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3831C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</a:p>
        </p:txBody>
      </p:sp>
    </p:spTree>
    <p:extLst>
      <p:ext uri="{BB962C8B-B14F-4D97-AF65-F5344CB8AC3E}">
        <p14:creationId xmlns:p14="http://schemas.microsoft.com/office/powerpoint/2010/main" val="119675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571645"/>
            <a:ext cx="9144000" cy="643126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Головні точки колової кривої</a:t>
            </a:r>
            <a:endParaRPr lang="ru-RU" sz="3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3B2400-C904-4D72-8A6B-0AC73DB75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74308"/>
            <a:ext cx="8424936" cy="4390607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A62B004-C907-467C-8125-807DAD0FAD7D}"/>
              </a:ext>
            </a:extLst>
          </p:cNvPr>
          <p:cNvSpPr/>
          <p:nvPr/>
        </p:nvSpPr>
        <p:spPr>
          <a:xfrm>
            <a:off x="3873871" y="5552079"/>
            <a:ext cx="20882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Контроль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КК=ПК+Т-Д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75656" y="4509120"/>
            <a:ext cx="1800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ПК=ВКП -Т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64A5DCE-E313-4ADA-99AA-4BE024581DBE}"/>
              </a:ext>
            </a:extLst>
          </p:cNvPr>
          <p:cNvSpPr/>
          <p:nvPr/>
        </p:nvSpPr>
        <p:spPr>
          <a:xfrm>
            <a:off x="3851920" y="3861048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СК=ПК+1/2К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9F83169-C8FA-471D-BEAD-3687DB8E0E68}"/>
              </a:ext>
            </a:extLst>
          </p:cNvPr>
          <p:cNvSpPr/>
          <p:nvPr/>
        </p:nvSpPr>
        <p:spPr>
          <a:xfrm>
            <a:off x="5940152" y="4509120"/>
            <a:ext cx="2232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КК=СК+1/2К</a:t>
            </a:r>
          </a:p>
        </p:txBody>
      </p:sp>
    </p:spTree>
    <p:extLst>
      <p:ext uri="{BB962C8B-B14F-4D97-AF65-F5344CB8AC3E}">
        <p14:creationId xmlns:p14="http://schemas.microsoft.com/office/powerpoint/2010/main" val="1512726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34145" y="595992"/>
            <a:ext cx="54302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Елементи колової кривої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4700" y="1188686"/>
            <a:ext cx="5903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Кут повороту траси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φ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=48</a:t>
            </a:r>
            <a:r>
              <a:rPr lang="uk-UA" sz="2400" b="1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uk-UA" sz="2400" b="1" baseline="30000" dirty="0">
                <a:latin typeface="Times New Roman" pitchFamily="18" charset="0"/>
                <a:cs typeface="Times New Roman" pitchFamily="18" charset="0"/>
              </a:rPr>
              <a:t>/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Радіус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R=100 м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Вершина кута повороту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ВКП=ПК2+75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75161" y="2512190"/>
                <a:ext cx="1993238" cy="722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𝑇</m:t>
                      </m:r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𝑅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𝑡𝑔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𝜑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161" y="2512190"/>
                <a:ext cx="1993238" cy="72276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851920" y="2389015"/>
                <a:ext cx="4378185" cy="84593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/>
                        </a:rPr>
                        <m:t>𝑇</m:t>
                      </m:r>
                      <m:r>
                        <a:rPr lang="en-US" sz="2400" i="1" smtClean="0">
                          <a:latin typeface="Cambria Math"/>
                        </a:rPr>
                        <m:t>=100×</m:t>
                      </m:r>
                      <m:r>
                        <a:rPr lang="en-US" sz="2400" i="1">
                          <a:latin typeface="Cambria Math"/>
                          <a:ea typeface="Cambria Math"/>
                        </a:rPr>
                        <m:t>𝑡𝑔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48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40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22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  <a:ea typeface="Cambria Math"/>
                                </a:rPr>
                                <m:t>/</m:t>
                              </m:r>
                            </m:sup>
                          </m:sSup>
                        </m:num>
                        <m:den>
                          <m:r>
                            <a:rPr lang="en-US" sz="2400" i="1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=44,91</m:t>
                      </m:r>
                      <m:r>
                        <a:rPr lang="uk-UA" sz="2400" b="0" i="1" smtClean="0">
                          <a:latin typeface="Cambria Math"/>
                          <a:ea typeface="Cambria Math"/>
                        </a:rPr>
                        <m:t>м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389015"/>
                <a:ext cx="4378185" cy="84593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75161" y="3322183"/>
                <a:ext cx="2042931" cy="7837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К=</m:t>
                      </m:r>
                      <m:f>
                        <m:fPr>
                          <m:ctrlPr>
                            <a:rPr lang="uk-UA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r>
                            <a:rPr lang="uk-UA" sz="2400" b="0" i="1" smtClean="0">
                              <a:latin typeface="Cambria Math"/>
                              <a:ea typeface="Cambria Math"/>
                            </a:rPr>
                            <m:t>∗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∗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𝜑</m:t>
                          </m:r>
                        </m:num>
                        <m:den>
                          <m:sSup>
                            <m:sSupPr>
                              <m:ctrlPr>
                                <a:rPr lang="uk-UA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161" y="3322183"/>
                <a:ext cx="2042931" cy="78374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851920" y="3284512"/>
                <a:ext cx="4810804" cy="8483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К=</m:t>
                      </m:r>
                      <m:f>
                        <m:fPr>
                          <m:ctrlPr>
                            <a:rPr lang="uk-UA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 b="0" i="1" smtClean="0">
                              <a:latin typeface="Cambria Math"/>
                            </a:rPr>
                            <m:t>3,14∗100∗</m:t>
                          </m:r>
                          <m:sSup>
                            <m:sSupPr>
                              <m:ctrlPr>
                                <a:rPr lang="uk-UA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0" i="1" smtClean="0">
                                  <a:latin typeface="Cambria Math"/>
                                </a:rPr>
                                <m:t>48</m:t>
                              </m:r>
                            </m:e>
                            <m:sup>
                              <m:r>
                                <a:rPr lang="uk-UA" sz="2400" b="0" i="1" smtClean="0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  <m:sSup>
                            <m:sSupPr>
                              <m:ctrlPr>
                                <a:rPr lang="uk-UA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0" i="1" smtClean="0">
                                  <a:latin typeface="Cambria Math"/>
                                </a:rPr>
                                <m:t>22</m:t>
                              </m:r>
                            </m:e>
                            <m:sup>
                              <m:r>
                                <a:rPr lang="uk-UA" sz="2400" b="0" i="1" smtClean="0">
                                  <a:latin typeface="Cambria Math"/>
                                </a:rPr>
                                <m:t>/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uk-UA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b="0" i="1" smtClean="0">
                                  <a:latin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uk-UA" sz="2400" b="0" i="1" smtClean="0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  <m:r>
                        <a:rPr lang="en-US" sz="2400" i="1">
                          <a:latin typeface="Cambria Math"/>
                        </a:rPr>
                        <m:t>=84,</m:t>
                      </m:r>
                      <m:r>
                        <a:rPr lang="uk-UA" sz="2400" b="0" i="1" smtClean="0">
                          <a:latin typeface="Cambria Math"/>
                        </a:rPr>
                        <m:t>37</m:t>
                      </m:r>
                      <m:r>
                        <a:rPr lang="uk-UA" sz="2400" i="1">
                          <a:latin typeface="Cambria Math"/>
                        </a:rPr>
                        <m:t>м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3284512"/>
                <a:ext cx="4810804" cy="84830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75161" y="5815916"/>
                <a:ext cx="178285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Д=2Т−К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161" y="5815916"/>
                <a:ext cx="1782859" cy="461665"/>
              </a:xfrm>
              <a:prstGeom prst="rect">
                <a:avLst/>
              </a:prstGeom>
              <a:blipFill>
                <a:blip r:embed="rId6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80837" y="5800343"/>
                <a:ext cx="434926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i="1" smtClean="0">
                          <a:latin typeface="Cambria Math"/>
                        </a:rPr>
                        <m:t>Д=2</m:t>
                      </m:r>
                      <m:r>
                        <a:rPr lang="uk-UA" sz="2400" b="0" i="1" smtClean="0">
                          <a:latin typeface="Cambria Math"/>
                        </a:rPr>
                        <m:t>∗44,91</m:t>
                      </m:r>
                      <m:r>
                        <a:rPr lang="uk-UA" sz="2400" i="1">
                          <a:latin typeface="Cambria Math"/>
                        </a:rPr>
                        <m:t>−</m:t>
                      </m:r>
                      <m:r>
                        <a:rPr lang="uk-UA" sz="2400" b="0" i="1" smtClean="0">
                          <a:latin typeface="Cambria Math"/>
                        </a:rPr>
                        <m:t>84,37=5,45м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0837" y="5800343"/>
                <a:ext cx="4349268" cy="461665"/>
              </a:xfrm>
              <a:prstGeom prst="rect">
                <a:avLst/>
              </a:prstGeom>
              <a:blipFill>
                <a:blip r:embed="rId7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75161" y="4331439"/>
                <a:ext cx="2967544" cy="10468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Б=</m:t>
                      </m:r>
                      <m:r>
                        <a:rPr lang="en-US" sz="2400" b="0" i="1" smtClean="0">
                          <a:latin typeface="Cambria Math"/>
                        </a:rPr>
                        <m:t>𝑅</m:t>
                      </m:r>
                      <m:r>
                        <a:rPr lang="en-US" sz="2400" b="0" i="1" smtClean="0">
                          <a:latin typeface="Cambria Math"/>
                        </a:rPr>
                        <m:t>∗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/>
                                </a:rPr>
                                <m:t>𝑐𝑜𝑠</m:t>
                              </m:r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𝜑</m:t>
                                  </m:r>
                                </m:num>
                                <m:den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den>
                          </m:f>
                          <m:r>
                            <a:rPr lang="en-US" sz="2400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161" y="4331439"/>
                <a:ext cx="2967544" cy="104689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837067" y="4293096"/>
                <a:ext cx="5182573" cy="11235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i="1" smtClean="0">
                          <a:latin typeface="Cambria Math"/>
                        </a:rPr>
                        <m:t>Б=</m:t>
                      </m:r>
                      <m:r>
                        <a:rPr lang="en-US" sz="2400" b="0" i="1" smtClean="0">
                          <a:latin typeface="Cambria Math"/>
                        </a:rPr>
                        <m:t>100</m:t>
                      </m:r>
                      <m:r>
                        <a:rPr lang="en-US" sz="2400" i="1">
                          <a:latin typeface="Cambria Math"/>
                        </a:rPr>
                        <m:t>∗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/>
                                </a:rPr>
                                <m:t>𝑐𝑜𝑠</m:t>
                              </m:r>
                              <m:f>
                                <m:f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sz="24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b="0" i="1" smtClean="0">
                                          <a:latin typeface="Cambria Math"/>
                                        </a:rPr>
                                        <m:t>48</m:t>
                                      </m:r>
                                    </m:e>
                                    <m:sup>
                                      <m:r>
                                        <a:rPr lang="en-US" sz="2400" b="0" i="1" smtClean="0">
                                          <a:latin typeface="Cambria Math"/>
                                        </a:rPr>
                                        <m:t>0</m:t>
                                      </m:r>
                                    </m:sup>
                                  </m:sSup>
                                  <m:sSup>
                                    <m:sSupPr>
                                      <m:ctrlPr>
                                        <a:rPr lang="en-US" sz="24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US" sz="2400" b="0" i="1" smtClean="0">
                                          <a:latin typeface="Cambria Math"/>
                                        </a:rPr>
                                        <m:t>22</m:t>
                                      </m:r>
                                    </m:e>
                                    <m:sup>
                                      <m:r>
                                        <a:rPr lang="en-US" sz="2400" b="0" i="1" smtClean="0">
                                          <a:latin typeface="Cambria Math"/>
                                        </a:rPr>
                                        <m:t>/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en-US" sz="2400" i="1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den>
                          </m:f>
                          <m:r>
                            <a:rPr lang="en-US" sz="2400" i="1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en-US" sz="2400" i="1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9</m:t>
                      </m:r>
                      <m:r>
                        <a:rPr lang="uk-UA" sz="2400" i="1">
                          <a:latin typeface="Cambria Math"/>
                        </a:rPr>
                        <m:t>,</m:t>
                      </m:r>
                      <m:r>
                        <a:rPr lang="en-US" sz="2400" b="0" i="1" smtClean="0">
                          <a:latin typeface="Cambria Math"/>
                        </a:rPr>
                        <m:t>62</m:t>
                      </m:r>
                      <m:r>
                        <a:rPr lang="uk-UA" sz="2400" i="1">
                          <a:latin typeface="Cambria Math"/>
                        </a:rPr>
                        <m:t>м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067" y="4293096"/>
                <a:ext cx="5182573" cy="1123577"/>
              </a:xfrm>
              <a:prstGeom prst="rect">
                <a:avLst/>
              </a:prstGeom>
              <a:blipFill>
                <a:blip r:embed="rId9"/>
                <a:stretch>
                  <a:fillRect b="-864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4321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060848"/>
            <a:ext cx="388843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 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ВКП    ПК2  +75,00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u="sng" dirty="0">
                <a:latin typeface="Times New Roman" pitchFamily="18" charset="0"/>
                <a:cs typeface="Times New Roman" pitchFamily="18" charset="0"/>
              </a:rPr>
              <a:t>  -   Т </a:t>
            </a: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ПК    </a:t>
            </a:r>
          </a:p>
          <a:p>
            <a:r>
              <a:rPr lang="uk-UA" sz="2800" u="sng" dirty="0">
                <a:latin typeface="Times New Roman" pitchFamily="18" charset="0"/>
                <a:cs typeface="Times New Roman" pitchFamily="18" charset="0"/>
              </a:rPr>
              <a:t>+1/2К </a:t>
            </a: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СК   </a:t>
            </a:r>
          </a:p>
          <a:p>
            <a:r>
              <a:rPr lang="uk-UA" sz="2800" u="sng" dirty="0">
                <a:latin typeface="Times New Roman" pitchFamily="18" charset="0"/>
                <a:cs typeface="Times New Roman" pitchFamily="18" charset="0"/>
              </a:rPr>
              <a:t>+1/2К </a:t>
            </a: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КК    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76056" y="2464152"/>
            <a:ext cx="34563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Контроль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 ВКП    ПК2 +75,00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+    Т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u="sng" dirty="0">
                <a:latin typeface="Times New Roman" pitchFamily="18" charset="0"/>
                <a:cs typeface="Times New Roman" pitchFamily="18" charset="0"/>
              </a:rPr>
              <a:t> -     Д </a:t>
            </a:r>
          </a:p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КК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1640" y="692696"/>
            <a:ext cx="70062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Головні точки колової кривої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B605A5B9-B6B3-4E4D-B1BC-8CA989C0A874}"/>
              </a:ext>
            </a:extLst>
          </p:cNvPr>
          <p:cNvCxnSpPr>
            <a:cxnSpLocks/>
          </p:cNvCxnSpPr>
          <p:nvPr/>
        </p:nvCxnSpPr>
        <p:spPr>
          <a:xfrm>
            <a:off x="1812454" y="2180481"/>
            <a:ext cx="0" cy="28700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4F5AF536-DFBA-4EDA-B298-BC0C139A38C6}"/>
              </a:ext>
            </a:extLst>
          </p:cNvPr>
          <p:cNvCxnSpPr>
            <a:cxnSpLocks/>
          </p:cNvCxnSpPr>
          <p:nvPr/>
        </p:nvCxnSpPr>
        <p:spPr>
          <a:xfrm>
            <a:off x="6228184" y="2996952"/>
            <a:ext cx="0" cy="158417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68DC676-B736-4A7E-B272-A71FEC5D43A0}"/>
              </a:ext>
            </a:extLst>
          </p:cNvPr>
          <p:cNvSpPr txBox="1"/>
          <p:nvPr/>
        </p:nvSpPr>
        <p:spPr>
          <a:xfrm>
            <a:off x="2843808" y="2464152"/>
            <a:ext cx="11735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-44,91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ABADFD30-9ADA-4EAF-ACC3-36B48965B122}"/>
              </a:ext>
            </a:extLst>
          </p:cNvPr>
          <p:cNvCxnSpPr/>
          <p:nvPr/>
        </p:nvCxnSpPr>
        <p:spPr>
          <a:xfrm>
            <a:off x="1536419" y="2926919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B14F82D-2B0B-4FF1-BBE1-25792B71FD15}"/>
              </a:ext>
            </a:extLst>
          </p:cNvPr>
          <p:cNvSpPr txBox="1"/>
          <p:nvPr/>
        </p:nvSpPr>
        <p:spPr>
          <a:xfrm>
            <a:off x="1907704" y="2927182"/>
            <a:ext cx="21096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ПК2  +30,09</a:t>
            </a:r>
            <a:endParaRPr kumimoji="0" lang="ru-RU" sz="2800" b="0" i="0" u="dbl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BCE5F9-60A1-46E4-9443-308EEAD124DC}"/>
              </a:ext>
            </a:extLst>
          </p:cNvPr>
          <p:cNvSpPr txBox="1"/>
          <p:nvPr/>
        </p:nvSpPr>
        <p:spPr>
          <a:xfrm>
            <a:off x="2771801" y="3316096"/>
            <a:ext cx="14278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+42,185</a:t>
            </a: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A8B45A74-8DFC-4B64-843C-32A9718E425B}"/>
              </a:ext>
            </a:extLst>
          </p:cNvPr>
          <p:cNvCxnSpPr/>
          <p:nvPr/>
        </p:nvCxnSpPr>
        <p:spPr>
          <a:xfrm>
            <a:off x="1662836" y="3777725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0207CD3-6DD1-4319-82CB-DD9FFB05F908}"/>
              </a:ext>
            </a:extLst>
          </p:cNvPr>
          <p:cNvSpPr txBox="1"/>
          <p:nvPr/>
        </p:nvSpPr>
        <p:spPr>
          <a:xfrm>
            <a:off x="1837940" y="3809304"/>
            <a:ext cx="24906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ПК2   +72,275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D7C80B-EDAC-4CE2-B758-800AF71411E9}"/>
              </a:ext>
            </a:extLst>
          </p:cNvPr>
          <p:cNvSpPr txBox="1"/>
          <p:nvPr/>
        </p:nvSpPr>
        <p:spPr>
          <a:xfrm>
            <a:off x="2796559" y="4155889"/>
            <a:ext cx="14874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+42,185</a:t>
            </a:r>
          </a:p>
        </p:txBody>
      </p: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3B67AF51-7784-4316-85E6-92418937A906}"/>
              </a:ext>
            </a:extLst>
          </p:cNvPr>
          <p:cNvCxnSpPr/>
          <p:nvPr/>
        </p:nvCxnSpPr>
        <p:spPr>
          <a:xfrm>
            <a:off x="1654700" y="4628340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78B14E18-8090-4B77-868C-4630308E5818}"/>
              </a:ext>
            </a:extLst>
          </p:cNvPr>
          <p:cNvSpPr txBox="1"/>
          <p:nvPr/>
        </p:nvSpPr>
        <p:spPr>
          <a:xfrm>
            <a:off x="1883862" y="4638318"/>
            <a:ext cx="24906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ПК3   +14,46</a:t>
            </a:r>
            <a:endParaRPr kumimoji="0" lang="ru-RU" sz="2800" b="0" i="0" u="dbl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5DA2B8A-71EB-4202-8361-3E11FF3F71F9}"/>
              </a:ext>
            </a:extLst>
          </p:cNvPr>
          <p:cNvSpPr txBox="1"/>
          <p:nvPr/>
        </p:nvSpPr>
        <p:spPr>
          <a:xfrm>
            <a:off x="7092280" y="3313567"/>
            <a:ext cx="124557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+44,91</a:t>
            </a:r>
            <a:endParaRPr lang="uk-UA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30344C7-8F6D-415C-838C-47C32365AF0A}"/>
              </a:ext>
            </a:extLst>
          </p:cNvPr>
          <p:cNvSpPr txBox="1"/>
          <p:nvPr/>
        </p:nvSpPr>
        <p:spPr>
          <a:xfrm>
            <a:off x="7120086" y="3717032"/>
            <a:ext cx="14278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 </a:t>
            </a:r>
            <a:r>
              <a:rPr kumimoji="0" lang="uk-UA" sz="20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uk-UA" sz="28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5,45</a:t>
            </a:r>
            <a:endParaRPr kumimoji="0" lang="ru-RU" sz="2800" b="0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6815704B-5583-415D-94E8-D0B7C73C96DE}"/>
              </a:ext>
            </a:extLst>
          </p:cNvPr>
          <p:cNvCxnSpPr/>
          <p:nvPr/>
        </p:nvCxnSpPr>
        <p:spPr>
          <a:xfrm>
            <a:off x="6054595" y="4177250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2618CCE0-9759-4063-A803-36DA568C95F3}"/>
              </a:ext>
            </a:extLst>
          </p:cNvPr>
          <p:cNvSpPr txBox="1"/>
          <p:nvPr/>
        </p:nvSpPr>
        <p:spPr>
          <a:xfrm>
            <a:off x="6379998" y="4162982"/>
            <a:ext cx="21471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ПК3 +14,46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9085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3" grpId="0"/>
      <p:bldP spid="15" grpId="0"/>
      <p:bldP spid="18" grpId="0"/>
      <p:bldP spid="20" grpId="0"/>
      <p:bldP spid="23" grpId="0"/>
      <p:bldP spid="25" grpId="0"/>
      <p:bldP spid="27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9144695-3647-47BB-9652-AAA6E985C4E1}"/>
              </a:ext>
            </a:extLst>
          </p:cNvPr>
          <p:cNvSpPr/>
          <p:nvPr/>
        </p:nvSpPr>
        <p:spPr>
          <a:xfrm>
            <a:off x="1884319" y="667213"/>
            <a:ext cx="588832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Кут повороту траси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φ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=58</a:t>
            </a:r>
            <a:r>
              <a:rPr lang="uk-UA" sz="2400" b="1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uk-UA" sz="2400" b="1" baseline="30000" dirty="0">
                <a:latin typeface="Times New Roman" pitchFamily="18" charset="0"/>
                <a:cs typeface="Times New Roman" pitchFamily="18" charset="0"/>
              </a:rPr>
              <a:t>/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Радіус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R=120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Вершина кута повороту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ВКП=ПК3+80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79D8737-A3FA-46E4-8C67-816018300774}"/>
                  </a:ext>
                </a:extLst>
              </p:cNvPr>
              <p:cNvSpPr txBox="1"/>
              <p:nvPr/>
            </p:nvSpPr>
            <p:spPr>
              <a:xfrm>
                <a:off x="407812" y="2014443"/>
                <a:ext cx="1993238" cy="722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</a:rPr>
                        <m:t>𝑇</m:t>
                      </m:r>
                      <m:r>
                        <a:rPr lang="en-US" sz="2400" b="0" i="1" smtClean="0">
                          <a:latin typeface="Cambria Math"/>
                        </a:rPr>
                        <m:t>=</m:t>
                      </m:r>
                      <m:r>
                        <a:rPr lang="en-US" sz="2400" b="0" i="1" smtClean="0">
                          <a:latin typeface="Cambria Math"/>
                        </a:rPr>
                        <m:t>𝑅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</a:rPr>
                        <m:t>𝑡𝑔</m:t>
                      </m:r>
                      <m:f>
                        <m:fPr>
                          <m:ctrlPr>
                            <a:rPr lang="en-US" sz="24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𝜑</m:t>
                          </m:r>
                        </m:num>
                        <m:den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79D8737-A3FA-46E4-8C67-8160183007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12" y="2014443"/>
                <a:ext cx="1993238" cy="72276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70D6ED4-F31E-47F6-8A8A-F57DE3CF3C65}"/>
                  </a:ext>
                </a:extLst>
              </p:cNvPr>
              <p:cNvSpPr txBox="1"/>
              <p:nvPr/>
            </p:nvSpPr>
            <p:spPr>
              <a:xfrm>
                <a:off x="407812" y="2824436"/>
                <a:ext cx="2042931" cy="7837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К=</m:t>
                      </m:r>
                      <m:f>
                        <m:fPr>
                          <m:ctrlPr>
                            <a:rPr lang="uk-UA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  <m:r>
                            <a:rPr lang="uk-UA" sz="2400" b="0" i="1" smtClean="0">
                              <a:latin typeface="Cambria Math"/>
                              <a:ea typeface="Cambria Math"/>
                            </a:rPr>
                            <m:t>∗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𝑅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∗</m:t>
                          </m:r>
                          <m:r>
                            <a:rPr lang="en-US" sz="2400" b="0" i="1" smtClean="0">
                              <a:latin typeface="Cambria Math"/>
                              <a:ea typeface="Cambria Math"/>
                            </a:rPr>
                            <m:t>𝜑</m:t>
                          </m:r>
                        </m:num>
                        <m:den>
                          <m:sSup>
                            <m:sSupPr>
                              <m:ctrlPr>
                                <a:rPr lang="uk-UA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0" i="1" smtClean="0">
                                  <a:latin typeface="Cambria Math"/>
                                </a:rPr>
                                <m:t>180</m:t>
                              </m:r>
                            </m:e>
                            <m:sup>
                              <m:r>
                                <a:rPr lang="en-US" sz="2400" b="0" i="1" smtClean="0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70D6ED4-F31E-47F6-8A8A-F57DE3CF3C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12" y="2824436"/>
                <a:ext cx="2042931" cy="78374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E2CC55C-8424-4F63-B819-0005A400BB77}"/>
                  </a:ext>
                </a:extLst>
              </p:cNvPr>
              <p:cNvSpPr txBox="1"/>
              <p:nvPr/>
            </p:nvSpPr>
            <p:spPr>
              <a:xfrm>
                <a:off x="389235" y="3879588"/>
                <a:ext cx="178285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Д=2Т−К</m:t>
                      </m:r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E2CC55C-8424-4F63-B819-0005A400B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235" y="3879588"/>
                <a:ext cx="1782859" cy="461665"/>
              </a:xfrm>
              <a:prstGeom prst="rect">
                <a:avLst/>
              </a:prstGeom>
              <a:blipFill>
                <a:blip r:embed="rId4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7A08AAA-DC4F-4162-A29E-34C0FC7967CB}"/>
                  </a:ext>
                </a:extLst>
              </p:cNvPr>
              <p:cNvSpPr txBox="1"/>
              <p:nvPr/>
            </p:nvSpPr>
            <p:spPr>
              <a:xfrm>
                <a:off x="405740" y="4560515"/>
                <a:ext cx="2967544" cy="10468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/>
                        </a:rPr>
                        <m:t>Б=</m:t>
                      </m:r>
                      <m:r>
                        <a:rPr lang="en-US" sz="2400" b="0" i="1" smtClean="0">
                          <a:latin typeface="Cambria Math"/>
                        </a:rPr>
                        <m:t>𝑅</m:t>
                      </m:r>
                      <m:r>
                        <a:rPr lang="en-US" sz="2400" b="0" i="1" smtClean="0">
                          <a:latin typeface="Cambria Math"/>
                        </a:rPr>
                        <m:t>∗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/>
                                </a:rPr>
                                <m:t>𝑐𝑜𝑠</m:t>
                              </m:r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smtClean="0">
                                      <a:latin typeface="Cambria Math"/>
                                      <a:ea typeface="Cambria Math"/>
                                    </a:rPr>
                                    <m:t>𝜑</m:t>
                                  </m:r>
                                </m:num>
                                <m:den>
                                  <m:r>
                                    <a:rPr lang="en-US" sz="2400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den>
                          </m:f>
                          <m:r>
                            <a:rPr lang="en-US" sz="2400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7A08AAA-DC4F-4162-A29E-34C0FC7967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740" y="4560515"/>
                <a:ext cx="2967544" cy="104689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1489490-1399-41C1-B45C-1A73F6B89AAD}"/>
              </a:ext>
            </a:extLst>
          </p:cNvPr>
          <p:cNvSpPr/>
          <p:nvPr/>
        </p:nvSpPr>
        <p:spPr>
          <a:xfrm>
            <a:off x="5251764" y="2014443"/>
            <a:ext cx="3888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  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ВКП     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u="sng" dirty="0">
                <a:latin typeface="Times New Roman" pitchFamily="18" charset="0"/>
                <a:cs typeface="Times New Roman" pitchFamily="18" charset="0"/>
              </a:rPr>
              <a:t>   -   Т                </a:t>
            </a:r>
            <a:endParaRPr lang="ru-RU" sz="2400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  ПК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u="sng" dirty="0">
                <a:latin typeface="Times New Roman" pitchFamily="18" charset="0"/>
                <a:cs typeface="Times New Roman" pitchFamily="18" charset="0"/>
              </a:rPr>
              <a:t>+1/2К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  СК</a:t>
            </a:r>
          </a:p>
          <a:p>
            <a:r>
              <a:rPr lang="uk-UA" sz="2400" u="sng" dirty="0">
                <a:latin typeface="Times New Roman" pitchFamily="18" charset="0"/>
                <a:cs typeface="Times New Roman" pitchFamily="18" charset="0"/>
              </a:rPr>
              <a:t>+1/2К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  КК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C6A03F4-5AB4-49E6-A8D6-E00EA3F856E7}"/>
              </a:ext>
            </a:extLst>
          </p:cNvPr>
          <p:cNvSpPr/>
          <p:nvPr/>
        </p:nvSpPr>
        <p:spPr>
          <a:xfrm>
            <a:off x="5279804" y="4839000"/>
            <a:ext cx="3456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Контроль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ВКП </a:t>
            </a: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+    Т              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u="sng" dirty="0">
                <a:latin typeface="Times New Roman" pitchFamily="18" charset="0"/>
                <a:cs typeface="Times New Roman" pitchFamily="18" charset="0"/>
              </a:rPr>
              <a:t> -     Д               </a:t>
            </a:r>
            <a:endParaRPr lang="ru-RU" sz="2400" u="dbl" dirty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  КК 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C65AD6CB-0C1E-4A22-A474-2FF2B7E1FDCF}"/>
              </a:ext>
            </a:extLst>
          </p:cNvPr>
          <p:cNvCxnSpPr/>
          <p:nvPr/>
        </p:nvCxnSpPr>
        <p:spPr>
          <a:xfrm>
            <a:off x="6080039" y="2762213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166C7F44-B4EF-4364-8B59-CF2F0358A8AA}"/>
              </a:ext>
            </a:extLst>
          </p:cNvPr>
          <p:cNvCxnSpPr/>
          <p:nvPr/>
        </p:nvCxnSpPr>
        <p:spPr>
          <a:xfrm>
            <a:off x="6084168" y="4221088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4215B20E-FE76-4876-B482-AEA8D7A34376}"/>
              </a:ext>
            </a:extLst>
          </p:cNvPr>
          <p:cNvCxnSpPr/>
          <p:nvPr/>
        </p:nvCxnSpPr>
        <p:spPr>
          <a:xfrm>
            <a:off x="6103218" y="3481958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E70CB8AB-5B1A-4B6B-B49E-68F4D1A938B3}"/>
              </a:ext>
            </a:extLst>
          </p:cNvPr>
          <p:cNvCxnSpPr/>
          <p:nvPr/>
        </p:nvCxnSpPr>
        <p:spPr>
          <a:xfrm>
            <a:off x="6103218" y="6316588"/>
            <a:ext cx="25202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521AE371-5BEF-4A81-B8C1-174C363C9EAA}"/>
              </a:ext>
            </a:extLst>
          </p:cNvPr>
          <p:cNvCxnSpPr/>
          <p:nvPr/>
        </p:nvCxnSpPr>
        <p:spPr>
          <a:xfrm>
            <a:off x="6228184" y="2132856"/>
            <a:ext cx="0" cy="242765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6E96AE06-AA9A-485E-B5FE-B6AEE602C9C1}"/>
              </a:ext>
            </a:extLst>
          </p:cNvPr>
          <p:cNvCxnSpPr>
            <a:cxnSpLocks/>
          </p:cNvCxnSpPr>
          <p:nvPr/>
        </p:nvCxnSpPr>
        <p:spPr>
          <a:xfrm>
            <a:off x="6228184" y="5301208"/>
            <a:ext cx="0" cy="136815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10777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31AA565-E402-4F9E-B969-4BBB042D22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9" r="2691" b="15895"/>
          <a:stretch/>
        </p:blipFill>
        <p:spPr>
          <a:xfrm>
            <a:off x="17748" y="1061803"/>
            <a:ext cx="9108504" cy="408403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461977"/>
            <a:ext cx="56605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Складне нівелювання траси</a:t>
            </a:r>
            <a:endParaRPr lang="ru-RU" sz="36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04804BC-63E3-41B7-91B9-8C7F5616F481}"/>
                  </a:ext>
                </a:extLst>
              </p:cNvPr>
              <p:cNvSpPr txBox="1"/>
              <p:nvPr/>
            </p:nvSpPr>
            <p:spPr>
              <a:xfrm>
                <a:off x="1043608" y="5229200"/>
                <a:ext cx="2448272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sz="2800" b="0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sSub>
                        <m:sSubPr>
                          <m:ctrlP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04804BC-63E3-41B7-91B9-8C7F5616F4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5229200"/>
                <a:ext cx="2448272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76CA4FD-70DA-41B5-8955-B0D5A97B54B1}"/>
                  </a:ext>
                </a:extLst>
              </p:cNvPr>
              <p:cNvSpPr txBox="1"/>
              <p:nvPr/>
            </p:nvSpPr>
            <p:spPr>
              <a:xfrm>
                <a:off x="3131840" y="4077072"/>
                <a:ext cx="72008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uk-UA" b="1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76CA4FD-70DA-41B5-8955-B0D5A97B54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4077072"/>
                <a:ext cx="72008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3CA39D1-5569-405B-B149-4813777B1564}"/>
                  </a:ext>
                </a:extLst>
              </p:cNvPr>
              <p:cNvSpPr txBox="1"/>
              <p:nvPr/>
            </p:nvSpPr>
            <p:spPr>
              <a:xfrm>
                <a:off x="5442412" y="3573016"/>
                <a:ext cx="64807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3CA39D1-5569-405B-B149-4813777B15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2412" y="3573016"/>
                <a:ext cx="648072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938BFF2-67FD-475E-AFD6-2642DE531A8C}"/>
                  </a:ext>
                </a:extLst>
              </p:cNvPr>
              <p:cNvSpPr txBox="1"/>
              <p:nvPr/>
            </p:nvSpPr>
            <p:spPr>
              <a:xfrm>
                <a:off x="7884368" y="3244334"/>
                <a:ext cx="64807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𝟑</m:t>
                          </m:r>
                        </m:sub>
                      </m:sSub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938BFF2-67FD-475E-AFD6-2642DE531A8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84368" y="3244334"/>
                <a:ext cx="648072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578FD7B-E8C8-45AB-B4CB-34B1AB263A6C}"/>
                  </a:ext>
                </a:extLst>
              </p:cNvPr>
              <p:cNvSpPr txBox="1"/>
              <p:nvPr/>
            </p:nvSpPr>
            <p:spPr>
              <a:xfrm>
                <a:off x="8451050" y="3573016"/>
                <a:ext cx="64807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FF0000"/>
                              </a:solidFill>
                              <a:latin typeface="Cambria Math"/>
                              <a:cs typeface="Times New Roman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uk-UA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АВ</m:t>
                          </m:r>
                        </m:sub>
                      </m:sSub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578FD7B-E8C8-45AB-B4CB-34B1AB263A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1050" y="3573016"/>
                <a:ext cx="648072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B4EDD38-BCAC-46FC-AD44-3E78A588E1C9}"/>
                  </a:ext>
                </a:extLst>
              </p:cNvPr>
              <p:cNvSpPr txBox="1"/>
              <p:nvPr/>
            </p:nvSpPr>
            <p:spPr>
              <a:xfrm>
                <a:off x="3491880" y="5224369"/>
                <a:ext cx="2448272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2800" b="0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sSub>
                        <m:sSubPr>
                          <m:ctrlP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6B4EDD38-BCAC-46FC-AD44-3E78A588E1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880" y="5224369"/>
                <a:ext cx="2448272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6F89130-D248-4110-B8A2-10147F7B2E50}"/>
                  </a:ext>
                </a:extLst>
              </p:cNvPr>
              <p:cNvSpPr txBox="1"/>
              <p:nvPr/>
            </p:nvSpPr>
            <p:spPr>
              <a:xfrm>
                <a:off x="6002778" y="5243112"/>
                <a:ext cx="2448272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3</m:t>
                          </m:r>
                        </m:sub>
                      </m:sSub>
                      <m:r>
                        <a:rPr lang="uk-UA" sz="2800" b="0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sSub>
                        <m:sSubPr>
                          <m:ctrlP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A6F89130-D248-4110-B8A2-10147F7B2E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2778" y="5243112"/>
                <a:ext cx="2448272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7ED6AD2-A7A3-421B-A8DF-579E79B9FE8B}"/>
                  </a:ext>
                </a:extLst>
              </p:cNvPr>
              <p:cNvSpPr txBox="1"/>
              <p:nvPr/>
            </p:nvSpPr>
            <p:spPr>
              <a:xfrm>
                <a:off x="2684948" y="5949280"/>
                <a:ext cx="4062136" cy="523220"/>
              </a:xfrm>
              <a:prstGeom prst="rect">
                <a:avLst/>
              </a:prstGeo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  <a:cs typeface="Times New Roman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АВ</m:t>
                          </m:r>
                        </m:sub>
                      </m:sSub>
                      <m:r>
                        <a:rPr lang="en-US" sz="2800" b="0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800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1</m:t>
                          </m:r>
                        </m:sub>
                      </m:sSub>
                      <m:r>
                        <a:rPr lang="uk-UA" sz="2800" b="0" i="1" smtClean="0">
                          <a:latin typeface="Cambria Math" panose="02040503050406030204" pitchFamily="18" charset="0"/>
                          <a:cs typeface="Times New Roman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sz="2800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2</m:t>
                          </m:r>
                        </m:sub>
                      </m:sSub>
                      <m:r>
                        <a:rPr lang="uk-UA" sz="2800" b="0" i="1" smtClean="0">
                          <a:latin typeface="Cambria Math" panose="02040503050406030204" pitchFamily="18" charset="0"/>
                          <a:cs typeface="Times New Roman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sz="2800" i="1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/>
                              <a:cs typeface="Times New Roman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uk-UA" sz="2800" b="0" i="1" smtClean="0"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7ED6AD2-A7A3-421B-A8DF-579E79B9FE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4948" y="5949280"/>
                <a:ext cx="4062136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689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4" grpId="0"/>
      <p:bldP spid="15" grpId="0"/>
      <p:bldP spid="16" grpId="0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034" y="692696"/>
            <a:ext cx="53102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Відлік по чорній стороні задньої рейки</a:t>
            </a:r>
            <a:endParaRPr lang="ru-RU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3822275"/>
            <a:ext cx="5639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Відлік по чорній стороні передньої рейки</a:t>
            </a:r>
            <a:endParaRPr lang="ru-RU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11987AC-3170-496E-A9AB-4B136D09FA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896"/>
          <a:stretch/>
        </p:blipFill>
        <p:spPr>
          <a:xfrm>
            <a:off x="25892" y="1227915"/>
            <a:ext cx="9118108" cy="220108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E212C03-0710-429C-82E4-8FA96374E6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386"/>
          <a:stretch/>
        </p:blipFill>
        <p:spPr>
          <a:xfrm>
            <a:off x="119712" y="4436186"/>
            <a:ext cx="8904576" cy="205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087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23728" y="739321"/>
            <a:ext cx="5590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Відлік по червоній стороні задньої рейки</a:t>
            </a:r>
            <a:endParaRPr lang="ru-RU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1720" y="3789040"/>
            <a:ext cx="5919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Відлік по червоній стороні передньої рейки</a:t>
            </a:r>
            <a:endParaRPr lang="ru-RU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7D3025-8E46-4E6A-96EB-54702BCA11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38" b="51490"/>
          <a:stretch/>
        </p:blipFill>
        <p:spPr>
          <a:xfrm>
            <a:off x="120908" y="1124744"/>
            <a:ext cx="8902184" cy="200486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F9EEB8-95C3-48B4-B3D8-FAC1A2C6C1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18" b="48510"/>
          <a:stretch/>
        </p:blipFill>
        <p:spPr>
          <a:xfrm>
            <a:off x="126941" y="4365104"/>
            <a:ext cx="8896151" cy="200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81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5816" y="980728"/>
            <a:ext cx="363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Відлік на проміжну точку</a:t>
            </a:r>
            <a:endParaRPr lang="ru-RU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A412DE-F150-42E3-BE00-DE727E75F3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1" t="21697" b="45531"/>
          <a:stretch/>
        </p:blipFill>
        <p:spPr>
          <a:xfrm>
            <a:off x="56271" y="2060848"/>
            <a:ext cx="8708621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360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618742"/>
              </p:ext>
            </p:extLst>
          </p:nvPr>
        </p:nvGraphicFramePr>
        <p:xfrm>
          <a:off x="255449" y="1140054"/>
          <a:ext cx="8640000" cy="2656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Номер станції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Назва точки нівелювання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Відліки по рейках, мм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Перевищення, мм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Середнє перевищення, мм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Горизонт приладу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Відмітки, м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Задній</a:t>
                      </a:r>
                    </a:p>
                    <a:p>
                      <a:pPr algn="ctr"/>
                      <a:r>
                        <a:rPr lang="uk-UA" sz="1300" i="1" dirty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13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Передній</a:t>
                      </a:r>
                    </a:p>
                    <a:p>
                      <a:pPr algn="ctr"/>
                      <a:r>
                        <a:rPr lang="en-US" sz="1300" i="1" dirty="0"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300" dirty="0">
                          <a:latin typeface="Times New Roman" pitchFamily="18" charset="0"/>
                          <a:cs typeface="Times New Roman" pitchFamily="18" charset="0"/>
                        </a:rPr>
                        <a:t>Проміжний</a:t>
                      </a:r>
                      <a:endParaRPr lang="en-US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en-US" sz="1300" i="1" dirty="0"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ru-RU" sz="130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600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uk-UA" sz="1600" dirty="0"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uk-UA" sz="1600" dirty="0"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uk-UA" sz="1600" dirty="0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1600" dirty="0">
                          <a:latin typeface="Times New Roman" pitchFamily="18" charset="0"/>
                          <a:cs typeface="Times New Roman" pitchFamily="18" charset="0"/>
                        </a:rPr>
                        <a:t>1693</a:t>
                      </a:r>
                    </a:p>
                    <a:p>
                      <a:r>
                        <a:rPr lang="uk-UA" sz="1600" u="sng" dirty="0">
                          <a:latin typeface="Times New Roman" pitchFamily="18" charset="0"/>
                          <a:cs typeface="Times New Roman" pitchFamily="18" charset="0"/>
                        </a:rPr>
                        <a:t>6377</a:t>
                      </a:r>
                    </a:p>
                    <a:p>
                      <a:r>
                        <a:rPr lang="uk-UA" sz="1600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4684</a:t>
                      </a:r>
                    </a:p>
                    <a:p>
                      <a:endParaRPr lang="ru-RU" sz="16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uk-UA" sz="1600" dirty="0">
                          <a:latin typeface="Times New Roman" pitchFamily="18" charset="0"/>
                          <a:cs typeface="Times New Roman" pitchFamily="18" charset="0"/>
                        </a:rPr>
                        <a:t>1362</a:t>
                      </a:r>
                    </a:p>
                    <a:p>
                      <a:r>
                        <a:rPr lang="uk-UA" sz="1600" u="sng" dirty="0">
                          <a:latin typeface="Times New Roman" pitchFamily="18" charset="0"/>
                          <a:cs typeface="Times New Roman" pitchFamily="18" charset="0"/>
                        </a:rPr>
                        <a:t>6044</a:t>
                      </a:r>
                      <a:endParaRPr lang="uk-UA" sz="1600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uk-UA" sz="1600" u="none" dirty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4682</a:t>
                      </a:r>
                      <a:endParaRPr lang="ru-RU" sz="1600" u="sng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uk-UA" sz="1600" dirty="0">
                          <a:latin typeface="Times New Roman" pitchFamily="18" charset="0"/>
                          <a:cs typeface="Times New Roman" pitchFamily="18" charset="0"/>
                        </a:rPr>
                        <a:t>1532</a:t>
                      </a:r>
                    </a:p>
                    <a:p>
                      <a:endParaRPr lang="uk-UA" sz="1600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uk-UA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555776" y="620688"/>
            <a:ext cx="4446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Журнал технічного нівелювання</a:t>
            </a:r>
            <a:endParaRPr lang="ru-RU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4B357AB-B3DF-4990-BEA2-449858F0B9DA}"/>
              </a:ext>
            </a:extLst>
          </p:cNvPr>
          <p:cNvSpPr/>
          <p:nvPr/>
        </p:nvSpPr>
        <p:spPr>
          <a:xfrm>
            <a:off x="4801203" y="2235642"/>
            <a:ext cx="7104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+0331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F63EF1A-C4E8-4350-9085-ECB1A87F544C}"/>
              </a:ext>
            </a:extLst>
          </p:cNvPr>
          <p:cNvSpPr/>
          <p:nvPr/>
        </p:nvSpPr>
        <p:spPr>
          <a:xfrm>
            <a:off x="4778788" y="2846991"/>
            <a:ext cx="7104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+0333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233D833-2DDD-47AD-BD31-2C982D09527A}"/>
              </a:ext>
            </a:extLst>
          </p:cNvPr>
          <p:cNvSpPr/>
          <p:nvPr/>
        </p:nvSpPr>
        <p:spPr>
          <a:xfrm>
            <a:off x="5940152" y="2567805"/>
            <a:ext cx="7104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uk-UA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+0332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0A4784F3-9CBF-4318-964D-C848EF439F55}"/>
                  </a:ext>
                </a:extLst>
              </p:cNvPr>
              <p:cNvSpPr/>
              <p:nvPr/>
            </p:nvSpPr>
            <p:spPr>
              <a:xfrm>
                <a:off x="187751" y="4001947"/>
                <a:ext cx="5462979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ч</m:t>
                          </m:r>
                        </m:sub>
                      </m:sSub>
                      <m:r>
                        <a:rPr lang="uk-UA" sz="240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ч</m:t>
                          </m:r>
                        </m:sub>
                      </m:sSub>
                      <m:r>
                        <a:rPr lang="uk-UA" sz="24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1693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1362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=+</m:t>
                      </m:r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033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0A4784F3-9CBF-4318-964D-C848EF439F5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751" y="4001947"/>
                <a:ext cx="5462979" cy="46166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FBC65A04-26E4-4E8E-8CF6-750B5151D6B4}"/>
                  </a:ext>
                </a:extLst>
              </p:cNvPr>
              <p:cNvSpPr/>
              <p:nvPr/>
            </p:nvSpPr>
            <p:spPr>
              <a:xfrm>
                <a:off x="220648" y="4714518"/>
                <a:ext cx="6105710" cy="4948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uk-UA" sz="24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′′</m:t>
                          </m:r>
                        </m:sup>
                      </m:sSup>
                      <m:r>
                        <a:rPr lang="uk-UA" sz="240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черв</m:t>
                          </m:r>
                        </m:sub>
                      </m:sSub>
                      <m:r>
                        <a:rPr lang="uk-UA" sz="240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k-UA" sz="2400">
                              <a:latin typeface="Cambria Math" panose="02040503050406030204" pitchFamily="18" charset="0"/>
                            </a:rPr>
                            <m:t>черв</m:t>
                          </m:r>
                        </m:sub>
                      </m:sSub>
                      <m:r>
                        <a:rPr lang="uk-UA" sz="240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6377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6044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=+</m:t>
                      </m:r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033</m:t>
                      </m:r>
                      <m:r>
                        <a:rPr lang="uk-UA" sz="2400">
                          <a:latin typeface="Cambria Math" panose="02040503050406030204" pitchFamily="18" charset="0"/>
                        </a:rPr>
                        <m:t>3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FBC65A04-26E4-4E8E-8CF6-750B5151D6B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48" y="4714518"/>
                <a:ext cx="6105710" cy="494815"/>
              </a:xfrm>
              <a:prstGeom prst="rect">
                <a:avLst/>
              </a:prstGeom>
              <a:blipFill>
                <a:blip r:embed="rId3"/>
                <a:stretch>
                  <a:fillRect b="-609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2FD09039-80FE-4BD1-AB93-F22C6F64F208}"/>
                  </a:ext>
                </a:extLst>
              </p:cNvPr>
              <p:cNvSpPr/>
              <p:nvPr/>
            </p:nvSpPr>
            <p:spPr>
              <a:xfrm>
                <a:off x="220648" y="5640870"/>
                <a:ext cx="5370509" cy="80528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uk-UA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uk-UA" sz="2400" i="0">
                              <a:latin typeface="Cambria Math" panose="02040503050406030204" pitchFamily="18" charset="0"/>
                            </a:rPr>
                            <m:t>сер</m:t>
                          </m:r>
                        </m:sub>
                      </m:sSub>
                      <m:r>
                        <a:rPr lang="uk-UA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uk-UA" sz="2400" i="0">
                                  <a:latin typeface="Cambria Math" panose="02040503050406030204" pitchFamily="18" charset="0"/>
                                </a:rPr>
                                <m:t>′</m:t>
                              </m:r>
                            </m:sup>
                          </m:sSup>
                          <m:r>
                            <a:rPr lang="uk-UA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uk-UA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uk-UA" sz="2400" i="0">
                                  <a:latin typeface="Cambria Math" panose="02040503050406030204" pitchFamily="18" charset="0"/>
                                </a:rPr>
                                <m:t>′′</m:t>
                              </m:r>
                            </m:sup>
                          </m:sSup>
                        </m:num>
                        <m:den>
                          <m:r>
                            <a:rPr lang="uk-UA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uk-UA" sz="24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24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uk-UA" sz="2400" i="0">
                              <a:latin typeface="Cambria Math" panose="02040503050406030204" pitchFamily="18" charset="0"/>
                            </a:rPr>
                            <m:t>331</m:t>
                          </m:r>
                          <m:r>
                            <a:rPr lang="uk-UA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uk-UA" sz="2400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uk-UA" sz="2400" i="0">
                              <a:latin typeface="Cambria Math" panose="02040503050406030204" pitchFamily="18" charset="0"/>
                            </a:rPr>
                            <m:t>333</m:t>
                          </m:r>
                        </m:num>
                        <m:den>
                          <m:r>
                            <a:rPr lang="uk-UA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uk-UA" sz="24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uk-UA" sz="2400" b="0" i="0" smtClean="0">
                          <a:latin typeface="Cambria Math" panose="02040503050406030204" pitchFamily="18" charset="0"/>
                        </a:rPr>
                        <m:t>0</m:t>
                      </m:r>
                      <m:r>
                        <a:rPr lang="uk-UA" sz="2400" i="0">
                          <a:latin typeface="Cambria Math" panose="02040503050406030204" pitchFamily="18" charset="0"/>
                        </a:rPr>
                        <m:t>332</m:t>
                      </m:r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2FD09039-80FE-4BD1-AB93-F22C6F64F2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648" y="5640870"/>
                <a:ext cx="5370509" cy="80528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9246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Нівелювання Презентації\10.jpg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80"/>
          <a:stretch/>
        </p:blipFill>
        <p:spPr bwMode="auto">
          <a:xfrm>
            <a:off x="2483768" y="980728"/>
            <a:ext cx="5011166" cy="323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E:\Нівелювання Презентації\1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042" y="4005065"/>
            <a:ext cx="6086789" cy="282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7042" y="552399"/>
            <a:ext cx="55709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Нівелювання </a:t>
            </a:r>
            <a:r>
              <a:rPr lang="uk-UA" sz="3600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іксових</a:t>
            </a:r>
            <a:r>
              <a:rPr lang="uk-UA" sz="3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точок</a:t>
            </a:r>
            <a:endParaRPr lang="ru-RU" sz="36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31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836712"/>
            <a:ext cx="78803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Вимоги до нівелювання </a:t>
            </a:r>
            <a:r>
              <a:rPr lang="en-US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uk-UA" sz="40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класу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942044"/>
                  </p:ext>
                </p:extLst>
              </p:nvPr>
            </p:nvGraphicFramePr>
            <p:xfrm>
              <a:off x="467544" y="1772816"/>
              <a:ext cx="8352930" cy="4301173"/>
            </p:xfrm>
            <a:graphic>
              <a:graphicData uri="http://schemas.openxmlformats.org/drawingml/2006/table">
                <a:tbl>
                  <a:tblPr firstRow="1" bandRow="1">
                    <a:tableStyleId>{69CF1AB2-1976-4502-BF36-3FF5EA218861}</a:tableStyleId>
                  </a:tblPr>
                  <a:tblGrid>
                    <a:gridCol w="424847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104458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Збільшенням</a:t>
                          </a:r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 зорової труби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 менше 25</a:t>
                          </a:r>
                          <a:r>
                            <a:rPr lang="ar-AE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٭</a:t>
                          </a:r>
                          <a:endParaRPr lang="ru-RU" sz="2000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Ціна поділки циліндричного рівня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</a:t>
                          </a:r>
                          <a:r>
                            <a:rPr lang="ru-RU" sz="2000" b="0" baseline="0" dirty="0">
                              <a:latin typeface="Times New Roman" pitchFamily="18" charset="0"/>
                              <a:cs typeface="Times New Roman" pitchFamily="18" charset="0"/>
                            </a:rPr>
                            <a:t> більше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0" i="1" smtClean="0">
                                      <a:latin typeface="Cambria Math"/>
                                    </a:rPr>
                                    <m:t>25</m:t>
                                  </m:r>
                                </m:e>
                                <m:sup>
                                  <m:r>
                                    <a:rPr lang="en-US" sz="2000" b="0" smtClean="0">
                                      <a:latin typeface="Cambria Math"/>
                                    </a:rPr>
                                    <m:t>′′</m:t>
                                  </m:r>
                                </m:sup>
                              </m:sSup>
                              <m:r>
                                <a:rPr lang="en-US" sz="2000" b="0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uk-UA" sz="2000" b="0" smtClean="0">
                                  <a:latin typeface="Cambria Math"/>
                                </a:rPr>
                                <m:t>на </m:t>
                              </m:r>
                              <m:r>
                                <a:rPr lang="uk-UA" sz="2000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uk-UA" sz="2000" b="0" smtClean="0">
                                  <a:latin typeface="Cambria Math"/>
                                </a:rPr>
                                <m:t>мм</m:t>
                              </m:r>
                            </m:oMath>
                          </a14:m>
                          <a:endParaRPr lang="ru-RU" sz="2000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Нівеліри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Н-3, Н-3К і інші рівноточні до них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Рейки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шашкові двосторонні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Довжина ходу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≤50 км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127392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Прокладання ходів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в одному напрямі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Помилка в ході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ru-RU" sz="2000" b="0" smtClean="0">
                                    <a:latin typeface="Cambria Math"/>
                                  </a:rPr>
                                  <m:t>±</m:t>
                                </m:r>
                                <m:r>
                                  <a:rPr lang="uk-UA" sz="2000" b="0" i="1" smtClean="0">
                                    <a:latin typeface="Cambria Math"/>
                                  </a:rPr>
                                  <m:t>20</m:t>
                                </m:r>
                                <m:r>
                                  <a:rPr lang="uk-UA" sz="2000" b="0" smtClean="0">
                                    <a:latin typeface="Cambria Math"/>
                                  </a:rPr>
                                  <m:t>∗</m:t>
                                </m:r>
                                <m:rad>
                                  <m:radPr>
                                    <m:degHide m:val="on"/>
                                    <m:ctrlPr>
                                      <a:rPr lang="uk-UA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sz="2000" b="0" i="1" smtClean="0">
                                        <a:latin typeface="Cambria Math"/>
                                      </a:rPr>
                                      <m:t>𝐿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lang="ru-RU" sz="2000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Довжина </a:t>
                          </a:r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візирного променя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75-100 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Нерівність пліч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 повинна перевищувати 5 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Висота візирного променя над поверхнею землі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 менше 0.2 м. 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8942044"/>
                  </p:ext>
                </p:extLst>
              </p:nvPr>
            </p:nvGraphicFramePr>
            <p:xfrm>
              <a:off x="467544" y="1772816"/>
              <a:ext cx="8352930" cy="4301173"/>
            </p:xfrm>
            <a:graphic>
              <a:graphicData uri="http://schemas.openxmlformats.org/drawingml/2006/table">
                <a:tbl>
                  <a:tblPr firstRow="1" bandRow="1">
                    <a:tableStyleId>{69CF1AB2-1976-4502-BF36-3FF5EA218861}</a:tableStyleId>
                  </a:tblPr>
                  <a:tblGrid>
                    <a:gridCol w="424847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104458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Збільшенням</a:t>
                          </a:r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 зорової труби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 менше 25</a:t>
                          </a:r>
                          <a:r>
                            <a:rPr lang="ar-AE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٭</a:t>
                          </a:r>
                          <a:endParaRPr lang="ru-RU" sz="2000" b="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Ціна поділки циліндричного рівня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>
                          <a:blip r:embed="rId2"/>
                          <a:stretch>
                            <a:fillRect l="-103561" t="-107692" r="-445" b="-91384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Нівеліри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Н-3, Н-3К і інші рівноточні до них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Рейки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шашкові двосторонні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Довжина ходу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≤50 км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Прокладання ходів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в одному напрямі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430213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Помилка в ході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>
                        <a:blipFill>
                          <a:blip r:embed="rId2"/>
                          <a:stretch>
                            <a:fillRect l="-103561" t="-557746" r="-445" b="-36901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Довжина </a:t>
                          </a:r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візирного променя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75-100 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Нерівність пліч 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 повинна перевищувати 5 м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8"/>
                      </a:ext>
                    </a:extLst>
                  </a:tr>
                  <a:tr h="701040">
                    <a:tc>
                      <a:txBody>
                        <a:bodyPr/>
                        <a:lstStyle/>
                        <a:p>
                          <a:r>
                            <a:rPr lang="uk-UA" sz="2000" b="0" noProof="0" dirty="0">
                              <a:latin typeface="Times New Roman" pitchFamily="18" charset="0"/>
                              <a:cs typeface="Times New Roman" pitchFamily="18" charset="0"/>
                            </a:rPr>
                            <a:t>Висота візирного променя над поверхнею землі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ru-RU" sz="2000" b="0" dirty="0">
                              <a:latin typeface="Times New Roman" pitchFamily="18" charset="0"/>
                              <a:cs typeface="Times New Roman" pitchFamily="18" charset="0"/>
                            </a:rPr>
                            <a:t>не менше 0.2 м. 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9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3962670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284148"/>
            <a:ext cx="720079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1. Відлік по чорному боці задньої рейки.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2. Відлік по чорному боці передньої рейки.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3. Відлік по червоному боці передньої рейки.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4. Відлік по червоному боці задньої рейки.</a:t>
            </a:r>
            <a:endParaRPr lang="ru-RU" sz="2800" u="db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7704" y="797510"/>
            <a:ext cx="508696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Порядок спостережень </a:t>
            </a:r>
          </a:p>
          <a:p>
            <a:pPr algn="ctr"/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станціях 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класу</a:t>
            </a:r>
            <a:endParaRPr lang="ru-RU" sz="3600" b="1" u="dbl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1527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Объект 1"/>
              <p:cNvSpPr txBox="1"/>
              <p:nvPr/>
            </p:nvSpPr>
            <p:spPr bwMode="auto">
              <a:xfrm>
                <a:off x="2051720" y="2276475"/>
                <a:ext cx="6245695" cy="27490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uk-UA" sz="48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uk-UA" sz="48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uk-UA" sz="48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=±20мм×</m:t>
                      </m:r>
                      <m:rad>
                        <m:radPr>
                          <m:degHide m:val="on"/>
                          <m:ctrlPr>
                            <a:rPr lang="uk-UA" sz="4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4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rad>
                    </m:oMath>
                    <m:oMath xmlns:m="http://schemas.openxmlformats.org/officeDocument/2006/math">
                      <m:r>
                        <a:rPr lang="uk-UA" sz="4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до</m:t>
                      </m:r>
                    </m:oMath>
                    <m:oMath xmlns:m="http://schemas.openxmlformats.org/officeDocument/2006/math">
                      <m:r>
                        <m:rPr>
                          <m:sty m:val="p"/>
                        </m:rPr>
                        <a:rPr lang="uk-UA" sz="4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Δ</m:t>
                      </m:r>
                      <m:r>
                        <a:rPr lang="uk-UA" sz="4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uk-UA" sz="4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=±30мм×</m:t>
                      </m:r>
                      <m:rad>
                        <m:radPr>
                          <m:degHide m:val="on"/>
                          <m:ctrlPr>
                            <a:rPr lang="uk-UA" sz="4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uk-UA" sz="4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</m:rad>
                    </m:oMath>
                  </m:oMathPara>
                </a14:m>
                <a:endParaRPr lang="uk-UA" sz="4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Объект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051720" y="2276475"/>
                <a:ext cx="6245695" cy="274900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55576" y="692696"/>
            <a:ext cx="8229600" cy="1139825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Допустима нев'язка в обчисленні перевищень</a:t>
            </a:r>
            <a:endParaRPr lang="ru-RU" sz="4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2917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9C5E12C-E34A-418F-BC1D-AE709A8724BA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1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94C802-B245-4524-B7C5-F75EF43D41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072" y="695025"/>
            <a:ext cx="6481818" cy="611835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904C4C1-C06F-4CF7-8A8B-AFC399EC3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589" y="668422"/>
            <a:ext cx="6244022" cy="617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2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64C7B2-F2CD-4336-AD91-6D01CC795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05451"/>
            <a:ext cx="6135321" cy="610545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3F0C125-073F-407E-A692-F841BF243A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174" y="727649"/>
            <a:ext cx="6173063" cy="608325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C54AE12E-9552-4789-9A55-4541EEBB7BC0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1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733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A939DC-4862-4800-8F99-0AC43799E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67886"/>
            <a:ext cx="6133486" cy="615133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CF51B45-CC39-4A12-B7FF-680297610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07886"/>
            <a:ext cx="6328073" cy="619011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9EBBC7C-5C6D-4CD4-8328-DB9E593114F7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2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362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662353-A441-40A3-980B-5F1DFC0E8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64704"/>
            <a:ext cx="6081578" cy="60932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8DB3AF0-9DB8-4A9B-9A1C-AD2824B296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635" y="764704"/>
            <a:ext cx="6304942" cy="6093296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4016CFF-8584-4F58-8AC0-437C0E96017E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2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17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66D1F0-C23E-4554-A93F-82FF69D7D9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791048"/>
            <a:ext cx="6354735" cy="606695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7B320D0-C605-45C6-A7A4-02E15CDDDF4C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2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8335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C4AE8B-7062-4494-A5C8-481373F61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741272"/>
            <a:ext cx="6169969" cy="61167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A90529-EC2C-4932-A579-49E1EDDD47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07236"/>
            <a:ext cx="6202787" cy="614926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21D1741-4219-4F22-BF76-A290CB9EC9A5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3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57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19844BB-7AFE-4016-ACF4-4A8393033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764704"/>
            <a:ext cx="6270084" cy="60932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5727D6-F18D-42BD-9C37-DB2E054B5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72627"/>
            <a:ext cx="6239212" cy="6185373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5D9E860-67D2-4158-893B-0D8D8A982CE5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3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37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25E643-B391-452F-A5A5-00BB84079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696648"/>
            <a:ext cx="6402030" cy="61613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4577C6-A8E1-4ADC-A5B0-8DF1532B05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166" y="645191"/>
            <a:ext cx="6312201" cy="623731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CD2E98A-667B-419B-85B9-E09B9960C129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3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189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CF11E04-C73B-43DB-9B3E-09AA60B0A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6648"/>
            <a:ext cx="6192688" cy="61334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A1C775-F65C-4AF3-80E8-EC77138872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732307"/>
            <a:ext cx="6120680" cy="60621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18F5FB6-839E-4C3B-9444-7319A11E4D03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4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958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5C541E-BA0F-4E52-A2B7-9266D7CF5E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719041"/>
            <a:ext cx="6276294" cy="61167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FEC599-D56B-49D3-A5A3-06F0E94DB0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47535"/>
            <a:ext cx="6276294" cy="6210465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334FBCC-83B3-43F0-A335-006CF4612AA6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4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19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EF4155-6FAB-46AF-AAF8-6054A079B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6648"/>
            <a:ext cx="6666346" cy="6116728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5346C4E-0DFF-4D7C-9F4B-4D5A384C7F76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4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995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7644457-F8AD-4755-B92A-2FE781DF57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96648"/>
            <a:ext cx="6175827" cy="611672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F47B0A4-050B-4C46-A4F3-4DF2851955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96648"/>
            <a:ext cx="6322082" cy="6161352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936531D-EA63-4F13-BF2B-96DC8E33532B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5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522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BC0497-EFD7-4C01-8F66-882508869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6648"/>
            <a:ext cx="6381612" cy="61613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1161C3-BEF4-4A13-8349-00F818AA0D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118" y="696648"/>
            <a:ext cx="6192688" cy="614426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1F2E08B-08EA-4F8C-ABB2-0AD68691845F}"/>
              </a:ext>
            </a:extLst>
          </p:cNvPr>
          <p:cNvSpPr/>
          <p:nvPr/>
        </p:nvSpPr>
        <p:spPr>
          <a:xfrm>
            <a:off x="3563888" y="0"/>
            <a:ext cx="2288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Станція 5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832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B083976-D694-4ADF-BFB6-12404205BB2B}"/>
              </a:ext>
            </a:extLst>
          </p:cNvPr>
          <p:cNvSpPr/>
          <p:nvPr/>
        </p:nvSpPr>
        <p:spPr>
          <a:xfrm>
            <a:off x="1907704" y="632882"/>
            <a:ext cx="57224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Посторінковий контроль</a:t>
            </a:r>
            <a:endParaRPr lang="ru-RU" sz="40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A5ED162-33A3-4FEC-BA46-70DDC30FE526}"/>
                  </a:ext>
                </a:extLst>
              </p:cNvPr>
              <p:cNvSpPr txBox="1"/>
              <p:nvPr/>
            </p:nvSpPr>
            <p:spPr>
              <a:xfrm>
                <a:off x="1468830" y="1332460"/>
                <a:ext cx="6454909" cy="763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4000" b="0" i="1" smtClean="0">
                          <a:latin typeface="Cambria Math"/>
                          <a:ea typeface="Cambria Math"/>
                        </a:rPr>
                        <m:t>Σ</m:t>
                      </m:r>
                      <m:r>
                        <a:rPr lang="uk-UA" sz="4000" b="0" i="0" smtClean="0">
                          <a:latin typeface="Cambria Math"/>
                          <a:ea typeface="Cambria Math"/>
                        </a:rPr>
                        <m:t>а</m:t>
                      </m:r>
                      <m:r>
                        <a:rPr lang="uk-UA" sz="4000" b="0" i="0" smtClean="0">
                          <a:latin typeface="Cambria Math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l-GR" sz="4000" b="0" i="1" smtClean="0">
                          <a:latin typeface="Cambria Math"/>
                          <a:ea typeface="Cambria Math"/>
                        </a:rPr>
                        <m:t>Σ</m:t>
                      </m:r>
                      <m:r>
                        <a:rPr lang="uk-UA" sz="4000" b="0" i="1" smtClean="0">
                          <a:latin typeface="Cambria Math"/>
                          <a:ea typeface="Cambria Math"/>
                        </a:rPr>
                        <m:t>в=</m:t>
                      </m:r>
                      <m:r>
                        <m:rPr>
                          <m:sty m:val="p"/>
                        </m:rPr>
                        <a:rPr lang="el-GR" sz="4000" b="0" i="1" smtClean="0">
                          <a:latin typeface="Cambria Math"/>
                          <a:ea typeface="Cambria Math"/>
                        </a:rPr>
                        <m:t>Σ</m:t>
                      </m:r>
                      <m:sSub>
                        <m:sSubPr>
                          <m:ctrlPr>
                            <a:rPr lang="el-GR" sz="40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latin typeface="Cambria Math"/>
                              <a:ea typeface="Cambria Math"/>
                            </a:rPr>
                            <m:t>h</m:t>
                          </m:r>
                        </m:e>
                        <m:sub>
                          <m:r>
                            <a:rPr lang="uk-UA" sz="4000" b="0" i="1" smtClean="0">
                              <a:latin typeface="Cambria Math"/>
                              <a:ea typeface="Cambria Math"/>
                            </a:rPr>
                            <m:t>обч</m:t>
                          </m:r>
                        </m:sub>
                      </m:sSub>
                      <m:r>
                        <a:rPr lang="uk-UA" sz="4000" b="0" i="1" smtClean="0">
                          <a:latin typeface="Cambria Math"/>
                          <a:ea typeface="Cambria Math"/>
                        </a:rPr>
                        <m:t>=2∗</m:t>
                      </m:r>
                      <m:r>
                        <m:rPr>
                          <m:sty m:val="p"/>
                        </m:rPr>
                        <a:rPr lang="el-GR" sz="4000" b="0" i="1" smtClean="0">
                          <a:latin typeface="Cambria Math"/>
                          <a:ea typeface="Cambria Math"/>
                        </a:rPr>
                        <m:t>Σ</m:t>
                      </m:r>
                      <m:sSub>
                        <m:sSubPr>
                          <m:ctrlPr>
                            <a:rPr lang="el-GR" sz="4000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latin typeface="Cambria Math"/>
                              <a:ea typeface="Cambria Math"/>
                            </a:rPr>
                            <m:t>h</m:t>
                          </m:r>
                        </m:e>
                        <m:sub>
                          <m:r>
                            <a:rPr lang="uk-UA" sz="4000" b="0" i="1" smtClean="0">
                              <a:latin typeface="Cambria Math"/>
                              <a:ea typeface="Cambria Math"/>
                            </a:rPr>
                            <m:t>сер</m:t>
                          </m:r>
                        </m:sub>
                      </m:sSub>
                    </m:oMath>
                  </m:oMathPara>
                </a14:m>
                <a:endParaRPr lang="ru-RU" sz="40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A5ED162-33A3-4FEC-BA46-70DDC30FE5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8830" y="1332460"/>
                <a:ext cx="6454909" cy="76309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Таблица 3">
                <a:extLst>
                  <a:ext uri="{FF2B5EF4-FFF2-40B4-BE49-F238E27FC236}">
                    <a16:creationId xmlns:a16="http://schemas.microsoft.com/office/drawing/2014/main" id="{ADAF0920-5F00-4528-96A0-8FE41EFC60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95462850"/>
                  </p:ext>
                </p:extLst>
              </p:nvPr>
            </p:nvGraphicFramePr>
            <p:xfrm>
              <a:off x="784809" y="2348880"/>
              <a:ext cx="7822949" cy="3744414"/>
            </p:xfrm>
            <a:graphic>
              <a:graphicData uri="http://schemas.openxmlformats.org/drawingml/2006/table">
                <a:tbl>
                  <a:tblPr firstRow="1" firstCol="1" lastRow="1" lastCol="1" bandRow="1" bandCol="1">
                    <a:tableStyleId>{D7AC3CCA-C797-4891-BE02-D94E43425B78}</a:tableStyleId>
                  </a:tblPr>
                  <a:tblGrid>
                    <a:gridCol w="612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684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675631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720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736529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1010525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860674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  <a:gridCol w="792088">
                      <a:extLst>
                        <a:ext uri="{9D8B030D-6E8A-4147-A177-3AD203B41FA5}">
                          <a16:colId xmlns:a16="http://schemas.microsoft.com/office/drawing/2014/main" val="20007"/>
                        </a:ext>
                      </a:extLst>
                    </a:gridCol>
                    <a:gridCol w="864096">
                      <a:extLst>
                        <a:ext uri="{9D8B030D-6E8A-4147-A177-3AD203B41FA5}">
                          <a16:colId xmlns:a16="http://schemas.microsoft.com/office/drawing/2014/main" val="20008"/>
                        </a:ext>
                      </a:extLst>
                    </a:gridCol>
                    <a:gridCol w="867406">
                      <a:extLst>
                        <a:ext uri="{9D8B030D-6E8A-4147-A177-3AD203B41FA5}">
                          <a16:colId xmlns:a16="http://schemas.microsoft.com/office/drawing/2014/main" val="20009"/>
                        </a:ext>
                      </a:extLst>
                    </a:gridCol>
                  </a:tblGrid>
                  <a:tr h="263569"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№ 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 err="1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Станц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Назва точки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gridSpan="3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Відмітки по рейкам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3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Перевищення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Горизонт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приладу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ГП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Відмітки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Н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658154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Задня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(а)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Передня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(в)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Проміж.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(с)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 err="1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Обчислен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h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Середнє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h </a:t>
                          </a:r>
                          <a:r>
                            <a:rPr lang="uk-UA" sz="1400" b="0" baseline="-2500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сер.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 err="1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Виправл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h </a:t>
                          </a:r>
                          <a:r>
                            <a:rPr lang="uk-UA" sz="1400" b="0" baseline="-2500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вип.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263569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3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6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7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8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9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10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35247"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Rp1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086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564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596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b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598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231,235 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3524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ПК0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145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6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624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600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414221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1600" dirty="0"/>
                            <a:t>--------</a:t>
                          </a: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6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----------</a:t>
                          </a: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6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----------</a:t>
                          </a: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extLst>
                      <a:ext uri="{0D108BD9-81ED-4DB2-BD59-A6C34878D82A}">
                        <a16:rowId xmlns:a16="http://schemas.microsoft.com/office/drawing/2014/main" val="4173242572"/>
                      </a:ext>
                    </a:extLst>
                  </a:tr>
                  <a:tr h="435247"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ПК3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03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80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516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2458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2459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11"/>
                      </a:ext>
                    </a:extLst>
                  </a:tr>
                  <a:tr h="43524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Rp2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283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8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762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2460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12"/>
                      </a:ext>
                    </a:extLst>
                  </a:tr>
                  <a:tr h="403913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20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sz="2400" b="0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  <m:r>
                                  <a:rPr lang="uk-UA" sz="2400" b="0" i="0" smtClean="0">
                                    <a:latin typeface="Cambria Math"/>
                                    <a:ea typeface="Cambria Math"/>
                                  </a:rPr>
                                  <m:t>а</m:t>
                                </m:r>
                              </m:oMath>
                            </m:oMathPara>
                          </a14:m>
                          <a:endParaRPr lang="ru-RU" sz="2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sz="2400" b="0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  <m:r>
                                  <a:rPr lang="uk-UA" sz="2400" b="0" i="1" smtClean="0">
                                    <a:latin typeface="Cambria Math"/>
                                    <a:ea typeface="Cambria Math"/>
                                  </a:rPr>
                                  <m:t>в</m:t>
                                </m:r>
                              </m:oMath>
                            </m:oMathPara>
                          </a14:m>
                          <a:endParaRPr lang="ru-RU" sz="2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2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sz="2400" b="0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  <m:sSub>
                                  <m:sSubPr>
                                    <m:ctrlPr>
                                      <a:rPr lang="el-GR" sz="24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0" i="1" smtClean="0">
                                        <a:latin typeface="Cambria Math"/>
                                        <a:ea typeface="Cambria Math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uk-UA" sz="2400" b="0" i="1" smtClean="0">
                                        <a:latin typeface="Cambria Math"/>
                                        <a:ea typeface="Cambria Math"/>
                                      </a:rPr>
                                      <m:t>обч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sz="2400" b="0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  <m:sSub>
                                  <m:sSubPr>
                                    <m:ctrlPr>
                                      <a:rPr lang="el-GR" sz="2400" b="0" i="1" smtClean="0">
                                        <a:latin typeface="Cambria Math" panose="02040503050406030204" pitchFamily="18" charset="0"/>
                                        <a:ea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0" i="1" smtClean="0">
                                        <a:latin typeface="Cambria Math"/>
                                        <a:ea typeface="Cambria Math"/>
                                      </a:rPr>
                                      <m:t>h</m:t>
                                    </m:r>
                                  </m:e>
                                  <m:sub>
                                    <m:r>
                                      <a:rPr lang="uk-UA" sz="2400" b="0" i="1" smtClean="0">
                                        <a:latin typeface="Cambria Math"/>
                                        <a:ea typeface="Cambria Math"/>
                                      </a:rPr>
                                      <m:t>сер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1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Таблица 3">
                <a:extLst>
                  <a:ext uri="{FF2B5EF4-FFF2-40B4-BE49-F238E27FC236}">
                    <a16:creationId xmlns:a16="http://schemas.microsoft.com/office/drawing/2014/main" id="{ADAF0920-5F00-4528-96A0-8FE41EFC604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95462850"/>
                  </p:ext>
                </p:extLst>
              </p:nvPr>
            </p:nvGraphicFramePr>
            <p:xfrm>
              <a:off x="784809" y="2348880"/>
              <a:ext cx="7822949" cy="3744414"/>
            </p:xfrm>
            <a:graphic>
              <a:graphicData uri="http://schemas.openxmlformats.org/drawingml/2006/table">
                <a:tbl>
                  <a:tblPr firstRow="1" firstCol="1" lastRow="1" lastCol="1" bandRow="1" bandCol="1">
                    <a:tableStyleId>{D7AC3CCA-C797-4891-BE02-D94E43425B78}</a:tableStyleId>
                  </a:tblPr>
                  <a:tblGrid>
                    <a:gridCol w="612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684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675631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720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736529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1010525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860674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  <a:gridCol w="792088">
                      <a:extLst>
                        <a:ext uri="{9D8B030D-6E8A-4147-A177-3AD203B41FA5}">
                          <a16:colId xmlns:a16="http://schemas.microsoft.com/office/drawing/2014/main" val="20007"/>
                        </a:ext>
                      </a:extLst>
                    </a:gridCol>
                    <a:gridCol w="864096">
                      <a:extLst>
                        <a:ext uri="{9D8B030D-6E8A-4147-A177-3AD203B41FA5}">
                          <a16:colId xmlns:a16="http://schemas.microsoft.com/office/drawing/2014/main" val="20008"/>
                        </a:ext>
                      </a:extLst>
                    </a:gridCol>
                    <a:gridCol w="867406">
                      <a:extLst>
                        <a:ext uri="{9D8B030D-6E8A-4147-A177-3AD203B41FA5}">
                          <a16:colId xmlns:a16="http://schemas.microsoft.com/office/drawing/2014/main" val="20009"/>
                        </a:ext>
                      </a:extLst>
                    </a:gridCol>
                  </a:tblGrid>
                  <a:tr h="263569"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№ 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 err="1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Станц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Назва точки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gridSpan="3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Відмітки по рейкам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gridSpan="3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Перевищення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Горизонт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приладу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ГП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Відмітки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Н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658154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Задня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(а)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Передня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(в)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Проміж.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(с)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 err="1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Обчислен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h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Середнє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h </a:t>
                          </a:r>
                          <a:r>
                            <a:rPr lang="uk-UA" sz="1400" b="0" baseline="-2500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сер.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 err="1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Виправл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h </a:t>
                          </a:r>
                          <a:r>
                            <a:rPr lang="uk-UA" sz="1400" b="0" baseline="-2500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вип.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263569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2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3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4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6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7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8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9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10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435247"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Rp1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086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0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564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596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b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598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231,235 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43524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ПК0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145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6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624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endParaRPr lang="ru-RU" dirty="0"/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600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414221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ru-RU" sz="1600" dirty="0"/>
                            <a:t>--------</a:t>
                          </a: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6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----------</a:t>
                          </a: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ru-RU" sz="16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----------</a:t>
                          </a: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>
                        <a:lnL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</a:tcPr>
                    </a:tc>
                    <a:extLst>
                      <a:ext uri="{0D108BD9-81ED-4DB2-BD59-A6C34878D82A}">
                        <a16:rowId xmlns:a16="http://schemas.microsoft.com/office/drawing/2014/main" val="4173242572"/>
                      </a:ext>
                    </a:extLst>
                  </a:tr>
                  <a:tr h="435247"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ПК3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03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80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516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2458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2459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rowSpan="2"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11"/>
                      </a:ext>
                    </a:extLst>
                  </a:tr>
                  <a:tr h="435247"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Rp2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283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8</a:t>
                          </a:r>
                          <a:endParaRPr lang="uk-UA" sz="1400" b="0" dirty="0">
                            <a:effectLst/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762</a:t>
                          </a: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5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US" sz="1400" b="0" dirty="0">
                              <a:effectLst/>
                              <a:latin typeface="Times New Roman" pitchFamily="18" charset="0"/>
                              <a:ea typeface="Times New Roman"/>
                              <a:cs typeface="Times New Roman" pitchFamily="18" charset="0"/>
                            </a:rPr>
                            <a:t>2460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12"/>
                      </a:ext>
                    </a:extLst>
                  </a:tr>
                  <a:tr h="403913"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uk-UA" sz="1400" b="0" dirty="0">
                              <a:effectLst/>
                              <a:latin typeface="Times New Roman" pitchFamily="18" charset="0"/>
                              <a:cs typeface="Times New Roman" pitchFamily="18" charset="0"/>
                            </a:rPr>
                            <a:t> </a:t>
                          </a: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20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25020" marR="25020" marT="0" marB="0" anchor="ctr">
                        <a:blipFill>
                          <a:blip r:embed="rId3"/>
                          <a:stretch>
                            <a:fillRect l="-192793" t="-839394" r="-868468" b="-1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25020" marR="25020" marT="0" marB="0" anchor="ctr">
                        <a:blipFill>
                          <a:blip r:embed="rId3"/>
                          <a:stretch>
                            <a:fillRect l="-275424" t="-839394" r="-716949" b="-1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2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25020" marR="25020" marT="0" marB="0" anchor="ctr">
                        <a:blipFill>
                          <a:blip r:embed="rId3"/>
                          <a:stretch>
                            <a:fillRect l="-339759" t="-839394" r="-336747" b="-1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uk-UA"/>
                        </a:p>
                      </a:txBody>
                      <a:tcPr marL="25020" marR="25020" marT="0" marB="0" anchor="ctr">
                        <a:blipFill>
                          <a:blip r:embed="rId3"/>
                          <a:stretch>
                            <a:fillRect l="-517730" t="-839394" r="-296454" b="-1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1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ru-RU" sz="1400" b="0" dirty="0">
                            <a:effectLst/>
                            <a:latin typeface="Times New Roman" pitchFamily="18" charset="0"/>
                            <a:ea typeface="Times New Roman"/>
                            <a:cs typeface="Times New Roman" pitchFamily="18" charset="0"/>
                          </a:endParaRPr>
                        </a:p>
                      </a:txBody>
                      <a:tcPr marL="25020" marR="25020" marT="0" marB="0"/>
                    </a:tc>
                    <a:extLst>
                      <a:ext uri="{0D108BD9-81ED-4DB2-BD59-A6C34878D82A}">
                        <a16:rowId xmlns:a16="http://schemas.microsoft.com/office/drawing/2014/main" val="10013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138416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43EA1EF-64E8-4CCB-9E4E-F7FC58E174AE}"/>
              </a:ext>
            </a:extLst>
          </p:cNvPr>
          <p:cNvSpPr/>
          <p:nvPr/>
        </p:nvSpPr>
        <p:spPr>
          <a:xfrm>
            <a:off x="2555776" y="548680"/>
            <a:ext cx="426225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ru-RU" sz="40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C71AFDC-8E77-41C4-A223-99BA5A568EFB}"/>
              </a:ext>
            </a:extLst>
          </p:cNvPr>
          <p:cNvSpPr/>
          <p:nvPr/>
        </p:nvSpPr>
        <p:spPr>
          <a:xfrm>
            <a:off x="413537" y="1256566"/>
            <a:ext cx="854673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повторити лекційний матеріал щодо  перевірок нівелірів 2Н – 10КЛ, Н-3, НИ-3;</a:t>
            </a:r>
            <a:endParaRPr lang="uk-UA" sz="35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скласти</a:t>
            </a:r>
            <a:r>
              <a:rPr lang="ru-RU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опорний</a:t>
            </a:r>
            <a:r>
              <a:rPr lang="ru-RU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конспект </a:t>
            </a:r>
            <a:r>
              <a:rPr lang="ru-RU" sz="3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лекції</a:t>
            </a:r>
            <a:r>
              <a:rPr lang="ru-RU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за </a:t>
            </a:r>
            <a:r>
              <a:rPr lang="ru-RU" sz="3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підручником</a:t>
            </a:r>
            <a:r>
              <a:rPr lang="ru-RU" sz="3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5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Новака Б.І. </a:t>
            </a:r>
            <a:r>
              <a:rPr lang="ru-RU" sz="35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Геодезія</a:t>
            </a:r>
            <a:r>
              <a:rPr lang="ru-RU" sz="35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ст.166-173</a:t>
            </a:r>
            <a:endParaRPr lang="uk-UA" sz="35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D452F41-F0EE-4082-95E8-C3CF635CA9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914399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186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1887</TotalTime>
  <Words>829</Words>
  <Application>Microsoft Office PowerPoint</Application>
  <PresentationFormat>Экран (4:3)</PresentationFormat>
  <Paragraphs>278</Paragraphs>
  <Slides>43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52" baseType="lpstr">
      <vt:lpstr>Arial</vt:lpstr>
      <vt:lpstr>Calibri</vt:lpstr>
      <vt:lpstr>Cambria Math</vt:lpstr>
      <vt:lpstr>Constantia</vt:lpstr>
      <vt:lpstr>Monotype Corsiva</vt:lpstr>
      <vt:lpstr>Times New Roman</vt:lpstr>
      <vt:lpstr>Wingdings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Met_kabinet</dc:creator>
  <cp:lastModifiedBy>Met_kab</cp:lastModifiedBy>
  <cp:revision>83</cp:revision>
  <dcterms:created xsi:type="dcterms:W3CDTF">2022-01-26T12:38:56Z</dcterms:created>
  <dcterms:modified xsi:type="dcterms:W3CDTF">2024-07-14T09:22:24Z</dcterms:modified>
</cp:coreProperties>
</file>