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 /><Relationship Id="rId2" Type="http://schemas.openxmlformats.org/package/2006/relationships/metadata/core-properties" Target="docProps/core.xml" /><Relationship Id="rId1" Type="http://schemas.openxmlformats.org/officeDocument/2006/relationships/officeDocument" Target="ppt/presentation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5"/>
  </p:sldMasterIdLst>
  <p:notesMasterIdLst>
    <p:notesMasterId r:id="rId28"/>
  </p:notesMasterIdLst>
  <p:handoutMasterIdLst>
    <p:handoutMasterId r:id="rId29"/>
  </p:handoutMasterIdLst>
  <p:sldIdLst>
    <p:sldId id="257" r:id="rId6"/>
    <p:sldId id="258" r:id="rId7"/>
    <p:sldId id="288" r:id="rId8"/>
    <p:sldId id="289" r:id="rId9"/>
    <p:sldId id="287" r:id="rId10"/>
    <p:sldId id="290" r:id="rId11"/>
    <p:sldId id="291" r:id="rId12"/>
    <p:sldId id="271" r:id="rId13"/>
    <p:sldId id="293" r:id="rId14"/>
    <p:sldId id="278" r:id="rId15"/>
    <p:sldId id="297" r:id="rId16"/>
    <p:sldId id="292" r:id="rId17"/>
    <p:sldId id="279" r:id="rId18"/>
    <p:sldId id="295" r:id="rId19"/>
    <p:sldId id="275" r:id="rId20"/>
    <p:sldId id="294" r:id="rId21"/>
    <p:sldId id="276" r:id="rId22"/>
    <p:sldId id="296" r:id="rId23"/>
    <p:sldId id="298" r:id="rId24"/>
    <p:sldId id="299" r:id="rId25"/>
    <p:sldId id="300" r:id="rId26"/>
    <p:sldId id="301" r:id="rId27"/>
  </p:sldIdLst>
  <p:sldSz cx="12192000" cy="6858000"/>
  <p:notesSz cx="6858000" cy="9144000"/>
  <p:defaultTextStyle>
    <a:defPPr>
      <a:defRPr lang="en-US"/>
    </a:defPPr>
    <a:lvl1pPr marL="0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189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377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566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754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943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131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320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509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other authors" initials="" lastIdx="0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E9396"/>
    <a:srgbClr val="2EA18E"/>
    <a:srgbClr val="E67C49"/>
    <a:srgbClr val="595959"/>
    <a:srgbClr val="59597F"/>
    <a:srgbClr val="C5D148"/>
    <a:srgbClr val="807A7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Помірний стиль 2 –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994" autoAdjust="0"/>
    <p:restoredTop sz="85220" autoAdjust="0"/>
  </p:normalViewPr>
  <p:slideViewPr>
    <p:cSldViewPr snapToGrid="0">
      <p:cViewPr varScale="1">
        <p:scale>
          <a:sx n="58" d="100"/>
          <a:sy n="58" d="100"/>
        </p:scale>
        <p:origin x="1014" y="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3" d="100"/>
          <a:sy n="83" d="100"/>
        </p:scale>
        <p:origin x="3132" y="84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 /><Relationship Id="rId13" Type="http://schemas.openxmlformats.org/officeDocument/2006/relationships/slide" Target="slides/slide8.xml" /><Relationship Id="rId18" Type="http://schemas.openxmlformats.org/officeDocument/2006/relationships/slide" Target="slides/slide13.xml" /><Relationship Id="rId26" Type="http://schemas.openxmlformats.org/officeDocument/2006/relationships/slide" Target="slides/slide21.xml" /><Relationship Id="rId3" Type="http://schemas.openxmlformats.org/officeDocument/2006/relationships/customXml" Target="../customXml/item3.xml" /><Relationship Id="rId21" Type="http://schemas.openxmlformats.org/officeDocument/2006/relationships/slide" Target="slides/slide16.xml" /><Relationship Id="rId34" Type="http://schemas.openxmlformats.org/officeDocument/2006/relationships/tableStyles" Target="tableStyles.xml" /><Relationship Id="rId7" Type="http://schemas.openxmlformats.org/officeDocument/2006/relationships/slide" Target="slides/slide2.xml" /><Relationship Id="rId12" Type="http://schemas.openxmlformats.org/officeDocument/2006/relationships/slide" Target="slides/slide7.xml" /><Relationship Id="rId17" Type="http://schemas.openxmlformats.org/officeDocument/2006/relationships/slide" Target="slides/slide12.xml" /><Relationship Id="rId25" Type="http://schemas.openxmlformats.org/officeDocument/2006/relationships/slide" Target="slides/slide20.xml" /><Relationship Id="rId33" Type="http://schemas.openxmlformats.org/officeDocument/2006/relationships/theme" Target="theme/theme1.xml" /><Relationship Id="rId2" Type="http://schemas.openxmlformats.org/officeDocument/2006/relationships/customXml" Target="../customXml/item2.xml" /><Relationship Id="rId16" Type="http://schemas.openxmlformats.org/officeDocument/2006/relationships/slide" Target="slides/slide11.xml" /><Relationship Id="rId20" Type="http://schemas.openxmlformats.org/officeDocument/2006/relationships/slide" Target="slides/slide15.xml" /><Relationship Id="rId29" Type="http://schemas.openxmlformats.org/officeDocument/2006/relationships/handoutMaster" Target="handoutMasters/handoutMaster1.xml" /><Relationship Id="rId1" Type="http://schemas.openxmlformats.org/officeDocument/2006/relationships/customXml" Target="../customXml/item1.xml" /><Relationship Id="rId6" Type="http://schemas.openxmlformats.org/officeDocument/2006/relationships/slide" Target="slides/slide1.xml" /><Relationship Id="rId11" Type="http://schemas.openxmlformats.org/officeDocument/2006/relationships/slide" Target="slides/slide6.xml" /><Relationship Id="rId24" Type="http://schemas.openxmlformats.org/officeDocument/2006/relationships/slide" Target="slides/slide19.xml" /><Relationship Id="rId32" Type="http://schemas.openxmlformats.org/officeDocument/2006/relationships/viewProps" Target="viewProps.xml" /><Relationship Id="rId5" Type="http://schemas.openxmlformats.org/officeDocument/2006/relationships/slideMaster" Target="slideMasters/slideMaster1.xml" /><Relationship Id="rId15" Type="http://schemas.openxmlformats.org/officeDocument/2006/relationships/slide" Target="slides/slide10.xml" /><Relationship Id="rId23" Type="http://schemas.openxmlformats.org/officeDocument/2006/relationships/slide" Target="slides/slide18.xml" /><Relationship Id="rId28" Type="http://schemas.openxmlformats.org/officeDocument/2006/relationships/notesMaster" Target="notesMasters/notesMaster1.xml" /><Relationship Id="rId10" Type="http://schemas.openxmlformats.org/officeDocument/2006/relationships/slide" Target="slides/slide5.xml" /><Relationship Id="rId19" Type="http://schemas.openxmlformats.org/officeDocument/2006/relationships/slide" Target="slides/slide14.xml" /><Relationship Id="rId31" Type="http://schemas.openxmlformats.org/officeDocument/2006/relationships/presProps" Target="presProps.xml" /><Relationship Id="rId4" Type="http://schemas.openxmlformats.org/officeDocument/2006/relationships/customXml" Target="../customXml/item4.xml" /><Relationship Id="rId9" Type="http://schemas.openxmlformats.org/officeDocument/2006/relationships/slide" Target="slides/slide4.xml" /><Relationship Id="rId14" Type="http://schemas.openxmlformats.org/officeDocument/2006/relationships/slide" Target="slides/slide9.xml" /><Relationship Id="rId22" Type="http://schemas.openxmlformats.org/officeDocument/2006/relationships/slide" Target="slides/slide17.xml" /><Relationship Id="rId27" Type="http://schemas.openxmlformats.org/officeDocument/2006/relationships/slide" Target="slides/slide22.xml" /><Relationship Id="rId30" Type="http://schemas.openxmlformats.org/officeDocument/2006/relationships/commentAuthors" Target="commentAuthors.xml" 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E:\&#1054;&#1090;%20&#1044;&#1080;&#1084;&#1072;&#1089;&#1080;&#1082;&#1072;\&#1044;&#1086;&#1089;&#1083;&#1110;&#1076;%201_&#1054;&#1073;&#1088;&#1072;&#1093;&#1091;&#1085;&#1082;&#1080;.xlsx" TargetMode="External" /><Relationship Id="rId2" Type="http://schemas.microsoft.com/office/2011/relationships/chartColorStyle" Target="colors1.xml" /><Relationship Id="rId1" Type="http://schemas.microsoft.com/office/2011/relationships/chartStyle" Target="style1.xml" 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 /><Relationship Id="rId2" Type="http://schemas.microsoft.com/office/2011/relationships/chartColorStyle" Target="colors2.xml" /><Relationship Id="rId1" Type="http://schemas.microsoft.com/office/2011/relationships/chartStyle" Target="style2.xml" 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oleObject" Target="file:///E:\&#1054;&#1090;%20&#1044;&#1080;&#1084;&#1072;&#1089;&#1080;&#1082;&#1072;\&#1044;&#1086;&#1089;&#1083;&#1110;&#1076;%201_&#1054;&#1073;&#1088;&#1072;&#1093;&#1091;&#1085;&#1082;&#1080;.xlsx" TargetMode="External" /><Relationship Id="rId2" Type="http://schemas.microsoft.com/office/2011/relationships/chartColorStyle" Target="colors3.xml" /><Relationship Id="rId1" Type="http://schemas.microsoft.com/office/2011/relationships/chartStyle" Target="style3.xml" 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4.3598268350422548E-2"/>
          <c:y val="0.14067107352321701"/>
          <c:w val="0.91511780141941956"/>
          <c:h val="0.66083827484527402"/>
        </c:manualLayout>
      </c:layout>
      <c:lineChart>
        <c:grouping val="stacked"/>
        <c:varyColors val="0"/>
        <c:ser>
          <c:idx val="0"/>
          <c:order val="0"/>
          <c:tx>
            <c:strRef>
              <c:f>'Інт.лт.діял'!$C$1</c:f>
              <c:strCache>
                <c:ptCount val="1"/>
                <c:pt idx="0">
                  <c:v>Льотна активність бджіл на зборі пилку, шт./15 хв</c:v>
                </c:pt>
              </c:strCache>
            </c:strRef>
          </c:tx>
          <c:spPr>
            <a:ln w="31750" cap="rnd">
              <a:solidFill>
                <a:schemeClr val="accent1"/>
              </a:solidFill>
              <a:round/>
            </a:ln>
            <a:effectLst/>
          </c:spPr>
          <c:marker>
            <c:symbol val="circle"/>
            <c:size val="17"/>
            <c:spPr>
              <a:solidFill>
                <a:schemeClr val="accent1"/>
              </a:solidFill>
              <a:ln>
                <a:noFill/>
              </a:ln>
              <a:effectLst/>
            </c:spPr>
          </c:marker>
          <c:dLbls>
            <c:spPr>
              <a:solidFill>
                <a:srgbClr val="54585A">
                  <a:lumMod val="65000"/>
                  <a:lumOff val="35000"/>
                  <a:alpha val="75000"/>
                </a:srgbClr>
              </a:solidFill>
              <a:ln>
                <a:noFill/>
              </a:ln>
              <a:effectLst/>
            </c:spPr>
            <c:txPr>
              <a:bodyPr rot="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160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wedgeRectCallout">
                    <a:avLst/>
                  </a:prstGeom>
                  <a:noFill/>
                  <a:ln>
                    <a:noFill/>
                  </a:ln>
                </c15:spPr>
                <c15:showLeaderLines val="0"/>
              </c:ext>
            </c:extLst>
          </c:dLbls>
          <c:cat>
            <c:numRef>
              <c:f>'Інт.лт.діял'!$B$2:$B$19</c:f>
              <c:numCache>
                <c:formatCode>m/d/yyyy</c:formatCode>
                <c:ptCount val="18"/>
                <c:pt idx="0">
                  <c:v>44054</c:v>
                </c:pt>
                <c:pt idx="1">
                  <c:v>44055</c:v>
                </c:pt>
                <c:pt idx="2">
                  <c:v>44056</c:v>
                </c:pt>
                <c:pt idx="3">
                  <c:v>44058</c:v>
                </c:pt>
                <c:pt idx="4">
                  <c:v>44059</c:v>
                </c:pt>
                <c:pt idx="5">
                  <c:v>44060</c:v>
                </c:pt>
                <c:pt idx="6">
                  <c:v>44061</c:v>
                </c:pt>
                <c:pt idx="7">
                  <c:v>44062</c:v>
                </c:pt>
                <c:pt idx="8">
                  <c:v>44063</c:v>
                </c:pt>
                <c:pt idx="9">
                  <c:v>44065</c:v>
                </c:pt>
                <c:pt idx="10">
                  <c:v>44066</c:v>
                </c:pt>
                <c:pt idx="11">
                  <c:v>44068</c:v>
                </c:pt>
                <c:pt idx="12">
                  <c:v>44069</c:v>
                </c:pt>
                <c:pt idx="13">
                  <c:v>44073</c:v>
                </c:pt>
                <c:pt idx="14">
                  <c:v>44074</c:v>
                </c:pt>
                <c:pt idx="15">
                  <c:v>44075</c:v>
                </c:pt>
                <c:pt idx="16">
                  <c:v>44076</c:v>
                </c:pt>
                <c:pt idx="17">
                  <c:v>44077</c:v>
                </c:pt>
              </c:numCache>
            </c:numRef>
          </c:cat>
          <c:val>
            <c:numRef>
              <c:f>'Інт.лт.діял'!$C$2:$C$19</c:f>
              <c:numCache>
                <c:formatCode>General</c:formatCode>
                <c:ptCount val="18"/>
                <c:pt idx="0">
                  <c:v>516</c:v>
                </c:pt>
                <c:pt idx="1">
                  <c:v>1116</c:v>
                </c:pt>
                <c:pt idx="2">
                  <c:v>901</c:v>
                </c:pt>
                <c:pt idx="3">
                  <c:v>1377</c:v>
                </c:pt>
                <c:pt idx="4">
                  <c:v>2041</c:v>
                </c:pt>
                <c:pt idx="5">
                  <c:v>2747</c:v>
                </c:pt>
                <c:pt idx="6">
                  <c:v>2731</c:v>
                </c:pt>
                <c:pt idx="7">
                  <c:v>2326</c:v>
                </c:pt>
                <c:pt idx="8">
                  <c:v>2334</c:v>
                </c:pt>
                <c:pt idx="9">
                  <c:v>894</c:v>
                </c:pt>
                <c:pt idx="10">
                  <c:v>1413</c:v>
                </c:pt>
                <c:pt idx="11">
                  <c:v>981</c:v>
                </c:pt>
                <c:pt idx="12">
                  <c:v>1285</c:v>
                </c:pt>
                <c:pt idx="13">
                  <c:v>2292</c:v>
                </c:pt>
                <c:pt idx="14">
                  <c:v>2469</c:v>
                </c:pt>
                <c:pt idx="15">
                  <c:v>2510</c:v>
                </c:pt>
                <c:pt idx="16">
                  <c:v>1677</c:v>
                </c:pt>
                <c:pt idx="17">
                  <c:v>1346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CB0C-4E56-AC68-AAFB01A2589E}"/>
            </c:ext>
          </c:extLst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</c:dLbls>
        <c:marker val="1"/>
        <c:smooth val="0"/>
        <c:axId val="122245120"/>
        <c:axId val="122246656"/>
      </c:lineChart>
      <c:dateAx>
        <c:axId val="122245120"/>
        <c:scaling>
          <c:orientation val="minMax"/>
        </c:scaling>
        <c:delete val="0"/>
        <c:axPos val="b"/>
        <c:numFmt formatCode="m/d/yyyy" sourceLinked="1"/>
        <c:majorTickMark val="out"/>
        <c:minorTickMark val="none"/>
        <c:tickLblPos val="nextTo"/>
        <c:spPr>
          <a:noFill/>
          <a:ln w="19050" cap="flat" cmpd="sng" algn="ctr">
            <a:solidFill>
              <a:schemeClr val="dk1">
                <a:lumMod val="75000"/>
                <a:lumOff val="2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1" i="0" u="none" strike="noStrike" kern="1200" cap="all" baseline="0">
                <a:solidFill>
                  <a:schemeClr val="dk1">
                    <a:lumMod val="75000"/>
                    <a:lumOff val="25000"/>
                  </a:schemeClr>
                </a:solidFill>
                <a:latin typeface="Arial Narrow" panose="020B0606020202030204" pitchFamily="34" charset="0"/>
                <a:ea typeface="+mn-ea"/>
                <a:cs typeface="+mn-cs"/>
              </a:defRPr>
            </a:pPr>
            <a:endParaRPr lang="ru-RU"/>
          </a:p>
        </c:txPr>
        <c:crossAx val="122246656"/>
        <c:crosses val="autoZero"/>
        <c:auto val="1"/>
        <c:lblOffset val="100"/>
        <c:baseTimeUnit val="days"/>
      </c:dateAx>
      <c:valAx>
        <c:axId val="122246656"/>
        <c:scaling>
          <c:orientation val="minMax"/>
        </c:scaling>
        <c:delete val="1"/>
        <c:axPos val="l"/>
        <c:majorGridlines>
          <c:spPr>
            <a:ln w="9525" cap="flat" cmpd="sng" algn="ctr">
              <a:gradFill>
                <a:gsLst>
                  <a:gs pos="100000">
                    <a:schemeClr val="dk1">
                      <a:lumMod val="95000"/>
                      <a:lumOff val="5000"/>
                      <a:alpha val="42000"/>
                    </a:schemeClr>
                  </a:gs>
                  <a:gs pos="0">
                    <a:schemeClr val="lt1">
                      <a:lumMod val="75000"/>
                      <a:alpha val="36000"/>
                    </a:schemeClr>
                  </a:gs>
                </a:gsLst>
                <a:lin ang="5400000" scaled="0"/>
              </a:gra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12224512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zero"/>
    <c:showDLblsOverMax val="0"/>
  </c:chart>
  <c:spPr>
    <a:gradFill flip="none" rotWithShape="1">
      <a:gsLst>
        <a:gs pos="0">
          <a:schemeClr val="lt1"/>
        </a:gs>
        <a:gs pos="39000">
          <a:schemeClr val="lt1"/>
        </a:gs>
        <a:gs pos="100000">
          <a:schemeClr val="lt1">
            <a:lumMod val="75000"/>
          </a:schemeClr>
        </a:gs>
      </a:gsLst>
      <a:path path="circle">
        <a:fillToRect l="50000" t="-80000" r="50000" b="180000"/>
      </a:path>
      <a:tileRect/>
    </a:gradFill>
    <a:ln w="9525" cap="flat" cmpd="sng" algn="ctr">
      <a:solidFill>
        <a:schemeClr val="dk1">
          <a:lumMod val="25000"/>
          <a:lumOff val="75000"/>
        </a:schemeClr>
      </a:solidFill>
      <a:round/>
    </a:ln>
    <a:effectLst/>
  </c:spPr>
  <c:txPr>
    <a:bodyPr/>
    <a:lstStyle/>
    <a:p>
      <a:pPr>
        <a:defRPr sz="1600"/>
      </a:pPr>
      <a:endParaRPr lang="ru-RU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4.0972186939058124E-2"/>
          <c:y val="2.5678358151818508E-2"/>
          <c:w val="0.95157191987094669"/>
          <c:h val="0.78569668988118579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'Лт.діяльність в різну пору доби'!$C$2</c:f>
              <c:strCache>
                <c:ptCount val="1"/>
                <c:pt idx="0">
                  <c:v>Ранок 8:00</c:v>
                </c:pt>
              </c:strCache>
            </c:strRef>
          </c:tx>
          <c:spPr>
            <a:pattFill prst="narHorz">
              <a:fgClr>
                <a:schemeClr val="accent1"/>
              </a:fgClr>
              <a:bgClr>
                <a:schemeClr val="accent1">
                  <a:lumMod val="20000"/>
                  <a:lumOff val="80000"/>
                </a:schemeClr>
              </a:bgClr>
            </a:pattFill>
            <a:ln>
              <a:noFill/>
            </a:ln>
            <a:effectLst>
              <a:innerShdw blurRad="114300">
                <a:schemeClr val="accent1"/>
              </a:innerShdw>
            </a:effectLst>
          </c:spPr>
          <c:invertIfNegative val="0"/>
          <c:cat>
            <c:numRef>
              <c:f>'Лт.діяльність в різну пору доби'!$B$3:$B$20</c:f>
              <c:numCache>
                <c:formatCode>m/d/yyyy</c:formatCode>
                <c:ptCount val="18"/>
                <c:pt idx="0">
                  <c:v>44054</c:v>
                </c:pt>
                <c:pt idx="1">
                  <c:v>44055</c:v>
                </c:pt>
                <c:pt idx="2">
                  <c:v>44056</c:v>
                </c:pt>
                <c:pt idx="3">
                  <c:v>44058</c:v>
                </c:pt>
                <c:pt idx="4">
                  <c:v>44059</c:v>
                </c:pt>
                <c:pt idx="5">
                  <c:v>44060</c:v>
                </c:pt>
                <c:pt idx="6">
                  <c:v>44061</c:v>
                </c:pt>
                <c:pt idx="7">
                  <c:v>44062</c:v>
                </c:pt>
                <c:pt idx="8">
                  <c:v>44063</c:v>
                </c:pt>
                <c:pt idx="9">
                  <c:v>44065</c:v>
                </c:pt>
                <c:pt idx="10">
                  <c:v>44066</c:v>
                </c:pt>
                <c:pt idx="11">
                  <c:v>44068</c:v>
                </c:pt>
                <c:pt idx="12">
                  <c:v>44069</c:v>
                </c:pt>
                <c:pt idx="13">
                  <c:v>44073</c:v>
                </c:pt>
                <c:pt idx="14">
                  <c:v>44074</c:v>
                </c:pt>
                <c:pt idx="15">
                  <c:v>44075</c:v>
                </c:pt>
                <c:pt idx="16">
                  <c:v>44076</c:v>
                </c:pt>
                <c:pt idx="17">
                  <c:v>44077</c:v>
                </c:pt>
              </c:numCache>
            </c:numRef>
          </c:cat>
          <c:val>
            <c:numRef>
              <c:f>'Лт.діяльність в різну пору доби'!$C$3:$C$20</c:f>
              <c:numCache>
                <c:formatCode>General</c:formatCode>
                <c:ptCount val="18"/>
                <c:pt idx="0">
                  <c:v>17</c:v>
                </c:pt>
                <c:pt idx="1">
                  <c:v>408</c:v>
                </c:pt>
                <c:pt idx="2">
                  <c:v>10</c:v>
                </c:pt>
                <c:pt idx="3">
                  <c:v>193</c:v>
                </c:pt>
                <c:pt idx="4">
                  <c:v>692</c:v>
                </c:pt>
                <c:pt idx="5">
                  <c:v>1549</c:v>
                </c:pt>
                <c:pt idx="6">
                  <c:v>1533</c:v>
                </c:pt>
                <c:pt idx="7">
                  <c:v>1420</c:v>
                </c:pt>
                <c:pt idx="8">
                  <c:v>1366</c:v>
                </c:pt>
                <c:pt idx="9">
                  <c:v>240</c:v>
                </c:pt>
                <c:pt idx="10">
                  <c:v>650</c:v>
                </c:pt>
                <c:pt idx="11">
                  <c:v>98</c:v>
                </c:pt>
                <c:pt idx="12">
                  <c:v>286</c:v>
                </c:pt>
                <c:pt idx="13">
                  <c:v>440</c:v>
                </c:pt>
                <c:pt idx="14">
                  <c:v>600</c:v>
                </c:pt>
                <c:pt idx="15">
                  <c:v>566</c:v>
                </c:pt>
                <c:pt idx="16">
                  <c:v>467</c:v>
                </c:pt>
                <c:pt idx="17">
                  <c:v>553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DA5C-4B42-96E7-B2FE744826D3}"/>
            </c:ext>
          </c:extLst>
        </c:ser>
        <c:ser>
          <c:idx val="1"/>
          <c:order val="1"/>
          <c:tx>
            <c:strRef>
              <c:f>'Лт.діяльність в різну пору доби'!$D$2</c:f>
              <c:strCache>
                <c:ptCount val="1"/>
                <c:pt idx="0">
                  <c:v>Обід 12:00</c:v>
                </c:pt>
              </c:strCache>
            </c:strRef>
          </c:tx>
          <c:spPr>
            <a:pattFill prst="narHorz">
              <a:fgClr>
                <a:schemeClr val="accent2"/>
              </a:fgClr>
              <a:bgClr>
                <a:schemeClr val="accent2">
                  <a:lumMod val="20000"/>
                  <a:lumOff val="80000"/>
                </a:schemeClr>
              </a:bgClr>
            </a:pattFill>
            <a:ln>
              <a:noFill/>
            </a:ln>
            <a:effectLst>
              <a:innerShdw blurRad="114300">
                <a:schemeClr val="accent2"/>
              </a:innerShdw>
            </a:effectLst>
          </c:spPr>
          <c:invertIfNegative val="0"/>
          <c:cat>
            <c:numRef>
              <c:f>'Лт.діяльність в різну пору доби'!$B$3:$B$20</c:f>
              <c:numCache>
                <c:formatCode>m/d/yyyy</c:formatCode>
                <c:ptCount val="18"/>
                <c:pt idx="0">
                  <c:v>44054</c:v>
                </c:pt>
                <c:pt idx="1">
                  <c:v>44055</c:v>
                </c:pt>
                <c:pt idx="2">
                  <c:v>44056</c:v>
                </c:pt>
                <c:pt idx="3">
                  <c:v>44058</c:v>
                </c:pt>
                <c:pt idx="4">
                  <c:v>44059</c:v>
                </c:pt>
                <c:pt idx="5">
                  <c:v>44060</c:v>
                </c:pt>
                <c:pt idx="6">
                  <c:v>44061</c:v>
                </c:pt>
                <c:pt idx="7">
                  <c:v>44062</c:v>
                </c:pt>
                <c:pt idx="8">
                  <c:v>44063</c:v>
                </c:pt>
                <c:pt idx="9">
                  <c:v>44065</c:v>
                </c:pt>
                <c:pt idx="10">
                  <c:v>44066</c:v>
                </c:pt>
                <c:pt idx="11">
                  <c:v>44068</c:v>
                </c:pt>
                <c:pt idx="12">
                  <c:v>44069</c:v>
                </c:pt>
                <c:pt idx="13">
                  <c:v>44073</c:v>
                </c:pt>
                <c:pt idx="14">
                  <c:v>44074</c:v>
                </c:pt>
                <c:pt idx="15">
                  <c:v>44075</c:v>
                </c:pt>
                <c:pt idx="16">
                  <c:v>44076</c:v>
                </c:pt>
                <c:pt idx="17">
                  <c:v>44077</c:v>
                </c:pt>
              </c:numCache>
            </c:numRef>
          </c:cat>
          <c:val>
            <c:numRef>
              <c:f>'Лт.діяльність в різну пору доби'!$D$3:$D$20</c:f>
              <c:numCache>
                <c:formatCode>General</c:formatCode>
                <c:ptCount val="18"/>
                <c:pt idx="0">
                  <c:v>450</c:v>
                </c:pt>
                <c:pt idx="1">
                  <c:v>515</c:v>
                </c:pt>
                <c:pt idx="2">
                  <c:v>471</c:v>
                </c:pt>
                <c:pt idx="3">
                  <c:v>761</c:v>
                </c:pt>
                <c:pt idx="4">
                  <c:v>914</c:v>
                </c:pt>
                <c:pt idx="5">
                  <c:v>714</c:v>
                </c:pt>
                <c:pt idx="6">
                  <c:v>744</c:v>
                </c:pt>
                <c:pt idx="7">
                  <c:v>695</c:v>
                </c:pt>
                <c:pt idx="8">
                  <c:v>774</c:v>
                </c:pt>
                <c:pt idx="9">
                  <c:v>422</c:v>
                </c:pt>
                <c:pt idx="10">
                  <c:v>569</c:v>
                </c:pt>
                <c:pt idx="11">
                  <c:v>556</c:v>
                </c:pt>
                <c:pt idx="12">
                  <c:v>803</c:v>
                </c:pt>
                <c:pt idx="13">
                  <c:v>1466</c:v>
                </c:pt>
                <c:pt idx="14">
                  <c:v>1254</c:v>
                </c:pt>
                <c:pt idx="15">
                  <c:v>1491</c:v>
                </c:pt>
                <c:pt idx="16">
                  <c:v>794</c:v>
                </c:pt>
                <c:pt idx="17">
                  <c:v>475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DA5C-4B42-96E7-B2FE744826D3}"/>
            </c:ext>
          </c:extLst>
        </c:ser>
        <c:ser>
          <c:idx val="2"/>
          <c:order val="2"/>
          <c:tx>
            <c:strRef>
              <c:f>'Лт.діяльність в різну пору доби'!$E$2</c:f>
              <c:strCache>
                <c:ptCount val="1"/>
                <c:pt idx="0">
                  <c:v>Вечір 16:00</c:v>
                </c:pt>
              </c:strCache>
            </c:strRef>
          </c:tx>
          <c:spPr>
            <a:pattFill prst="narHorz">
              <a:fgClr>
                <a:schemeClr val="accent3"/>
              </a:fgClr>
              <a:bgClr>
                <a:schemeClr val="accent3">
                  <a:lumMod val="20000"/>
                  <a:lumOff val="80000"/>
                </a:schemeClr>
              </a:bgClr>
            </a:pattFill>
            <a:ln>
              <a:noFill/>
            </a:ln>
            <a:effectLst>
              <a:innerShdw blurRad="114300">
                <a:schemeClr val="accent3"/>
              </a:innerShdw>
            </a:effectLst>
          </c:spPr>
          <c:invertIfNegative val="0"/>
          <c:cat>
            <c:numRef>
              <c:f>'Лт.діяльність в різну пору доби'!$B$3:$B$20</c:f>
              <c:numCache>
                <c:formatCode>m/d/yyyy</c:formatCode>
                <c:ptCount val="18"/>
                <c:pt idx="0">
                  <c:v>44054</c:v>
                </c:pt>
                <c:pt idx="1">
                  <c:v>44055</c:v>
                </c:pt>
                <c:pt idx="2">
                  <c:v>44056</c:v>
                </c:pt>
                <c:pt idx="3">
                  <c:v>44058</c:v>
                </c:pt>
                <c:pt idx="4">
                  <c:v>44059</c:v>
                </c:pt>
                <c:pt idx="5">
                  <c:v>44060</c:v>
                </c:pt>
                <c:pt idx="6">
                  <c:v>44061</c:v>
                </c:pt>
                <c:pt idx="7">
                  <c:v>44062</c:v>
                </c:pt>
                <c:pt idx="8">
                  <c:v>44063</c:v>
                </c:pt>
                <c:pt idx="9">
                  <c:v>44065</c:v>
                </c:pt>
                <c:pt idx="10">
                  <c:v>44066</c:v>
                </c:pt>
                <c:pt idx="11">
                  <c:v>44068</c:v>
                </c:pt>
                <c:pt idx="12">
                  <c:v>44069</c:v>
                </c:pt>
                <c:pt idx="13">
                  <c:v>44073</c:v>
                </c:pt>
                <c:pt idx="14">
                  <c:v>44074</c:v>
                </c:pt>
                <c:pt idx="15">
                  <c:v>44075</c:v>
                </c:pt>
                <c:pt idx="16">
                  <c:v>44076</c:v>
                </c:pt>
                <c:pt idx="17">
                  <c:v>44077</c:v>
                </c:pt>
              </c:numCache>
            </c:numRef>
          </c:cat>
          <c:val>
            <c:numRef>
              <c:f>'Лт.діяльність в різну пору доби'!$E$3:$E$20</c:f>
              <c:numCache>
                <c:formatCode>General</c:formatCode>
                <c:ptCount val="18"/>
                <c:pt idx="0">
                  <c:v>49</c:v>
                </c:pt>
                <c:pt idx="1">
                  <c:v>193</c:v>
                </c:pt>
                <c:pt idx="2">
                  <c:v>420</c:v>
                </c:pt>
                <c:pt idx="3">
                  <c:v>423</c:v>
                </c:pt>
                <c:pt idx="4">
                  <c:v>435</c:v>
                </c:pt>
                <c:pt idx="5">
                  <c:v>484</c:v>
                </c:pt>
                <c:pt idx="6">
                  <c:v>454</c:v>
                </c:pt>
                <c:pt idx="7">
                  <c:v>211</c:v>
                </c:pt>
                <c:pt idx="8">
                  <c:v>194</c:v>
                </c:pt>
                <c:pt idx="9">
                  <c:v>232</c:v>
                </c:pt>
                <c:pt idx="10">
                  <c:v>194</c:v>
                </c:pt>
                <c:pt idx="11">
                  <c:v>327</c:v>
                </c:pt>
                <c:pt idx="12">
                  <c:v>196</c:v>
                </c:pt>
                <c:pt idx="13">
                  <c:v>386</c:v>
                </c:pt>
                <c:pt idx="14">
                  <c:v>615</c:v>
                </c:pt>
                <c:pt idx="15">
                  <c:v>453</c:v>
                </c:pt>
                <c:pt idx="16">
                  <c:v>416</c:v>
                </c:pt>
                <c:pt idx="17">
                  <c:v>318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DA5C-4B42-96E7-B2FE744826D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64"/>
        <c:overlap val="-22"/>
        <c:axId val="122272768"/>
        <c:axId val="122286848"/>
      </c:barChart>
      <c:dateAx>
        <c:axId val="122272768"/>
        <c:scaling>
          <c:orientation val="minMax"/>
        </c:scaling>
        <c:delete val="0"/>
        <c:axPos val="b"/>
        <c:numFmt formatCode="m/d/yyyy" sourceLinked="1"/>
        <c:majorTickMark val="out"/>
        <c:minorTickMark val="none"/>
        <c:tickLblPos val="nextTo"/>
        <c:spPr>
          <a:noFill/>
          <a:ln w="19050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22286848"/>
        <c:crosses val="autoZero"/>
        <c:auto val="1"/>
        <c:lblOffset val="100"/>
        <c:baseTimeUnit val="days"/>
      </c:dateAx>
      <c:valAx>
        <c:axId val="122286848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12227276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000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600"/>
      </a:pPr>
      <a:endParaRPr lang="ru-RU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1.7645259186351705E-2"/>
          <c:y val="3.3611108170506721E-2"/>
          <c:w val="0.97089640748031492"/>
          <c:h val="0.75676576931183126"/>
        </c:manualLayout>
      </c:layout>
      <c:lineChart>
        <c:grouping val="standard"/>
        <c:varyColors val="0"/>
        <c:ser>
          <c:idx val="0"/>
          <c:order val="0"/>
          <c:spPr>
            <a:ln w="22225" cap="rnd" cmpd="sng" algn="ctr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cat>
            <c:strRef>
              <c:f>Лист2!$A$1:$S$1</c:f>
              <c:strCache>
                <c:ptCount val="19"/>
                <c:pt idx="0">
                  <c:v>№\Дата</c:v>
                </c:pt>
                <c:pt idx="1">
                  <c:v>11.08.2020</c:v>
                </c:pt>
                <c:pt idx="2">
                  <c:v>12.08.2020</c:v>
                </c:pt>
                <c:pt idx="3">
                  <c:v>13.08.2020</c:v>
                </c:pt>
                <c:pt idx="4">
                  <c:v>15.08.2020</c:v>
                </c:pt>
                <c:pt idx="5">
                  <c:v>16.08.2020</c:v>
                </c:pt>
                <c:pt idx="6">
                  <c:v>17.08.2020</c:v>
                </c:pt>
                <c:pt idx="7">
                  <c:v>18.08.2020</c:v>
                </c:pt>
                <c:pt idx="8">
                  <c:v>19.08.2020</c:v>
                </c:pt>
                <c:pt idx="9">
                  <c:v>20.08.2020</c:v>
                </c:pt>
                <c:pt idx="10">
                  <c:v>22.08.2020</c:v>
                </c:pt>
                <c:pt idx="11">
                  <c:v>23.08.2020</c:v>
                </c:pt>
                <c:pt idx="12">
                  <c:v>25.08.2020</c:v>
                </c:pt>
                <c:pt idx="13">
                  <c:v>26.08.2020</c:v>
                </c:pt>
                <c:pt idx="14">
                  <c:v>30.08.2020</c:v>
                </c:pt>
                <c:pt idx="15">
                  <c:v>31.08.2020</c:v>
                </c:pt>
                <c:pt idx="16">
                  <c:v>01.09.2020</c:v>
                </c:pt>
                <c:pt idx="17">
                  <c:v>02.09.2020</c:v>
                </c:pt>
                <c:pt idx="18">
                  <c:v>03.09.2020</c:v>
                </c:pt>
              </c:strCache>
            </c:strRef>
          </c:cat>
          <c:val>
            <c:numRef>
              <c:f>Лист2!$A$2:$S$2</c:f>
              <c:numCache>
                <c:formatCode>General</c:formatCode>
                <c:ptCount val="19"/>
                <c:pt idx="0">
                  <c:v>1</c:v>
                </c:pt>
                <c:pt idx="1">
                  <c:v>101</c:v>
                </c:pt>
                <c:pt idx="2">
                  <c:v>204</c:v>
                </c:pt>
                <c:pt idx="3">
                  <c:v>186</c:v>
                </c:pt>
                <c:pt idx="4">
                  <c:v>166</c:v>
                </c:pt>
                <c:pt idx="5">
                  <c:v>289</c:v>
                </c:pt>
                <c:pt idx="6">
                  <c:v>416</c:v>
                </c:pt>
                <c:pt idx="7">
                  <c:v>343</c:v>
                </c:pt>
                <c:pt idx="8">
                  <c:v>461</c:v>
                </c:pt>
                <c:pt idx="9">
                  <c:v>403</c:v>
                </c:pt>
                <c:pt idx="10">
                  <c:v>119</c:v>
                </c:pt>
                <c:pt idx="11">
                  <c:v>209</c:v>
                </c:pt>
                <c:pt idx="12">
                  <c:v>157</c:v>
                </c:pt>
                <c:pt idx="13">
                  <c:v>213</c:v>
                </c:pt>
                <c:pt idx="14">
                  <c:v>499</c:v>
                </c:pt>
                <c:pt idx="15">
                  <c:v>442</c:v>
                </c:pt>
                <c:pt idx="16">
                  <c:v>540</c:v>
                </c:pt>
                <c:pt idx="17">
                  <c:v>260</c:v>
                </c:pt>
                <c:pt idx="18">
                  <c:v>239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6F45-4782-8414-C478F91FD1B0}"/>
            </c:ext>
          </c:extLst>
        </c:ser>
        <c:ser>
          <c:idx val="1"/>
          <c:order val="1"/>
          <c:spPr>
            <a:ln w="22225" cap="rnd" cmpd="sng" algn="ctr">
              <a:solidFill>
                <a:schemeClr val="accent2"/>
              </a:solidFill>
              <a:round/>
            </a:ln>
            <a:effectLst/>
          </c:spPr>
          <c:marker>
            <c:symbol val="none"/>
          </c:marker>
          <c:cat>
            <c:strRef>
              <c:f>Лист2!$A$1:$S$1</c:f>
              <c:strCache>
                <c:ptCount val="19"/>
                <c:pt idx="0">
                  <c:v>№\Дата</c:v>
                </c:pt>
                <c:pt idx="1">
                  <c:v>11.08.2020</c:v>
                </c:pt>
                <c:pt idx="2">
                  <c:v>12.08.2020</c:v>
                </c:pt>
                <c:pt idx="3">
                  <c:v>13.08.2020</c:v>
                </c:pt>
                <c:pt idx="4">
                  <c:v>15.08.2020</c:v>
                </c:pt>
                <c:pt idx="5">
                  <c:v>16.08.2020</c:v>
                </c:pt>
                <c:pt idx="6">
                  <c:v>17.08.2020</c:v>
                </c:pt>
                <c:pt idx="7">
                  <c:v>18.08.2020</c:v>
                </c:pt>
                <c:pt idx="8">
                  <c:v>19.08.2020</c:v>
                </c:pt>
                <c:pt idx="9">
                  <c:v>20.08.2020</c:v>
                </c:pt>
                <c:pt idx="10">
                  <c:v>22.08.2020</c:v>
                </c:pt>
                <c:pt idx="11">
                  <c:v>23.08.2020</c:v>
                </c:pt>
                <c:pt idx="12">
                  <c:v>25.08.2020</c:v>
                </c:pt>
                <c:pt idx="13">
                  <c:v>26.08.2020</c:v>
                </c:pt>
                <c:pt idx="14">
                  <c:v>30.08.2020</c:v>
                </c:pt>
                <c:pt idx="15">
                  <c:v>31.08.2020</c:v>
                </c:pt>
                <c:pt idx="16">
                  <c:v>01.09.2020</c:v>
                </c:pt>
                <c:pt idx="17">
                  <c:v>02.09.2020</c:v>
                </c:pt>
                <c:pt idx="18">
                  <c:v>03.09.2020</c:v>
                </c:pt>
              </c:strCache>
            </c:strRef>
          </c:cat>
          <c:val>
            <c:numRef>
              <c:f>Лист2!$A$3:$S$3</c:f>
              <c:numCache>
                <c:formatCode>General</c:formatCode>
                <c:ptCount val="19"/>
                <c:pt idx="0">
                  <c:v>2</c:v>
                </c:pt>
                <c:pt idx="1">
                  <c:v>38</c:v>
                </c:pt>
                <c:pt idx="2">
                  <c:v>107</c:v>
                </c:pt>
                <c:pt idx="3">
                  <c:v>82</c:v>
                </c:pt>
                <c:pt idx="4">
                  <c:v>124</c:v>
                </c:pt>
                <c:pt idx="5">
                  <c:v>186</c:v>
                </c:pt>
                <c:pt idx="6">
                  <c:v>342</c:v>
                </c:pt>
                <c:pt idx="7">
                  <c:v>348</c:v>
                </c:pt>
                <c:pt idx="8">
                  <c:v>386</c:v>
                </c:pt>
                <c:pt idx="9">
                  <c:v>335</c:v>
                </c:pt>
                <c:pt idx="10">
                  <c:v>81</c:v>
                </c:pt>
                <c:pt idx="11">
                  <c:v>130</c:v>
                </c:pt>
                <c:pt idx="12">
                  <c:v>106</c:v>
                </c:pt>
                <c:pt idx="13">
                  <c:v>148</c:v>
                </c:pt>
                <c:pt idx="14">
                  <c:v>317</c:v>
                </c:pt>
                <c:pt idx="15">
                  <c:v>258</c:v>
                </c:pt>
                <c:pt idx="16">
                  <c:v>261</c:v>
                </c:pt>
                <c:pt idx="17">
                  <c:v>166</c:v>
                </c:pt>
                <c:pt idx="18">
                  <c:v>148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6F45-4782-8414-C478F91FD1B0}"/>
            </c:ext>
          </c:extLst>
        </c:ser>
        <c:ser>
          <c:idx val="2"/>
          <c:order val="2"/>
          <c:spPr>
            <a:ln w="22225" cap="rnd" cmpd="sng" algn="ctr">
              <a:solidFill>
                <a:schemeClr val="accent3"/>
              </a:solidFill>
              <a:round/>
            </a:ln>
            <a:effectLst/>
          </c:spPr>
          <c:marker>
            <c:symbol val="none"/>
          </c:marker>
          <c:cat>
            <c:strRef>
              <c:f>Лист2!$A$1:$S$1</c:f>
              <c:strCache>
                <c:ptCount val="19"/>
                <c:pt idx="0">
                  <c:v>№\Дата</c:v>
                </c:pt>
                <c:pt idx="1">
                  <c:v>11.08.2020</c:v>
                </c:pt>
                <c:pt idx="2">
                  <c:v>12.08.2020</c:v>
                </c:pt>
                <c:pt idx="3">
                  <c:v>13.08.2020</c:v>
                </c:pt>
                <c:pt idx="4">
                  <c:v>15.08.2020</c:v>
                </c:pt>
                <c:pt idx="5">
                  <c:v>16.08.2020</c:v>
                </c:pt>
                <c:pt idx="6">
                  <c:v>17.08.2020</c:v>
                </c:pt>
                <c:pt idx="7">
                  <c:v>18.08.2020</c:v>
                </c:pt>
                <c:pt idx="8">
                  <c:v>19.08.2020</c:v>
                </c:pt>
                <c:pt idx="9">
                  <c:v>20.08.2020</c:v>
                </c:pt>
                <c:pt idx="10">
                  <c:v>22.08.2020</c:v>
                </c:pt>
                <c:pt idx="11">
                  <c:v>23.08.2020</c:v>
                </c:pt>
                <c:pt idx="12">
                  <c:v>25.08.2020</c:v>
                </c:pt>
                <c:pt idx="13">
                  <c:v>26.08.2020</c:v>
                </c:pt>
                <c:pt idx="14">
                  <c:v>30.08.2020</c:v>
                </c:pt>
                <c:pt idx="15">
                  <c:v>31.08.2020</c:v>
                </c:pt>
                <c:pt idx="16">
                  <c:v>01.09.2020</c:v>
                </c:pt>
                <c:pt idx="17">
                  <c:v>02.09.2020</c:v>
                </c:pt>
                <c:pt idx="18">
                  <c:v>03.09.2020</c:v>
                </c:pt>
              </c:strCache>
            </c:strRef>
          </c:cat>
          <c:val>
            <c:numRef>
              <c:f>Лист2!$A$4:$S$4</c:f>
              <c:numCache>
                <c:formatCode>General</c:formatCode>
                <c:ptCount val="19"/>
                <c:pt idx="0">
                  <c:v>3</c:v>
                </c:pt>
                <c:pt idx="1">
                  <c:v>25</c:v>
                </c:pt>
                <c:pt idx="2">
                  <c:v>33</c:v>
                </c:pt>
                <c:pt idx="3">
                  <c:v>17</c:v>
                </c:pt>
                <c:pt idx="4">
                  <c:v>64</c:v>
                </c:pt>
                <c:pt idx="5">
                  <c:v>113</c:v>
                </c:pt>
                <c:pt idx="6">
                  <c:v>125</c:v>
                </c:pt>
                <c:pt idx="7">
                  <c:v>192</c:v>
                </c:pt>
                <c:pt idx="8">
                  <c:v>138</c:v>
                </c:pt>
                <c:pt idx="9">
                  <c:v>108</c:v>
                </c:pt>
                <c:pt idx="10">
                  <c:v>47</c:v>
                </c:pt>
                <c:pt idx="11">
                  <c:v>69</c:v>
                </c:pt>
                <c:pt idx="12">
                  <c:v>54</c:v>
                </c:pt>
                <c:pt idx="13">
                  <c:v>55</c:v>
                </c:pt>
                <c:pt idx="14">
                  <c:v>123</c:v>
                </c:pt>
                <c:pt idx="15">
                  <c:v>119</c:v>
                </c:pt>
                <c:pt idx="16">
                  <c:v>148</c:v>
                </c:pt>
                <c:pt idx="17">
                  <c:v>116</c:v>
                </c:pt>
                <c:pt idx="18">
                  <c:v>105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6F45-4782-8414-C478F91FD1B0}"/>
            </c:ext>
          </c:extLst>
        </c:ser>
        <c:ser>
          <c:idx val="3"/>
          <c:order val="3"/>
          <c:spPr>
            <a:ln w="22225" cap="rnd" cmpd="sng" algn="ctr">
              <a:solidFill>
                <a:schemeClr val="accent4"/>
              </a:solidFill>
              <a:round/>
            </a:ln>
            <a:effectLst/>
          </c:spPr>
          <c:marker>
            <c:symbol val="none"/>
          </c:marker>
          <c:cat>
            <c:strRef>
              <c:f>Лист2!$A$1:$S$1</c:f>
              <c:strCache>
                <c:ptCount val="19"/>
                <c:pt idx="0">
                  <c:v>№\Дата</c:v>
                </c:pt>
                <c:pt idx="1">
                  <c:v>11.08.2020</c:v>
                </c:pt>
                <c:pt idx="2">
                  <c:v>12.08.2020</c:v>
                </c:pt>
                <c:pt idx="3">
                  <c:v>13.08.2020</c:v>
                </c:pt>
                <c:pt idx="4">
                  <c:v>15.08.2020</c:v>
                </c:pt>
                <c:pt idx="5">
                  <c:v>16.08.2020</c:v>
                </c:pt>
                <c:pt idx="6">
                  <c:v>17.08.2020</c:v>
                </c:pt>
                <c:pt idx="7">
                  <c:v>18.08.2020</c:v>
                </c:pt>
                <c:pt idx="8">
                  <c:v>19.08.2020</c:v>
                </c:pt>
                <c:pt idx="9">
                  <c:v>20.08.2020</c:v>
                </c:pt>
                <c:pt idx="10">
                  <c:v>22.08.2020</c:v>
                </c:pt>
                <c:pt idx="11">
                  <c:v>23.08.2020</c:v>
                </c:pt>
                <c:pt idx="12">
                  <c:v>25.08.2020</c:v>
                </c:pt>
                <c:pt idx="13">
                  <c:v>26.08.2020</c:v>
                </c:pt>
                <c:pt idx="14">
                  <c:v>30.08.2020</c:v>
                </c:pt>
                <c:pt idx="15">
                  <c:v>31.08.2020</c:v>
                </c:pt>
                <c:pt idx="16">
                  <c:v>01.09.2020</c:v>
                </c:pt>
                <c:pt idx="17">
                  <c:v>02.09.2020</c:v>
                </c:pt>
                <c:pt idx="18">
                  <c:v>03.09.2020</c:v>
                </c:pt>
              </c:strCache>
            </c:strRef>
          </c:cat>
          <c:val>
            <c:numRef>
              <c:f>Лист2!$A$5:$S$5</c:f>
              <c:numCache>
                <c:formatCode>General</c:formatCode>
                <c:ptCount val="19"/>
                <c:pt idx="0">
                  <c:v>4</c:v>
                </c:pt>
                <c:pt idx="1">
                  <c:v>37</c:v>
                </c:pt>
                <c:pt idx="2">
                  <c:v>57</c:v>
                </c:pt>
                <c:pt idx="3">
                  <c:v>33</c:v>
                </c:pt>
                <c:pt idx="4">
                  <c:v>50</c:v>
                </c:pt>
                <c:pt idx="5">
                  <c:v>82</c:v>
                </c:pt>
                <c:pt idx="6">
                  <c:v>142</c:v>
                </c:pt>
                <c:pt idx="7">
                  <c:v>146</c:v>
                </c:pt>
                <c:pt idx="8">
                  <c:v>37</c:v>
                </c:pt>
                <c:pt idx="9">
                  <c:v>59</c:v>
                </c:pt>
                <c:pt idx="10">
                  <c:v>32</c:v>
                </c:pt>
                <c:pt idx="11">
                  <c:v>40</c:v>
                </c:pt>
                <c:pt idx="12">
                  <c:v>16</c:v>
                </c:pt>
                <c:pt idx="13">
                  <c:v>45</c:v>
                </c:pt>
                <c:pt idx="14">
                  <c:v>51</c:v>
                </c:pt>
                <c:pt idx="15">
                  <c:v>78</c:v>
                </c:pt>
                <c:pt idx="16">
                  <c:v>81</c:v>
                </c:pt>
                <c:pt idx="17">
                  <c:v>44</c:v>
                </c:pt>
                <c:pt idx="18">
                  <c:v>40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3-6F45-4782-8414-C478F91FD1B0}"/>
            </c:ext>
          </c:extLst>
        </c:ser>
        <c:ser>
          <c:idx val="4"/>
          <c:order val="4"/>
          <c:spPr>
            <a:ln w="22225" cap="rnd" cmpd="sng" algn="ctr">
              <a:solidFill>
                <a:schemeClr val="accent5"/>
              </a:solidFill>
              <a:round/>
            </a:ln>
            <a:effectLst/>
          </c:spPr>
          <c:marker>
            <c:symbol val="none"/>
          </c:marker>
          <c:cat>
            <c:strRef>
              <c:f>Лист2!$A$1:$S$1</c:f>
              <c:strCache>
                <c:ptCount val="19"/>
                <c:pt idx="0">
                  <c:v>№\Дата</c:v>
                </c:pt>
                <c:pt idx="1">
                  <c:v>11.08.2020</c:v>
                </c:pt>
                <c:pt idx="2">
                  <c:v>12.08.2020</c:v>
                </c:pt>
                <c:pt idx="3">
                  <c:v>13.08.2020</c:v>
                </c:pt>
                <c:pt idx="4">
                  <c:v>15.08.2020</c:v>
                </c:pt>
                <c:pt idx="5">
                  <c:v>16.08.2020</c:v>
                </c:pt>
                <c:pt idx="6">
                  <c:v>17.08.2020</c:v>
                </c:pt>
                <c:pt idx="7">
                  <c:v>18.08.2020</c:v>
                </c:pt>
                <c:pt idx="8">
                  <c:v>19.08.2020</c:v>
                </c:pt>
                <c:pt idx="9">
                  <c:v>20.08.2020</c:v>
                </c:pt>
                <c:pt idx="10">
                  <c:v>22.08.2020</c:v>
                </c:pt>
                <c:pt idx="11">
                  <c:v>23.08.2020</c:v>
                </c:pt>
                <c:pt idx="12">
                  <c:v>25.08.2020</c:v>
                </c:pt>
                <c:pt idx="13">
                  <c:v>26.08.2020</c:v>
                </c:pt>
                <c:pt idx="14">
                  <c:v>30.08.2020</c:v>
                </c:pt>
                <c:pt idx="15">
                  <c:v>31.08.2020</c:v>
                </c:pt>
                <c:pt idx="16">
                  <c:v>01.09.2020</c:v>
                </c:pt>
                <c:pt idx="17">
                  <c:v>02.09.2020</c:v>
                </c:pt>
                <c:pt idx="18">
                  <c:v>03.09.2020</c:v>
                </c:pt>
              </c:strCache>
            </c:strRef>
          </c:cat>
          <c:val>
            <c:numRef>
              <c:f>Лист2!$A$6:$S$6</c:f>
              <c:numCache>
                <c:formatCode>General</c:formatCode>
                <c:ptCount val="19"/>
                <c:pt idx="0">
                  <c:v>5</c:v>
                </c:pt>
                <c:pt idx="1">
                  <c:v>46</c:v>
                </c:pt>
                <c:pt idx="2">
                  <c:v>80</c:v>
                </c:pt>
                <c:pt idx="3">
                  <c:v>81</c:v>
                </c:pt>
                <c:pt idx="4">
                  <c:v>68</c:v>
                </c:pt>
                <c:pt idx="5">
                  <c:v>146</c:v>
                </c:pt>
                <c:pt idx="6">
                  <c:v>236</c:v>
                </c:pt>
                <c:pt idx="7">
                  <c:v>235</c:v>
                </c:pt>
                <c:pt idx="8">
                  <c:v>142</c:v>
                </c:pt>
                <c:pt idx="9">
                  <c:v>145</c:v>
                </c:pt>
                <c:pt idx="10">
                  <c:v>39</c:v>
                </c:pt>
                <c:pt idx="11">
                  <c:v>127</c:v>
                </c:pt>
                <c:pt idx="12">
                  <c:v>62</c:v>
                </c:pt>
                <c:pt idx="13">
                  <c:v>103</c:v>
                </c:pt>
                <c:pt idx="14">
                  <c:v>212</c:v>
                </c:pt>
                <c:pt idx="15">
                  <c:v>190</c:v>
                </c:pt>
                <c:pt idx="16">
                  <c:v>227</c:v>
                </c:pt>
                <c:pt idx="17">
                  <c:v>182</c:v>
                </c:pt>
                <c:pt idx="18">
                  <c:v>180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4-6F45-4782-8414-C478F91FD1B0}"/>
            </c:ext>
          </c:extLst>
        </c:ser>
        <c:ser>
          <c:idx val="5"/>
          <c:order val="5"/>
          <c:spPr>
            <a:ln w="22225" cap="rnd" cmpd="sng" algn="ctr">
              <a:solidFill>
                <a:schemeClr val="accent6"/>
              </a:solidFill>
              <a:round/>
            </a:ln>
            <a:effectLst/>
          </c:spPr>
          <c:marker>
            <c:symbol val="none"/>
          </c:marker>
          <c:cat>
            <c:strRef>
              <c:f>Лист2!$A$1:$S$1</c:f>
              <c:strCache>
                <c:ptCount val="19"/>
                <c:pt idx="0">
                  <c:v>№\Дата</c:v>
                </c:pt>
                <c:pt idx="1">
                  <c:v>11.08.2020</c:v>
                </c:pt>
                <c:pt idx="2">
                  <c:v>12.08.2020</c:v>
                </c:pt>
                <c:pt idx="3">
                  <c:v>13.08.2020</c:v>
                </c:pt>
                <c:pt idx="4">
                  <c:v>15.08.2020</c:v>
                </c:pt>
                <c:pt idx="5">
                  <c:v>16.08.2020</c:v>
                </c:pt>
                <c:pt idx="6">
                  <c:v>17.08.2020</c:v>
                </c:pt>
                <c:pt idx="7">
                  <c:v>18.08.2020</c:v>
                </c:pt>
                <c:pt idx="8">
                  <c:v>19.08.2020</c:v>
                </c:pt>
                <c:pt idx="9">
                  <c:v>20.08.2020</c:v>
                </c:pt>
                <c:pt idx="10">
                  <c:v>22.08.2020</c:v>
                </c:pt>
                <c:pt idx="11">
                  <c:v>23.08.2020</c:v>
                </c:pt>
                <c:pt idx="12">
                  <c:v>25.08.2020</c:v>
                </c:pt>
                <c:pt idx="13">
                  <c:v>26.08.2020</c:v>
                </c:pt>
                <c:pt idx="14">
                  <c:v>30.08.2020</c:v>
                </c:pt>
                <c:pt idx="15">
                  <c:v>31.08.2020</c:v>
                </c:pt>
                <c:pt idx="16">
                  <c:v>01.09.2020</c:v>
                </c:pt>
                <c:pt idx="17">
                  <c:v>02.09.2020</c:v>
                </c:pt>
                <c:pt idx="18">
                  <c:v>03.09.2020</c:v>
                </c:pt>
              </c:strCache>
            </c:strRef>
          </c:cat>
          <c:val>
            <c:numRef>
              <c:f>Лист2!$A$7:$S$7</c:f>
              <c:numCache>
                <c:formatCode>General</c:formatCode>
                <c:ptCount val="19"/>
                <c:pt idx="0">
                  <c:v>6</c:v>
                </c:pt>
                <c:pt idx="1">
                  <c:v>86</c:v>
                </c:pt>
                <c:pt idx="2">
                  <c:v>181</c:v>
                </c:pt>
                <c:pt idx="3">
                  <c:v>140</c:v>
                </c:pt>
                <c:pt idx="4">
                  <c:v>179</c:v>
                </c:pt>
                <c:pt idx="5">
                  <c:v>288</c:v>
                </c:pt>
                <c:pt idx="6">
                  <c:v>492</c:v>
                </c:pt>
                <c:pt idx="7">
                  <c:v>500</c:v>
                </c:pt>
                <c:pt idx="8">
                  <c:v>371</c:v>
                </c:pt>
                <c:pt idx="9">
                  <c:v>314</c:v>
                </c:pt>
                <c:pt idx="10">
                  <c:v>168</c:v>
                </c:pt>
                <c:pt idx="11">
                  <c:v>156</c:v>
                </c:pt>
                <c:pt idx="12">
                  <c:v>173</c:v>
                </c:pt>
                <c:pt idx="13">
                  <c:v>269</c:v>
                </c:pt>
                <c:pt idx="14">
                  <c:v>263</c:v>
                </c:pt>
                <c:pt idx="15">
                  <c:v>353</c:v>
                </c:pt>
                <c:pt idx="16">
                  <c:v>299</c:v>
                </c:pt>
                <c:pt idx="17">
                  <c:v>223</c:v>
                </c:pt>
                <c:pt idx="18">
                  <c:v>160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5-6F45-4782-8414-C478F91FD1B0}"/>
            </c:ext>
          </c:extLst>
        </c:ser>
        <c:ser>
          <c:idx val="6"/>
          <c:order val="6"/>
          <c:spPr>
            <a:ln w="22225" cap="rnd" cmpd="sng" algn="ctr">
              <a:solidFill>
                <a:schemeClr val="accent1">
                  <a:lumMod val="60000"/>
                </a:schemeClr>
              </a:solidFill>
              <a:round/>
            </a:ln>
            <a:effectLst/>
          </c:spPr>
          <c:marker>
            <c:symbol val="none"/>
          </c:marker>
          <c:cat>
            <c:strRef>
              <c:f>Лист2!$A$1:$S$1</c:f>
              <c:strCache>
                <c:ptCount val="19"/>
                <c:pt idx="0">
                  <c:v>№\Дата</c:v>
                </c:pt>
                <c:pt idx="1">
                  <c:v>11.08.2020</c:v>
                </c:pt>
                <c:pt idx="2">
                  <c:v>12.08.2020</c:v>
                </c:pt>
                <c:pt idx="3">
                  <c:v>13.08.2020</c:v>
                </c:pt>
                <c:pt idx="4">
                  <c:v>15.08.2020</c:v>
                </c:pt>
                <c:pt idx="5">
                  <c:v>16.08.2020</c:v>
                </c:pt>
                <c:pt idx="6">
                  <c:v>17.08.2020</c:v>
                </c:pt>
                <c:pt idx="7">
                  <c:v>18.08.2020</c:v>
                </c:pt>
                <c:pt idx="8">
                  <c:v>19.08.2020</c:v>
                </c:pt>
                <c:pt idx="9">
                  <c:v>20.08.2020</c:v>
                </c:pt>
                <c:pt idx="10">
                  <c:v>22.08.2020</c:v>
                </c:pt>
                <c:pt idx="11">
                  <c:v>23.08.2020</c:v>
                </c:pt>
                <c:pt idx="12">
                  <c:v>25.08.2020</c:v>
                </c:pt>
                <c:pt idx="13">
                  <c:v>26.08.2020</c:v>
                </c:pt>
                <c:pt idx="14">
                  <c:v>30.08.2020</c:v>
                </c:pt>
                <c:pt idx="15">
                  <c:v>31.08.2020</c:v>
                </c:pt>
                <c:pt idx="16">
                  <c:v>01.09.2020</c:v>
                </c:pt>
                <c:pt idx="17">
                  <c:v>02.09.2020</c:v>
                </c:pt>
                <c:pt idx="18">
                  <c:v>03.09.2020</c:v>
                </c:pt>
              </c:strCache>
            </c:strRef>
          </c:cat>
          <c:val>
            <c:numRef>
              <c:f>Лист2!$A$8:$S$8</c:f>
              <c:numCache>
                <c:formatCode>General</c:formatCode>
                <c:ptCount val="19"/>
                <c:pt idx="0">
                  <c:v>7</c:v>
                </c:pt>
                <c:pt idx="1">
                  <c:v>83</c:v>
                </c:pt>
                <c:pt idx="2">
                  <c:v>182</c:v>
                </c:pt>
                <c:pt idx="3">
                  <c:v>128</c:v>
                </c:pt>
                <c:pt idx="4">
                  <c:v>290</c:v>
                </c:pt>
                <c:pt idx="5">
                  <c:v>213</c:v>
                </c:pt>
                <c:pt idx="6">
                  <c:v>294</c:v>
                </c:pt>
                <c:pt idx="7">
                  <c:v>240</c:v>
                </c:pt>
                <c:pt idx="8">
                  <c:v>175</c:v>
                </c:pt>
                <c:pt idx="9">
                  <c:v>206</c:v>
                </c:pt>
                <c:pt idx="10">
                  <c:v>113</c:v>
                </c:pt>
                <c:pt idx="11">
                  <c:v>167</c:v>
                </c:pt>
                <c:pt idx="12">
                  <c:v>175</c:v>
                </c:pt>
                <c:pt idx="13">
                  <c:v>131</c:v>
                </c:pt>
                <c:pt idx="14">
                  <c:v>251</c:v>
                </c:pt>
                <c:pt idx="15">
                  <c:v>280</c:v>
                </c:pt>
                <c:pt idx="16">
                  <c:v>244</c:v>
                </c:pt>
                <c:pt idx="17">
                  <c:v>175</c:v>
                </c:pt>
                <c:pt idx="18">
                  <c:v>138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6-6F45-4782-8414-C478F91FD1B0}"/>
            </c:ext>
          </c:extLst>
        </c:ser>
        <c:ser>
          <c:idx val="7"/>
          <c:order val="7"/>
          <c:spPr>
            <a:ln w="22225" cap="rnd" cmpd="sng" algn="ctr">
              <a:solidFill>
                <a:schemeClr val="accent2">
                  <a:lumMod val="60000"/>
                </a:schemeClr>
              </a:solidFill>
              <a:round/>
            </a:ln>
            <a:effectLst/>
          </c:spPr>
          <c:marker>
            <c:symbol val="none"/>
          </c:marker>
          <c:cat>
            <c:strRef>
              <c:f>Лист2!$A$1:$S$1</c:f>
              <c:strCache>
                <c:ptCount val="19"/>
                <c:pt idx="0">
                  <c:v>№\Дата</c:v>
                </c:pt>
                <c:pt idx="1">
                  <c:v>11.08.2020</c:v>
                </c:pt>
                <c:pt idx="2">
                  <c:v>12.08.2020</c:v>
                </c:pt>
                <c:pt idx="3">
                  <c:v>13.08.2020</c:v>
                </c:pt>
                <c:pt idx="4">
                  <c:v>15.08.2020</c:v>
                </c:pt>
                <c:pt idx="5">
                  <c:v>16.08.2020</c:v>
                </c:pt>
                <c:pt idx="6">
                  <c:v>17.08.2020</c:v>
                </c:pt>
                <c:pt idx="7">
                  <c:v>18.08.2020</c:v>
                </c:pt>
                <c:pt idx="8">
                  <c:v>19.08.2020</c:v>
                </c:pt>
                <c:pt idx="9">
                  <c:v>20.08.2020</c:v>
                </c:pt>
                <c:pt idx="10">
                  <c:v>22.08.2020</c:v>
                </c:pt>
                <c:pt idx="11">
                  <c:v>23.08.2020</c:v>
                </c:pt>
                <c:pt idx="12">
                  <c:v>25.08.2020</c:v>
                </c:pt>
                <c:pt idx="13">
                  <c:v>26.08.2020</c:v>
                </c:pt>
                <c:pt idx="14">
                  <c:v>30.08.2020</c:v>
                </c:pt>
                <c:pt idx="15">
                  <c:v>31.08.2020</c:v>
                </c:pt>
                <c:pt idx="16">
                  <c:v>01.09.2020</c:v>
                </c:pt>
                <c:pt idx="17">
                  <c:v>02.09.2020</c:v>
                </c:pt>
                <c:pt idx="18">
                  <c:v>03.09.2020</c:v>
                </c:pt>
              </c:strCache>
            </c:strRef>
          </c:cat>
          <c:val>
            <c:numRef>
              <c:f>Лист2!$A$9:$S$9</c:f>
              <c:numCache>
                <c:formatCode>General</c:formatCode>
                <c:ptCount val="19"/>
                <c:pt idx="0">
                  <c:v>8</c:v>
                </c:pt>
                <c:pt idx="1">
                  <c:v>6</c:v>
                </c:pt>
                <c:pt idx="2">
                  <c:v>35</c:v>
                </c:pt>
                <c:pt idx="3">
                  <c:v>42</c:v>
                </c:pt>
                <c:pt idx="4">
                  <c:v>68</c:v>
                </c:pt>
                <c:pt idx="5">
                  <c:v>110</c:v>
                </c:pt>
                <c:pt idx="6">
                  <c:v>88</c:v>
                </c:pt>
                <c:pt idx="7">
                  <c:v>123</c:v>
                </c:pt>
                <c:pt idx="8">
                  <c:v>94</c:v>
                </c:pt>
                <c:pt idx="9">
                  <c:v>139</c:v>
                </c:pt>
                <c:pt idx="10">
                  <c:v>40</c:v>
                </c:pt>
                <c:pt idx="11">
                  <c:v>95</c:v>
                </c:pt>
                <c:pt idx="12">
                  <c:v>36</c:v>
                </c:pt>
                <c:pt idx="13">
                  <c:v>45</c:v>
                </c:pt>
                <c:pt idx="14">
                  <c:v>74</c:v>
                </c:pt>
                <c:pt idx="15">
                  <c:v>82</c:v>
                </c:pt>
                <c:pt idx="16">
                  <c:v>70</c:v>
                </c:pt>
                <c:pt idx="17">
                  <c:v>35</c:v>
                </c:pt>
                <c:pt idx="18">
                  <c:v>28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7-6F45-4782-8414-C478F91FD1B0}"/>
            </c:ext>
          </c:extLst>
        </c:ser>
        <c:ser>
          <c:idx val="8"/>
          <c:order val="8"/>
          <c:spPr>
            <a:ln w="22225" cap="rnd" cmpd="sng" algn="ctr">
              <a:solidFill>
                <a:schemeClr val="accent3">
                  <a:lumMod val="60000"/>
                </a:schemeClr>
              </a:solidFill>
              <a:round/>
            </a:ln>
            <a:effectLst/>
          </c:spPr>
          <c:marker>
            <c:symbol val="none"/>
          </c:marker>
          <c:cat>
            <c:strRef>
              <c:f>Лист2!$A$1:$S$1</c:f>
              <c:strCache>
                <c:ptCount val="19"/>
                <c:pt idx="0">
                  <c:v>№\Дата</c:v>
                </c:pt>
                <c:pt idx="1">
                  <c:v>11.08.2020</c:v>
                </c:pt>
                <c:pt idx="2">
                  <c:v>12.08.2020</c:v>
                </c:pt>
                <c:pt idx="3">
                  <c:v>13.08.2020</c:v>
                </c:pt>
                <c:pt idx="4">
                  <c:v>15.08.2020</c:v>
                </c:pt>
                <c:pt idx="5">
                  <c:v>16.08.2020</c:v>
                </c:pt>
                <c:pt idx="6">
                  <c:v>17.08.2020</c:v>
                </c:pt>
                <c:pt idx="7">
                  <c:v>18.08.2020</c:v>
                </c:pt>
                <c:pt idx="8">
                  <c:v>19.08.2020</c:v>
                </c:pt>
                <c:pt idx="9">
                  <c:v>20.08.2020</c:v>
                </c:pt>
                <c:pt idx="10">
                  <c:v>22.08.2020</c:v>
                </c:pt>
                <c:pt idx="11">
                  <c:v>23.08.2020</c:v>
                </c:pt>
                <c:pt idx="12">
                  <c:v>25.08.2020</c:v>
                </c:pt>
                <c:pt idx="13">
                  <c:v>26.08.2020</c:v>
                </c:pt>
                <c:pt idx="14">
                  <c:v>30.08.2020</c:v>
                </c:pt>
                <c:pt idx="15">
                  <c:v>31.08.2020</c:v>
                </c:pt>
                <c:pt idx="16">
                  <c:v>01.09.2020</c:v>
                </c:pt>
                <c:pt idx="17">
                  <c:v>02.09.2020</c:v>
                </c:pt>
                <c:pt idx="18">
                  <c:v>03.09.2020</c:v>
                </c:pt>
              </c:strCache>
            </c:strRef>
          </c:cat>
          <c:val>
            <c:numRef>
              <c:f>Лист2!$A$10:$S$10</c:f>
              <c:numCache>
                <c:formatCode>General</c:formatCode>
                <c:ptCount val="19"/>
                <c:pt idx="0">
                  <c:v>9</c:v>
                </c:pt>
                <c:pt idx="1">
                  <c:v>37</c:v>
                </c:pt>
                <c:pt idx="2">
                  <c:v>81</c:v>
                </c:pt>
                <c:pt idx="3">
                  <c:v>47</c:v>
                </c:pt>
                <c:pt idx="4">
                  <c:v>85</c:v>
                </c:pt>
                <c:pt idx="5">
                  <c:v>221</c:v>
                </c:pt>
                <c:pt idx="6">
                  <c:v>144</c:v>
                </c:pt>
                <c:pt idx="7">
                  <c:v>181</c:v>
                </c:pt>
                <c:pt idx="8">
                  <c:v>149</c:v>
                </c:pt>
                <c:pt idx="9">
                  <c:v>205</c:v>
                </c:pt>
                <c:pt idx="10">
                  <c:v>115</c:v>
                </c:pt>
                <c:pt idx="11">
                  <c:v>151</c:v>
                </c:pt>
                <c:pt idx="12">
                  <c:v>73</c:v>
                </c:pt>
                <c:pt idx="13">
                  <c:v>105</c:v>
                </c:pt>
                <c:pt idx="14">
                  <c:v>101</c:v>
                </c:pt>
                <c:pt idx="15">
                  <c:v>159</c:v>
                </c:pt>
                <c:pt idx="16">
                  <c:v>156</c:v>
                </c:pt>
                <c:pt idx="17">
                  <c:v>143</c:v>
                </c:pt>
                <c:pt idx="18">
                  <c:v>93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8-6F45-4782-8414-C478F91FD1B0}"/>
            </c:ext>
          </c:extLst>
        </c:ser>
        <c:ser>
          <c:idx val="9"/>
          <c:order val="9"/>
          <c:spPr>
            <a:ln w="22225" cap="rnd" cmpd="sng" algn="ctr">
              <a:solidFill>
                <a:schemeClr val="accent4">
                  <a:lumMod val="60000"/>
                </a:schemeClr>
              </a:solidFill>
              <a:round/>
            </a:ln>
            <a:effectLst/>
          </c:spPr>
          <c:marker>
            <c:symbol val="none"/>
          </c:marker>
          <c:cat>
            <c:strRef>
              <c:f>Лист2!$A$1:$S$1</c:f>
              <c:strCache>
                <c:ptCount val="19"/>
                <c:pt idx="0">
                  <c:v>№\Дата</c:v>
                </c:pt>
                <c:pt idx="1">
                  <c:v>11.08.2020</c:v>
                </c:pt>
                <c:pt idx="2">
                  <c:v>12.08.2020</c:v>
                </c:pt>
                <c:pt idx="3">
                  <c:v>13.08.2020</c:v>
                </c:pt>
                <c:pt idx="4">
                  <c:v>15.08.2020</c:v>
                </c:pt>
                <c:pt idx="5">
                  <c:v>16.08.2020</c:v>
                </c:pt>
                <c:pt idx="6">
                  <c:v>17.08.2020</c:v>
                </c:pt>
                <c:pt idx="7">
                  <c:v>18.08.2020</c:v>
                </c:pt>
                <c:pt idx="8">
                  <c:v>19.08.2020</c:v>
                </c:pt>
                <c:pt idx="9">
                  <c:v>20.08.2020</c:v>
                </c:pt>
                <c:pt idx="10">
                  <c:v>22.08.2020</c:v>
                </c:pt>
                <c:pt idx="11">
                  <c:v>23.08.2020</c:v>
                </c:pt>
                <c:pt idx="12">
                  <c:v>25.08.2020</c:v>
                </c:pt>
                <c:pt idx="13">
                  <c:v>26.08.2020</c:v>
                </c:pt>
                <c:pt idx="14">
                  <c:v>30.08.2020</c:v>
                </c:pt>
                <c:pt idx="15">
                  <c:v>31.08.2020</c:v>
                </c:pt>
                <c:pt idx="16">
                  <c:v>01.09.2020</c:v>
                </c:pt>
                <c:pt idx="17">
                  <c:v>02.09.2020</c:v>
                </c:pt>
                <c:pt idx="18">
                  <c:v>03.09.2020</c:v>
                </c:pt>
              </c:strCache>
            </c:strRef>
          </c:cat>
          <c:val>
            <c:numRef>
              <c:f>Лист2!$A$11:$S$11</c:f>
              <c:numCache>
                <c:formatCode>General</c:formatCode>
                <c:ptCount val="19"/>
                <c:pt idx="0">
                  <c:v>10</c:v>
                </c:pt>
                <c:pt idx="1">
                  <c:v>27</c:v>
                </c:pt>
                <c:pt idx="2">
                  <c:v>53</c:v>
                </c:pt>
                <c:pt idx="3">
                  <c:v>61</c:v>
                </c:pt>
                <c:pt idx="4">
                  <c:v>104</c:v>
                </c:pt>
                <c:pt idx="5">
                  <c:v>158</c:v>
                </c:pt>
                <c:pt idx="6">
                  <c:v>140</c:v>
                </c:pt>
                <c:pt idx="7">
                  <c:v>127</c:v>
                </c:pt>
                <c:pt idx="8">
                  <c:v>135</c:v>
                </c:pt>
                <c:pt idx="9">
                  <c:v>148</c:v>
                </c:pt>
                <c:pt idx="10">
                  <c:v>36</c:v>
                </c:pt>
                <c:pt idx="11">
                  <c:v>79</c:v>
                </c:pt>
                <c:pt idx="12">
                  <c:v>49</c:v>
                </c:pt>
                <c:pt idx="13">
                  <c:v>55</c:v>
                </c:pt>
                <c:pt idx="14">
                  <c:v>81</c:v>
                </c:pt>
                <c:pt idx="15">
                  <c:v>92</c:v>
                </c:pt>
                <c:pt idx="16">
                  <c:v>158</c:v>
                </c:pt>
                <c:pt idx="17">
                  <c:v>85</c:v>
                </c:pt>
                <c:pt idx="18">
                  <c:v>62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9-6F45-4782-8414-C478F91FD1B0}"/>
            </c:ext>
          </c:extLst>
        </c:ser>
        <c:ser>
          <c:idx val="10"/>
          <c:order val="10"/>
          <c:spPr>
            <a:ln w="22225" cap="rnd" cmpd="sng" algn="ctr">
              <a:solidFill>
                <a:schemeClr val="accent5">
                  <a:lumMod val="60000"/>
                </a:schemeClr>
              </a:solidFill>
              <a:round/>
            </a:ln>
            <a:effectLst/>
          </c:spPr>
          <c:marker>
            <c:symbol val="none"/>
          </c:marker>
          <c:cat>
            <c:strRef>
              <c:f>Лист2!$A$1:$S$1</c:f>
              <c:strCache>
                <c:ptCount val="19"/>
                <c:pt idx="0">
                  <c:v>№\Дата</c:v>
                </c:pt>
                <c:pt idx="1">
                  <c:v>11.08.2020</c:v>
                </c:pt>
                <c:pt idx="2">
                  <c:v>12.08.2020</c:v>
                </c:pt>
                <c:pt idx="3">
                  <c:v>13.08.2020</c:v>
                </c:pt>
                <c:pt idx="4">
                  <c:v>15.08.2020</c:v>
                </c:pt>
                <c:pt idx="5">
                  <c:v>16.08.2020</c:v>
                </c:pt>
                <c:pt idx="6">
                  <c:v>17.08.2020</c:v>
                </c:pt>
                <c:pt idx="7">
                  <c:v>18.08.2020</c:v>
                </c:pt>
                <c:pt idx="8">
                  <c:v>19.08.2020</c:v>
                </c:pt>
                <c:pt idx="9">
                  <c:v>20.08.2020</c:v>
                </c:pt>
                <c:pt idx="10">
                  <c:v>22.08.2020</c:v>
                </c:pt>
                <c:pt idx="11">
                  <c:v>23.08.2020</c:v>
                </c:pt>
                <c:pt idx="12">
                  <c:v>25.08.2020</c:v>
                </c:pt>
                <c:pt idx="13">
                  <c:v>26.08.2020</c:v>
                </c:pt>
                <c:pt idx="14">
                  <c:v>30.08.2020</c:v>
                </c:pt>
                <c:pt idx="15">
                  <c:v>31.08.2020</c:v>
                </c:pt>
                <c:pt idx="16">
                  <c:v>01.09.2020</c:v>
                </c:pt>
                <c:pt idx="17">
                  <c:v>02.09.2020</c:v>
                </c:pt>
                <c:pt idx="18">
                  <c:v>03.09.2020</c:v>
                </c:pt>
              </c:strCache>
            </c:strRef>
          </c:cat>
          <c:val>
            <c:numRef>
              <c:f>Лист2!$A$12:$S$12</c:f>
              <c:numCache>
                <c:formatCode>General</c:formatCode>
                <c:ptCount val="19"/>
                <c:pt idx="0">
                  <c:v>11</c:v>
                </c:pt>
                <c:pt idx="1">
                  <c:v>19</c:v>
                </c:pt>
                <c:pt idx="2">
                  <c:v>33</c:v>
                </c:pt>
                <c:pt idx="3">
                  <c:v>29</c:v>
                </c:pt>
                <c:pt idx="4">
                  <c:v>85</c:v>
                </c:pt>
                <c:pt idx="5">
                  <c:v>96</c:v>
                </c:pt>
                <c:pt idx="6">
                  <c:v>150</c:v>
                </c:pt>
                <c:pt idx="7">
                  <c:v>141</c:v>
                </c:pt>
                <c:pt idx="8">
                  <c:v>88</c:v>
                </c:pt>
                <c:pt idx="9">
                  <c:v>110</c:v>
                </c:pt>
                <c:pt idx="10">
                  <c:v>36</c:v>
                </c:pt>
                <c:pt idx="11">
                  <c:v>59</c:v>
                </c:pt>
                <c:pt idx="12">
                  <c:v>21</c:v>
                </c:pt>
                <c:pt idx="13">
                  <c:v>36</c:v>
                </c:pt>
                <c:pt idx="14">
                  <c:v>128</c:v>
                </c:pt>
                <c:pt idx="15">
                  <c:v>149</c:v>
                </c:pt>
                <c:pt idx="16">
                  <c:v>134</c:v>
                </c:pt>
                <c:pt idx="17">
                  <c:v>101</c:v>
                </c:pt>
                <c:pt idx="18">
                  <c:v>67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A-6F45-4782-8414-C478F91FD1B0}"/>
            </c:ext>
          </c:extLst>
        </c:ser>
        <c:ser>
          <c:idx val="11"/>
          <c:order val="11"/>
          <c:spPr>
            <a:ln w="22225" cap="rnd" cmpd="sng" algn="ctr">
              <a:solidFill>
                <a:schemeClr val="accent6">
                  <a:lumMod val="60000"/>
                </a:schemeClr>
              </a:solidFill>
              <a:round/>
            </a:ln>
            <a:effectLst/>
          </c:spPr>
          <c:marker>
            <c:symbol val="none"/>
          </c:marker>
          <c:cat>
            <c:strRef>
              <c:f>Лист2!$A$1:$S$1</c:f>
              <c:strCache>
                <c:ptCount val="19"/>
                <c:pt idx="0">
                  <c:v>№\Дата</c:v>
                </c:pt>
                <c:pt idx="1">
                  <c:v>11.08.2020</c:v>
                </c:pt>
                <c:pt idx="2">
                  <c:v>12.08.2020</c:v>
                </c:pt>
                <c:pt idx="3">
                  <c:v>13.08.2020</c:v>
                </c:pt>
                <c:pt idx="4">
                  <c:v>15.08.2020</c:v>
                </c:pt>
                <c:pt idx="5">
                  <c:v>16.08.2020</c:v>
                </c:pt>
                <c:pt idx="6">
                  <c:v>17.08.2020</c:v>
                </c:pt>
                <c:pt idx="7">
                  <c:v>18.08.2020</c:v>
                </c:pt>
                <c:pt idx="8">
                  <c:v>19.08.2020</c:v>
                </c:pt>
                <c:pt idx="9">
                  <c:v>20.08.2020</c:v>
                </c:pt>
                <c:pt idx="10">
                  <c:v>22.08.2020</c:v>
                </c:pt>
                <c:pt idx="11">
                  <c:v>23.08.2020</c:v>
                </c:pt>
                <c:pt idx="12">
                  <c:v>25.08.2020</c:v>
                </c:pt>
                <c:pt idx="13">
                  <c:v>26.08.2020</c:v>
                </c:pt>
                <c:pt idx="14">
                  <c:v>30.08.2020</c:v>
                </c:pt>
                <c:pt idx="15">
                  <c:v>31.08.2020</c:v>
                </c:pt>
                <c:pt idx="16">
                  <c:v>01.09.2020</c:v>
                </c:pt>
                <c:pt idx="17">
                  <c:v>02.09.2020</c:v>
                </c:pt>
                <c:pt idx="18">
                  <c:v>03.09.2020</c:v>
                </c:pt>
              </c:strCache>
            </c:strRef>
          </c:cat>
          <c:val>
            <c:numRef>
              <c:f>Лист2!$A$13:$S$13</c:f>
              <c:numCache>
                <c:formatCode>General</c:formatCode>
                <c:ptCount val="19"/>
                <c:pt idx="0">
                  <c:v>12</c:v>
                </c:pt>
                <c:pt idx="1">
                  <c:v>21</c:v>
                </c:pt>
                <c:pt idx="2">
                  <c:v>70</c:v>
                </c:pt>
                <c:pt idx="3">
                  <c:v>55</c:v>
                </c:pt>
                <c:pt idx="4">
                  <c:v>94</c:v>
                </c:pt>
                <c:pt idx="5">
                  <c:v>139</c:v>
                </c:pt>
                <c:pt idx="6">
                  <c:v>178</c:v>
                </c:pt>
                <c:pt idx="7">
                  <c:v>155</c:v>
                </c:pt>
                <c:pt idx="8">
                  <c:v>150</c:v>
                </c:pt>
                <c:pt idx="9">
                  <c:v>162</c:v>
                </c:pt>
                <c:pt idx="10">
                  <c:v>68</c:v>
                </c:pt>
                <c:pt idx="11">
                  <c:v>131</c:v>
                </c:pt>
                <c:pt idx="12">
                  <c:v>59</c:v>
                </c:pt>
                <c:pt idx="13">
                  <c:v>80</c:v>
                </c:pt>
                <c:pt idx="14">
                  <c:v>192</c:v>
                </c:pt>
                <c:pt idx="15">
                  <c:v>267</c:v>
                </c:pt>
                <c:pt idx="16">
                  <c:v>192</c:v>
                </c:pt>
                <c:pt idx="17">
                  <c:v>147</c:v>
                </c:pt>
                <c:pt idx="18">
                  <c:v>86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B-6F45-4782-8414-C478F91FD1B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dropLines>
          <c:spPr>
            <a:ln w="9525" cap="flat" cmpd="sng" algn="ctr">
              <a:solidFill>
                <a:schemeClr val="dk1">
                  <a:lumMod val="35000"/>
                  <a:lumOff val="65000"/>
                  <a:alpha val="33000"/>
                </a:schemeClr>
              </a:solidFill>
              <a:round/>
            </a:ln>
            <a:effectLst/>
          </c:spPr>
        </c:dropLines>
        <c:smooth val="0"/>
        <c:axId val="122544896"/>
        <c:axId val="122546432"/>
      </c:lineChart>
      <c:catAx>
        <c:axId val="122544896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spPr>
          <a:noFill/>
          <a:ln w="9525" cap="flat" cmpd="sng" algn="ctr">
            <a:solidFill>
              <a:schemeClr val="dk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1" i="0" u="none" strike="noStrike" kern="1200" spc="20" baseline="0">
                <a:solidFill>
                  <a:schemeClr val="dk1">
                    <a:lumMod val="65000"/>
                    <a:lumOff val="35000"/>
                  </a:schemeClr>
                </a:solidFill>
                <a:latin typeface="Arial Narrow" panose="020B0606020202030204" pitchFamily="34" charset="0"/>
                <a:ea typeface="+mn-ea"/>
                <a:cs typeface="+mn-cs"/>
              </a:defRPr>
            </a:pPr>
            <a:endParaRPr lang="ru-RU"/>
          </a:p>
        </c:txPr>
        <c:crossAx val="122546432"/>
        <c:crosses val="autoZero"/>
        <c:auto val="1"/>
        <c:lblAlgn val="ctr"/>
        <c:lblOffset val="100"/>
        <c:noMultiLvlLbl val="0"/>
      </c:catAx>
      <c:valAx>
        <c:axId val="122546432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one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spc="20" baseline="0">
                <a:solidFill>
                  <a:schemeClr val="dk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22544896"/>
        <c:crosses val="autoZero"/>
        <c:crossBetween val="between"/>
      </c:valAx>
      <c:spPr>
        <a:gradFill>
          <a:gsLst>
            <a:gs pos="100000">
              <a:schemeClr val="lt1">
                <a:lumMod val="95000"/>
              </a:schemeClr>
            </a:gs>
            <a:gs pos="0">
              <a:schemeClr val="lt1"/>
            </a:gs>
          </a:gsLst>
          <a:lin ang="5400000" scaled="0"/>
        </a:gradFill>
        <a:ln>
          <a:noFill/>
        </a:ln>
        <a:effectLst/>
      </c:spPr>
    </c:plotArea>
    <c:plotVisOnly val="1"/>
    <c:dispBlanksAs val="gap"/>
    <c:showDLblsOverMax val="0"/>
  </c:chart>
  <c:spPr>
    <a:solidFill>
      <a:schemeClr val="lt1"/>
    </a:solidFill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28">
  <cs:axisTitle>
    <cs:lnRef idx="0"/>
    <cs:fillRef idx="0"/>
    <cs:effectRef idx="0"/>
    <cs:fontRef idx="minor">
      <a:schemeClr val="dk1">
        <a:lumMod val="75000"/>
        <a:lumOff val="25000"/>
      </a:schemeClr>
    </cs:fontRef>
    <cs:defRPr sz="900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900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900" kern="1200"/>
  </cs:chartArea>
  <cs:dataLabel>
    <cs:lnRef idx="0"/>
    <cs:fillRef idx="0">
      <cs:styleClr val="auto"/>
    </cs:fillRef>
    <cs:effectRef idx="0"/>
    <cs:fontRef idx="minor">
      <a:schemeClr val="lt1"/>
    </cs:fontRef>
    <cs:defRPr sz="900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solidFill>
        <a:schemeClr val="dk1">
          <a:lumMod val="65000"/>
          <a:lumOff val="35000"/>
          <a:alpha val="75000"/>
        </a:schemeClr>
      </a:solidFill>
    </cs:spPr>
    <cs:defRPr sz="90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Marker>
  <cs:dataPointMarkerLayout symbol="circle" size="17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900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18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203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b="1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9050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>
      <cs:styleClr val="auto"/>
    </cs:effectRef>
    <cs:fontRef idx="minor">
      <a:schemeClr val="dk1"/>
    </cs:fontRef>
    <cs:spPr>
      <a:pattFill prst="narHorz">
        <a:fgClr>
          <a:schemeClr val="phClr"/>
        </a:fgClr>
        <a:bgClr>
          <a:schemeClr val="phClr">
            <a:lumMod val="20000"/>
            <a:lumOff val="80000"/>
          </a:schemeClr>
        </a:bgClr>
      </a:pattFill>
      <a:effectLst>
        <a:innerShdw blurRad="114300">
          <a:schemeClr val="phClr"/>
        </a:inn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pattFill prst="narHorz">
        <a:fgClr>
          <a:schemeClr val="phClr"/>
        </a:fgClr>
        <a:bgClr>
          <a:schemeClr val="phClr">
            <a:lumMod val="20000"/>
            <a:lumOff val="80000"/>
          </a:schemeClr>
        </a:bgClr>
      </a:pattFill>
      <a:effectLst>
        <a:innerShdw blurRad="114300">
          <a:schemeClr val="phClr"/>
        </a:innerShdw>
      </a:effectLst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50000"/>
            <a:lumOff val="50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>
        <a:solidFill>
          <a:schemeClr val="tx1">
            <a:lumMod val="15000"/>
            <a:lumOff val="85000"/>
          </a:schemeClr>
        </a:solidFill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50000"/>
        <a:lumOff val="50000"/>
      </a:schemeClr>
    </cs:fontRef>
    <cs:defRPr sz="1800" b="1" kern="1200" cap="all" spc="15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50000"/>
            <a:lumOff val="50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charts/style3.xml><?xml version="1.0" encoding="utf-8"?>
<cs:chartStyle xmlns:cs="http://schemas.microsoft.com/office/drawing/2012/chartStyle" xmlns:a="http://schemas.openxmlformats.org/drawingml/2006/main" id="230">
  <cs:axisTitle>
    <cs:lnRef idx="0"/>
    <cs:fillRef idx="0"/>
    <cs:effectRef idx="0"/>
    <cs:fontRef idx="minor">
      <a:schemeClr val="dk1">
        <a:lumMod val="65000"/>
        <a:lumOff val="35000"/>
      </a:schemeClr>
    </cs:fontRef>
    <cs:defRPr sz="900" kern="1200" cap="all"/>
  </cs:axisTitle>
  <cs:categoryAxis>
    <cs:lnRef idx="0"/>
    <cs:fillRef idx="0"/>
    <cs:effectRef idx="0"/>
    <cs:fontRef idx="minor">
      <a:schemeClr val="dk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900" b="0" kern="1200" spc="20" baseline="0"/>
  </cs:categoryAxis>
  <cs:chartArea mods="allowNoLineOverride"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dk1">
        <a:lumMod val="65000"/>
        <a:lumOff val="3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9525" cap="flat" cmpd="sng" algn="ctr">
        <a:solidFill>
          <a:schemeClr val="phClr">
            <a:shade val="95000"/>
          </a:schemeClr>
        </a:solidFill>
        <a:round/>
      </a:ln>
    </cs:spPr>
  </cs:dataPoint>
  <cs:dataPoint3D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9525" cap="flat" cmpd="sng" algn="ctr">
        <a:solidFill>
          <a:schemeClr val="phClr">
            <a:shade val="95000"/>
          </a:schemeClr>
        </a:solidFill>
        <a:round/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2225" cap="rnd" cmpd="sng" algn="ctr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 cap="flat" cmpd="sng" algn="ctr">
        <a:solidFill>
          <a:schemeClr val="phClr"/>
        </a:solidFill>
        <a:round/>
      </a:ln>
    </cs:spPr>
  </cs:dataPointMarker>
  <cs:dataPointMarkerLayout symbol="circle" size="4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65000"/>
        <a:lumOff val="35000"/>
      </a:schemeClr>
    </cs:fontRef>
    <cs:spPr>
      <a:ln w="9525">
        <a:solidFill>
          <a:schemeClr val="dk1">
            <a:lumMod val="15000"/>
            <a:lumOff val="8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  <a:alpha val="33000"/>
          </a:schemeClr>
        </a:solidFill>
        <a:round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>
        <a:solidFill>
          <a:schemeClr val="dk1">
            <a:lumMod val="15000"/>
            <a:lumOff val="85000"/>
          </a:schemeClr>
        </a:solidFill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dk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dk1">
        <a:lumMod val="65000"/>
        <a:lumOff val="35000"/>
      </a:schemeClr>
    </cs:fontRef>
    <cs:defRPr sz="900" kern="1200"/>
  </cs:legend>
  <cs:plotArea>
    <cs:lnRef idx="0"/>
    <cs:fillRef idx="0"/>
    <cs:effectRef idx="0"/>
    <cs:fontRef idx="minor">
      <a:schemeClr val="dk1"/>
    </cs:fontRef>
    <cs:spPr>
      <a:gradFill>
        <a:gsLst>
          <a:gs pos="100000">
            <a:schemeClr val="lt1">
              <a:lumMod val="95000"/>
            </a:schemeClr>
          </a:gs>
          <a:gs pos="0">
            <a:schemeClr val="lt1"/>
          </a:gs>
        </a:gsLst>
        <a:lin ang="5400000" scaled="0"/>
      </a:gradFill>
    </cs:spPr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dk1">
        <a:lumMod val="50000"/>
        <a:lumOff val="50000"/>
      </a:schemeClr>
    </cs:fontRef>
    <cs:defRPr sz="1400" kern="1200" cap="none" spc="2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65000"/>
        <a:lumOff val="35000"/>
      </a:schemeClr>
    </cs:fontRef>
    <cs:defRPr sz="900" kern="1200" spc="20" baseline="0"/>
  </cs:valueAxis>
  <cs:wall>
    <cs:lnRef idx="0"/>
    <cs:fillRef idx="0"/>
    <cs:effectRef idx="0"/>
    <cs:fontRef idx="minor">
      <a:schemeClr val="dk1"/>
    </cs:fontRef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 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0960616-E305-4753-84A5-1BC09C92AD15}" type="datetimeFigureOut">
              <a:rPr lang="en-US" smtClean="0"/>
              <a:t>12/9/2020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F5615CE-2250-47F0-AC46-C2F36ECDF1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093790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C963EE3-9A05-4449-BD98-29215766B886}" type="datetimeFigureOut">
              <a:rPr lang="en-US" smtClean="0"/>
              <a:t>12/9/2020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ED8DDF5-5274-934F-A34C-A9C556A6597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11192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 /><Relationship Id="rId1" Type="http://schemas.openxmlformats.org/officeDocument/2006/relationships/notesMaster" Target="../notesMasters/notesMaster1.xml" 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 /><Relationship Id="rId1" Type="http://schemas.openxmlformats.org/officeDocument/2006/relationships/notesMaster" Target="../notesMasters/notesMaster1.xml" 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 /><Relationship Id="rId1" Type="http://schemas.openxmlformats.org/officeDocument/2006/relationships/notesMaster" Target="../notesMasters/notesMaster1.xml" 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 /><Relationship Id="rId1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D8DDF5-5274-934F-A34C-A9C556A65976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14718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ED8DDF5-5274-934F-A34C-A9C556A65976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825315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ED8DDF5-5274-934F-A34C-A9C556A65976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031616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ED8DDF5-5274-934F-A34C-A9C556A65976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13318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 /><Relationship Id="rId1" Type="http://schemas.openxmlformats.org/officeDocument/2006/relationships/slideMaster" Target="../slideMasters/slideMaster1.xml" 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 /><Relationship Id="rId1" Type="http://schemas.openxmlformats.org/officeDocument/2006/relationships/slideMaster" Target="../slideMasters/slideMaster1.xml" 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 /><Relationship Id="rId1" Type="http://schemas.openxmlformats.org/officeDocument/2006/relationships/slideMaster" Target="../slideMasters/slideMaster1.xml" 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 /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0" y="484632"/>
            <a:ext cx="4070454" cy="50292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546" t="11828" r="11451" b="16215"/>
          <a:stretch/>
        </p:blipFill>
        <p:spPr>
          <a:xfrm>
            <a:off x="4326340" y="462641"/>
            <a:ext cx="7601803" cy="5064702"/>
          </a:xfrm>
          <a:prstGeom prst="rect">
            <a:avLst/>
          </a:prstGeom>
        </p:spPr>
      </p:pic>
      <p:sp>
        <p:nvSpPr>
          <p:cNvPr id="3" name="Rectangle 2"/>
          <p:cNvSpPr/>
          <p:nvPr userDrawn="1"/>
        </p:nvSpPr>
        <p:spPr>
          <a:xfrm>
            <a:off x="-1" y="-86627"/>
            <a:ext cx="12192001" cy="57125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 userDrawn="1"/>
        </p:nvSpPr>
        <p:spPr>
          <a:xfrm>
            <a:off x="0" y="5504208"/>
            <a:ext cx="12192000" cy="43253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466713" y="1670985"/>
            <a:ext cx="3169921" cy="2091689"/>
          </a:xfrm>
          <a:prstGeom prst="rect">
            <a:avLst/>
          </a:prstGeom>
        </p:spPr>
        <p:txBody>
          <a:bodyPr rIns="0">
            <a:noAutofit/>
          </a:bodyPr>
          <a:lstStyle>
            <a:lvl1pPr marL="0" indent="0" algn="r">
              <a:buNone/>
              <a:defRPr sz="3600">
                <a:solidFill>
                  <a:srgbClr val="E67C49"/>
                </a:solidFill>
              </a:defRPr>
            </a:lvl1pPr>
            <a:lvl2pPr marL="457189" indent="0" algn="r">
              <a:spcBef>
                <a:spcPts val="2376"/>
              </a:spcBef>
              <a:buNone/>
              <a:defRPr sz="1600">
                <a:solidFill>
                  <a:schemeClr val="accent5"/>
                </a:solidFill>
              </a:defRPr>
            </a:lvl2pPr>
            <a:lvl3pPr marL="914377" indent="0" algn="r">
              <a:buNone/>
              <a:defRPr sz="2400"/>
            </a:lvl3pPr>
            <a:lvl4pPr marL="1371566" indent="0" algn="r">
              <a:buNone/>
              <a:defRPr sz="2400"/>
            </a:lvl4pPr>
            <a:lvl5pPr marL="1828754" indent="0" algn="r">
              <a:buNone/>
              <a:defRPr sz="2400"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1" name="Text Placeholder 3"/>
          <p:cNvSpPr>
            <a:spLocks noGrp="1"/>
          </p:cNvSpPr>
          <p:nvPr>
            <p:ph type="body" sz="quarter" idx="12" hasCustomPrompt="1"/>
          </p:nvPr>
        </p:nvSpPr>
        <p:spPr>
          <a:xfrm>
            <a:off x="1045834" y="4185585"/>
            <a:ext cx="2590800" cy="381000"/>
          </a:xfrm>
          <a:prstGeom prst="rect">
            <a:avLst/>
          </a:prstGeom>
        </p:spPr>
        <p:txBody>
          <a:bodyPr rIns="0">
            <a:noAutofit/>
          </a:bodyPr>
          <a:lstStyle>
            <a:lvl1pPr marL="0" indent="0" algn="r">
              <a:buNone/>
              <a:defRPr sz="2400">
                <a:solidFill>
                  <a:srgbClr val="009F8A"/>
                </a:solidFill>
              </a:defRPr>
            </a:lvl1pPr>
            <a:lvl2pPr marL="457189" indent="0" algn="r">
              <a:spcBef>
                <a:spcPts val="2376"/>
              </a:spcBef>
              <a:buNone/>
              <a:defRPr sz="1600">
                <a:solidFill>
                  <a:schemeClr val="accent5"/>
                </a:solidFill>
              </a:defRPr>
            </a:lvl2pPr>
            <a:lvl3pPr marL="914377" indent="0" algn="r">
              <a:buNone/>
              <a:defRPr sz="2400"/>
            </a:lvl3pPr>
            <a:lvl4pPr marL="1371566" indent="0" algn="r">
              <a:buNone/>
              <a:defRPr sz="2400"/>
            </a:lvl4pPr>
            <a:lvl5pPr marL="1828754" indent="0" algn="r">
              <a:buNone/>
              <a:defRPr sz="2400"/>
            </a:lvl5pPr>
          </a:lstStyle>
          <a:p>
            <a:pPr lvl="0"/>
            <a:r>
              <a:rPr lang="en-US" dirty="0"/>
              <a:t>Subtitle</a:t>
            </a:r>
          </a:p>
        </p:txBody>
      </p:sp>
      <p:cxnSp>
        <p:nvCxnSpPr>
          <p:cNvPr id="8" name="Straight Connector 7"/>
          <p:cNvCxnSpPr/>
          <p:nvPr userDrawn="1"/>
        </p:nvCxnSpPr>
        <p:spPr>
          <a:xfrm flipV="1">
            <a:off x="426720" y="5788439"/>
            <a:ext cx="11338560" cy="0"/>
          </a:xfrm>
          <a:prstGeom prst="line">
            <a:avLst/>
          </a:prstGeom>
          <a:ln w="3175">
            <a:solidFill>
              <a:schemeClr val="bg1">
                <a:lumMod val="85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03345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ection Divider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0" y="484632"/>
            <a:ext cx="12192000" cy="5029200"/>
          </a:xfrm>
          <a:prstGeom prst="rect">
            <a:avLst/>
          </a:prstGeom>
          <a:solidFill>
            <a:srgbClr val="2EA18E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482973"/>
            <a:ext cx="9144000" cy="1452563"/>
          </a:xfrm>
          <a:prstGeom prst="rect">
            <a:avLst/>
          </a:prstGeom>
        </p:spPr>
        <p:txBody>
          <a:bodyPr anchor="b"/>
          <a:lstStyle>
            <a:lvl1pPr algn="ctr">
              <a:defRPr sz="4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027610"/>
            <a:ext cx="9144000" cy="1655763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189" indent="0" algn="ctr">
              <a:buNone/>
              <a:defRPr sz="2000"/>
            </a:lvl2pPr>
            <a:lvl3pPr marL="914377" indent="0" algn="ctr">
              <a:buNone/>
              <a:defRPr sz="1800"/>
            </a:lvl3pPr>
            <a:lvl4pPr marL="1371566" indent="0" algn="ctr">
              <a:buNone/>
              <a:defRPr sz="1600"/>
            </a:lvl4pPr>
            <a:lvl5pPr marL="1828754" indent="0" algn="ctr">
              <a:buNone/>
              <a:defRPr sz="1600"/>
            </a:lvl5pPr>
            <a:lvl6pPr marL="2285943" indent="0" algn="ctr">
              <a:buNone/>
              <a:defRPr sz="1600"/>
            </a:lvl6pPr>
            <a:lvl7pPr marL="2743131" indent="0" algn="ctr">
              <a:buNone/>
              <a:defRPr sz="1600"/>
            </a:lvl7pPr>
            <a:lvl8pPr marL="3200320" indent="0" algn="ctr">
              <a:buNone/>
              <a:defRPr sz="1600"/>
            </a:lvl8pPr>
            <a:lvl9pPr marL="3657509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8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3C0ACA6C-D8B5-4B94-9BCF-6FF2CC295CAC}" type="datetimeFigureOut">
              <a:rPr lang="en-US" smtClean="0"/>
              <a:pPr/>
              <a:t>12/9/2020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8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5B22A346-9BD4-40D2-98DB-F613D1B4803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47946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y the Number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484632"/>
            <a:ext cx="12191999" cy="5029200"/>
          </a:xfrm>
          <a:prstGeom prst="rect">
            <a:avLst/>
          </a:prstGeom>
          <a:solidFill>
            <a:srgbClr val="807A7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726593"/>
            <a:ext cx="9144000" cy="847527"/>
          </a:xfrm>
          <a:prstGeom prst="rect">
            <a:avLst/>
          </a:prstGeom>
        </p:spPr>
        <p:txBody>
          <a:bodyPr anchor="b"/>
          <a:lstStyle>
            <a:lvl1pPr algn="ctr">
              <a:defRPr sz="4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1574755"/>
            <a:ext cx="9144000" cy="728129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189" indent="0" algn="ctr">
              <a:buNone/>
              <a:defRPr sz="2000"/>
            </a:lvl2pPr>
            <a:lvl3pPr marL="914377" indent="0" algn="ctr">
              <a:buNone/>
              <a:defRPr sz="1800"/>
            </a:lvl3pPr>
            <a:lvl4pPr marL="1371566" indent="0" algn="ctr">
              <a:buNone/>
              <a:defRPr sz="1600"/>
            </a:lvl4pPr>
            <a:lvl5pPr marL="1828754" indent="0" algn="ctr">
              <a:buNone/>
              <a:defRPr sz="1600"/>
            </a:lvl5pPr>
            <a:lvl6pPr marL="2285943" indent="0" algn="ctr">
              <a:buNone/>
              <a:defRPr sz="1600"/>
            </a:lvl6pPr>
            <a:lvl7pPr marL="2743131" indent="0" algn="ctr">
              <a:buNone/>
              <a:defRPr sz="1600"/>
            </a:lvl7pPr>
            <a:lvl8pPr marL="3200320" indent="0" algn="ctr">
              <a:buNone/>
              <a:defRPr sz="1600"/>
            </a:lvl8pPr>
            <a:lvl9pPr marL="3657509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8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3C0ACA6C-D8B5-4B94-9BCF-6FF2CC295CAC}" type="datetimeFigureOut">
              <a:rPr lang="en-US" smtClean="0"/>
              <a:pPr/>
              <a:t>12/9/2020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8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5B22A346-9BD4-40D2-98DB-F613D1B4803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5027357" y="2302884"/>
            <a:ext cx="2146826" cy="2146826"/>
          </a:xfrm>
          <a:prstGeom prst="ellipse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Oval 18"/>
          <p:cNvSpPr/>
          <p:nvPr/>
        </p:nvSpPr>
        <p:spPr>
          <a:xfrm>
            <a:off x="7787462" y="2302884"/>
            <a:ext cx="2146826" cy="2146826"/>
          </a:xfrm>
          <a:prstGeom prst="ellipse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Oval 23"/>
          <p:cNvSpPr/>
          <p:nvPr/>
        </p:nvSpPr>
        <p:spPr>
          <a:xfrm>
            <a:off x="2267251" y="2302884"/>
            <a:ext cx="2146826" cy="2146826"/>
          </a:xfrm>
          <a:prstGeom prst="ellipse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1190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Slide Option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 userDrawn="1"/>
        </p:nvSpPr>
        <p:spPr>
          <a:xfrm>
            <a:off x="3913278" y="484632"/>
            <a:ext cx="8278722" cy="50292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 userDrawn="1"/>
        </p:nvSpPr>
        <p:spPr>
          <a:xfrm>
            <a:off x="0" y="484632"/>
            <a:ext cx="4214832" cy="5029200"/>
          </a:xfrm>
          <a:prstGeom prst="rect">
            <a:avLst/>
          </a:prstGeom>
          <a:solidFill>
            <a:srgbClr val="2EA18E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 descr="symbol.png"/>
          <p:cNvPicPr>
            <a:picLocks noChangeAspect="1"/>
          </p:cNvPicPr>
          <p:nvPr userDrawn="1"/>
        </p:nvPicPr>
        <p:blipFill rotWithShape="1">
          <a:blip r:embed="rId2">
            <a:alphaModFix am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557" r="50000" b="1754"/>
          <a:stretch/>
        </p:blipFill>
        <p:spPr>
          <a:xfrm>
            <a:off x="8562049" y="0"/>
            <a:ext cx="3629952" cy="6869769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8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3C0ACA6C-D8B5-4B94-9BCF-6FF2CC295CAC}" type="datetimeFigureOut">
              <a:rPr lang="en-US" smtClean="0"/>
              <a:pPr/>
              <a:t>12/9/2020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8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5B22A346-9BD4-40D2-98DB-F613D1B4803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Content Placeholder 2"/>
          <p:cNvSpPr>
            <a:spLocks noGrp="1"/>
          </p:cNvSpPr>
          <p:nvPr>
            <p:ph idx="1"/>
          </p:nvPr>
        </p:nvSpPr>
        <p:spPr>
          <a:xfrm>
            <a:off x="4609468" y="950495"/>
            <a:ext cx="7110091" cy="4126831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5" name="Text Placeholder 3"/>
          <p:cNvSpPr>
            <a:spLocks noGrp="1"/>
          </p:cNvSpPr>
          <p:nvPr>
            <p:ph type="body" sz="quarter" idx="13"/>
          </p:nvPr>
        </p:nvSpPr>
        <p:spPr>
          <a:xfrm>
            <a:off x="358429" y="1779270"/>
            <a:ext cx="3169921" cy="2091689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r">
              <a:buNone/>
              <a:defRPr sz="3600">
                <a:solidFill>
                  <a:schemeClr val="bg1"/>
                </a:solidFill>
              </a:defRPr>
            </a:lvl1pPr>
            <a:lvl2pPr marL="457189" indent="0" algn="r">
              <a:spcBef>
                <a:spcPts val="2376"/>
              </a:spcBef>
              <a:buNone/>
              <a:defRPr sz="1600">
                <a:solidFill>
                  <a:schemeClr val="accent5"/>
                </a:solidFill>
              </a:defRPr>
            </a:lvl2pPr>
            <a:lvl3pPr marL="914377" indent="0" algn="r">
              <a:buNone/>
              <a:defRPr sz="2400"/>
            </a:lvl3pPr>
            <a:lvl4pPr marL="1371566" indent="0" algn="r">
              <a:buNone/>
              <a:defRPr sz="2400"/>
            </a:lvl4pPr>
            <a:lvl5pPr marL="1828754" indent="0" algn="r">
              <a:buNone/>
              <a:defRPr sz="2400"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2839451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ext Slide Option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6720" y="810970"/>
            <a:ext cx="11338560" cy="493623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E67C4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6720" y="1507156"/>
            <a:ext cx="11338560" cy="3957772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80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3C0ACA6C-D8B5-4B94-9BCF-6FF2CC295CAC}" type="datetimeFigureOut">
              <a:rPr lang="en-US" smtClean="0"/>
              <a:pPr/>
              <a:t>12/9/2020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80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5B22A346-9BD4-40D2-98DB-F613D1B4803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26281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lumn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6720" y="813816"/>
            <a:ext cx="11338560" cy="493623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E67C4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26720" y="1508760"/>
            <a:ext cx="5486400" cy="4073843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78880" y="1508760"/>
            <a:ext cx="5486400" cy="4073843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80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3C0ACA6C-D8B5-4B94-9BCF-6FF2CC295CAC}" type="datetimeFigureOut">
              <a:rPr lang="en-US" smtClean="0"/>
              <a:pPr/>
              <a:t>12/9/2020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80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5B22A346-9BD4-40D2-98DB-F613D1B4803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42943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Blank Slide with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6720" y="813816"/>
            <a:ext cx="11338560" cy="493623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E67C49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7" name="Місце для дати 6">
            <a:extLst>
              <a:ext uri="{FF2B5EF4-FFF2-40B4-BE49-F238E27FC236}">
                <a16:creationId xmlns:a16="http://schemas.microsoft.com/office/drawing/2014/main" id="{E712B558-2D03-42E6-BF1A-30BABC54C6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ACA6C-D8B5-4B94-9BCF-6FF2CC295CAC}" type="datetimeFigureOut">
              <a:rPr lang="en-US" smtClean="0"/>
              <a:pPr/>
              <a:t>12/9/2020</a:t>
            </a:fld>
            <a:endParaRPr lang="en-US"/>
          </a:p>
        </p:txBody>
      </p:sp>
      <p:sp>
        <p:nvSpPr>
          <p:cNvPr id="9" name="Місце для номера слайда 8">
            <a:extLst>
              <a:ext uri="{FF2B5EF4-FFF2-40B4-BE49-F238E27FC236}">
                <a16:creationId xmlns:a16="http://schemas.microsoft.com/office/drawing/2014/main" id="{51056BE3-7176-4CB9-B684-402CC9DD8A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2A346-9BD4-40D2-98DB-F613D1B4803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17113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Full Photo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80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3C0ACA6C-D8B5-4B94-9BCF-6FF2CC295CAC}" type="datetimeFigureOut">
              <a:rPr lang="en-US" smtClean="0"/>
              <a:pPr/>
              <a:t>12/9/2020</a:t>
            </a:fld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80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5B22A346-9BD4-40D2-98DB-F613D1B48033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359" b="17410"/>
          <a:stretch/>
        </p:blipFill>
        <p:spPr>
          <a:xfrm>
            <a:off x="0" y="0"/>
            <a:ext cx="12192000" cy="5221705"/>
          </a:xfrm>
          <a:prstGeom prst="rect">
            <a:avLst/>
          </a:prstGeom>
        </p:spPr>
      </p:pic>
      <p:sp>
        <p:nvSpPr>
          <p:cNvPr id="6" name="Rectangle 5"/>
          <p:cNvSpPr/>
          <p:nvPr userDrawn="1"/>
        </p:nvSpPr>
        <p:spPr>
          <a:xfrm>
            <a:off x="0" y="0"/>
            <a:ext cx="12192000" cy="57125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 userDrawn="1"/>
        </p:nvSpPr>
        <p:spPr>
          <a:xfrm>
            <a:off x="0" y="5351809"/>
            <a:ext cx="12192000" cy="43253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8" name="Straight Connector 7"/>
          <p:cNvCxnSpPr/>
          <p:nvPr userDrawn="1"/>
        </p:nvCxnSpPr>
        <p:spPr>
          <a:xfrm flipV="1">
            <a:off x="426720" y="5788439"/>
            <a:ext cx="11338560" cy="0"/>
          </a:xfrm>
          <a:prstGeom prst="line">
            <a:avLst/>
          </a:prstGeom>
          <a:ln w="3175">
            <a:solidFill>
              <a:schemeClr val="bg1">
                <a:lumMod val="85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256874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ank You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484632"/>
            <a:ext cx="4070454" cy="50292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301174" y="498486"/>
            <a:ext cx="7543800" cy="5029200"/>
          </a:xfrm>
          <a:prstGeom prst="rect">
            <a:avLst/>
          </a:prstGeom>
        </p:spPr>
      </p:pic>
      <p:sp>
        <p:nvSpPr>
          <p:cNvPr id="10" name="Text Placeholder 3"/>
          <p:cNvSpPr>
            <a:spLocks noGrp="1"/>
          </p:cNvSpPr>
          <p:nvPr>
            <p:ph type="body" sz="quarter" idx="11" hasCustomPrompt="1"/>
          </p:nvPr>
        </p:nvSpPr>
        <p:spPr>
          <a:xfrm>
            <a:off x="466713" y="2699685"/>
            <a:ext cx="3169921" cy="1171274"/>
          </a:xfrm>
          <a:prstGeom prst="rect">
            <a:avLst/>
          </a:prstGeom>
        </p:spPr>
        <p:txBody>
          <a:bodyPr rIns="0">
            <a:noAutofit/>
          </a:bodyPr>
          <a:lstStyle>
            <a:lvl1pPr marL="0" indent="0" algn="r">
              <a:buNone/>
              <a:defRPr sz="3600">
                <a:solidFill>
                  <a:srgbClr val="E67C49"/>
                </a:solidFill>
              </a:defRPr>
            </a:lvl1pPr>
            <a:lvl2pPr marL="457189" indent="0" algn="r">
              <a:spcBef>
                <a:spcPts val="2376"/>
              </a:spcBef>
              <a:buNone/>
              <a:defRPr sz="1600">
                <a:solidFill>
                  <a:schemeClr val="accent5"/>
                </a:solidFill>
              </a:defRPr>
            </a:lvl2pPr>
            <a:lvl3pPr marL="914377" indent="0" algn="r">
              <a:buNone/>
              <a:defRPr sz="2400"/>
            </a:lvl3pPr>
            <a:lvl4pPr marL="1371566" indent="0" algn="r">
              <a:buNone/>
              <a:defRPr sz="2400"/>
            </a:lvl4pPr>
            <a:lvl5pPr marL="1828754" indent="0" algn="r">
              <a:buNone/>
              <a:defRPr sz="2400"/>
            </a:lvl5pPr>
          </a:lstStyle>
          <a:p>
            <a:pPr lvl="0"/>
            <a:r>
              <a:rPr lang="uk-UA" dirty="0"/>
              <a:t>Дякую</a:t>
            </a:r>
            <a:endParaRPr lang="en-US" dirty="0"/>
          </a:p>
        </p:txBody>
      </p:sp>
      <p:sp>
        <p:nvSpPr>
          <p:cNvPr id="6" name="Rectangle 5"/>
          <p:cNvSpPr/>
          <p:nvPr userDrawn="1"/>
        </p:nvSpPr>
        <p:spPr>
          <a:xfrm>
            <a:off x="0" y="-86627"/>
            <a:ext cx="12192000" cy="57125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 userDrawn="1"/>
        </p:nvSpPr>
        <p:spPr>
          <a:xfrm>
            <a:off x="0" y="5504208"/>
            <a:ext cx="12192000" cy="43253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1" name="Straight Connector 10"/>
          <p:cNvCxnSpPr/>
          <p:nvPr userDrawn="1"/>
        </p:nvCxnSpPr>
        <p:spPr>
          <a:xfrm flipV="1">
            <a:off x="426720" y="5788439"/>
            <a:ext cx="11338560" cy="0"/>
          </a:xfrm>
          <a:prstGeom prst="line">
            <a:avLst/>
          </a:prstGeom>
          <a:ln w="3175">
            <a:solidFill>
              <a:schemeClr val="bg1">
                <a:lumMod val="85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654407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 /><Relationship Id="rId3" Type="http://schemas.openxmlformats.org/officeDocument/2006/relationships/slideLayout" Target="../slideLayouts/slideLayout3.xml" /><Relationship Id="rId7" Type="http://schemas.openxmlformats.org/officeDocument/2006/relationships/slideLayout" Target="../slideLayouts/slideLayout7.xml" /><Relationship Id="rId12" Type="http://schemas.openxmlformats.org/officeDocument/2006/relationships/image" Target="../media/image2.png" /><Relationship Id="rId2" Type="http://schemas.openxmlformats.org/officeDocument/2006/relationships/slideLayout" Target="../slideLayouts/slideLayout2.xml" /><Relationship Id="rId1" Type="http://schemas.openxmlformats.org/officeDocument/2006/relationships/slideLayout" Target="../slideLayouts/slideLayout1.xml" /><Relationship Id="rId6" Type="http://schemas.openxmlformats.org/officeDocument/2006/relationships/slideLayout" Target="../slideLayouts/slideLayout6.xml" /><Relationship Id="rId11" Type="http://schemas.openxmlformats.org/officeDocument/2006/relationships/image" Target="../media/image1.png" /><Relationship Id="rId5" Type="http://schemas.openxmlformats.org/officeDocument/2006/relationships/slideLayout" Target="../slideLayouts/slideLayout5.xml" /><Relationship Id="rId10" Type="http://schemas.openxmlformats.org/officeDocument/2006/relationships/theme" Target="../theme/theme1.xml" /><Relationship Id="rId4" Type="http://schemas.openxmlformats.org/officeDocument/2006/relationships/slideLayout" Target="../slideLayouts/slideLayout4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710870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3C0ACA6C-D8B5-4B94-9BCF-6FF2CC295CAC}" type="datetimeFigureOut">
              <a:rPr lang="en-US" smtClean="0"/>
              <a:pPr/>
              <a:t>12/9/2020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710870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5B22A346-9BD4-40D2-98DB-F613D1B48033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7" name="Picture 6" descr="TDD_PowerpointTemplate_Header.png"/>
          <p:cNvPicPr>
            <a:picLocks noChangeAspect="1"/>
          </p:cNvPicPr>
          <p:nvPr userDrawn="1"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2179"/>
          <a:stretch/>
        </p:blipFill>
        <p:spPr>
          <a:xfrm>
            <a:off x="3926816" y="5953646"/>
            <a:ext cx="2432897" cy="575473"/>
          </a:xfrm>
          <a:prstGeom prst="rect">
            <a:avLst/>
          </a:prstGeom>
        </p:spPr>
      </p:pic>
      <p:cxnSp>
        <p:nvCxnSpPr>
          <p:cNvPr id="8" name="Straight Connector 7"/>
          <p:cNvCxnSpPr/>
          <p:nvPr userDrawn="1"/>
        </p:nvCxnSpPr>
        <p:spPr>
          <a:xfrm flipV="1">
            <a:off x="426720" y="5788439"/>
            <a:ext cx="11338560" cy="0"/>
          </a:xfrm>
          <a:prstGeom prst="line">
            <a:avLst/>
          </a:prstGeom>
          <a:ln w="3175">
            <a:solidFill>
              <a:schemeClr val="bg1">
                <a:lumMod val="85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3" name="Рисунок 2" descr="Зображення, що містить малювання&#10;&#10;Автоматично згенерований опис">
            <a:extLst>
              <a:ext uri="{FF2B5EF4-FFF2-40B4-BE49-F238E27FC236}">
                <a16:creationId xmlns:a16="http://schemas.microsoft.com/office/drawing/2014/main" id="{576AB11D-C3CF-4595-9344-7B656B1B7102}"/>
              </a:ext>
            </a:extLst>
          </p:cNvPr>
          <p:cNvPicPr>
            <a:picLocks noChangeAspect="1"/>
          </p:cNvPicPr>
          <p:nvPr userDrawn="1"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511" y="5746432"/>
            <a:ext cx="2857500" cy="1111568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FD99A602-E75F-45C5-BDD4-7DE752F97EBE}"/>
              </a:ext>
            </a:extLst>
          </p:cNvPr>
          <p:cNvSpPr txBox="1"/>
          <p:nvPr userDrawn="1"/>
        </p:nvSpPr>
        <p:spPr>
          <a:xfrm>
            <a:off x="7730836" y="6082145"/>
            <a:ext cx="41563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dirty="0">
                <a:latin typeface="Arial" panose="020B0604020202020204" pitchFamily="34" charset="0"/>
                <a:cs typeface="Arial" panose="020B0604020202020204" pitchFamily="34" charset="0"/>
              </a:rPr>
              <a:t>ПРОГРАМА USAID З АГРАРНОГО І СІЛЬСЬКОГО РОЗВИТКУ (АГРО)</a:t>
            </a:r>
            <a:endParaRPr lang="uk-UA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27737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6" r:id="rId2"/>
    <p:sldLayoutId id="2147483657" r:id="rId3"/>
    <p:sldLayoutId id="2147483659" r:id="rId4"/>
    <p:sldLayoutId id="2147483650" r:id="rId5"/>
    <p:sldLayoutId id="2147483652" r:id="rId6"/>
    <p:sldLayoutId id="2147483654" r:id="rId7"/>
    <p:sldLayoutId id="2147483655" r:id="rId8"/>
    <p:sldLayoutId id="2147483658" r:id="rId9"/>
  </p:sldLayoutIdLst>
  <p:txStyles>
    <p:titleStyle>
      <a:lvl1pPr algn="l" defTabSz="914377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rgbClr val="E67C49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228594" indent="-228594" algn="l" defTabSz="914377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>
              <a:lumMod val="65000"/>
              <a:lumOff val="35000"/>
            </a:schemeClr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78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>
              <a:lumMod val="65000"/>
              <a:lumOff val="35000"/>
            </a:schemeClr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2971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>
              <a:lumMod val="65000"/>
              <a:lumOff val="35000"/>
            </a:schemeClr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160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>
              <a:lumMod val="65000"/>
              <a:lumOff val="35000"/>
            </a:schemeClr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349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>
              <a:lumMod val="65000"/>
              <a:lumOff val="35000"/>
            </a:schemeClr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537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4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7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1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 /><Relationship Id="rId2" Type="http://schemas.openxmlformats.org/officeDocument/2006/relationships/notesSlide" Target="../notesSlides/notesSlide1.xml" /><Relationship Id="rId1" Type="http://schemas.openxmlformats.org/officeDocument/2006/relationships/slideLayout" Target="../slideLayouts/slideLayout1.xml" /><Relationship Id="rId4" Type="http://schemas.microsoft.com/office/2007/relationships/hdphoto" Target="../media/hdphoto1.wdp" 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 /><Relationship Id="rId2" Type="http://schemas.openxmlformats.org/officeDocument/2006/relationships/image" Target="../media/image8.jpeg" /><Relationship Id="rId1" Type="http://schemas.openxmlformats.org/officeDocument/2006/relationships/slideLayout" Target="../slideLayouts/slideLayout2.xml" /><Relationship Id="rId4" Type="http://schemas.openxmlformats.org/officeDocument/2006/relationships/image" Target="../media/image10.png" 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2.wdp" /><Relationship Id="rId2" Type="http://schemas.openxmlformats.org/officeDocument/2006/relationships/image" Target="../media/image11.png" /><Relationship Id="rId1" Type="http://schemas.openxmlformats.org/officeDocument/2006/relationships/slideLayout" Target="../slideLayouts/slideLayout2.xml" 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 /><Relationship Id="rId1" Type="http://schemas.openxmlformats.org/officeDocument/2006/relationships/slideLayout" Target="../slideLayouts/slideLayout2.xml" 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 /><Relationship Id="rId1" Type="http://schemas.openxmlformats.org/officeDocument/2006/relationships/slideLayout" Target="../slideLayouts/slideLayout2.xml" 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3.wdp" /><Relationship Id="rId2" Type="http://schemas.openxmlformats.org/officeDocument/2006/relationships/image" Target="../media/image14.png" /><Relationship Id="rId1" Type="http://schemas.openxmlformats.org/officeDocument/2006/relationships/slideLayout" Target="../slideLayouts/slideLayout2.xml" 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 /><Relationship Id="rId1" Type="http://schemas.openxmlformats.org/officeDocument/2006/relationships/slideLayout" Target="../slideLayouts/slideLayout2.xml" 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 /><Relationship Id="rId1" Type="http://schemas.openxmlformats.org/officeDocument/2006/relationships/slideLayout" Target="../slideLayouts/slideLayout2.xml" 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 /><Relationship Id="rId1" Type="http://schemas.openxmlformats.org/officeDocument/2006/relationships/slideLayout" Target="../slideLayouts/slideLayout2.xml" 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 /><Relationship Id="rId2" Type="http://schemas.openxmlformats.org/officeDocument/2006/relationships/notesSlide" Target="../notesSlides/notesSlide2.xml" /><Relationship Id="rId1" Type="http://schemas.openxmlformats.org/officeDocument/2006/relationships/slideLayout" Target="../slideLayouts/slideLayout2.xml" 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 /><Relationship Id="rId2" Type="http://schemas.openxmlformats.org/officeDocument/2006/relationships/image" Target="../media/image19.jpeg" /><Relationship Id="rId1" Type="http://schemas.openxmlformats.org/officeDocument/2006/relationships/slideLayout" Target="../slideLayouts/slideLayout2.xml" 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 /><Relationship Id="rId1" Type="http://schemas.openxmlformats.org/officeDocument/2006/relationships/slideLayout" Target="../slideLayouts/slideLayout2.xml" 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 /><Relationship Id="rId2" Type="http://schemas.openxmlformats.org/officeDocument/2006/relationships/notesSlide" Target="../notesSlides/notesSlide3.xml" /><Relationship Id="rId1" Type="http://schemas.openxmlformats.org/officeDocument/2006/relationships/slideLayout" Target="../slideLayouts/slideLayout2.xml" 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 /><Relationship Id="rId2" Type="http://schemas.openxmlformats.org/officeDocument/2006/relationships/notesSlide" Target="../notesSlides/notesSlide4.xml" /><Relationship Id="rId1" Type="http://schemas.openxmlformats.org/officeDocument/2006/relationships/slideLayout" Target="../slideLayouts/slideLayout5.xml" 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 /><Relationship Id="rId2" Type="http://schemas.openxmlformats.org/officeDocument/2006/relationships/image" Target="../media/image22.jpeg" /><Relationship Id="rId1" Type="http://schemas.openxmlformats.org/officeDocument/2006/relationships/slideLayout" Target="../slideLayouts/slideLayout2.xml" 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 /><Relationship Id="rId1" Type="http://schemas.openxmlformats.org/officeDocument/2006/relationships/slideLayout" Target="../slideLayouts/slideLayout5.xml" 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 /><Relationship Id="rId1" Type="http://schemas.openxmlformats.org/officeDocument/2006/relationships/slideLayout" Target="../slideLayouts/slideLayout2.xml" 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 /><Relationship Id="rId1" Type="http://schemas.openxmlformats.org/officeDocument/2006/relationships/slideLayout" Target="../slideLayouts/slideLayout2.xml" 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 /><Relationship Id="rId1" Type="http://schemas.openxmlformats.org/officeDocument/2006/relationships/slideLayout" Target="../slideLayouts/slideLayout2.xml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>
          <a:xfrm>
            <a:off x="0" y="1167731"/>
            <a:ext cx="4039985" cy="2091689"/>
          </a:xfrm>
        </p:spPr>
        <p:txBody>
          <a:bodyPr/>
          <a:lstStyle/>
          <a:p>
            <a:r>
              <a:rPr lang="uk-UA" dirty="0"/>
              <a:t>Ефективність керованого бджолозапилення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2"/>
          </p:nvPr>
        </p:nvSpPr>
        <p:spPr>
          <a:xfrm>
            <a:off x="0" y="2760656"/>
            <a:ext cx="4039985" cy="2753467"/>
          </a:xfrm>
        </p:spPr>
        <p:txBody>
          <a:bodyPr/>
          <a:lstStyle/>
          <a:p>
            <a:r>
              <a:rPr lang="uk-UA" dirty="0"/>
              <a:t>ремонтантної малини </a:t>
            </a:r>
            <a:r>
              <a:rPr lang="ru-RU" dirty="0"/>
              <a:t>на полях кооперативу «Агровесна»</a:t>
            </a:r>
            <a:endParaRPr lang="en-US" sz="1600" dirty="0">
              <a:solidFill>
                <a:srgbClr val="8E9396"/>
              </a:solidFill>
            </a:endParaRPr>
          </a:p>
          <a:p>
            <a:endParaRPr lang="uk-UA" sz="1600" dirty="0">
              <a:solidFill>
                <a:srgbClr val="8E9396"/>
              </a:solidFill>
            </a:endParaRPr>
          </a:p>
          <a:p>
            <a:r>
              <a:rPr lang="uk-UA" sz="1800" b="1" dirty="0">
                <a:solidFill>
                  <a:srgbClr val="8E9396"/>
                </a:solidFill>
              </a:rPr>
              <a:t>Леонора Адамчук</a:t>
            </a:r>
          </a:p>
          <a:p>
            <a:r>
              <a:rPr lang="uk-UA" sz="1800" b="1" dirty="0">
                <a:solidFill>
                  <a:srgbClr val="8E9396"/>
                </a:solidFill>
              </a:rPr>
              <a:t>Дмитро </a:t>
            </a:r>
            <a:r>
              <a:rPr lang="uk-UA" sz="1800" b="1" dirty="0" err="1">
                <a:solidFill>
                  <a:srgbClr val="8E9396"/>
                </a:solidFill>
              </a:rPr>
              <a:t>Самотей</a:t>
            </a:r>
            <a:endParaRPr lang="en-US" sz="1800" b="1" dirty="0">
              <a:solidFill>
                <a:srgbClr val="8E9396"/>
              </a:solidFill>
            </a:endParaRPr>
          </a:p>
          <a:p>
            <a:r>
              <a:rPr lang="uk-UA" sz="1600" dirty="0">
                <a:solidFill>
                  <a:srgbClr val="8E9396"/>
                </a:solidFill>
              </a:rPr>
              <a:t>10 листопада 2020 року</a:t>
            </a:r>
            <a:endParaRPr lang="en-US" sz="1600" dirty="0">
              <a:solidFill>
                <a:srgbClr val="8E9396"/>
              </a:solidFill>
            </a:endParaRPr>
          </a:p>
          <a:p>
            <a:endParaRPr lang="en-US" sz="1600" dirty="0"/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2588805E-C1A3-4614-A135-50327F53C97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 contrast="20000"/>
                    </a14:imgEffect>
                  </a14:imgLayer>
                </a14:imgProps>
              </a:ext>
            </a:extLst>
          </a:blip>
          <a:srcRect t="30788" r="74" b="32099"/>
          <a:stretch/>
        </p:blipFill>
        <p:spPr>
          <a:xfrm>
            <a:off x="4328084" y="482138"/>
            <a:ext cx="7642243" cy="50319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02197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07818" y="0"/>
            <a:ext cx="11776364" cy="515389"/>
          </a:xfrm>
        </p:spPr>
        <p:txBody>
          <a:bodyPr/>
          <a:lstStyle/>
          <a:p>
            <a:r>
              <a:rPr lang="uk-UA" sz="2800" b="1" dirty="0">
                <a:solidFill>
                  <a:schemeClr val="tx1">
                    <a:lumMod val="75000"/>
                  </a:schemeClr>
                </a:solidFill>
              </a:rPr>
              <a:t>Дослідження проводили з 01.08 по 16.09.2020 року</a:t>
            </a:r>
            <a:r>
              <a:rPr lang="ru-RU" sz="2800" b="1" dirty="0">
                <a:solidFill>
                  <a:schemeClr val="tx1">
                    <a:lumMod val="75000"/>
                  </a:schemeClr>
                </a:solidFill>
              </a:rPr>
              <a:t>.</a:t>
            </a:r>
          </a:p>
        </p:txBody>
      </p:sp>
      <p:pic>
        <p:nvPicPr>
          <p:cNvPr id="6" name="Picture 2">
            <a:extLst>
              <a:ext uri="{FF2B5EF4-FFF2-40B4-BE49-F238E27FC236}">
                <a16:creationId xmlns:a16="http://schemas.microsoft.com/office/drawing/2014/main" id="{71D8EFB3-9AD9-4B3D-9E95-608B369C3B7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851"/>
          <a:stretch/>
        </p:blipFill>
        <p:spPr bwMode="auto">
          <a:xfrm>
            <a:off x="202764" y="729474"/>
            <a:ext cx="9144000" cy="39166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E990AB5E-A802-4100-BE74-849C1E697224}"/>
              </a:ext>
            </a:extLst>
          </p:cNvPr>
          <p:cNvSpPr txBox="1"/>
          <p:nvPr/>
        </p:nvSpPr>
        <p:spPr>
          <a:xfrm>
            <a:off x="1186675" y="4616359"/>
            <a:ext cx="961570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Виконавці експериментальної частини:</a:t>
            </a:r>
          </a:p>
          <a:p>
            <a:r>
              <a:rPr lang="uk-UA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uk-UA" sz="2400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інтерн Дмитро </a:t>
            </a:r>
            <a:r>
              <a:rPr lang="uk-UA" sz="2400" i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Самотей</a:t>
            </a:r>
            <a:r>
              <a:rPr lang="uk-UA" sz="2400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залучений експерт Леонора Адамчук</a:t>
            </a:r>
            <a:endParaRPr lang="ru-UA" sz="2400" i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B68C148E-A9B0-4892-9705-2C61AABE2EC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09347" y="3565512"/>
            <a:ext cx="5274835" cy="1050847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A5E64928-05E1-44A5-9F01-59983D91CFF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337351" y="731521"/>
            <a:ext cx="2619417" cy="28595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86032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07818" y="821599"/>
            <a:ext cx="11776364" cy="949305"/>
          </a:xfrm>
        </p:spPr>
        <p:txBody>
          <a:bodyPr/>
          <a:lstStyle/>
          <a:p>
            <a:r>
              <a:rPr lang="ru-RU" sz="2800" b="1" dirty="0"/>
              <a:t>ПІДБІР, ПІДГОТОВКА ТА ПІДВЕЗЕННЯ БДЖОЛИНИХ СІМЕЙ НА ДОСЛІДНУ ДІЛЯНКУ</a:t>
            </a:r>
          </a:p>
        </p:txBody>
      </p:sp>
      <p:sp>
        <p:nvSpPr>
          <p:cNvPr id="4" name="Subtitle 2">
            <a:extLst>
              <a:ext uri="{FF2B5EF4-FFF2-40B4-BE49-F238E27FC236}">
                <a16:creationId xmlns:a16="http://schemas.microsoft.com/office/drawing/2014/main" id="{8318804F-3F18-45ED-9EF7-D10E0A6A4DEC}"/>
              </a:ext>
            </a:extLst>
          </p:cNvPr>
          <p:cNvSpPr txBox="1">
            <a:spLocks/>
          </p:cNvSpPr>
          <p:nvPr/>
        </p:nvSpPr>
        <p:spPr>
          <a:xfrm>
            <a:off x="207818" y="0"/>
            <a:ext cx="11776364" cy="515389"/>
          </a:xfrm>
          <a:prstGeom prst="rect">
            <a:avLst/>
          </a:prstGeom>
        </p:spPr>
        <p:txBody>
          <a:bodyPr/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189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377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566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754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5943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131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32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509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uk-UA" sz="2800" b="1" dirty="0">
                <a:solidFill>
                  <a:schemeClr val="tx1">
                    <a:lumMod val="75000"/>
                  </a:schemeClr>
                </a:solidFill>
              </a:rPr>
              <a:t>Що ми робили?</a:t>
            </a:r>
            <a:endParaRPr lang="ru-RU" sz="2800" b="1" dirty="0">
              <a:solidFill>
                <a:schemeClr val="tx1">
                  <a:lumMod val="75000"/>
                </a:schemeClr>
              </a:solidFill>
            </a:endParaRP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FB4FC8D4-5272-489A-8370-3CA2F72DED57}"/>
              </a:ext>
            </a:extLst>
          </p:cNvPr>
          <p:cNvSpPr/>
          <p:nvPr/>
        </p:nvSpPr>
        <p:spPr>
          <a:xfrm>
            <a:off x="0" y="4365115"/>
            <a:ext cx="12191999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СІМЕЙНА ПАСІКА</a:t>
            </a:r>
          </a:p>
          <a:p>
            <a:pPr algn="ctr"/>
            <a:r>
              <a:rPr lang="ru-RU" sz="28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Антоніни</a:t>
            </a:r>
            <a:r>
              <a:rPr lang="ru-RU" sz="2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Васіцької</a:t>
            </a:r>
            <a:r>
              <a:rPr lang="ru-RU" sz="2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та </a:t>
            </a:r>
            <a:r>
              <a:rPr lang="ru-RU" sz="2800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Леоніда</a:t>
            </a:r>
            <a:r>
              <a:rPr lang="ru-RU" sz="2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Вдовенка </a:t>
            </a:r>
            <a:endParaRPr lang="ru-UA" sz="28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B94DA64D-9C2D-4A4B-9961-493263788E4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  <a14:imgEffect>
                      <a14:saturation sat="200000"/>
                    </a14:imgEffect>
                  </a14:imgLayer>
                </a14:imgProps>
              </a:ext>
            </a:extLst>
          </a:blip>
          <a:srcRect t="27182" b="39401"/>
          <a:stretch/>
        </p:blipFill>
        <p:spPr>
          <a:xfrm>
            <a:off x="1225953" y="1770904"/>
            <a:ext cx="9740094" cy="24411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66086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598516"/>
            <a:ext cx="12192000" cy="864524"/>
          </a:xfrm>
        </p:spPr>
        <p:txBody>
          <a:bodyPr/>
          <a:lstStyle/>
          <a:p>
            <a:r>
              <a:rPr lang="uk-UA" sz="2800" b="1" dirty="0"/>
              <a:t>Розробка та впровадження СХЕМИ РОЗМІЩЕННЯ</a:t>
            </a:r>
            <a:br>
              <a:rPr lang="uk-UA" sz="2800" b="1" dirty="0"/>
            </a:br>
            <a:r>
              <a:rPr lang="uk-UA" sz="2800" b="1" dirty="0"/>
              <a:t>бджолиних сімей </a:t>
            </a:r>
            <a:r>
              <a:rPr lang="ru-RU" sz="2800" b="1" dirty="0"/>
              <a:t>на малиннику з </a:t>
            </a:r>
            <a:r>
              <a:rPr lang="ru-RU" sz="2800" b="1" dirty="0" err="1"/>
              <a:t>врахуванням</a:t>
            </a:r>
            <a:br>
              <a:rPr lang="ru-RU" sz="2800" b="1" dirty="0"/>
            </a:br>
            <a:r>
              <a:rPr lang="ru-RU" sz="2800" b="1" dirty="0" err="1"/>
              <a:t>рівновіддаленності</a:t>
            </a:r>
            <a:r>
              <a:rPr lang="ru-RU" sz="2800" b="1" dirty="0"/>
              <a:t> запилювальних точків</a:t>
            </a:r>
          </a:p>
        </p:txBody>
      </p:sp>
      <p:sp>
        <p:nvSpPr>
          <p:cNvPr id="4" name="Subtitle 2">
            <a:extLst>
              <a:ext uri="{FF2B5EF4-FFF2-40B4-BE49-F238E27FC236}">
                <a16:creationId xmlns:a16="http://schemas.microsoft.com/office/drawing/2014/main" id="{8318804F-3F18-45ED-9EF7-D10E0A6A4DEC}"/>
              </a:ext>
            </a:extLst>
          </p:cNvPr>
          <p:cNvSpPr txBox="1">
            <a:spLocks/>
          </p:cNvSpPr>
          <p:nvPr/>
        </p:nvSpPr>
        <p:spPr>
          <a:xfrm>
            <a:off x="207818" y="0"/>
            <a:ext cx="11776364" cy="515389"/>
          </a:xfrm>
          <a:prstGeom prst="rect">
            <a:avLst/>
          </a:prstGeom>
        </p:spPr>
        <p:txBody>
          <a:bodyPr/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189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377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566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754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5943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131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32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509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uk-UA" sz="2800" b="1" dirty="0">
                <a:solidFill>
                  <a:schemeClr val="tx1">
                    <a:lumMod val="75000"/>
                  </a:schemeClr>
                </a:solidFill>
              </a:rPr>
              <a:t>Що ми робили?</a:t>
            </a:r>
            <a:endParaRPr lang="ru-RU" sz="2800" b="1" dirty="0">
              <a:solidFill>
                <a:schemeClr val="tx1">
                  <a:lumMod val="75000"/>
                </a:schemeClr>
              </a:solidFill>
            </a:endParaRPr>
          </a:p>
        </p:txBody>
      </p:sp>
      <p:pic>
        <p:nvPicPr>
          <p:cNvPr id="5" name="Picture 2">
            <a:extLst>
              <a:ext uri="{FF2B5EF4-FFF2-40B4-BE49-F238E27FC236}">
                <a16:creationId xmlns:a16="http://schemas.microsoft.com/office/drawing/2014/main" id="{5AE7BDED-6D0E-44AE-913D-B9F182AAA47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209" b="16895"/>
          <a:stretch/>
        </p:blipFill>
        <p:spPr bwMode="auto">
          <a:xfrm>
            <a:off x="1044633" y="1884874"/>
            <a:ext cx="10102734" cy="33469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6327315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07818" y="1865528"/>
            <a:ext cx="5212080" cy="2024830"/>
          </a:xfrm>
        </p:spPr>
        <p:txBody>
          <a:bodyPr/>
          <a:lstStyle/>
          <a:p>
            <a:r>
              <a:rPr lang="ru-RU" sz="2800" b="1" dirty="0"/>
              <a:t>ОРГАНІЗАЦІЯ ТА СУПРОВІД ОБЛІКУ ЛЬОТНОЇ ДІЯЛЬНОСТІ БДЖІЛ МЕТОДОМ ПИЛКОПРОДУКТИВНОСТІ</a:t>
            </a:r>
          </a:p>
        </p:txBody>
      </p:sp>
      <p:sp>
        <p:nvSpPr>
          <p:cNvPr id="4" name="Subtitle 2">
            <a:extLst>
              <a:ext uri="{FF2B5EF4-FFF2-40B4-BE49-F238E27FC236}">
                <a16:creationId xmlns:a16="http://schemas.microsoft.com/office/drawing/2014/main" id="{8318804F-3F18-45ED-9EF7-D10E0A6A4DEC}"/>
              </a:ext>
            </a:extLst>
          </p:cNvPr>
          <p:cNvSpPr txBox="1">
            <a:spLocks/>
          </p:cNvSpPr>
          <p:nvPr/>
        </p:nvSpPr>
        <p:spPr>
          <a:xfrm>
            <a:off x="207818" y="0"/>
            <a:ext cx="11776364" cy="515389"/>
          </a:xfrm>
          <a:prstGeom prst="rect">
            <a:avLst/>
          </a:prstGeom>
        </p:spPr>
        <p:txBody>
          <a:bodyPr/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189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377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566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754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5943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131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32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509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uk-UA" sz="2800" b="1" dirty="0">
                <a:solidFill>
                  <a:schemeClr val="tx1">
                    <a:lumMod val="75000"/>
                  </a:schemeClr>
                </a:solidFill>
              </a:rPr>
              <a:t>Що ми робили?</a:t>
            </a:r>
            <a:endParaRPr lang="ru-RU" sz="2800" b="1" dirty="0">
              <a:solidFill>
                <a:schemeClr val="tx1">
                  <a:lumMod val="75000"/>
                </a:schemeClr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70BF863-2FBD-478D-8CAE-00EA05B627C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550" b="11722"/>
          <a:stretch/>
        </p:blipFill>
        <p:spPr bwMode="auto">
          <a:xfrm>
            <a:off x="5536277" y="498763"/>
            <a:ext cx="6655724" cy="49966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4308865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07818" y="1221291"/>
            <a:ext cx="4231178" cy="2760505"/>
          </a:xfrm>
        </p:spPr>
        <p:txBody>
          <a:bodyPr/>
          <a:lstStyle/>
          <a:p>
            <a:endParaRPr lang="ru-RU" sz="2800" b="1" dirty="0"/>
          </a:p>
          <a:p>
            <a:r>
              <a:rPr lang="ru-RU" sz="2800" b="1" dirty="0"/>
              <a:t>ОРГАНІЗАЦІЯ ТА СУПРОВІД ОБЛІКУ ЛЬОТНОЇ ДІЯЛЬНОСТІ БДЖІЛ МЕТОДАМ ОБЛІКОВИХ ДІЛЯНОК</a:t>
            </a:r>
          </a:p>
        </p:txBody>
      </p:sp>
      <p:sp>
        <p:nvSpPr>
          <p:cNvPr id="4" name="Subtitle 2">
            <a:extLst>
              <a:ext uri="{FF2B5EF4-FFF2-40B4-BE49-F238E27FC236}">
                <a16:creationId xmlns:a16="http://schemas.microsoft.com/office/drawing/2014/main" id="{8318804F-3F18-45ED-9EF7-D10E0A6A4DEC}"/>
              </a:ext>
            </a:extLst>
          </p:cNvPr>
          <p:cNvSpPr txBox="1">
            <a:spLocks/>
          </p:cNvSpPr>
          <p:nvPr/>
        </p:nvSpPr>
        <p:spPr>
          <a:xfrm>
            <a:off x="207818" y="0"/>
            <a:ext cx="11776364" cy="515389"/>
          </a:xfrm>
          <a:prstGeom prst="rect">
            <a:avLst/>
          </a:prstGeom>
        </p:spPr>
        <p:txBody>
          <a:bodyPr/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189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377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566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754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5943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131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32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509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uk-UA" sz="2800" b="1" dirty="0">
                <a:solidFill>
                  <a:schemeClr val="tx1">
                    <a:lumMod val="75000"/>
                  </a:schemeClr>
                </a:solidFill>
              </a:rPr>
              <a:t>Що ми робили?</a:t>
            </a:r>
            <a:endParaRPr lang="ru-RU" sz="2800" b="1" dirty="0">
              <a:solidFill>
                <a:schemeClr val="tx1">
                  <a:lumMod val="75000"/>
                </a:schemeClr>
              </a:solidFill>
            </a:endParaRPr>
          </a:p>
        </p:txBody>
      </p:sp>
      <p:pic>
        <p:nvPicPr>
          <p:cNvPr id="5" name="Picture 2">
            <a:extLst>
              <a:ext uri="{FF2B5EF4-FFF2-40B4-BE49-F238E27FC236}">
                <a16:creationId xmlns:a16="http://schemas.microsoft.com/office/drawing/2014/main" id="{6E07C053-6D04-4999-913A-E8EA4C88552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8800"/>
                    </a14:imgEffect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4751"/>
          <a:stretch/>
        </p:blipFill>
        <p:spPr bwMode="auto">
          <a:xfrm>
            <a:off x="4560641" y="808219"/>
            <a:ext cx="7631359" cy="40962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1828970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1482960"/>
            <a:ext cx="5278582" cy="2407215"/>
          </a:xfrm>
        </p:spPr>
        <p:txBody>
          <a:bodyPr/>
          <a:lstStyle/>
          <a:p>
            <a:pPr algn="just"/>
            <a:endParaRPr lang="ru-RU" sz="2800" b="1" dirty="0"/>
          </a:p>
          <a:p>
            <a:r>
              <a:rPr lang="uk-UA" sz="2800" b="1" dirty="0"/>
              <a:t>АНАЛІЗУВАННЯ</a:t>
            </a:r>
            <a:r>
              <a:rPr lang="ru-RU" sz="2800" b="1" dirty="0"/>
              <a:t> ТА СТАТИСТИЧНА ОБРОБКА ОТРИМАНИХ РЕЗУЛЬТАТІВ ДОСЛІДЖЕНЬ</a:t>
            </a:r>
          </a:p>
        </p:txBody>
      </p:sp>
      <p:sp>
        <p:nvSpPr>
          <p:cNvPr id="4" name="Subtitle 2">
            <a:extLst>
              <a:ext uri="{FF2B5EF4-FFF2-40B4-BE49-F238E27FC236}">
                <a16:creationId xmlns:a16="http://schemas.microsoft.com/office/drawing/2014/main" id="{8318804F-3F18-45ED-9EF7-D10E0A6A4DEC}"/>
              </a:ext>
            </a:extLst>
          </p:cNvPr>
          <p:cNvSpPr txBox="1">
            <a:spLocks/>
          </p:cNvSpPr>
          <p:nvPr/>
        </p:nvSpPr>
        <p:spPr>
          <a:xfrm>
            <a:off x="207818" y="0"/>
            <a:ext cx="11776364" cy="515389"/>
          </a:xfrm>
          <a:prstGeom prst="rect">
            <a:avLst/>
          </a:prstGeom>
        </p:spPr>
        <p:txBody>
          <a:bodyPr/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189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377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566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754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5943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131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32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509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uk-UA" sz="2800" b="1" dirty="0">
                <a:solidFill>
                  <a:schemeClr val="tx1">
                    <a:lumMod val="75000"/>
                  </a:schemeClr>
                </a:solidFill>
              </a:rPr>
              <a:t>Що ми робили?</a:t>
            </a:r>
            <a:endParaRPr lang="ru-RU" sz="2800" b="1" dirty="0">
              <a:solidFill>
                <a:schemeClr val="tx1">
                  <a:lumMod val="75000"/>
                </a:schemeClr>
              </a:solidFill>
            </a:endParaRP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6E918A9A-E8AB-40F5-8CF9-E9A84360800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58687" y="1050517"/>
            <a:ext cx="6733313" cy="37874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336723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572049"/>
            <a:ext cx="12192000" cy="744838"/>
          </a:xfrm>
        </p:spPr>
        <p:txBody>
          <a:bodyPr/>
          <a:lstStyle/>
          <a:p>
            <a:r>
              <a:rPr lang="ru-RU" sz="2800" dirty="0"/>
              <a:t>.</a:t>
            </a:r>
            <a:endParaRPr lang="en-US" sz="28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-1" y="572049"/>
            <a:ext cx="8129847" cy="4997478"/>
          </a:xfrm>
        </p:spPr>
        <p:txBody>
          <a:bodyPr/>
          <a:lstStyle/>
          <a:p>
            <a:pPr algn="just"/>
            <a:r>
              <a:rPr lang="ru-RU" sz="2800" b="1" dirty="0"/>
              <a:t>12 </a:t>
            </a:r>
            <a:r>
              <a:rPr lang="uk-UA" sz="2800" b="1" dirty="0"/>
              <a:t>бджолиних сімей / 3 га</a:t>
            </a:r>
            <a:r>
              <a:rPr lang="uk-UA" dirty="0"/>
              <a:t>, що утримуються у вуликах лежаках</a:t>
            </a:r>
          </a:p>
          <a:p>
            <a:pPr algn="just"/>
            <a:r>
              <a:rPr lang="uk-UA" i="1" dirty="0"/>
              <a:t>Система утримання бджіл в Україні: лежак – 67%; український – 18%; багатокорпусний – 15%</a:t>
            </a:r>
          </a:p>
          <a:p>
            <a:pPr algn="just"/>
            <a:endParaRPr lang="uk-UA" b="1" dirty="0"/>
          </a:p>
          <a:p>
            <a:pPr algn="just"/>
            <a:r>
              <a:rPr lang="uk-UA" b="1" dirty="0"/>
              <a:t>Підготовка</a:t>
            </a:r>
            <a:r>
              <a:rPr lang="uk-UA" dirty="0"/>
              <a:t>: вирівнювання їх сили та кількості кормів у гніздах на момент початку обліків.</a:t>
            </a:r>
            <a:endParaRPr lang="uk-UA" b="1" dirty="0"/>
          </a:p>
          <a:p>
            <a:pPr algn="just"/>
            <a:r>
              <a:rPr lang="uk-UA" b="1" dirty="0"/>
              <a:t>Обліки не проводилися у дні:</a:t>
            </a:r>
          </a:p>
          <a:p>
            <a:pPr marL="457200" indent="-457200" algn="just">
              <a:buAutoNum type="arabicParenR"/>
            </a:pPr>
            <a:r>
              <a:rPr lang="uk-UA" dirty="0"/>
              <a:t>обробка суміжних або дослідного полів ЗЗР;</a:t>
            </a:r>
          </a:p>
          <a:p>
            <a:pPr marL="457200" indent="-457200" algn="just">
              <a:buAutoNum type="arabicParenR"/>
            </a:pPr>
            <a:r>
              <a:rPr lang="uk-UA" dirty="0"/>
              <a:t>з опадами.</a:t>
            </a:r>
          </a:p>
          <a:p>
            <a:pPr algn="just"/>
            <a:r>
              <a:rPr lang="uk-UA" b="1" dirty="0"/>
              <a:t>Бджіл ізолювали на 1 добу</a:t>
            </a:r>
            <a:endParaRPr lang="ru-RU" dirty="0"/>
          </a:p>
        </p:txBody>
      </p:sp>
      <p:sp>
        <p:nvSpPr>
          <p:cNvPr id="4" name="Subtitle 2">
            <a:extLst>
              <a:ext uri="{FF2B5EF4-FFF2-40B4-BE49-F238E27FC236}">
                <a16:creationId xmlns:a16="http://schemas.microsoft.com/office/drawing/2014/main" id="{A7C5F250-AB46-42B0-8999-4D561E1AF09B}"/>
              </a:ext>
            </a:extLst>
          </p:cNvPr>
          <p:cNvSpPr txBox="1">
            <a:spLocks/>
          </p:cNvSpPr>
          <p:nvPr/>
        </p:nvSpPr>
        <p:spPr>
          <a:xfrm>
            <a:off x="207818" y="0"/>
            <a:ext cx="11776364" cy="515389"/>
          </a:xfrm>
          <a:prstGeom prst="rect">
            <a:avLst/>
          </a:prstGeom>
        </p:spPr>
        <p:txBody>
          <a:bodyPr/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189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377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566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754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5943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131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32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509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uk-UA" sz="2800" b="1" dirty="0">
                <a:solidFill>
                  <a:schemeClr val="tx1">
                    <a:lumMod val="75000"/>
                  </a:schemeClr>
                </a:solidFill>
              </a:rPr>
              <a:t>Підбір, підготовка та підвезення бджолиних сімей</a:t>
            </a:r>
            <a:endParaRPr lang="ru-RU" sz="2800" b="1" dirty="0">
              <a:solidFill>
                <a:schemeClr val="tx1">
                  <a:lumMod val="75000"/>
                </a:schemeClr>
              </a:solidFill>
            </a:endParaRPr>
          </a:p>
        </p:txBody>
      </p:sp>
      <p:pic>
        <p:nvPicPr>
          <p:cNvPr id="5" name="Picture 2">
            <a:extLst>
              <a:ext uri="{FF2B5EF4-FFF2-40B4-BE49-F238E27FC236}">
                <a16:creationId xmlns:a16="http://schemas.microsoft.com/office/drawing/2014/main" id="{E13E86BA-21F0-4F48-9003-FFFD21A86D4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799" b="15747"/>
          <a:stretch/>
        </p:blipFill>
        <p:spPr bwMode="auto">
          <a:xfrm flipH="1">
            <a:off x="8350999" y="498764"/>
            <a:ext cx="3857625" cy="5037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0918885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572049"/>
            <a:ext cx="12192000" cy="744838"/>
          </a:xfrm>
        </p:spPr>
        <p:txBody>
          <a:bodyPr/>
          <a:lstStyle/>
          <a:p>
            <a:r>
              <a:rPr lang="ru-RU" sz="2800" dirty="0"/>
              <a:t>.</a:t>
            </a:r>
            <a:endParaRPr lang="en-US" sz="2800" dirty="0"/>
          </a:p>
        </p:txBody>
      </p:sp>
      <p:sp>
        <p:nvSpPr>
          <p:cNvPr id="4" name="Subtitle 2">
            <a:extLst>
              <a:ext uri="{FF2B5EF4-FFF2-40B4-BE49-F238E27FC236}">
                <a16:creationId xmlns:a16="http://schemas.microsoft.com/office/drawing/2014/main" id="{A7C5F250-AB46-42B0-8999-4D561E1AF09B}"/>
              </a:ext>
            </a:extLst>
          </p:cNvPr>
          <p:cNvSpPr txBox="1">
            <a:spLocks/>
          </p:cNvSpPr>
          <p:nvPr/>
        </p:nvSpPr>
        <p:spPr>
          <a:xfrm>
            <a:off x="207818" y="0"/>
            <a:ext cx="11776364" cy="515389"/>
          </a:xfrm>
          <a:prstGeom prst="rect">
            <a:avLst/>
          </a:prstGeom>
        </p:spPr>
        <p:txBody>
          <a:bodyPr/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189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377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566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754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5943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131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32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509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uk-UA" sz="2800" b="1" dirty="0">
                <a:solidFill>
                  <a:schemeClr val="tx1">
                    <a:lumMod val="75000"/>
                  </a:schemeClr>
                </a:solidFill>
              </a:rPr>
              <a:t>Підбір, підготовка та підвезення бджолиних сімей</a:t>
            </a:r>
            <a:endParaRPr lang="ru-RU" sz="2800" b="1" dirty="0">
              <a:solidFill>
                <a:schemeClr val="tx1">
                  <a:lumMod val="75000"/>
                </a:schemeClr>
              </a:solidFill>
            </a:endParaRPr>
          </a:p>
        </p:txBody>
      </p:sp>
      <p:pic>
        <p:nvPicPr>
          <p:cNvPr id="9" name="Picture 4">
            <a:extLst>
              <a:ext uri="{FF2B5EF4-FFF2-40B4-BE49-F238E27FC236}">
                <a16:creationId xmlns:a16="http://schemas.microsoft.com/office/drawing/2014/main" id="{F11E9E7D-DADB-4BEA-A47B-C2A5E8BEB9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741054" y="-996093"/>
            <a:ext cx="4498109" cy="79802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Стрелка: вверх-вниз 9">
            <a:extLst>
              <a:ext uri="{FF2B5EF4-FFF2-40B4-BE49-F238E27FC236}">
                <a16:creationId xmlns:a16="http://schemas.microsoft.com/office/drawing/2014/main" id="{822FD453-9DC9-4081-822E-9431353C7323}"/>
              </a:ext>
            </a:extLst>
          </p:cNvPr>
          <p:cNvSpPr/>
          <p:nvPr/>
        </p:nvSpPr>
        <p:spPr>
          <a:xfrm>
            <a:off x="7514705" y="1057535"/>
            <a:ext cx="465513" cy="864525"/>
          </a:xfrm>
          <a:prstGeom prst="up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65392CD3-A4AA-4F07-A7B9-069232A5C8DE}"/>
              </a:ext>
            </a:extLst>
          </p:cNvPr>
          <p:cNvSpPr/>
          <p:nvPr/>
        </p:nvSpPr>
        <p:spPr>
          <a:xfrm>
            <a:off x="8019296" y="1111937"/>
            <a:ext cx="4133632" cy="31085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uk-UA" sz="2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Вуличка з бджолами</a:t>
            </a:r>
          </a:p>
          <a:p>
            <a:pPr algn="just"/>
            <a:endParaRPr lang="uk-UA" sz="28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endParaRPr lang="uk-UA" sz="28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endParaRPr lang="uk-UA" sz="28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endParaRPr lang="uk-UA" sz="28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uk-UA" sz="2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Сила сімей – </a:t>
            </a:r>
          </a:p>
          <a:p>
            <a:pPr algn="just"/>
            <a:r>
              <a:rPr lang="uk-UA" sz="2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визначальний фактор</a:t>
            </a:r>
          </a:p>
        </p:txBody>
      </p:sp>
      <p:sp>
        <p:nvSpPr>
          <p:cNvPr id="12" name="Овал 11">
            <a:extLst>
              <a:ext uri="{FF2B5EF4-FFF2-40B4-BE49-F238E27FC236}">
                <a16:creationId xmlns:a16="http://schemas.microsoft.com/office/drawing/2014/main" id="{7C0A105C-0C86-4627-8DDF-14B19AD5062A}"/>
              </a:ext>
            </a:extLst>
          </p:cNvPr>
          <p:cNvSpPr/>
          <p:nvPr/>
        </p:nvSpPr>
        <p:spPr>
          <a:xfrm>
            <a:off x="96368" y="2428694"/>
            <a:ext cx="7787480" cy="2292494"/>
          </a:xfrm>
          <a:prstGeom prst="ellipse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401652055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Таблица 5">
            <a:extLst>
              <a:ext uri="{FF2B5EF4-FFF2-40B4-BE49-F238E27FC236}">
                <a16:creationId xmlns:a16="http://schemas.microsoft.com/office/drawing/2014/main" id="{75ABC65F-09A2-4C9C-877F-CDD7A4B8FA8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81118171"/>
              </p:ext>
            </p:extLst>
          </p:nvPr>
        </p:nvGraphicFramePr>
        <p:xfrm>
          <a:off x="216596" y="501867"/>
          <a:ext cx="11703856" cy="5017784"/>
        </p:xfrm>
        <a:graphic>
          <a:graphicData uri="http://schemas.openxmlformats.org/drawingml/2006/table">
            <a:tbl>
              <a:tblPr firstRow="1" firstCol="1" bandRow="1"/>
              <a:tblGrid>
                <a:gridCol w="2513253">
                  <a:extLst>
                    <a:ext uri="{9D8B030D-6E8A-4147-A177-3AD203B41FA5}">
                      <a16:colId xmlns:a16="http://schemas.microsoft.com/office/drawing/2014/main" val="137994255"/>
                    </a:ext>
                  </a:extLst>
                </a:gridCol>
                <a:gridCol w="825423">
                  <a:extLst>
                    <a:ext uri="{9D8B030D-6E8A-4147-A177-3AD203B41FA5}">
                      <a16:colId xmlns:a16="http://schemas.microsoft.com/office/drawing/2014/main" val="3316653179"/>
                    </a:ext>
                  </a:extLst>
                </a:gridCol>
                <a:gridCol w="2513253">
                  <a:extLst>
                    <a:ext uri="{9D8B030D-6E8A-4147-A177-3AD203B41FA5}">
                      <a16:colId xmlns:a16="http://schemas.microsoft.com/office/drawing/2014/main" val="3535750224"/>
                    </a:ext>
                  </a:extLst>
                </a:gridCol>
                <a:gridCol w="2513253">
                  <a:extLst>
                    <a:ext uri="{9D8B030D-6E8A-4147-A177-3AD203B41FA5}">
                      <a16:colId xmlns:a16="http://schemas.microsoft.com/office/drawing/2014/main" val="1980757586"/>
                    </a:ext>
                  </a:extLst>
                </a:gridCol>
                <a:gridCol w="825423">
                  <a:extLst>
                    <a:ext uri="{9D8B030D-6E8A-4147-A177-3AD203B41FA5}">
                      <a16:colId xmlns:a16="http://schemas.microsoft.com/office/drawing/2014/main" val="3160720500"/>
                    </a:ext>
                  </a:extLst>
                </a:gridCol>
                <a:gridCol w="2513251">
                  <a:extLst>
                    <a:ext uri="{9D8B030D-6E8A-4147-A177-3AD203B41FA5}">
                      <a16:colId xmlns:a16="http://schemas.microsoft.com/office/drawing/2014/main" val="1099626164"/>
                    </a:ext>
                  </a:extLst>
                </a:gridCol>
              </a:tblGrid>
              <a:tr h="5017784">
                <a:tc>
                  <a:txBody>
                    <a:bodyPr/>
                    <a:lstStyle/>
                    <a:p>
                      <a:pPr marL="0" algn="ctr" font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uk-UA" sz="2400" b="1" i="0" u="none" strike="noStrike" dirty="0">
                          <a:solidFill>
                            <a:srgbClr val="6C6463"/>
                          </a:solidFill>
                          <a:effectLst/>
                          <a:latin typeface="Arial" panose="020B0604020202020204" pitchFamily="34" charset="0"/>
                          <a:ea typeface="Cabin"/>
                          <a:cs typeface="Cabin"/>
                        </a:rPr>
                        <a:t>1 клітка</a:t>
                      </a:r>
                      <a:endParaRPr lang="uk-UA" sz="24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algn="ctr" font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uk-UA" sz="2400" b="1" i="0" u="none" strike="noStrike" dirty="0">
                          <a:solidFill>
                            <a:srgbClr val="6C6463"/>
                          </a:solidFill>
                          <a:effectLst/>
                          <a:latin typeface="Arial" panose="020B0604020202020204" pitchFamily="34" charset="0"/>
                          <a:ea typeface="Cabin"/>
                          <a:cs typeface="Cabin"/>
                        </a:rPr>
                        <a:t>малини</a:t>
                      </a:r>
                      <a:endParaRPr lang="uk-UA" sz="24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algn="ctr" font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uk-UA" sz="2400" b="1" i="0" u="none" strike="noStrike" dirty="0">
                          <a:solidFill>
                            <a:srgbClr val="6C6463"/>
                          </a:solidFill>
                          <a:effectLst/>
                          <a:latin typeface="Arial" panose="020B0604020202020204" pitchFamily="34" charset="0"/>
                          <a:ea typeface="Cabin"/>
                          <a:cs typeface="Cabin"/>
                        </a:rPr>
                        <a:t> </a:t>
                      </a:r>
                      <a:endParaRPr lang="uk-UA" sz="24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algn="ctr" font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uk-UA" sz="2400" b="1" i="0" u="none" strike="noStrike" dirty="0">
                          <a:solidFill>
                            <a:srgbClr val="6C6463"/>
                          </a:solidFill>
                          <a:effectLst/>
                          <a:latin typeface="Arial" panose="020B0604020202020204" pitchFamily="34" charset="0"/>
                          <a:ea typeface="Cabin"/>
                          <a:cs typeface="Cabin"/>
                        </a:rPr>
                        <a:t>0,75 соток</a:t>
                      </a:r>
                      <a:endParaRPr lang="uk-UA" sz="24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5151" marR="85151" marT="1182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E4D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3152" algn="ctr" font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uk-UA" sz="2400" b="1" i="0" u="none" strike="noStrike" dirty="0" err="1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Cabin"/>
                          <a:cs typeface="Cabin"/>
                        </a:rPr>
                        <a:t>запилювальний</a:t>
                      </a:r>
                      <a:r>
                        <a:rPr lang="uk-UA" sz="2400" b="1" i="0" u="none" strike="noStrike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Cabin"/>
                          <a:cs typeface="Cabin"/>
                        </a:rPr>
                        <a:t> точок №1</a:t>
                      </a:r>
                      <a:endParaRPr lang="uk-UA" sz="2400" b="0" i="0" u="none" strike="noStrike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73152" algn="ctr" font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uk-UA" sz="2400" b="1" i="0" u="none" strike="noStrike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Cabin"/>
                          <a:cs typeface="Cabin"/>
                        </a:rPr>
                        <a:t>(6 сімей)</a:t>
                      </a:r>
                      <a:endParaRPr lang="uk-UA" sz="2400" b="0" i="0" u="none" strike="noStrike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5151" marR="85151" marT="11826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font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uk-UA" sz="2400" b="1" i="0" u="none" strike="noStrike" dirty="0">
                          <a:solidFill>
                            <a:srgbClr val="6C6463"/>
                          </a:solidFill>
                          <a:effectLst/>
                          <a:latin typeface="Arial" panose="020B0604020202020204" pitchFamily="34" charset="0"/>
                          <a:ea typeface="Cabin"/>
                          <a:cs typeface="Cabin"/>
                        </a:rPr>
                        <a:t>2 клітка</a:t>
                      </a:r>
                      <a:endParaRPr lang="uk-UA" sz="24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algn="ctr" font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uk-UA" sz="2400" b="1" i="0" u="none" strike="noStrike" dirty="0">
                          <a:solidFill>
                            <a:srgbClr val="6C6463"/>
                          </a:solidFill>
                          <a:effectLst/>
                          <a:latin typeface="Arial" panose="020B0604020202020204" pitchFamily="34" charset="0"/>
                          <a:ea typeface="Cabin"/>
                          <a:cs typeface="Cabin"/>
                        </a:rPr>
                        <a:t>малини</a:t>
                      </a:r>
                      <a:endParaRPr lang="uk-UA" sz="24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algn="ctr" font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uk-UA" sz="2400" b="1" i="0" u="none" strike="noStrike" dirty="0">
                          <a:solidFill>
                            <a:srgbClr val="6C6463"/>
                          </a:solidFill>
                          <a:effectLst/>
                          <a:latin typeface="Arial" panose="020B0604020202020204" pitchFamily="34" charset="0"/>
                          <a:ea typeface="Cabin"/>
                          <a:cs typeface="Cabin"/>
                        </a:rPr>
                        <a:t> </a:t>
                      </a:r>
                      <a:endParaRPr lang="uk-UA" sz="24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algn="ctr" font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uk-UA" sz="2400" b="1" i="0" u="none" strike="noStrike" dirty="0">
                          <a:solidFill>
                            <a:srgbClr val="6C6463"/>
                          </a:solidFill>
                          <a:effectLst/>
                          <a:latin typeface="Arial" panose="020B0604020202020204" pitchFamily="34" charset="0"/>
                          <a:ea typeface="Cabin"/>
                          <a:cs typeface="Cabin"/>
                        </a:rPr>
                        <a:t>0,75 соток</a:t>
                      </a:r>
                      <a:endParaRPr lang="uk-UA" sz="24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5151" marR="85151" marT="1182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E4D5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font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uk-UA" sz="2400" b="1" i="0" u="none" strike="noStrike" dirty="0">
                          <a:solidFill>
                            <a:srgbClr val="6C6463"/>
                          </a:solidFill>
                          <a:effectLst/>
                          <a:latin typeface="Arial" panose="020B0604020202020204" pitchFamily="34" charset="0"/>
                          <a:ea typeface="Cabin"/>
                          <a:cs typeface="Cabin"/>
                        </a:rPr>
                        <a:t>3 клітка</a:t>
                      </a:r>
                      <a:endParaRPr lang="uk-UA" sz="24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algn="ctr" font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uk-UA" sz="2400" b="1" i="0" u="none" strike="noStrike" dirty="0">
                          <a:solidFill>
                            <a:srgbClr val="6C6463"/>
                          </a:solidFill>
                          <a:effectLst/>
                          <a:latin typeface="Arial" panose="020B0604020202020204" pitchFamily="34" charset="0"/>
                          <a:ea typeface="Cabin"/>
                          <a:cs typeface="Cabin"/>
                        </a:rPr>
                        <a:t>малини</a:t>
                      </a:r>
                      <a:endParaRPr lang="uk-UA" sz="24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algn="ctr" font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uk-UA" sz="2400" b="1" i="0" u="none" strike="noStrike" dirty="0">
                          <a:solidFill>
                            <a:srgbClr val="6C6463"/>
                          </a:solidFill>
                          <a:effectLst/>
                          <a:latin typeface="Arial" panose="020B0604020202020204" pitchFamily="34" charset="0"/>
                          <a:ea typeface="Cabin"/>
                          <a:cs typeface="Cabin"/>
                        </a:rPr>
                        <a:t> </a:t>
                      </a:r>
                      <a:endParaRPr lang="uk-UA" sz="24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algn="ctr" font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uk-UA" sz="2400" b="1" i="0" u="none" strike="noStrike" dirty="0">
                          <a:solidFill>
                            <a:srgbClr val="6C6463"/>
                          </a:solidFill>
                          <a:effectLst/>
                          <a:latin typeface="Arial" panose="020B0604020202020204" pitchFamily="34" charset="0"/>
                          <a:ea typeface="Cabin"/>
                          <a:cs typeface="Cabin"/>
                        </a:rPr>
                        <a:t>0,75 соток</a:t>
                      </a:r>
                      <a:endParaRPr lang="uk-UA" sz="24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5151" marR="85151" marT="1182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E4D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73152" algn="ctr" font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uk-UA" sz="2400" b="1" i="0" u="none" strike="noStrike" dirty="0" err="1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Cabin"/>
                          <a:cs typeface="Cabin"/>
                        </a:rPr>
                        <a:t>запилювальний</a:t>
                      </a:r>
                      <a:r>
                        <a:rPr lang="uk-UA" sz="2400" b="1" i="0" u="none" strike="noStrike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Cabin"/>
                          <a:cs typeface="Cabin"/>
                        </a:rPr>
                        <a:t> точок №2</a:t>
                      </a:r>
                      <a:endParaRPr lang="uk-UA" sz="2400" b="0" i="0" u="none" strike="noStrike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73152" algn="ctr" font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uk-UA" sz="2400" b="1" i="0" u="none" strike="noStrike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  <a:ea typeface="Cabin"/>
                          <a:cs typeface="Cabin"/>
                        </a:rPr>
                        <a:t>(6 сімей)</a:t>
                      </a:r>
                      <a:endParaRPr lang="uk-UA" sz="2400" b="0" i="0" u="none" strike="noStrike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5151" marR="85151" marT="11826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font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uk-UA" sz="2400" b="1" i="0" u="none" strike="noStrike" dirty="0">
                          <a:solidFill>
                            <a:srgbClr val="6C6463"/>
                          </a:solidFill>
                          <a:effectLst/>
                          <a:latin typeface="Arial" panose="020B0604020202020204" pitchFamily="34" charset="0"/>
                          <a:ea typeface="Cabin"/>
                          <a:cs typeface="Cabin"/>
                        </a:rPr>
                        <a:t>4 клітка</a:t>
                      </a:r>
                      <a:endParaRPr lang="uk-UA" sz="24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algn="ctr" font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uk-UA" sz="2400" b="1" i="0" u="none" strike="noStrike" dirty="0">
                          <a:solidFill>
                            <a:srgbClr val="6C6463"/>
                          </a:solidFill>
                          <a:effectLst/>
                          <a:latin typeface="Arial" panose="020B0604020202020204" pitchFamily="34" charset="0"/>
                          <a:ea typeface="Cabin"/>
                          <a:cs typeface="Cabin"/>
                        </a:rPr>
                        <a:t>малини</a:t>
                      </a:r>
                      <a:endParaRPr lang="uk-UA" sz="24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algn="ctr" font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uk-UA" sz="2400" b="1" i="0" u="none" strike="noStrike" dirty="0">
                          <a:solidFill>
                            <a:srgbClr val="6C6463"/>
                          </a:solidFill>
                          <a:effectLst/>
                          <a:latin typeface="Arial" panose="020B0604020202020204" pitchFamily="34" charset="0"/>
                          <a:ea typeface="Cabin"/>
                          <a:cs typeface="Cabin"/>
                        </a:rPr>
                        <a:t> </a:t>
                      </a:r>
                      <a:endParaRPr lang="uk-UA" sz="24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algn="ctr" font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uk-UA" sz="2400" b="1" i="0" u="none" strike="noStrike" dirty="0">
                          <a:solidFill>
                            <a:srgbClr val="6C6463"/>
                          </a:solidFill>
                          <a:effectLst/>
                          <a:latin typeface="Arial" panose="020B0604020202020204" pitchFamily="34" charset="0"/>
                          <a:ea typeface="Cabin"/>
                          <a:cs typeface="Cabin"/>
                        </a:rPr>
                        <a:t>0,75 соток</a:t>
                      </a:r>
                      <a:endParaRPr lang="uk-UA" sz="24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5151" marR="85151" marT="1182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E4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05664618"/>
                  </a:ext>
                </a:extLst>
              </a:tr>
            </a:tbl>
          </a:graphicData>
        </a:graphic>
      </p:graphicFrame>
      <p:sp>
        <p:nvSpPr>
          <p:cNvPr id="7" name="Subtitle 2">
            <a:extLst>
              <a:ext uri="{FF2B5EF4-FFF2-40B4-BE49-F238E27FC236}">
                <a16:creationId xmlns:a16="http://schemas.microsoft.com/office/drawing/2014/main" id="{81356A2D-F8EE-4FE1-903F-AD04A264A686}"/>
              </a:ext>
            </a:extLst>
          </p:cNvPr>
          <p:cNvSpPr txBox="1">
            <a:spLocks/>
          </p:cNvSpPr>
          <p:nvPr/>
        </p:nvSpPr>
        <p:spPr>
          <a:xfrm>
            <a:off x="207818" y="0"/>
            <a:ext cx="11776364" cy="515389"/>
          </a:xfrm>
          <a:prstGeom prst="rect">
            <a:avLst/>
          </a:prstGeom>
        </p:spPr>
        <p:txBody>
          <a:bodyPr/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189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377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566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754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5943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131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32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509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uk-UA" sz="2800" b="1" dirty="0">
                <a:solidFill>
                  <a:schemeClr val="tx1">
                    <a:lumMod val="75000"/>
                  </a:schemeClr>
                </a:solidFill>
              </a:rPr>
              <a:t>Схема розміщення бджолиних сімей</a:t>
            </a:r>
            <a:r>
              <a:rPr lang="ru-RU" sz="2800" b="1" dirty="0">
                <a:solidFill>
                  <a:schemeClr val="tx1">
                    <a:lumMod val="75000"/>
                  </a:schemeClr>
                </a:solidFill>
              </a:rPr>
              <a:t> на малиннику</a:t>
            </a:r>
          </a:p>
        </p:txBody>
      </p:sp>
    </p:spTree>
    <p:extLst>
      <p:ext uri="{BB962C8B-B14F-4D97-AF65-F5344CB8AC3E}">
        <p14:creationId xmlns:p14="http://schemas.microsoft.com/office/powerpoint/2010/main" val="27062099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EB617F50-47EA-402D-AE79-E99743DC704A}"/>
              </a:ext>
            </a:extLst>
          </p:cNvPr>
          <p:cNvPicPr/>
          <p:nvPr/>
        </p:nvPicPr>
        <p:blipFill rotWithShape="1">
          <a:blip r:embed="rId3"/>
          <a:srcRect l="3672" t="4857" r="2465" b="29304"/>
          <a:stretch/>
        </p:blipFill>
        <p:spPr>
          <a:xfrm>
            <a:off x="1341119" y="498763"/>
            <a:ext cx="9615055" cy="5020888"/>
          </a:xfrm>
          <a:prstGeom prst="rect">
            <a:avLst/>
          </a:prstGeom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1A1A4440-C3DD-414D-9CB1-9E2645C5F417}"/>
              </a:ext>
            </a:extLst>
          </p:cNvPr>
          <p:cNvSpPr/>
          <p:nvPr/>
        </p:nvSpPr>
        <p:spPr>
          <a:xfrm>
            <a:off x="2790849" y="-57708"/>
            <a:ext cx="722178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b="1" dirty="0">
                <a:solidFill>
                  <a:schemeClr val="tx1">
                    <a:lumMod val="75000"/>
                  </a:schemeClr>
                </a:solidFill>
              </a:rPr>
              <a:t>Розміщення бджолиних сімей</a:t>
            </a:r>
            <a:r>
              <a:rPr lang="ru-RU" sz="2800" b="1" dirty="0">
                <a:solidFill>
                  <a:schemeClr val="tx1">
                    <a:lumMod val="75000"/>
                  </a:schemeClr>
                </a:solidFill>
              </a:rPr>
              <a:t> на малиннику</a:t>
            </a:r>
            <a:endParaRPr lang="ru-UA" sz="2800" dirty="0"/>
          </a:p>
        </p:txBody>
      </p:sp>
    </p:spTree>
    <p:extLst>
      <p:ext uri="{BB962C8B-B14F-4D97-AF65-F5344CB8AC3E}">
        <p14:creationId xmlns:p14="http://schemas.microsoft.com/office/powerpoint/2010/main" val="187421133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>
            <a:extLst>
              <a:ext uri="{FF2B5EF4-FFF2-40B4-BE49-F238E27FC236}">
                <a16:creationId xmlns:a16="http://schemas.microsoft.com/office/drawing/2014/main" id="{65A4AF8D-3E29-447B-A6C0-5B04A56582D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390"/>
          <a:stretch/>
        </p:blipFill>
        <p:spPr bwMode="auto">
          <a:xfrm>
            <a:off x="0" y="485014"/>
            <a:ext cx="6673850" cy="50315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ubtitle 2">
            <a:extLst>
              <a:ext uri="{FF2B5EF4-FFF2-40B4-BE49-F238E27FC236}">
                <a16:creationId xmlns:a16="http://schemas.microsoft.com/office/drawing/2014/main" id="{4841D510-DFD4-46D1-A760-2B6181A5301F}"/>
              </a:ext>
            </a:extLst>
          </p:cNvPr>
          <p:cNvSpPr txBox="1">
            <a:spLocks/>
          </p:cNvSpPr>
          <p:nvPr/>
        </p:nvSpPr>
        <p:spPr>
          <a:xfrm>
            <a:off x="207818" y="0"/>
            <a:ext cx="11776364" cy="515389"/>
          </a:xfrm>
          <a:prstGeom prst="rect">
            <a:avLst/>
          </a:prstGeom>
        </p:spPr>
        <p:txBody>
          <a:bodyPr/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189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377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566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754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5943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131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32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509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uk-UA" sz="2800" b="1" dirty="0">
                <a:solidFill>
                  <a:schemeClr val="tx1">
                    <a:lumMod val="75000"/>
                  </a:schemeClr>
                </a:solidFill>
              </a:rPr>
              <a:t>Облік</a:t>
            </a:r>
            <a:r>
              <a:rPr lang="ru-RU" sz="2800" b="1" dirty="0">
                <a:solidFill>
                  <a:schemeClr val="tx1">
                    <a:lumMod val="75000"/>
                  </a:schemeClr>
                </a:solidFill>
              </a:rPr>
              <a:t> </a:t>
            </a:r>
            <a:r>
              <a:rPr lang="uk-UA" sz="2800" b="1" dirty="0">
                <a:solidFill>
                  <a:schemeClr val="tx1">
                    <a:lumMod val="75000"/>
                  </a:schemeClr>
                </a:solidFill>
              </a:rPr>
              <a:t>льотної </a:t>
            </a:r>
            <a:r>
              <a:rPr lang="uk-UA" sz="2800" b="1" dirty="0" err="1">
                <a:solidFill>
                  <a:schemeClr val="tx1">
                    <a:lumMod val="75000"/>
                  </a:schemeClr>
                </a:solidFill>
              </a:rPr>
              <a:t>пилкозбиральної</a:t>
            </a:r>
            <a:r>
              <a:rPr lang="uk-UA" sz="2800" b="1" dirty="0">
                <a:solidFill>
                  <a:schemeClr val="tx1">
                    <a:lumMod val="75000"/>
                  </a:schemeClr>
                </a:solidFill>
              </a:rPr>
              <a:t> діяльності бджіл</a:t>
            </a:r>
          </a:p>
        </p:txBody>
      </p:sp>
      <p:pic>
        <p:nvPicPr>
          <p:cNvPr id="6" name="Picture 2">
            <a:extLst>
              <a:ext uri="{FF2B5EF4-FFF2-40B4-BE49-F238E27FC236}">
                <a16:creationId xmlns:a16="http://schemas.microsoft.com/office/drawing/2014/main" id="{130915B9-769D-4DF0-ABCF-64632E5F77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0200" y="485014"/>
            <a:ext cx="5511800" cy="50350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0368784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ubtitle 2">
            <a:extLst>
              <a:ext uri="{FF2B5EF4-FFF2-40B4-BE49-F238E27FC236}">
                <a16:creationId xmlns:a16="http://schemas.microsoft.com/office/drawing/2014/main" id="{062B34F9-8698-4A25-B4D7-A1D398E48537}"/>
              </a:ext>
            </a:extLst>
          </p:cNvPr>
          <p:cNvSpPr txBox="1">
            <a:spLocks/>
          </p:cNvSpPr>
          <p:nvPr/>
        </p:nvSpPr>
        <p:spPr>
          <a:xfrm>
            <a:off x="207818" y="0"/>
            <a:ext cx="11776364" cy="515389"/>
          </a:xfrm>
          <a:prstGeom prst="rect">
            <a:avLst/>
          </a:prstGeom>
        </p:spPr>
        <p:txBody>
          <a:bodyPr/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189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377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566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754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5943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131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32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509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uk-UA" sz="2800" b="1" dirty="0">
                <a:solidFill>
                  <a:schemeClr val="tx1">
                    <a:lumMod val="75000"/>
                  </a:schemeClr>
                </a:solidFill>
              </a:rPr>
              <a:t>Облік</a:t>
            </a:r>
            <a:r>
              <a:rPr lang="ru-RU" sz="2800" b="1" dirty="0">
                <a:solidFill>
                  <a:schemeClr val="tx1">
                    <a:lumMod val="75000"/>
                  </a:schemeClr>
                </a:solidFill>
              </a:rPr>
              <a:t> </a:t>
            </a:r>
            <a:r>
              <a:rPr lang="uk-UA" sz="2800" b="1" dirty="0">
                <a:solidFill>
                  <a:schemeClr val="tx1">
                    <a:lumMod val="75000"/>
                  </a:schemeClr>
                </a:solidFill>
              </a:rPr>
              <a:t>льотної </a:t>
            </a:r>
            <a:r>
              <a:rPr lang="uk-UA" sz="2800" b="1" dirty="0" err="1">
                <a:solidFill>
                  <a:schemeClr val="tx1">
                    <a:lumMod val="75000"/>
                  </a:schemeClr>
                </a:solidFill>
              </a:rPr>
              <a:t>пилкозбиральної</a:t>
            </a:r>
            <a:r>
              <a:rPr lang="uk-UA" sz="2800" b="1" dirty="0">
                <a:solidFill>
                  <a:schemeClr val="tx1">
                    <a:lumMod val="75000"/>
                  </a:schemeClr>
                </a:solidFill>
              </a:rPr>
              <a:t> діяльності бджіл</a:t>
            </a: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93B15097-1F7F-45CC-A571-0471C33BE3E8}"/>
              </a:ext>
            </a:extLst>
          </p:cNvPr>
          <p:cNvSpPr/>
          <p:nvPr/>
        </p:nvSpPr>
        <p:spPr>
          <a:xfrm>
            <a:off x="0" y="515389"/>
            <a:ext cx="121920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 кількістю нош бджолиного обніжжя впродовж 5 хв кожні 4 години світлої частини доби (8:00, 12:00 та 16:00). Загальну льотну активність бджіл за весь обліковий період по дням зображено на графіку нижче.</a:t>
            </a:r>
          </a:p>
        </p:txBody>
      </p:sp>
      <p:graphicFrame>
        <p:nvGraphicFramePr>
          <p:cNvPr id="11" name="Диаграмма 10">
            <a:extLst>
              <a:ext uri="{FF2B5EF4-FFF2-40B4-BE49-F238E27FC236}">
                <a16:creationId xmlns:a16="http://schemas.microsoft.com/office/drawing/2014/main" id="{415AD97E-9908-4D4A-B7D6-29220AF7546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240400703"/>
              </p:ext>
            </p:extLst>
          </p:nvPr>
        </p:nvGraphicFramePr>
        <p:xfrm>
          <a:off x="0" y="1895303"/>
          <a:ext cx="12192000" cy="365138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12207749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ubtitle 2">
            <a:extLst>
              <a:ext uri="{FF2B5EF4-FFF2-40B4-BE49-F238E27FC236}">
                <a16:creationId xmlns:a16="http://schemas.microsoft.com/office/drawing/2014/main" id="{062B34F9-8698-4A25-B4D7-A1D398E48537}"/>
              </a:ext>
            </a:extLst>
          </p:cNvPr>
          <p:cNvSpPr txBox="1">
            <a:spLocks/>
          </p:cNvSpPr>
          <p:nvPr/>
        </p:nvSpPr>
        <p:spPr>
          <a:xfrm>
            <a:off x="207818" y="0"/>
            <a:ext cx="11776364" cy="515389"/>
          </a:xfrm>
          <a:prstGeom prst="rect">
            <a:avLst/>
          </a:prstGeom>
        </p:spPr>
        <p:txBody>
          <a:bodyPr/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189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377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566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754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5943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131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32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509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uk-UA" sz="2800" b="1" dirty="0">
                <a:solidFill>
                  <a:schemeClr val="tx1">
                    <a:lumMod val="75000"/>
                  </a:schemeClr>
                </a:solidFill>
              </a:rPr>
              <a:t>Облік</a:t>
            </a:r>
            <a:r>
              <a:rPr lang="ru-RU" sz="2800" b="1" dirty="0">
                <a:solidFill>
                  <a:schemeClr val="tx1">
                    <a:lumMod val="75000"/>
                  </a:schemeClr>
                </a:solidFill>
              </a:rPr>
              <a:t> </a:t>
            </a:r>
            <a:r>
              <a:rPr lang="uk-UA" sz="2800" b="1" dirty="0">
                <a:solidFill>
                  <a:schemeClr val="tx1">
                    <a:lumMod val="75000"/>
                  </a:schemeClr>
                </a:solidFill>
              </a:rPr>
              <a:t>льотної </a:t>
            </a:r>
            <a:r>
              <a:rPr lang="uk-UA" sz="2800" b="1" dirty="0" err="1">
                <a:solidFill>
                  <a:schemeClr val="tx1">
                    <a:lumMod val="75000"/>
                  </a:schemeClr>
                </a:solidFill>
              </a:rPr>
              <a:t>пилкозбиральної</a:t>
            </a:r>
            <a:r>
              <a:rPr lang="uk-UA" sz="2800" b="1" dirty="0">
                <a:solidFill>
                  <a:schemeClr val="tx1">
                    <a:lumMod val="75000"/>
                  </a:schemeClr>
                </a:solidFill>
              </a:rPr>
              <a:t> діяльності бджіл</a:t>
            </a: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93B15097-1F7F-45CC-A571-0471C33BE3E8}"/>
              </a:ext>
            </a:extLst>
          </p:cNvPr>
          <p:cNvSpPr/>
          <p:nvPr/>
        </p:nvSpPr>
        <p:spPr>
          <a:xfrm>
            <a:off x="0" y="740541"/>
            <a:ext cx="121920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ЛЬОТНА ПИЛКОЗБИРАЛЬНА АКТИВНІСТЬ</a:t>
            </a:r>
          </a:p>
          <a:p>
            <a:pPr algn="ctr"/>
            <a:r>
              <a:rPr lang="uk-UA" sz="2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бджолиної сім’ї за добу на ремонтантній малині становить</a:t>
            </a:r>
          </a:p>
          <a:p>
            <a:pPr algn="ctr"/>
            <a:r>
              <a:rPr lang="ru-RU" sz="4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75 636 </a:t>
            </a:r>
            <a:r>
              <a:rPr lang="uk-UA" sz="3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</a:t>
            </a:r>
            <a:r>
              <a:rPr lang="uk-UA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ильотів бджіл</a:t>
            </a:r>
          </a:p>
        </p:txBody>
      </p:sp>
      <p:pic>
        <p:nvPicPr>
          <p:cNvPr id="5" name="Picture 2">
            <a:extLst>
              <a:ext uri="{FF2B5EF4-FFF2-40B4-BE49-F238E27FC236}">
                <a16:creationId xmlns:a16="http://schemas.microsoft.com/office/drawing/2014/main" id="{B0835F60-1DC5-40C1-B335-6FB29D8E772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637" b="28000"/>
          <a:stretch/>
        </p:blipFill>
        <p:spPr bwMode="auto">
          <a:xfrm>
            <a:off x="0" y="2535353"/>
            <a:ext cx="12192000" cy="3050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4673429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Диаграмма 4">
            <a:extLst>
              <a:ext uri="{FF2B5EF4-FFF2-40B4-BE49-F238E27FC236}">
                <a16:creationId xmlns:a16="http://schemas.microsoft.com/office/drawing/2014/main" id="{00000000-0008-0000-0400-00000300000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8067832"/>
              </p:ext>
            </p:extLst>
          </p:nvPr>
        </p:nvGraphicFramePr>
        <p:xfrm>
          <a:off x="126912" y="127807"/>
          <a:ext cx="12065087" cy="552484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258589299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2">
            <a:extLst>
              <a:ext uri="{FF2B5EF4-FFF2-40B4-BE49-F238E27FC236}">
                <a16:creationId xmlns:a16="http://schemas.microsoft.com/office/drawing/2014/main" id="{E3E6FB6E-7430-4C48-AEDF-DC152CCCB428}"/>
              </a:ext>
            </a:extLst>
          </p:cNvPr>
          <p:cNvSpPr txBox="1">
            <a:spLocks/>
          </p:cNvSpPr>
          <p:nvPr/>
        </p:nvSpPr>
        <p:spPr>
          <a:xfrm>
            <a:off x="207818" y="0"/>
            <a:ext cx="11776364" cy="515389"/>
          </a:xfrm>
          <a:prstGeom prst="rect">
            <a:avLst/>
          </a:prstGeom>
        </p:spPr>
        <p:txBody>
          <a:bodyPr/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189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377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566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754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5943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131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32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509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uk-UA" sz="2800" b="1" dirty="0">
                <a:solidFill>
                  <a:schemeClr val="tx1">
                    <a:lumMod val="75000"/>
                  </a:schemeClr>
                </a:solidFill>
              </a:rPr>
              <a:t>10 днів бджолозапилення</a:t>
            </a:r>
          </a:p>
        </p:txBody>
      </p:sp>
      <p:pic>
        <p:nvPicPr>
          <p:cNvPr id="5" name="Picture 2">
            <a:extLst>
              <a:ext uri="{FF2B5EF4-FFF2-40B4-BE49-F238E27FC236}">
                <a16:creationId xmlns:a16="http://schemas.microsoft.com/office/drawing/2014/main" id="{40DB268F-BE9E-4505-98B0-3A916F58022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718" t="16874"/>
          <a:stretch/>
        </p:blipFill>
        <p:spPr bwMode="auto">
          <a:xfrm>
            <a:off x="0" y="482138"/>
            <a:ext cx="5260292" cy="5059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6">
            <a:extLst>
              <a:ext uri="{FF2B5EF4-FFF2-40B4-BE49-F238E27FC236}">
                <a16:creationId xmlns:a16="http://schemas.microsoft.com/office/drawing/2014/main" id="{CDE8CC38-262A-4250-8289-AEE57DFF70F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622" b="13027"/>
          <a:stretch/>
        </p:blipFill>
        <p:spPr bwMode="auto">
          <a:xfrm>
            <a:off x="5260291" y="482138"/>
            <a:ext cx="6925941" cy="5059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3591582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Диаграмма 3">
            <a:extLst>
              <a:ext uri="{FF2B5EF4-FFF2-40B4-BE49-F238E27FC236}">
                <a16:creationId xmlns:a16="http://schemas.microsoft.com/office/drawing/2014/main" id="{00000000-0008-0000-0500-00000300000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996097209"/>
              </p:ext>
            </p:extLst>
          </p:nvPr>
        </p:nvGraphicFramePr>
        <p:xfrm>
          <a:off x="0" y="332509"/>
          <a:ext cx="12192000" cy="41563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Subtitle 2">
            <a:extLst>
              <a:ext uri="{FF2B5EF4-FFF2-40B4-BE49-F238E27FC236}">
                <a16:creationId xmlns:a16="http://schemas.microsoft.com/office/drawing/2014/main" id="{B5514BC6-6ABF-4EC6-A3A9-A6085EF4A5CE}"/>
              </a:ext>
            </a:extLst>
          </p:cNvPr>
          <p:cNvSpPr txBox="1">
            <a:spLocks/>
          </p:cNvSpPr>
          <p:nvPr/>
        </p:nvSpPr>
        <p:spPr>
          <a:xfrm>
            <a:off x="0" y="66500"/>
            <a:ext cx="12192000" cy="964276"/>
          </a:xfrm>
          <a:prstGeom prst="rect">
            <a:avLst/>
          </a:prstGeom>
        </p:spPr>
        <p:txBody>
          <a:bodyPr/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189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377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566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754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5943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131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32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509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uk-UA" sz="2800" b="1" dirty="0">
                <a:solidFill>
                  <a:schemeClr val="tx1">
                    <a:lumMod val="75000"/>
                  </a:schemeClr>
                </a:solidFill>
              </a:rPr>
              <a:t>Льотна активність бджіл на зборі квіткового пилку</a:t>
            </a:r>
            <a:br>
              <a:rPr lang="uk-UA" sz="2800" b="1" dirty="0">
                <a:solidFill>
                  <a:schemeClr val="tx1">
                    <a:lumMod val="75000"/>
                  </a:schemeClr>
                </a:solidFill>
              </a:rPr>
            </a:br>
            <a:r>
              <a:rPr lang="uk-UA" sz="2800" b="1" dirty="0">
                <a:solidFill>
                  <a:schemeClr val="tx1">
                    <a:lumMod val="75000"/>
                  </a:schemeClr>
                </a:solidFill>
              </a:rPr>
              <a:t> по кожній дослідній сім’ї</a:t>
            </a:r>
          </a:p>
        </p:txBody>
      </p:sp>
      <p:sp>
        <p:nvSpPr>
          <p:cNvPr id="6" name="Subtitle 2">
            <a:extLst>
              <a:ext uri="{FF2B5EF4-FFF2-40B4-BE49-F238E27FC236}">
                <a16:creationId xmlns:a16="http://schemas.microsoft.com/office/drawing/2014/main" id="{8580892E-D96D-4EA0-93FE-8DCFBAD9F7D2}"/>
              </a:ext>
            </a:extLst>
          </p:cNvPr>
          <p:cNvSpPr txBox="1">
            <a:spLocks/>
          </p:cNvSpPr>
          <p:nvPr/>
        </p:nvSpPr>
        <p:spPr>
          <a:xfrm>
            <a:off x="0" y="4488872"/>
            <a:ext cx="12192000" cy="1296785"/>
          </a:xfrm>
          <a:prstGeom prst="rect">
            <a:avLst/>
          </a:prstGeom>
        </p:spPr>
        <p:txBody>
          <a:bodyPr/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189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377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566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754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5943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131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32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509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uk-UA" sz="2800" b="1" dirty="0">
                <a:solidFill>
                  <a:schemeClr val="tx1">
                    <a:lumMod val="75000"/>
                  </a:schemeClr>
                </a:solidFill>
              </a:rPr>
              <a:t>За однакових умов утримання та забезпечення кормами льотна </a:t>
            </a:r>
            <a:r>
              <a:rPr lang="uk-UA" sz="2800" b="1" dirty="0" err="1">
                <a:solidFill>
                  <a:schemeClr val="tx1">
                    <a:lumMod val="75000"/>
                  </a:schemeClr>
                </a:solidFill>
              </a:rPr>
              <a:t>пилкозбиральна</a:t>
            </a:r>
            <a:r>
              <a:rPr lang="uk-UA" sz="2800" b="1" dirty="0">
                <a:solidFill>
                  <a:schemeClr val="tx1">
                    <a:lumMod val="75000"/>
                  </a:schemeClr>
                </a:solidFill>
              </a:rPr>
              <a:t> діяльність була не однаковою!</a:t>
            </a:r>
            <a:br>
              <a:rPr lang="uk-UA" sz="2800" b="1" dirty="0">
                <a:solidFill>
                  <a:schemeClr val="tx1">
                    <a:lumMod val="75000"/>
                  </a:schemeClr>
                </a:solidFill>
              </a:rPr>
            </a:br>
            <a:r>
              <a:rPr lang="uk-UA" sz="2800" b="1" dirty="0">
                <a:solidFill>
                  <a:schemeClr val="accent4"/>
                </a:solidFill>
              </a:rPr>
              <a:t>Генетика?</a:t>
            </a:r>
          </a:p>
        </p:txBody>
      </p:sp>
    </p:spTree>
    <p:extLst>
      <p:ext uri="{BB962C8B-B14F-4D97-AF65-F5344CB8AC3E}">
        <p14:creationId xmlns:p14="http://schemas.microsoft.com/office/powerpoint/2010/main" val="19677617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ubtitle 2">
            <a:extLst>
              <a:ext uri="{FF2B5EF4-FFF2-40B4-BE49-F238E27FC236}">
                <a16:creationId xmlns:a16="http://schemas.microsoft.com/office/drawing/2014/main" id="{062B34F9-8698-4A25-B4D7-A1D398E48537}"/>
              </a:ext>
            </a:extLst>
          </p:cNvPr>
          <p:cNvSpPr txBox="1">
            <a:spLocks/>
          </p:cNvSpPr>
          <p:nvPr/>
        </p:nvSpPr>
        <p:spPr>
          <a:xfrm>
            <a:off x="207818" y="0"/>
            <a:ext cx="11776364" cy="515389"/>
          </a:xfrm>
          <a:prstGeom prst="rect">
            <a:avLst/>
          </a:prstGeom>
        </p:spPr>
        <p:txBody>
          <a:bodyPr/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189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377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566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754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5943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131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32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509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uk-UA" sz="2800" b="1" dirty="0" err="1">
                <a:solidFill>
                  <a:schemeClr val="tx1">
                    <a:lumMod val="75000"/>
                  </a:schemeClr>
                </a:solidFill>
              </a:rPr>
              <a:t>Пилкозбиральна</a:t>
            </a:r>
            <a:r>
              <a:rPr lang="uk-UA" sz="2800" b="1" dirty="0">
                <a:solidFill>
                  <a:schemeClr val="tx1">
                    <a:lumMod val="75000"/>
                  </a:schemeClr>
                </a:solidFill>
              </a:rPr>
              <a:t> діяльності бджіл методом облікових ділянок</a:t>
            </a: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93B15097-1F7F-45CC-A571-0471C33BE3E8}"/>
              </a:ext>
            </a:extLst>
          </p:cNvPr>
          <p:cNvSpPr/>
          <p:nvPr/>
        </p:nvSpPr>
        <p:spPr>
          <a:xfrm>
            <a:off x="0" y="515389"/>
            <a:ext cx="121920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 м кв. малинника </a:t>
            </a:r>
            <a:r>
              <a:rPr lang="ru-RU" sz="24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облік</a:t>
            </a:r>
            <a:r>
              <a:rPr lang="ru-RU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бджіл</a:t>
            </a:r>
            <a:r>
              <a:rPr lang="ru-RU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впродовж</a:t>
            </a:r>
            <a:r>
              <a:rPr lang="ru-RU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5 </a:t>
            </a:r>
            <a:r>
              <a:rPr lang="ru-RU" sz="24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хв</a:t>
            </a:r>
            <a:r>
              <a:rPr lang="ru-RU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algn="ctr"/>
            <a:r>
              <a:rPr lang="ru-RU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 </a:t>
            </a:r>
            <a:r>
              <a:rPr lang="ru-RU" sz="24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о.д</a:t>
            </a:r>
            <a:r>
              <a:rPr lang="ru-RU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– 4 м, 2 </a:t>
            </a:r>
            <a:r>
              <a:rPr lang="ru-RU" sz="24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о.д</a:t>
            </a:r>
            <a:r>
              <a:rPr lang="ru-RU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– на 100 м, 3 </a:t>
            </a:r>
            <a:r>
              <a:rPr lang="ru-RU" sz="24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о.д</a:t>
            </a:r>
            <a:r>
              <a:rPr lang="ru-RU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– на 850 м</a:t>
            </a:r>
          </a:p>
        </p:txBody>
      </p:sp>
      <p:graphicFrame>
        <p:nvGraphicFramePr>
          <p:cNvPr id="2" name="Таблица 1">
            <a:extLst>
              <a:ext uri="{FF2B5EF4-FFF2-40B4-BE49-F238E27FC236}">
                <a16:creationId xmlns:a16="http://schemas.microsoft.com/office/drawing/2014/main" id="{E4787849-E174-41DE-9DE9-E62CC9C7ED8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76838945"/>
              </p:ext>
            </p:extLst>
          </p:nvPr>
        </p:nvGraphicFramePr>
        <p:xfrm>
          <a:off x="1324494" y="1480266"/>
          <a:ext cx="9543012" cy="318970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754366">
                  <a:extLst>
                    <a:ext uri="{9D8B030D-6E8A-4147-A177-3AD203B41FA5}">
                      <a16:colId xmlns:a16="http://schemas.microsoft.com/office/drawing/2014/main" val="3371658500"/>
                    </a:ext>
                  </a:extLst>
                </a:gridCol>
                <a:gridCol w="2262882">
                  <a:extLst>
                    <a:ext uri="{9D8B030D-6E8A-4147-A177-3AD203B41FA5}">
                      <a16:colId xmlns:a16="http://schemas.microsoft.com/office/drawing/2014/main" val="3281569432"/>
                    </a:ext>
                  </a:extLst>
                </a:gridCol>
                <a:gridCol w="2262882">
                  <a:extLst>
                    <a:ext uri="{9D8B030D-6E8A-4147-A177-3AD203B41FA5}">
                      <a16:colId xmlns:a16="http://schemas.microsoft.com/office/drawing/2014/main" val="16529738"/>
                    </a:ext>
                  </a:extLst>
                </a:gridCol>
                <a:gridCol w="2262882">
                  <a:extLst>
                    <a:ext uri="{9D8B030D-6E8A-4147-A177-3AD203B41FA5}">
                      <a16:colId xmlns:a16="http://schemas.microsoft.com/office/drawing/2014/main" val="3463965907"/>
                    </a:ext>
                  </a:extLst>
                </a:gridCol>
              </a:tblGrid>
              <a:tr h="400564"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2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Показник</a:t>
                      </a:r>
                      <a:endParaRPr lang="ru-UA" sz="3200" dirty="0">
                        <a:solidFill>
                          <a:srgbClr val="6C6463"/>
                        </a:solidFill>
                        <a:effectLst/>
                        <a:latin typeface="Arial" panose="020B0604020202020204" pitchFamily="34" charset="0"/>
                        <a:ea typeface="Cabi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k-UA" sz="2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Облікові ділянки, бджіл за 5 хв</a:t>
                      </a:r>
                      <a:endParaRPr lang="ru-UA" sz="3200" dirty="0">
                        <a:solidFill>
                          <a:srgbClr val="6C6463"/>
                        </a:solidFill>
                        <a:effectLst/>
                        <a:latin typeface="Arial" panose="020B0604020202020204" pitchFamily="34" charset="0"/>
                        <a:ea typeface="Cabi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ru-U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U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92516499"/>
                  </a:ext>
                </a:extLst>
              </a:tr>
              <a:tr h="354288">
                <a:tc vMerge="1">
                  <a:txBody>
                    <a:bodyPr/>
                    <a:lstStyle/>
                    <a:p>
                      <a:endParaRPr lang="ru-U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UA" sz="2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lang="ru-UA" sz="3200">
                        <a:solidFill>
                          <a:srgbClr val="6C6463"/>
                        </a:solidFill>
                        <a:effectLst/>
                        <a:latin typeface="Arial" panose="020B0604020202020204" pitchFamily="34" charset="0"/>
                        <a:ea typeface="Cabi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UA" sz="2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  <a:endParaRPr lang="ru-UA" sz="3200">
                        <a:solidFill>
                          <a:srgbClr val="6C6463"/>
                        </a:solidFill>
                        <a:effectLst/>
                        <a:latin typeface="Arial" panose="020B0604020202020204" pitchFamily="34" charset="0"/>
                        <a:ea typeface="Cabi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UA" sz="2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</a:t>
                      </a:r>
                      <a:endParaRPr lang="ru-UA" sz="3200">
                        <a:solidFill>
                          <a:srgbClr val="6C6463"/>
                        </a:solidFill>
                        <a:effectLst/>
                        <a:latin typeface="Arial" panose="020B0604020202020204" pitchFamily="34" charset="0"/>
                        <a:ea typeface="Cabi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10729803"/>
                  </a:ext>
                </a:extLst>
              </a:tr>
              <a:tr h="40056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UA" sz="28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Х</a:t>
                      </a:r>
                      <a:endParaRPr lang="ru-UA" sz="3600" b="1" dirty="0">
                        <a:solidFill>
                          <a:srgbClr val="6C6463"/>
                        </a:solidFill>
                        <a:effectLst/>
                        <a:latin typeface="Arial" panose="020B0604020202020204" pitchFamily="34" charset="0"/>
                        <a:ea typeface="Cabi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UA" sz="28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6,3</a:t>
                      </a:r>
                      <a:endParaRPr lang="ru-UA" sz="3600" b="1" dirty="0">
                        <a:solidFill>
                          <a:srgbClr val="6C6463"/>
                        </a:solidFill>
                        <a:effectLst/>
                        <a:latin typeface="Arial" panose="020B0604020202020204" pitchFamily="34" charset="0"/>
                        <a:ea typeface="Cabi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UA" sz="28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6,1</a:t>
                      </a:r>
                      <a:endParaRPr lang="ru-UA" sz="3600" b="1" dirty="0">
                        <a:solidFill>
                          <a:srgbClr val="6C6463"/>
                        </a:solidFill>
                        <a:effectLst/>
                        <a:latin typeface="Arial" panose="020B0604020202020204" pitchFamily="34" charset="0"/>
                        <a:ea typeface="Cabi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UA" sz="28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4,2</a:t>
                      </a:r>
                      <a:endParaRPr lang="ru-UA" sz="3600" b="1" dirty="0">
                        <a:solidFill>
                          <a:srgbClr val="6C6463"/>
                        </a:solidFill>
                        <a:effectLst/>
                        <a:latin typeface="Arial" panose="020B0604020202020204" pitchFamily="34" charset="0"/>
                        <a:ea typeface="Cabi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val="3696436511"/>
                  </a:ext>
                </a:extLst>
              </a:tr>
              <a:tr h="40056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UA" sz="2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endParaRPr lang="ru-UA" sz="3200">
                        <a:solidFill>
                          <a:srgbClr val="6C6463"/>
                        </a:solidFill>
                        <a:effectLst/>
                        <a:latin typeface="Arial" panose="020B0604020202020204" pitchFamily="34" charset="0"/>
                        <a:ea typeface="Cabi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UA" sz="2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4,70</a:t>
                      </a:r>
                      <a:endParaRPr lang="ru-UA" sz="3200">
                        <a:solidFill>
                          <a:srgbClr val="6C6463"/>
                        </a:solidFill>
                        <a:effectLst/>
                        <a:latin typeface="Arial" panose="020B0604020202020204" pitchFamily="34" charset="0"/>
                        <a:ea typeface="Cabi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UA" sz="2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4,91</a:t>
                      </a:r>
                      <a:endParaRPr lang="ru-UA" sz="3200">
                        <a:solidFill>
                          <a:srgbClr val="6C6463"/>
                        </a:solidFill>
                        <a:effectLst/>
                        <a:latin typeface="Arial" panose="020B0604020202020204" pitchFamily="34" charset="0"/>
                        <a:ea typeface="Cabi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UA" sz="2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1,59</a:t>
                      </a:r>
                      <a:endParaRPr lang="ru-UA" sz="3200">
                        <a:solidFill>
                          <a:srgbClr val="6C6463"/>
                        </a:solidFill>
                        <a:effectLst/>
                        <a:latin typeface="Arial" panose="020B0604020202020204" pitchFamily="34" charset="0"/>
                        <a:ea typeface="Cabi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val="1962585019"/>
                  </a:ext>
                </a:extLst>
              </a:tr>
              <a:tr h="40056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UA" sz="2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∆</a:t>
                      </a:r>
                      <a:endParaRPr lang="ru-UA" sz="3200">
                        <a:solidFill>
                          <a:srgbClr val="6C6463"/>
                        </a:solidFill>
                        <a:effectLst/>
                        <a:latin typeface="Arial" panose="020B0604020202020204" pitchFamily="34" charset="0"/>
                        <a:ea typeface="Cabi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UA" sz="2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1,11</a:t>
                      </a:r>
                      <a:endParaRPr lang="ru-UA" sz="3200">
                        <a:solidFill>
                          <a:srgbClr val="6C6463"/>
                        </a:solidFill>
                        <a:effectLst/>
                        <a:latin typeface="Arial" panose="020B0604020202020204" pitchFamily="34" charset="0"/>
                        <a:ea typeface="Cabi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UA" sz="2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1,16</a:t>
                      </a:r>
                      <a:endParaRPr lang="ru-UA" sz="3200" dirty="0">
                        <a:solidFill>
                          <a:srgbClr val="6C6463"/>
                        </a:solidFill>
                        <a:effectLst/>
                        <a:latin typeface="Arial" panose="020B0604020202020204" pitchFamily="34" charset="0"/>
                        <a:ea typeface="Cabi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UA" sz="2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0,38</a:t>
                      </a:r>
                      <a:endParaRPr lang="ru-UA" sz="3200">
                        <a:solidFill>
                          <a:srgbClr val="6C6463"/>
                        </a:solidFill>
                        <a:effectLst/>
                        <a:latin typeface="Arial" panose="020B0604020202020204" pitchFamily="34" charset="0"/>
                        <a:ea typeface="Cabi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val="4049427930"/>
                  </a:ext>
                </a:extLst>
              </a:tr>
              <a:tr h="40056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UA" sz="2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Cv</a:t>
                      </a:r>
                      <a:endParaRPr lang="ru-UA" sz="3200">
                        <a:solidFill>
                          <a:srgbClr val="6C6463"/>
                        </a:solidFill>
                        <a:effectLst/>
                        <a:latin typeface="Arial" panose="020B0604020202020204" pitchFamily="34" charset="0"/>
                        <a:ea typeface="Cabi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UA" sz="2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74,26</a:t>
                      </a:r>
                      <a:endParaRPr lang="ru-UA" sz="3200">
                        <a:solidFill>
                          <a:srgbClr val="6C6463"/>
                        </a:solidFill>
                        <a:effectLst/>
                        <a:latin typeface="Arial" panose="020B0604020202020204" pitchFamily="34" charset="0"/>
                        <a:ea typeface="Cabi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UA" sz="2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80,34</a:t>
                      </a:r>
                      <a:endParaRPr lang="ru-UA" sz="3200">
                        <a:solidFill>
                          <a:srgbClr val="6C6463"/>
                        </a:solidFill>
                        <a:effectLst/>
                        <a:latin typeface="Arial" panose="020B0604020202020204" pitchFamily="34" charset="0"/>
                        <a:ea typeface="Cabi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UA" sz="2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37,72</a:t>
                      </a:r>
                      <a:endParaRPr lang="ru-UA" sz="3200">
                        <a:solidFill>
                          <a:srgbClr val="6C6463"/>
                        </a:solidFill>
                        <a:effectLst/>
                        <a:latin typeface="Arial" panose="020B0604020202020204" pitchFamily="34" charset="0"/>
                        <a:ea typeface="Cabi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val="905753255"/>
                  </a:ext>
                </a:extLst>
              </a:tr>
              <a:tr h="40056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UA" sz="2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Мін</a:t>
                      </a:r>
                      <a:endParaRPr lang="ru-UA" sz="3200">
                        <a:solidFill>
                          <a:srgbClr val="6C6463"/>
                        </a:solidFill>
                        <a:effectLst/>
                        <a:latin typeface="Arial" panose="020B0604020202020204" pitchFamily="34" charset="0"/>
                        <a:ea typeface="Cabi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UA" sz="2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  <a:endParaRPr lang="ru-UA" sz="3200">
                        <a:solidFill>
                          <a:srgbClr val="6C6463"/>
                        </a:solidFill>
                        <a:effectLst/>
                        <a:latin typeface="Arial" panose="020B0604020202020204" pitchFamily="34" charset="0"/>
                        <a:ea typeface="Cabi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UA" sz="2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  <a:endParaRPr lang="ru-UA" sz="3200">
                        <a:solidFill>
                          <a:srgbClr val="6C6463"/>
                        </a:solidFill>
                        <a:effectLst/>
                        <a:latin typeface="Arial" panose="020B0604020202020204" pitchFamily="34" charset="0"/>
                        <a:ea typeface="Cabi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UA" sz="2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lang="ru-UA" sz="3200">
                        <a:solidFill>
                          <a:srgbClr val="6C6463"/>
                        </a:solidFill>
                        <a:effectLst/>
                        <a:latin typeface="Arial" panose="020B0604020202020204" pitchFamily="34" charset="0"/>
                        <a:ea typeface="Cabi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val="217825771"/>
                  </a:ext>
                </a:extLst>
              </a:tr>
              <a:tr h="40056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UA" sz="2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Макс</a:t>
                      </a:r>
                      <a:endParaRPr lang="ru-UA" sz="3200">
                        <a:solidFill>
                          <a:srgbClr val="6C6463"/>
                        </a:solidFill>
                        <a:effectLst/>
                        <a:latin typeface="Arial" panose="020B0604020202020204" pitchFamily="34" charset="0"/>
                        <a:ea typeface="Cabi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UA" sz="2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16</a:t>
                      </a:r>
                      <a:endParaRPr lang="ru-UA" sz="3200">
                        <a:solidFill>
                          <a:srgbClr val="6C6463"/>
                        </a:solidFill>
                        <a:effectLst/>
                        <a:latin typeface="Arial" panose="020B0604020202020204" pitchFamily="34" charset="0"/>
                        <a:ea typeface="Cabi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UA" sz="24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17</a:t>
                      </a:r>
                      <a:endParaRPr lang="ru-UA" sz="3200">
                        <a:solidFill>
                          <a:srgbClr val="6C6463"/>
                        </a:solidFill>
                        <a:effectLst/>
                        <a:latin typeface="Arial" panose="020B0604020202020204" pitchFamily="34" charset="0"/>
                        <a:ea typeface="Cabi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UA" sz="24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</a:t>
                      </a:r>
                      <a:endParaRPr lang="ru-UA" sz="3200" dirty="0">
                        <a:solidFill>
                          <a:srgbClr val="6C6463"/>
                        </a:solidFill>
                        <a:effectLst/>
                        <a:latin typeface="Arial" panose="020B0604020202020204" pitchFamily="34" charset="0"/>
                        <a:ea typeface="Cabi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val="586812552"/>
                  </a:ext>
                </a:extLst>
              </a:tr>
            </a:tbl>
          </a:graphicData>
        </a:graphic>
      </p:graphicFrame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86EC9EA8-A22B-4DD7-8EE3-CE0C8DC8D9AE}"/>
              </a:ext>
            </a:extLst>
          </p:cNvPr>
          <p:cNvSpPr/>
          <p:nvPr/>
        </p:nvSpPr>
        <p:spPr>
          <a:xfrm>
            <a:off x="27710" y="4854514"/>
            <a:ext cx="12192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1200"/>
              </a:spcAft>
            </a:pPr>
            <a:r>
              <a:rPr lang="ru-RU" sz="2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 </a:t>
            </a:r>
            <a:r>
              <a:rPr lang="ru-RU" sz="28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о.д</a:t>
            </a:r>
            <a:r>
              <a:rPr lang="ru-RU" sz="2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– </a:t>
            </a:r>
            <a:r>
              <a:rPr lang="uk-UA" sz="2800" b="1" dirty="0">
                <a:solidFill>
                  <a:schemeClr val="bg1"/>
                </a:solidFill>
                <a:latin typeface="Arial" panose="020B0604020202020204" pitchFamily="34" charset="0"/>
                <a:ea typeface="Cabin"/>
                <a:cs typeface="Cabin"/>
              </a:rPr>
              <a:t>836,00 бджіл/добу, </a:t>
            </a:r>
            <a:r>
              <a:rPr lang="ru-RU" sz="2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 </a:t>
            </a:r>
            <a:r>
              <a:rPr lang="ru-RU" sz="28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о.д</a:t>
            </a:r>
            <a:r>
              <a:rPr lang="ru-RU" sz="2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– </a:t>
            </a:r>
            <a:r>
              <a:rPr lang="uk-UA" sz="2800" b="1" dirty="0">
                <a:solidFill>
                  <a:schemeClr val="bg1"/>
                </a:solidFill>
                <a:latin typeface="Arial" panose="020B0604020202020204" pitchFamily="34" charset="0"/>
                <a:ea typeface="Cabin"/>
                <a:cs typeface="Cabin"/>
              </a:rPr>
              <a:t>806,67, </a:t>
            </a:r>
            <a:r>
              <a:rPr lang="ru-RU" sz="2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 </a:t>
            </a:r>
            <a:r>
              <a:rPr lang="ru-RU" sz="28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о.д</a:t>
            </a:r>
            <a:r>
              <a:rPr lang="ru-RU" sz="2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– </a:t>
            </a:r>
            <a:r>
              <a:rPr lang="uk-UA" sz="2800" b="1" dirty="0">
                <a:solidFill>
                  <a:schemeClr val="bg1"/>
                </a:solidFill>
                <a:latin typeface="Arial" panose="020B0604020202020204" pitchFamily="34" charset="0"/>
                <a:ea typeface="Cabin"/>
                <a:cs typeface="Cabin"/>
              </a:rPr>
              <a:t>557,33 бджіл/добу</a:t>
            </a:r>
            <a:endParaRPr lang="ru-UA" sz="2800" b="1" dirty="0">
              <a:solidFill>
                <a:schemeClr val="bg1"/>
              </a:solidFill>
              <a:latin typeface="Cabin"/>
              <a:ea typeface="Cabin"/>
              <a:cs typeface="Cabin"/>
            </a:endParaRPr>
          </a:p>
        </p:txBody>
      </p:sp>
    </p:spTree>
    <p:extLst>
      <p:ext uri="{BB962C8B-B14F-4D97-AF65-F5344CB8AC3E}">
        <p14:creationId xmlns:p14="http://schemas.microsoft.com/office/powerpoint/2010/main" val="240076076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2">
            <a:extLst>
              <a:ext uri="{FF2B5EF4-FFF2-40B4-BE49-F238E27FC236}">
                <a16:creationId xmlns:a16="http://schemas.microsoft.com/office/drawing/2014/main" id="{94A0E275-8C38-45AE-AD22-EB71710D474C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548640"/>
          </a:xfrm>
          <a:prstGeom prst="rect">
            <a:avLst/>
          </a:prstGeom>
        </p:spPr>
        <p:txBody>
          <a:bodyPr/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189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377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566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754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5943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131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32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509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uk-UA" sz="2800" b="1" dirty="0">
                <a:solidFill>
                  <a:schemeClr val="tx1">
                    <a:lumMod val="75000"/>
                  </a:schemeClr>
                </a:solidFill>
              </a:rPr>
              <a:t>Ефективність бджолозапилення </a:t>
            </a:r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CCD2769F-4851-4DCD-AB14-46DC676503E2}"/>
              </a:ext>
            </a:extLst>
          </p:cNvPr>
          <p:cNvSpPr/>
          <p:nvPr/>
        </p:nvSpPr>
        <p:spPr>
          <a:xfrm>
            <a:off x="188422" y="1234190"/>
            <a:ext cx="6096000" cy="35394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uk-UA" sz="2800" b="1" dirty="0">
                <a:solidFill>
                  <a:schemeClr val="bg1"/>
                </a:solidFill>
                <a:latin typeface="Arial" panose="020B0604020202020204" pitchFamily="34" charset="0"/>
                <a:ea typeface="Cabin"/>
              </a:rPr>
              <a:t>Для фермера ефективність бджолозапилення </a:t>
            </a:r>
            <a:r>
              <a:rPr lang="uk-UA" sz="2400" dirty="0">
                <a:solidFill>
                  <a:schemeClr val="bg1"/>
                </a:solidFill>
                <a:latin typeface="Arial" panose="020B0604020202020204" pitchFamily="34" charset="0"/>
                <a:ea typeface="Cabin"/>
              </a:rPr>
              <a:t>виражається через </a:t>
            </a:r>
            <a:r>
              <a:rPr lang="uk-UA" sz="2400" b="1" dirty="0">
                <a:solidFill>
                  <a:schemeClr val="bg1"/>
                </a:solidFill>
                <a:latin typeface="Arial" panose="020B0604020202020204" pitchFamily="34" charset="0"/>
                <a:ea typeface="Cabin"/>
              </a:rPr>
              <a:t>збільшення урожаю </a:t>
            </a:r>
            <a:r>
              <a:rPr lang="uk-UA" sz="2400" dirty="0">
                <a:solidFill>
                  <a:schemeClr val="bg1"/>
                </a:solidFill>
                <a:latin typeface="Arial" panose="020B0604020202020204" pitchFamily="34" charset="0"/>
                <a:ea typeface="Cabin"/>
              </a:rPr>
              <a:t>та </a:t>
            </a:r>
            <a:r>
              <a:rPr lang="uk-UA" sz="2400" b="1" dirty="0">
                <a:solidFill>
                  <a:schemeClr val="bg1"/>
                </a:solidFill>
                <a:latin typeface="Arial" panose="020B0604020202020204" pitchFamily="34" charset="0"/>
                <a:ea typeface="Cabin"/>
              </a:rPr>
              <a:t>покращення якості отриманих ягід</a:t>
            </a:r>
            <a:r>
              <a:rPr lang="uk-UA" sz="2400" dirty="0">
                <a:solidFill>
                  <a:schemeClr val="bg1"/>
                </a:solidFill>
                <a:latin typeface="Arial" panose="020B0604020202020204" pitchFamily="34" charset="0"/>
                <a:ea typeface="Cabin"/>
              </a:rPr>
              <a:t>. </a:t>
            </a:r>
          </a:p>
          <a:p>
            <a:endParaRPr lang="uk-UA" sz="2400" dirty="0">
              <a:solidFill>
                <a:schemeClr val="bg1"/>
              </a:solidFill>
              <a:latin typeface="Arial" panose="020B0604020202020204" pitchFamily="34" charset="0"/>
              <a:ea typeface="Cabin"/>
            </a:endParaRPr>
          </a:p>
          <a:p>
            <a:r>
              <a:rPr lang="uk-UA" sz="2400" dirty="0">
                <a:solidFill>
                  <a:schemeClr val="bg1"/>
                </a:solidFill>
                <a:latin typeface="Arial" panose="020B0604020202020204" pitchFamily="34" charset="0"/>
                <a:ea typeface="Cabin"/>
              </a:rPr>
              <a:t>Для оцінювання отриманого результату ми порівнювали наші показники з даними минулого року та на ділянці віддаленій від запилювальних точків. </a:t>
            </a:r>
            <a:endParaRPr lang="ru-UA" sz="2400" dirty="0">
              <a:solidFill>
                <a:schemeClr val="bg1"/>
              </a:solidFill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4B49B17C-42B8-4A36-9E41-D857ED433D1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6361" b="35757"/>
          <a:stretch/>
        </p:blipFill>
        <p:spPr>
          <a:xfrm>
            <a:off x="6284422" y="490281"/>
            <a:ext cx="5916999" cy="50272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787886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2">
            <a:extLst>
              <a:ext uri="{FF2B5EF4-FFF2-40B4-BE49-F238E27FC236}">
                <a16:creationId xmlns:a16="http://schemas.microsoft.com/office/drawing/2014/main" id="{2FC634CF-97F6-467B-9901-45F7D41EDE5F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548640"/>
          </a:xfrm>
          <a:prstGeom prst="rect">
            <a:avLst/>
          </a:prstGeom>
        </p:spPr>
        <p:txBody>
          <a:bodyPr/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189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377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566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754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5943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131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32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509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uk-UA" sz="2800" b="1" dirty="0">
                <a:solidFill>
                  <a:schemeClr val="tx1">
                    <a:lumMod val="75000"/>
                  </a:schemeClr>
                </a:solidFill>
              </a:rPr>
              <a:t>Урожайність малинника</a:t>
            </a:r>
          </a:p>
        </p:txBody>
      </p:sp>
      <p:graphicFrame>
        <p:nvGraphicFramePr>
          <p:cNvPr id="5" name="Таблица 4">
            <a:extLst>
              <a:ext uri="{FF2B5EF4-FFF2-40B4-BE49-F238E27FC236}">
                <a16:creationId xmlns:a16="http://schemas.microsoft.com/office/drawing/2014/main" id="{FD808FC6-118B-4409-A7C1-5A9BB98D3AB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7791619"/>
              </p:ext>
            </p:extLst>
          </p:nvPr>
        </p:nvGraphicFramePr>
        <p:xfrm>
          <a:off x="0" y="482137"/>
          <a:ext cx="12192000" cy="503751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956858">
                  <a:extLst>
                    <a:ext uri="{9D8B030D-6E8A-4147-A177-3AD203B41FA5}">
                      <a16:colId xmlns:a16="http://schemas.microsoft.com/office/drawing/2014/main" val="2321108559"/>
                    </a:ext>
                  </a:extLst>
                </a:gridCol>
                <a:gridCol w="2233353">
                  <a:extLst>
                    <a:ext uri="{9D8B030D-6E8A-4147-A177-3AD203B41FA5}">
                      <a16:colId xmlns:a16="http://schemas.microsoft.com/office/drawing/2014/main" val="813607396"/>
                    </a:ext>
                  </a:extLst>
                </a:gridCol>
                <a:gridCol w="2233353">
                  <a:extLst>
                    <a:ext uri="{9D8B030D-6E8A-4147-A177-3AD203B41FA5}">
                      <a16:colId xmlns:a16="http://schemas.microsoft.com/office/drawing/2014/main" val="56819822"/>
                    </a:ext>
                  </a:extLst>
                </a:gridCol>
                <a:gridCol w="2233353">
                  <a:extLst>
                    <a:ext uri="{9D8B030D-6E8A-4147-A177-3AD203B41FA5}">
                      <a16:colId xmlns:a16="http://schemas.microsoft.com/office/drawing/2014/main" val="1055663470"/>
                    </a:ext>
                  </a:extLst>
                </a:gridCol>
                <a:gridCol w="1535083">
                  <a:extLst>
                    <a:ext uri="{9D8B030D-6E8A-4147-A177-3AD203B41FA5}">
                      <a16:colId xmlns:a16="http://schemas.microsoft.com/office/drawing/2014/main" val="1974073195"/>
                    </a:ext>
                  </a:extLst>
                </a:gridCol>
              </a:tblGrid>
              <a:tr h="397698"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2000">
                          <a:effectLst/>
                          <a:latin typeface="Arial Narrow" panose="020B0606020202030204" pitchFamily="34" charset="0"/>
                          <a:cs typeface="Arial" panose="020B0604020202020204" pitchFamily="34" charset="0"/>
                        </a:rPr>
                        <a:t>Показник</a:t>
                      </a:r>
                      <a:endParaRPr lang="ru-UA" sz="2000">
                        <a:solidFill>
                          <a:srgbClr val="6C6463"/>
                        </a:solidFill>
                        <a:effectLst/>
                        <a:latin typeface="Arial Narrow" panose="020B0606020202030204" pitchFamily="34" charset="0"/>
                        <a:ea typeface="Cabi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 grid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2400">
                          <a:effectLst/>
                          <a:latin typeface="Arial Narrow" panose="020B0606020202030204" pitchFamily="34" charset="0"/>
                          <a:cs typeface="Arial" panose="020B0604020202020204" pitchFamily="34" charset="0"/>
                        </a:rPr>
                        <a:t>Ефективність бджолозапилення</a:t>
                      </a:r>
                      <a:endParaRPr lang="ru-UA" sz="2400">
                        <a:solidFill>
                          <a:srgbClr val="6C6463"/>
                        </a:solidFill>
                        <a:effectLst/>
                        <a:latin typeface="Arial Narrow" panose="020B0606020202030204" pitchFamily="34" charset="0"/>
                        <a:ea typeface="Cabi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ru-U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UA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2000" dirty="0">
                          <a:effectLst/>
                          <a:latin typeface="Arial Narrow" panose="020B0606020202030204" pitchFamily="34" charset="0"/>
                          <a:cs typeface="Arial" panose="020B0604020202020204" pitchFamily="34" charset="0"/>
                        </a:rPr>
                        <a:t>Період цвітіння</a:t>
                      </a:r>
                      <a:endParaRPr lang="ru-UA" sz="2000" dirty="0">
                        <a:solidFill>
                          <a:srgbClr val="6C6463"/>
                        </a:solidFill>
                        <a:effectLst/>
                        <a:latin typeface="Arial Narrow" panose="020B0606020202030204" pitchFamily="34" charset="0"/>
                        <a:ea typeface="Cabi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533513862"/>
                  </a:ext>
                </a:extLst>
              </a:tr>
              <a:tr h="662831">
                <a:tc vMerge="1">
                  <a:txBody>
                    <a:bodyPr/>
                    <a:lstStyle/>
                    <a:p>
                      <a:endParaRPr lang="ru-U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2000" b="1" dirty="0">
                          <a:effectLst/>
                          <a:latin typeface="Arial Narrow" panose="020B0606020202030204" pitchFamily="34" charset="0"/>
                          <a:cs typeface="Arial" panose="020B0604020202020204" pitchFamily="34" charset="0"/>
                        </a:rPr>
                        <a:t>за попередній (2019) рік</a:t>
                      </a:r>
                      <a:endParaRPr lang="ru-UA" sz="2000" b="1" dirty="0">
                        <a:solidFill>
                          <a:srgbClr val="6C6463"/>
                        </a:solidFill>
                        <a:effectLst/>
                        <a:latin typeface="Arial Narrow" panose="020B0606020202030204" pitchFamily="34" charset="0"/>
                        <a:ea typeface="Cabi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2000" b="1" dirty="0">
                          <a:effectLst/>
                          <a:latin typeface="Arial Narrow" panose="020B0606020202030204" pitchFamily="34" charset="0"/>
                          <a:cs typeface="Arial" panose="020B0604020202020204" pitchFamily="34" charset="0"/>
                        </a:rPr>
                        <a:t>з використанням КБ (2020)</a:t>
                      </a:r>
                      <a:endParaRPr lang="ru-UA" sz="2000" b="1" dirty="0">
                        <a:solidFill>
                          <a:srgbClr val="6C6463"/>
                        </a:solidFill>
                        <a:effectLst/>
                        <a:latin typeface="Arial Narrow" panose="020B0606020202030204" pitchFamily="34" charset="0"/>
                        <a:ea typeface="Cabi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2000" b="1" dirty="0">
                          <a:effectLst/>
                          <a:latin typeface="Arial Narrow" panose="020B0606020202030204" pitchFamily="34" charset="0"/>
                          <a:cs typeface="Arial" panose="020B0604020202020204" pitchFamily="34" charset="0"/>
                        </a:rPr>
                        <a:t>на віддаленій ділянці (2020)</a:t>
                      </a:r>
                      <a:endParaRPr lang="ru-UA" sz="2000" b="1" dirty="0">
                        <a:solidFill>
                          <a:srgbClr val="6C6463"/>
                        </a:solidFill>
                        <a:effectLst/>
                        <a:latin typeface="Arial Narrow" panose="020B0606020202030204" pitchFamily="34" charset="0"/>
                        <a:ea typeface="Cabi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 vMerge="1">
                  <a:txBody>
                    <a:bodyPr/>
                    <a:lstStyle/>
                    <a:p>
                      <a:endParaRPr lang="ru-U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43740187"/>
                  </a:ext>
                </a:extLst>
              </a:tr>
              <a:tr h="66283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uk-UA" sz="2000" b="0">
                          <a:effectLst/>
                          <a:latin typeface="Arial Narrow" panose="020B0606020202030204" pitchFamily="34" charset="0"/>
                          <a:cs typeface="Arial" panose="020B0604020202020204" pitchFamily="34" charset="0"/>
                        </a:rPr>
                        <a:t>Планова урожайність, т/га</a:t>
                      </a:r>
                      <a:endParaRPr lang="ru-UA" sz="2000" b="0">
                        <a:solidFill>
                          <a:srgbClr val="6C6463"/>
                        </a:solidFill>
                        <a:effectLst/>
                        <a:latin typeface="Arial Narrow" panose="020B0606020202030204" pitchFamily="34" charset="0"/>
                        <a:ea typeface="Cabi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2000">
                          <a:effectLst/>
                          <a:latin typeface="Arial Narrow" panose="020B0606020202030204" pitchFamily="34" charset="0"/>
                          <a:cs typeface="Arial" panose="020B0604020202020204" pitchFamily="34" charset="0"/>
                        </a:rPr>
                        <a:t>5</a:t>
                      </a:r>
                      <a:endParaRPr lang="ru-UA" sz="2000">
                        <a:solidFill>
                          <a:srgbClr val="6C6463"/>
                        </a:solidFill>
                        <a:effectLst/>
                        <a:latin typeface="Arial Narrow" panose="020B0606020202030204" pitchFamily="34" charset="0"/>
                        <a:ea typeface="Cabi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2000" dirty="0">
                          <a:effectLst/>
                          <a:latin typeface="Arial Narrow" panose="020B0606020202030204" pitchFamily="34" charset="0"/>
                          <a:cs typeface="Arial" panose="020B0604020202020204" pitchFamily="34" charset="0"/>
                        </a:rPr>
                        <a:t>5</a:t>
                      </a:r>
                      <a:endParaRPr lang="ru-UA" sz="2000" dirty="0">
                        <a:solidFill>
                          <a:srgbClr val="6C6463"/>
                        </a:solidFill>
                        <a:effectLst/>
                        <a:latin typeface="Arial Narrow" panose="020B0606020202030204" pitchFamily="34" charset="0"/>
                        <a:ea typeface="Cabi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2000" dirty="0">
                          <a:effectLst/>
                          <a:latin typeface="Arial Narrow" panose="020B0606020202030204" pitchFamily="34" charset="0"/>
                          <a:cs typeface="Arial" panose="020B0604020202020204" pitchFamily="34" charset="0"/>
                        </a:rPr>
                        <a:t>5</a:t>
                      </a:r>
                      <a:endParaRPr lang="ru-UA" sz="2000" dirty="0">
                        <a:solidFill>
                          <a:srgbClr val="6C6463"/>
                        </a:solidFill>
                        <a:effectLst/>
                        <a:latin typeface="Arial Narrow" panose="020B0606020202030204" pitchFamily="34" charset="0"/>
                        <a:ea typeface="Cabi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2000">
                          <a:effectLst/>
                          <a:latin typeface="Arial Narrow" panose="020B0606020202030204" pitchFamily="34" charset="0"/>
                          <a:cs typeface="Arial" panose="020B0604020202020204" pitchFamily="34" charset="0"/>
                        </a:rPr>
                        <a:t>липень-жовтень</a:t>
                      </a:r>
                      <a:endParaRPr lang="ru-UA" sz="2000">
                        <a:solidFill>
                          <a:srgbClr val="6C6463"/>
                        </a:solidFill>
                        <a:effectLst/>
                        <a:latin typeface="Arial Narrow" panose="020B0606020202030204" pitchFamily="34" charset="0"/>
                        <a:ea typeface="Cabi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185217418"/>
                  </a:ext>
                </a:extLst>
              </a:tr>
              <a:tr h="66283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uk-UA" sz="2000" b="0" dirty="0">
                          <a:effectLst/>
                          <a:latin typeface="Arial Narrow" panose="020B0606020202030204" pitchFamily="34" charset="0"/>
                          <a:cs typeface="Arial" panose="020B0604020202020204" pitchFamily="34" charset="0"/>
                        </a:rPr>
                        <a:t>Планова урожайність з розрахунком на 1 день, кг/га</a:t>
                      </a:r>
                      <a:endParaRPr lang="ru-UA" sz="2000" b="0" dirty="0">
                        <a:solidFill>
                          <a:srgbClr val="6C6463"/>
                        </a:solidFill>
                        <a:effectLst/>
                        <a:latin typeface="Arial Narrow" panose="020B0606020202030204" pitchFamily="34" charset="0"/>
                        <a:ea typeface="Cabi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2000">
                          <a:effectLst/>
                          <a:latin typeface="Arial Narrow" panose="020B0606020202030204" pitchFamily="34" charset="0"/>
                          <a:cs typeface="Arial" panose="020B0604020202020204" pitchFamily="34" charset="0"/>
                        </a:rPr>
                        <a:t>50</a:t>
                      </a:r>
                      <a:endParaRPr lang="ru-UA" sz="2000">
                        <a:solidFill>
                          <a:srgbClr val="6C6463"/>
                        </a:solidFill>
                        <a:effectLst/>
                        <a:latin typeface="Arial Narrow" panose="020B0606020202030204" pitchFamily="34" charset="0"/>
                        <a:ea typeface="Cabi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2000" dirty="0">
                          <a:effectLst/>
                          <a:latin typeface="Arial Narrow" panose="020B0606020202030204" pitchFamily="34" charset="0"/>
                          <a:cs typeface="Arial" panose="020B0604020202020204" pitchFamily="34" charset="0"/>
                        </a:rPr>
                        <a:t>50</a:t>
                      </a:r>
                      <a:endParaRPr lang="ru-UA" sz="2000" dirty="0">
                        <a:solidFill>
                          <a:srgbClr val="6C6463"/>
                        </a:solidFill>
                        <a:effectLst/>
                        <a:latin typeface="Arial Narrow" panose="020B0606020202030204" pitchFamily="34" charset="0"/>
                        <a:ea typeface="Cabi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2000" dirty="0">
                          <a:effectLst/>
                          <a:latin typeface="Arial Narrow" panose="020B0606020202030204" pitchFamily="34" charset="0"/>
                          <a:cs typeface="Arial" panose="020B0604020202020204" pitchFamily="34" charset="0"/>
                        </a:rPr>
                        <a:t>50</a:t>
                      </a:r>
                      <a:endParaRPr lang="ru-UA" sz="2000" dirty="0">
                        <a:solidFill>
                          <a:srgbClr val="6C6463"/>
                        </a:solidFill>
                        <a:effectLst/>
                        <a:latin typeface="Arial Narrow" panose="020B0606020202030204" pitchFamily="34" charset="0"/>
                        <a:ea typeface="Cabi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2000" dirty="0">
                          <a:effectLst/>
                          <a:latin typeface="Arial Narrow" panose="020B0606020202030204" pitchFamily="34" charset="0"/>
                          <a:cs typeface="Arial" panose="020B0604020202020204" pitchFamily="34" charset="0"/>
                        </a:rPr>
                        <a:t>100 днів</a:t>
                      </a:r>
                      <a:endParaRPr lang="ru-UA" sz="2000" dirty="0">
                        <a:solidFill>
                          <a:srgbClr val="6C6463"/>
                        </a:solidFill>
                        <a:effectLst/>
                        <a:latin typeface="Arial Narrow" panose="020B0606020202030204" pitchFamily="34" charset="0"/>
                        <a:ea typeface="Cabi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510969968"/>
                  </a:ext>
                </a:extLst>
              </a:tr>
              <a:tr h="66283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uk-UA" sz="2000" b="0" dirty="0">
                          <a:effectLst/>
                          <a:latin typeface="Arial Narrow" panose="020B0606020202030204" pitchFamily="34" charset="0"/>
                          <a:cs typeface="Arial" panose="020B0604020202020204" pitchFamily="34" charset="0"/>
                        </a:rPr>
                        <a:t>Фактична урожайність, т/га за фактичний період цвітіння</a:t>
                      </a:r>
                      <a:endParaRPr lang="ru-UA" sz="2000" b="0" dirty="0">
                        <a:solidFill>
                          <a:srgbClr val="6C6463"/>
                        </a:solidFill>
                        <a:effectLst/>
                        <a:latin typeface="Arial Narrow" panose="020B0606020202030204" pitchFamily="34" charset="0"/>
                        <a:ea typeface="Cabi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2000">
                          <a:effectLst/>
                          <a:latin typeface="Arial Narrow" panose="020B0606020202030204" pitchFamily="34" charset="0"/>
                          <a:cs typeface="Arial" panose="020B0604020202020204" pitchFamily="34" charset="0"/>
                        </a:rPr>
                        <a:t>2,9*</a:t>
                      </a:r>
                      <a:endParaRPr lang="ru-UA" sz="2000">
                        <a:solidFill>
                          <a:srgbClr val="6C6463"/>
                        </a:solidFill>
                        <a:effectLst/>
                        <a:latin typeface="Arial Narrow" panose="020B0606020202030204" pitchFamily="34" charset="0"/>
                        <a:ea typeface="Cabi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2000">
                          <a:effectLst/>
                          <a:latin typeface="Arial Narrow" panose="020B0606020202030204" pitchFamily="34" charset="0"/>
                          <a:cs typeface="Arial" panose="020B0604020202020204" pitchFamily="34" charset="0"/>
                        </a:rPr>
                        <a:t>3**</a:t>
                      </a:r>
                      <a:endParaRPr lang="ru-UA" sz="2000">
                        <a:solidFill>
                          <a:srgbClr val="6C6463"/>
                        </a:solidFill>
                        <a:effectLst/>
                        <a:latin typeface="Arial Narrow" panose="020B0606020202030204" pitchFamily="34" charset="0"/>
                        <a:ea typeface="Cabi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2000" dirty="0">
                          <a:effectLst/>
                          <a:latin typeface="Arial Narrow" panose="020B0606020202030204" pitchFamily="34" charset="0"/>
                          <a:cs typeface="Arial" panose="020B0604020202020204" pitchFamily="34" charset="0"/>
                        </a:rPr>
                        <a:t>2**</a:t>
                      </a:r>
                      <a:endParaRPr lang="ru-UA" sz="2000" dirty="0">
                        <a:solidFill>
                          <a:srgbClr val="6C6463"/>
                        </a:solidFill>
                        <a:effectLst/>
                        <a:latin typeface="Arial Narrow" panose="020B0606020202030204" pitchFamily="34" charset="0"/>
                        <a:ea typeface="Cabi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2000" dirty="0">
                          <a:effectLst/>
                          <a:latin typeface="Arial Narrow" panose="020B0606020202030204" pitchFamily="34" charset="0"/>
                          <a:cs typeface="Arial" panose="020B0604020202020204" pitchFamily="34" charset="0"/>
                        </a:rPr>
                        <a:t>*3,5 місяці</a:t>
                      </a:r>
                      <a:endParaRPr lang="ru-UA" sz="2000" dirty="0">
                        <a:effectLst/>
                        <a:latin typeface="Arial Narrow" panose="020B0606020202030204" pitchFamily="34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2000" dirty="0">
                          <a:effectLst/>
                          <a:latin typeface="Arial Narrow" panose="020B0606020202030204" pitchFamily="34" charset="0"/>
                          <a:cs typeface="Arial" panose="020B0604020202020204" pitchFamily="34" charset="0"/>
                        </a:rPr>
                        <a:t>**2,5 місяці</a:t>
                      </a:r>
                      <a:endParaRPr lang="ru-UA" sz="2000" dirty="0">
                        <a:solidFill>
                          <a:srgbClr val="6C6463"/>
                        </a:solidFill>
                        <a:effectLst/>
                        <a:latin typeface="Arial Narrow" panose="020B0606020202030204" pitchFamily="34" charset="0"/>
                        <a:ea typeface="Cabi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582569000"/>
                  </a:ext>
                </a:extLst>
              </a:tr>
              <a:tr h="66283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uk-UA" sz="2000" b="0">
                          <a:effectLst/>
                          <a:latin typeface="Arial Narrow" panose="020B0606020202030204" pitchFamily="34" charset="0"/>
                          <a:cs typeface="Arial" panose="020B0604020202020204" pitchFamily="34" charset="0"/>
                        </a:rPr>
                        <a:t>Фактична урожайність з розрахунком на 1 день, кг/га</a:t>
                      </a:r>
                      <a:endParaRPr lang="ru-UA" sz="2000" b="0">
                        <a:solidFill>
                          <a:srgbClr val="6C6463"/>
                        </a:solidFill>
                        <a:effectLst/>
                        <a:latin typeface="Arial Narrow" panose="020B0606020202030204" pitchFamily="34" charset="0"/>
                        <a:ea typeface="Cabi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2800" b="1" dirty="0">
                          <a:effectLst/>
                          <a:latin typeface="Arial Narrow" panose="020B0606020202030204" pitchFamily="34" charset="0"/>
                          <a:cs typeface="Arial" panose="020B0604020202020204" pitchFamily="34" charset="0"/>
                        </a:rPr>
                        <a:t>27,1*</a:t>
                      </a:r>
                      <a:endParaRPr lang="ru-UA" sz="2800" b="1" dirty="0">
                        <a:solidFill>
                          <a:srgbClr val="6C6463"/>
                        </a:solidFill>
                        <a:effectLst/>
                        <a:latin typeface="Arial Narrow" panose="020B0606020202030204" pitchFamily="34" charset="0"/>
                        <a:ea typeface="Cabi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2800" b="1" dirty="0">
                          <a:effectLst/>
                          <a:latin typeface="Arial Narrow" panose="020B0606020202030204" pitchFamily="34" charset="0"/>
                          <a:cs typeface="Arial" panose="020B0604020202020204" pitchFamily="34" charset="0"/>
                        </a:rPr>
                        <a:t>42,9**</a:t>
                      </a:r>
                      <a:endParaRPr lang="ru-UA" sz="2800" b="1" dirty="0">
                        <a:solidFill>
                          <a:srgbClr val="6C6463"/>
                        </a:solidFill>
                        <a:effectLst/>
                        <a:latin typeface="Arial Narrow" panose="020B0606020202030204" pitchFamily="34" charset="0"/>
                        <a:ea typeface="Cabi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2800" b="1" dirty="0">
                          <a:effectLst/>
                          <a:latin typeface="Arial Narrow" panose="020B0606020202030204" pitchFamily="34" charset="0"/>
                          <a:cs typeface="Arial" panose="020B0604020202020204" pitchFamily="34" charset="0"/>
                        </a:rPr>
                        <a:t>28,6**</a:t>
                      </a:r>
                      <a:endParaRPr lang="ru-UA" sz="2800" b="1" dirty="0">
                        <a:solidFill>
                          <a:srgbClr val="6C6463"/>
                        </a:solidFill>
                        <a:effectLst/>
                        <a:latin typeface="Arial Narrow" panose="020B0606020202030204" pitchFamily="34" charset="0"/>
                        <a:ea typeface="Cabi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2000">
                          <a:effectLst/>
                          <a:latin typeface="Arial Narrow" panose="020B0606020202030204" pitchFamily="34" charset="0"/>
                          <a:cs typeface="Arial" panose="020B0604020202020204" pitchFamily="34" charset="0"/>
                        </a:rPr>
                        <a:t>*за 107 днів</a:t>
                      </a:r>
                      <a:endParaRPr lang="ru-UA" sz="2000">
                        <a:effectLst/>
                        <a:latin typeface="Arial Narrow" panose="020B0606020202030204" pitchFamily="34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2000">
                          <a:effectLst/>
                          <a:latin typeface="Arial Narrow" panose="020B0606020202030204" pitchFamily="34" charset="0"/>
                          <a:cs typeface="Arial" panose="020B0604020202020204" pitchFamily="34" charset="0"/>
                        </a:rPr>
                        <a:t>**70 днів</a:t>
                      </a:r>
                      <a:endParaRPr lang="ru-UA" sz="2000">
                        <a:solidFill>
                          <a:srgbClr val="6C6463"/>
                        </a:solidFill>
                        <a:effectLst/>
                        <a:latin typeface="Arial Narrow" panose="020B0606020202030204" pitchFamily="34" charset="0"/>
                        <a:ea typeface="Cabi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72040178"/>
                  </a:ext>
                </a:extLst>
              </a:tr>
              <a:tr h="66283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uk-UA" sz="2000" b="0">
                          <a:effectLst/>
                          <a:latin typeface="Arial Narrow" panose="020B0606020202030204" pitchFamily="34" charset="0"/>
                          <a:cs typeface="Arial" panose="020B0604020202020204" pitchFamily="34" charset="0"/>
                        </a:rPr>
                        <a:t>Збільшення урожайності у порівнянні до минулого року, кг/га (%)</a:t>
                      </a:r>
                      <a:endParaRPr lang="ru-UA" sz="2000" b="0">
                        <a:solidFill>
                          <a:srgbClr val="6C6463"/>
                        </a:solidFill>
                        <a:effectLst/>
                        <a:latin typeface="Arial Narrow" panose="020B0606020202030204" pitchFamily="34" charset="0"/>
                        <a:ea typeface="Cabi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2000">
                          <a:effectLst/>
                          <a:latin typeface="Arial Narrow" panose="020B0606020202030204" pitchFamily="34" charset="0"/>
                          <a:cs typeface="Arial" panose="020B0604020202020204" pitchFamily="34" charset="0"/>
                        </a:rPr>
                        <a:t>-</a:t>
                      </a:r>
                      <a:endParaRPr lang="ru-UA" sz="2000">
                        <a:solidFill>
                          <a:srgbClr val="6C6463"/>
                        </a:solidFill>
                        <a:effectLst/>
                        <a:latin typeface="Arial Narrow" panose="020B0606020202030204" pitchFamily="34" charset="0"/>
                        <a:ea typeface="Cabi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2000" b="1" dirty="0">
                          <a:effectLst/>
                          <a:latin typeface="Arial Narrow" panose="020B0606020202030204" pitchFamily="34" charset="0"/>
                          <a:cs typeface="Arial" panose="020B0604020202020204" pitchFamily="34" charset="0"/>
                        </a:rPr>
                        <a:t>+15,8 (+36,8%)</a:t>
                      </a:r>
                      <a:endParaRPr lang="ru-UA" sz="2000" b="1" dirty="0">
                        <a:solidFill>
                          <a:srgbClr val="6C6463"/>
                        </a:solidFill>
                        <a:effectLst/>
                        <a:latin typeface="Arial Narrow" panose="020B0606020202030204" pitchFamily="34" charset="0"/>
                        <a:ea typeface="Cabi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2000" dirty="0">
                          <a:effectLst/>
                          <a:latin typeface="Arial Narrow" panose="020B0606020202030204" pitchFamily="34" charset="0"/>
                          <a:cs typeface="Arial" panose="020B0604020202020204" pitchFamily="34" charset="0"/>
                        </a:rPr>
                        <a:t>-</a:t>
                      </a:r>
                      <a:endParaRPr lang="ru-UA" sz="2000" dirty="0">
                        <a:solidFill>
                          <a:srgbClr val="6C6463"/>
                        </a:solidFill>
                        <a:effectLst/>
                        <a:latin typeface="Arial Narrow" panose="020B0606020202030204" pitchFamily="34" charset="0"/>
                        <a:ea typeface="Cabi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2000">
                          <a:effectLst/>
                          <a:latin typeface="Arial Narrow" panose="020B0606020202030204" pitchFamily="34" charset="0"/>
                          <a:cs typeface="Arial" panose="020B0604020202020204" pitchFamily="34" charset="0"/>
                        </a:rPr>
                        <a:t>-</a:t>
                      </a:r>
                      <a:endParaRPr lang="ru-UA" sz="2000">
                        <a:solidFill>
                          <a:srgbClr val="6C6463"/>
                        </a:solidFill>
                        <a:effectLst/>
                        <a:latin typeface="Arial Narrow" panose="020B0606020202030204" pitchFamily="34" charset="0"/>
                        <a:ea typeface="Cabi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877600193"/>
                  </a:ext>
                </a:extLst>
              </a:tr>
              <a:tr h="66283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uk-UA" sz="2000" b="0" dirty="0">
                          <a:effectLst/>
                          <a:latin typeface="Arial Narrow" panose="020B0606020202030204" pitchFamily="34" charset="0"/>
                          <a:cs typeface="Arial" panose="020B0604020202020204" pitchFamily="34" charset="0"/>
                        </a:rPr>
                        <a:t>Збільшення урожайності у порівнянні до віддаленої ділянки, кг/га (%)</a:t>
                      </a:r>
                      <a:endParaRPr lang="ru-UA" sz="2000" b="0" dirty="0">
                        <a:solidFill>
                          <a:srgbClr val="6C6463"/>
                        </a:solidFill>
                        <a:effectLst/>
                        <a:latin typeface="Arial Narrow" panose="020B0606020202030204" pitchFamily="34" charset="0"/>
                        <a:ea typeface="Cabi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2000">
                          <a:effectLst/>
                          <a:latin typeface="Arial Narrow" panose="020B0606020202030204" pitchFamily="34" charset="0"/>
                          <a:cs typeface="Arial" panose="020B0604020202020204" pitchFamily="34" charset="0"/>
                        </a:rPr>
                        <a:t>-</a:t>
                      </a:r>
                      <a:endParaRPr lang="ru-UA" sz="2000">
                        <a:solidFill>
                          <a:srgbClr val="6C6463"/>
                        </a:solidFill>
                        <a:effectLst/>
                        <a:latin typeface="Arial Narrow" panose="020B0606020202030204" pitchFamily="34" charset="0"/>
                        <a:ea typeface="Cabi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2000" b="1" dirty="0">
                          <a:effectLst/>
                          <a:latin typeface="Arial Narrow" panose="020B0606020202030204" pitchFamily="34" charset="0"/>
                          <a:cs typeface="Arial" panose="020B0604020202020204" pitchFamily="34" charset="0"/>
                        </a:rPr>
                        <a:t>+14,3 (33,3%)</a:t>
                      </a:r>
                      <a:endParaRPr lang="ru-UA" sz="2000" b="1" dirty="0">
                        <a:solidFill>
                          <a:srgbClr val="6C6463"/>
                        </a:solidFill>
                        <a:effectLst/>
                        <a:latin typeface="Arial Narrow" panose="020B0606020202030204" pitchFamily="34" charset="0"/>
                        <a:ea typeface="Cabi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2000" dirty="0">
                          <a:effectLst/>
                          <a:latin typeface="Arial Narrow" panose="020B0606020202030204" pitchFamily="34" charset="0"/>
                          <a:cs typeface="Arial" panose="020B0604020202020204" pitchFamily="34" charset="0"/>
                        </a:rPr>
                        <a:t>-</a:t>
                      </a:r>
                      <a:endParaRPr lang="ru-UA" sz="2000" dirty="0">
                        <a:solidFill>
                          <a:srgbClr val="6C6463"/>
                        </a:solidFill>
                        <a:effectLst/>
                        <a:latin typeface="Arial Narrow" panose="020B0606020202030204" pitchFamily="34" charset="0"/>
                        <a:ea typeface="Cabi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2000" dirty="0">
                          <a:effectLst/>
                          <a:latin typeface="Arial Narrow" panose="020B0606020202030204" pitchFamily="34" charset="0"/>
                          <a:cs typeface="Arial" panose="020B0604020202020204" pitchFamily="34" charset="0"/>
                        </a:rPr>
                        <a:t>-</a:t>
                      </a:r>
                      <a:endParaRPr lang="ru-UA" sz="2000" dirty="0">
                        <a:solidFill>
                          <a:srgbClr val="6C6463"/>
                        </a:solidFill>
                        <a:effectLst/>
                        <a:latin typeface="Arial Narrow" panose="020B0606020202030204" pitchFamily="34" charset="0"/>
                        <a:ea typeface="Cabin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7244964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4172310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6F1C1E0-54B4-4A58-A6ED-01ECF7E9B27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3005" y="648393"/>
            <a:ext cx="5336770" cy="4305992"/>
          </a:xfrm>
        </p:spPr>
        <p:txBody>
          <a:bodyPr/>
          <a:lstStyle/>
          <a:p>
            <a:r>
              <a:rPr lang="uk-UA" sz="3200" dirty="0"/>
              <a:t>В умовах засушливого літа Лісостепу України у результаті керованого бджолозапилення з нормою </a:t>
            </a:r>
            <a:r>
              <a:rPr lang="uk-UA" sz="3200" b="1" dirty="0"/>
              <a:t>4 </a:t>
            </a:r>
            <a:r>
              <a:rPr lang="uk-UA" sz="3200" b="1" dirty="0" err="1"/>
              <a:t>б.с</a:t>
            </a:r>
            <a:r>
              <a:rPr lang="uk-UA" sz="3200" b="1" dirty="0"/>
              <a:t>./га </a:t>
            </a:r>
            <a:r>
              <a:rPr lang="uk-UA" sz="3200" dirty="0"/>
              <a:t>урожайність ремонтантної малини </a:t>
            </a:r>
            <a:r>
              <a:rPr lang="uk-UA" sz="3000" dirty="0"/>
              <a:t>збільшується </a:t>
            </a:r>
            <a:br>
              <a:rPr lang="uk-UA" sz="2800" dirty="0"/>
            </a:br>
            <a:r>
              <a:rPr lang="uk-UA" sz="2800" dirty="0"/>
              <a:t>на</a:t>
            </a:r>
            <a:r>
              <a:rPr lang="uk-UA" sz="3200" dirty="0"/>
              <a:t> </a:t>
            </a:r>
            <a:r>
              <a:rPr lang="uk-UA" sz="3200" b="1" dirty="0"/>
              <a:t>33-37 %</a:t>
            </a:r>
          </a:p>
        </p:txBody>
      </p:sp>
      <p:pic>
        <p:nvPicPr>
          <p:cNvPr id="4" name="Picture 8">
            <a:extLst>
              <a:ext uri="{FF2B5EF4-FFF2-40B4-BE49-F238E27FC236}">
                <a16:creationId xmlns:a16="http://schemas.microsoft.com/office/drawing/2014/main" id="{5B1CC39F-53ED-4D42-85BB-9ADC8955B8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9775" y="489514"/>
            <a:ext cx="6722225" cy="50416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3710091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>
            <a:extLst>
              <a:ext uri="{FF2B5EF4-FFF2-40B4-BE49-F238E27FC236}">
                <a16:creationId xmlns:a16="http://schemas.microsoft.com/office/drawing/2014/main" id="{D8B4F5AF-8B91-4A56-9CAF-82565236FC9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031" b="2061"/>
          <a:stretch/>
        </p:blipFill>
        <p:spPr bwMode="auto">
          <a:xfrm>
            <a:off x="7680491" y="498765"/>
            <a:ext cx="4511509" cy="50042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18612B0-577F-4454-AC34-B41BA0A3A7F8}"/>
              </a:ext>
            </a:extLst>
          </p:cNvPr>
          <p:cNvSpPr/>
          <p:nvPr/>
        </p:nvSpPr>
        <p:spPr>
          <a:xfrm>
            <a:off x="637309" y="1177282"/>
            <a:ext cx="6096000" cy="372409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uk-UA" sz="5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Дякую з увагу!</a:t>
            </a:r>
          </a:p>
          <a:p>
            <a:pPr algn="ctr"/>
            <a:endParaRPr lang="uk-UA" sz="5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uk-UA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Запрошуємо пасічників до спільної  експериментальної </a:t>
            </a:r>
            <a:r>
              <a:rPr lang="uk-UA" sz="32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діяльності, а </a:t>
            </a:r>
            <a:r>
              <a:rPr lang="uk-UA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молодь на навчання!</a:t>
            </a:r>
            <a:endParaRPr lang="ru-UA" sz="32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9021197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1">
      <a:dk1>
        <a:srgbClr val="54585A"/>
      </a:dk1>
      <a:lt1>
        <a:sysClr val="window" lastClr="FFFFFF"/>
      </a:lt1>
      <a:dk2>
        <a:srgbClr val="807A78"/>
      </a:dk2>
      <a:lt2>
        <a:srgbClr val="E8E5E0"/>
      </a:lt2>
      <a:accent1>
        <a:srgbClr val="E67C49"/>
      </a:accent1>
      <a:accent2>
        <a:srgbClr val="C5D148"/>
      </a:accent2>
      <a:accent3>
        <a:srgbClr val="9BB82D"/>
      </a:accent3>
      <a:accent4>
        <a:srgbClr val="2EA18E"/>
      </a:accent4>
      <a:accent5>
        <a:srgbClr val="00B7F1"/>
      </a:accent5>
      <a:accent6>
        <a:srgbClr val="F3AE48"/>
      </a:accent6>
      <a:hlink>
        <a:srgbClr val="00B7F1"/>
      </a:hlink>
      <a:folHlink>
        <a:srgbClr val="77475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hemonics Powerpoint Template 2 [Read-Only]" id="{D39F1444-DD00-4484-AD96-A6A27A73235E}" vid="{55E5F5E0-6C20-4D0E-AE6D-B225040961E6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 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 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 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 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Project Communications" ma:contentTypeID="0x0101008DA58B5CA681664FAB24816C56F4108509005D4F13D299BA194AB8727F8B24F67A77" ma:contentTypeVersion="17" ma:contentTypeDescription="Project Communications" ma:contentTypeScope="" ma:versionID="a46e7c85acddfff183bf8eafd5819b12">
  <xsd:schema xmlns:xsd="http://www.w3.org/2001/XMLSchema" xmlns:xs="http://www.w3.org/2001/XMLSchema" xmlns:p="http://schemas.microsoft.com/office/2006/metadata/properties" xmlns:ns2="8d7096d6-fc66-4344-9e3f-2445529a09f6" xmlns:ns4="97b389a2-808a-4f3f-bbee-ccff952c9920" targetNamespace="http://schemas.microsoft.com/office/2006/metadata/properties" ma:root="true" ma:fieldsID="68dcea6a5c1651cf51536fb3b1677126" ns2:_="" ns4:_="">
    <xsd:import namespace="8d7096d6-fc66-4344-9e3f-2445529a09f6"/>
    <xsd:import namespace="97b389a2-808a-4f3f-bbee-ccff952c9920"/>
    <xsd:element name="properties">
      <xsd:complexType>
        <xsd:sequence>
          <xsd:element name="documentManagement">
            <xsd:complexType>
              <xsd:all>
                <xsd:element ref="ns2:hbf0c10381aa4bd59932b5b7da857fed" minOccurs="0"/>
                <xsd:element ref="ns2:TaxCatchAll" minOccurs="0"/>
                <xsd:element ref="ns2:TaxCatchAllLabel" minOccurs="0"/>
                <xsd:element ref="ns4:MediaServiceMetadata" minOccurs="0"/>
                <xsd:element ref="ns4:MediaServiceFastMetadata" minOccurs="0"/>
                <xsd:element ref="ns4:MediaServiceAutoKeyPoints" minOccurs="0"/>
                <xsd:element ref="ns4:MediaServiceKeyPoints" minOccurs="0"/>
                <xsd:element ref="ns4:MediaServiceDateTaken" minOccurs="0"/>
                <xsd:element ref="ns4:MediaServiceAutoTags" minOccurs="0"/>
                <xsd:element ref="ns4:MediaServiceOCR" minOccurs="0"/>
                <xsd:element ref="ns4:MediaServiceGenerationTime" minOccurs="0"/>
                <xsd:element ref="ns4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d7096d6-fc66-4344-9e3f-2445529a09f6" elementFormDefault="qualified">
    <xsd:import namespace="http://schemas.microsoft.com/office/2006/documentManagement/types"/>
    <xsd:import namespace="http://schemas.microsoft.com/office/infopath/2007/PartnerControls"/>
    <xsd:element name="hbf0c10381aa4bd59932b5b7da857fed" ma:index="8" nillable="true" ma:taxonomy="true" ma:internalName="hbf0c10381aa4bd59932b5b7da857fed" ma:taxonomyFieldName="Project_x0020_Document_x0020_Type" ma:displayName="Project Document Type" ma:default="" ma:fieldId="{1bf0c103-81aa-4bd5-9932-b5b7da857fed}" ma:sspId="822e118f-d533-465d-b5ca-7beed2256e09" ma:termSetId="d8a5acf7-091c-4877-b363-b3708ae07044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axCatchAll" ma:index="9" nillable="true" ma:displayName="Taxonomy Catch All Column" ma:hidden="true" ma:list="{459381e6-4375-4a80-acd8-85b15b1e957b}" ma:internalName="TaxCatchAll" ma:showField="CatchAllData" ma:web="3f0b0a6a-9552-433c-bf55-dc4cdc48285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axCatchAllLabel" ma:index="10" nillable="true" ma:displayName="Taxonomy Catch All Column1" ma:hidden="true" ma:list="{459381e6-4375-4a80-acd8-85b15b1e957b}" ma:internalName="TaxCatchAllLabel" ma:readOnly="true" ma:showField="CatchAllDataLabel" ma:web="3f0b0a6a-9552-433c-bf55-dc4cdc48285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7b389a2-808a-4f3f-bbee-ccff952c992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2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7" nillable="true" ma:displayName="Tags" ma:internalName="MediaServiceAutoTags" ma:readOnly="true">
      <xsd:simpleType>
        <xsd:restriction base="dms:Text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9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0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SharedContentType xmlns="Microsoft.SharePoint.Taxonomy.ContentTypeSync" SourceId="822e118f-d533-465d-b5ca-7beed2256e09" ContentTypeId="0x0101008DA58B5CA681664FAB24816C56F4108509" PreviousValue="false"/>
</file>

<file path=customXml/item4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hbf0c10381aa4bd59932b5b7da857fed xmlns="8d7096d6-fc66-4344-9e3f-2445529a09f6">
      <Terms xmlns="http://schemas.microsoft.com/office/infopath/2007/PartnerControls"/>
    </hbf0c10381aa4bd59932b5b7da857fed>
    <TaxCatchAll xmlns="8d7096d6-fc66-4344-9e3f-2445529a09f6"/>
  </documentManagement>
</p:properties>
</file>

<file path=customXml/itemProps1.xml><?xml version="1.0" encoding="utf-8"?>
<ds:datastoreItem xmlns:ds="http://schemas.openxmlformats.org/officeDocument/2006/customXml" ds:itemID="{071413D8-9BBE-426F-B343-5D38E98BB9EB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4B2C7CFE-61F4-4473-9FE3-9518D11A490B}">
  <ds:schemaRefs>
    <ds:schemaRef ds:uri="http://schemas.microsoft.com/office/2006/metadata/contentType"/>
    <ds:schemaRef ds:uri="http://schemas.microsoft.com/office/2006/metadata/properties/metaAttributes"/>
    <ds:schemaRef ds:uri="http://www.w3.org/2000/xmlns/"/>
    <ds:schemaRef ds:uri="http://www.w3.org/2001/XMLSchema"/>
    <ds:schemaRef ds:uri="8d7096d6-fc66-4344-9e3f-2445529a09f6"/>
    <ds:schemaRef ds:uri="97b389a2-808a-4f3f-bbee-ccff952c9920"/>
  </ds:schemaRefs>
</ds:datastoreItem>
</file>

<file path=customXml/itemProps3.xml><?xml version="1.0" encoding="utf-8"?>
<ds:datastoreItem xmlns:ds="http://schemas.openxmlformats.org/officeDocument/2006/customXml" ds:itemID="{55889059-0F80-4278-B8C4-9FBDBE7065B6}">
  <ds:schemaRefs>
    <ds:schemaRef ds:uri="Microsoft.SharePoint.Taxonomy.ContentTypeSync"/>
  </ds:schemaRefs>
</ds:datastoreItem>
</file>

<file path=customXml/itemProps4.xml><?xml version="1.0" encoding="utf-8"?>
<ds:datastoreItem xmlns:ds="http://schemas.openxmlformats.org/officeDocument/2006/customXml" ds:itemID="{B4ACAF12-145B-4153-B7E2-CFBE9A3230B0}">
  <ds:schemaRefs>
    <ds:schemaRef ds:uri="http://schemas.microsoft.com/office/2006/metadata/properties"/>
    <ds:schemaRef ds:uri="http://www.w3.org/2000/xmlns/"/>
    <ds:schemaRef ds:uri="8d7096d6-fc66-4344-9e3f-2445529a09f6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224</TotalTime>
  <Words>686</Words>
  <Application>Microsoft Office PowerPoint</Application>
  <PresentationFormat>Широкоэкранный</PresentationFormat>
  <Paragraphs>158</Paragraphs>
  <Slides>22</Slides>
  <Notes>4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3" baseType="lpstr"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.</vt:lpstr>
      <vt:lpstr>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В умовах засушливого літа Лісостепу України у результаті керованого бджолозапилення з нормою 4 б.с./га урожайність ремонтантної малини збільшується  на 33-37 %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Leonora Adamchuk</dc:creator>
  <cp:lastModifiedBy>dimasamot@ukr.net</cp:lastModifiedBy>
  <cp:revision>24</cp:revision>
  <dcterms:created xsi:type="dcterms:W3CDTF">2020-11-09T01:28:15Z</dcterms:created>
  <dcterms:modified xsi:type="dcterms:W3CDTF">2020-12-09T12:29:55Z</dcterms:modified>
</cp:coreProperties>
</file>