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55"/>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9" r:id="rId42"/>
    <p:sldId id="300" r:id="rId43"/>
    <p:sldId id="301" r:id="rId44"/>
    <p:sldId id="302" r:id="rId45"/>
    <p:sldId id="303" r:id="rId46"/>
    <p:sldId id="304" r:id="rId47"/>
    <p:sldId id="305" r:id="rId48"/>
    <p:sldId id="306" r:id="rId49"/>
    <p:sldId id="307" r:id="rId50"/>
    <p:sldId id="308" r:id="rId51"/>
    <p:sldId id="309" r:id="rId52"/>
    <p:sldId id="310" r:id="rId53"/>
    <p:sldId id="298" r:id="rId5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1375" autoAdjust="0"/>
  </p:normalViewPr>
  <p:slideViewPr>
    <p:cSldViewPr snapToGrid="0">
      <p:cViewPr varScale="1">
        <p:scale>
          <a:sx n="47" d="100"/>
          <a:sy n="47" d="100"/>
        </p:scale>
        <p:origin x="1512" y="4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heme" Target="theme/theme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viewProps" Target="view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uk-UA"/>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DD36D5F-C717-4FE3-8EB6-76AF91229295}" type="datetimeFigureOut">
              <a:rPr lang="uk-UA" smtClean="0"/>
              <a:t>24.06.2025</a:t>
            </a:fld>
            <a:endParaRPr lang="uk-UA"/>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uk-UA"/>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k-UA"/>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uk-UA"/>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128A687-ACF9-492D-8F35-6007AD990A96}" type="slidenum">
              <a:rPr lang="uk-UA" smtClean="0"/>
              <a:t>‹#›</a:t>
            </a:fld>
            <a:endParaRPr lang="uk-UA"/>
          </a:p>
        </p:txBody>
      </p:sp>
    </p:spTree>
    <p:extLst>
      <p:ext uri="{BB962C8B-B14F-4D97-AF65-F5344CB8AC3E}">
        <p14:creationId xmlns:p14="http://schemas.microsoft.com/office/powerpoint/2010/main" val="31675223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3" Type="http://schemas.openxmlformats.org/officeDocument/2006/relationships/hyperlink" Target="https://uk.wikipedia.org/wiki/%D0%A8%D1%82%D1%83%D1%87%D0%BD%D0%B8%D0%B9_%D1%96%D0%BD%D1%82%D0%B5%D0%BB%D0%B5%D0%BA%D1%82" TargetMode="External"/><Relationship Id="rId2" Type="http://schemas.openxmlformats.org/officeDocument/2006/relationships/slide" Target="../slides/slide51.xml"/><Relationship Id="rId1" Type="http://schemas.openxmlformats.org/officeDocument/2006/relationships/notesMaster" Target="../notesMasters/notesMaster1.xml"/><Relationship Id="rId6" Type="http://schemas.openxmlformats.org/officeDocument/2006/relationships/hyperlink" Target="https://uk.wikipedia.org/wiki/ChatGPT" TargetMode="External"/><Relationship Id="rId5" Type="http://schemas.openxmlformats.org/officeDocument/2006/relationships/hyperlink" Target="https://uk.wikipedia.org/wiki/%D0%9F%D0%BE%D0%BB%D1%96%D1%82%D0%B8%D0%BA%D0%B0_%D0%B2%D1%96%D0%B4%D0%BA%D1%80%D0%B8%D1%82%D0%BE%D0%B3%D0%BE_%D0%BA%D0%BE%D0%B4%D1%83" TargetMode="External"/><Relationship Id="rId4" Type="http://schemas.openxmlformats.org/officeDocument/2006/relationships/hyperlink" Target="https://uk.wikipedia.org/wiki/%D0%92%D0%B5%D0%BB%D0%B8%D0%BA%D0%B0_%D0%BC%D0%BE%D0%B2%D0%BD%D0%B0_%D0%BC%D0%BE%D0%B4%D0%B5%D0%BB%D1%8C" TargetMode="Externa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uk-UA" dirty="0"/>
          </a:p>
        </p:txBody>
      </p:sp>
      <p:sp>
        <p:nvSpPr>
          <p:cNvPr id="4" name="Номер слайда 3"/>
          <p:cNvSpPr>
            <a:spLocks noGrp="1"/>
          </p:cNvSpPr>
          <p:nvPr>
            <p:ph type="sldNum" sz="quarter" idx="5"/>
          </p:nvPr>
        </p:nvSpPr>
        <p:spPr/>
        <p:txBody>
          <a:bodyPr/>
          <a:lstStyle/>
          <a:p>
            <a:fld id="{6128A687-ACF9-492D-8F35-6007AD990A96}" type="slidenum">
              <a:rPr lang="uk-UA" smtClean="0"/>
              <a:t>1</a:t>
            </a:fld>
            <a:endParaRPr lang="uk-UA"/>
          </a:p>
        </p:txBody>
      </p:sp>
    </p:spTree>
    <p:extLst>
      <p:ext uri="{BB962C8B-B14F-4D97-AF65-F5344CB8AC3E}">
        <p14:creationId xmlns:p14="http://schemas.microsoft.com/office/powerpoint/2010/main" val="324126336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uk-UA" sz="1800" b="1" dirty="0">
                <a:solidFill>
                  <a:srgbClr val="3B3939"/>
                </a:solidFill>
                <a:effectLst/>
                <a:latin typeface="Roboto" panose="02000000000000000000" pitchFamily="2" charset="0"/>
                <a:ea typeface="Times New Roman" panose="02020603050405020304" pitchFamily="18" charset="0"/>
                <a:cs typeface="Times New Roman" panose="02020603050405020304" pitchFamily="18" charset="0"/>
              </a:rPr>
              <a:t>Подолання дефіциту робочої сили: </a:t>
            </a:r>
            <a:r>
              <a:rPr lang="uk-UA" sz="1800" dirty="0">
                <a:solidFill>
                  <a:srgbClr val="2C2A2A"/>
                </a:solidFill>
                <a:effectLst/>
                <a:latin typeface="Roboto" panose="02000000000000000000" pitchFamily="2" charset="0"/>
                <a:ea typeface="Times New Roman" panose="02020603050405020304" pitchFamily="18" charset="0"/>
                <a:cs typeface="Times New Roman" panose="02020603050405020304" pitchFamily="18" charset="0"/>
              </a:rPr>
              <a:t>Однією з головних проблем сучасного аграрного сектору є хронічна нестача робочої сили. Багато фермерських господарств стикаються з труднощами в пошуку достатньої кількості працівників, особливо під час пікових сезонів, коли трудомісткі культури вимагають додаткових рук. </a:t>
            </a:r>
            <a:endParaRPr lang="uk-UA" sz="2800" dirty="0"/>
          </a:p>
          <a:p>
            <a:pPr marL="0" marR="0" lvl="0" indent="0" algn="l" defTabSz="914400" rtl="0" eaLnBrk="1" fontAlgn="auto" latinLnBrk="0" hangingPunct="1">
              <a:lnSpc>
                <a:spcPct val="100000"/>
              </a:lnSpc>
              <a:spcBef>
                <a:spcPts val="0"/>
              </a:spcBef>
              <a:spcAft>
                <a:spcPts val="0"/>
              </a:spcAft>
              <a:buClrTx/>
              <a:buSzTx/>
              <a:buFontTx/>
              <a:buNone/>
              <a:tabLst/>
              <a:defRPr/>
            </a:pPr>
            <a:r>
              <a:rPr lang="uk-UA" sz="1800" u="sng" dirty="0">
                <a:solidFill>
                  <a:srgbClr val="2C2A2A"/>
                </a:solidFill>
                <a:effectLst/>
                <a:latin typeface="Roboto" panose="02000000000000000000" pitchFamily="2" charset="0"/>
                <a:ea typeface="Times New Roman" panose="02020603050405020304" pitchFamily="18" charset="0"/>
                <a:cs typeface="Times New Roman" panose="02020603050405020304" pitchFamily="18" charset="0"/>
              </a:rPr>
              <a:t>Автоматизація та штучний інтелект можуть відіграти ключову роль у вирішенні цієї проблеми. Впроваджуючи інструменти на базі ШІ, фермери можуть автоматизувати процеси посадки та збору врожаю, що дозволяє ефективніше використовувати наявні людські ресурси. Таким чином, ШІ не замінює працівників, а заповнює прогалини в роботі, допомагаючи забезпечити своєчасний збір врожаю.</a:t>
            </a:r>
            <a:endParaRPr lang="uk-UA" sz="1800" u="sng"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uk-UA" dirty="0"/>
          </a:p>
        </p:txBody>
      </p:sp>
      <p:sp>
        <p:nvSpPr>
          <p:cNvPr id="4" name="Номер слайда 3"/>
          <p:cNvSpPr>
            <a:spLocks noGrp="1"/>
          </p:cNvSpPr>
          <p:nvPr>
            <p:ph type="sldNum" sz="quarter" idx="5"/>
          </p:nvPr>
        </p:nvSpPr>
        <p:spPr/>
        <p:txBody>
          <a:bodyPr/>
          <a:lstStyle/>
          <a:p>
            <a:fld id="{6128A687-ACF9-492D-8F35-6007AD990A96}" type="slidenum">
              <a:rPr lang="uk-UA" smtClean="0"/>
              <a:t>2</a:t>
            </a:fld>
            <a:endParaRPr lang="uk-UA"/>
          </a:p>
        </p:txBody>
      </p:sp>
    </p:spTree>
    <p:extLst>
      <p:ext uri="{BB962C8B-B14F-4D97-AF65-F5344CB8AC3E}">
        <p14:creationId xmlns:p14="http://schemas.microsoft.com/office/powerpoint/2010/main" val="182786607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pPr marL="0" indent="0">
              <a:buNone/>
            </a:pPr>
            <a:r>
              <a:rPr lang="uk-UA" sz="1200" b="1" dirty="0">
                <a:solidFill>
                  <a:srgbClr val="3B3939"/>
                </a:solidFill>
                <a:effectLst/>
                <a:latin typeface="Roboto" panose="02000000000000000000" pitchFamily="2" charset="0"/>
                <a:ea typeface="Times New Roman" panose="02020603050405020304" pitchFamily="18" charset="0"/>
                <a:cs typeface="Times New Roman" panose="02020603050405020304" pitchFamily="18" charset="0"/>
              </a:rPr>
              <a:t>Значення агрономів у сталому розвитку: </a:t>
            </a:r>
            <a:r>
              <a:rPr lang="uk-UA" sz="1200" dirty="0">
                <a:solidFill>
                  <a:srgbClr val="2C2A2A"/>
                </a:solidFill>
                <a:effectLst/>
                <a:latin typeface="Roboto" panose="02000000000000000000" pitchFamily="2" charset="0"/>
                <a:ea typeface="Times New Roman" panose="02020603050405020304" pitchFamily="18" charset="0"/>
                <a:cs typeface="Times New Roman" panose="02020603050405020304" pitchFamily="18" charset="0"/>
              </a:rPr>
              <a:t>Інша серйозна проблема агросектору — зменшення кількості кваліфікованих агрономів. Університети сільськогосподарського профілю по всьому світу фіксують спад вступників, що призводить до дефіциту фахівців у галузі.</a:t>
            </a:r>
          </a:p>
          <a:p>
            <a:pPr marL="0" indent="0">
              <a:buNone/>
            </a:pPr>
            <a:r>
              <a:rPr lang="uk-UA" sz="1200" u="sng" dirty="0">
                <a:solidFill>
                  <a:srgbClr val="2C2A2A"/>
                </a:solidFill>
                <a:effectLst/>
                <a:latin typeface="Roboto" panose="02000000000000000000" pitchFamily="2" charset="0"/>
                <a:ea typeface="Times New Roman" panose="02020603050405020304" pitchFamily="18" charset="0"/>
                <a:cs typeface="Times New Roman" panose="02020603050405020304" pitchFamily="18" charset="0"/>
              </a:rPr>
              <a:t>Штучний інтелект може стати масштабованим рішенням цієї проблеми. За допомогою консультаційних платформ на базі ШІ фермери отримують персоналізовані рекомендації щодо сталих практик, управління культурами та бізнес-процесів.</a:t>
            </a:r>
            <a:endParaRPr lang="uk-UA" sz="1200" u="sng"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uk-UA" dirty="0"/>
          </a:p>
        </p:txBody>
      </p:sp>
      <p:sp>
        <p:nvSpPr>
          <p:cNvPr id="4" name="Номер слайда 3"/>
          <p:cNvSpPr>
            <a:spLocks noGrp="1"/>
          </p:cNvSpPr>
          <p:nvPr>
            <p:ph type="sldNum" sz="quarter" idx="5"/>
          </p:nvPr>
        </p:nvSpPr>
        <p:spPr/>
        <p:txBody>
          <a:bodyPr/>
          <a:lstStyle/>
          <a:p>
            <a:fld id="{6128A687-ACF9-492D-8F35-6007AD990A96}" type="slidenum">
              <a:rPr lang="uk-UA" smtClean="0"/>
              <a:t>3</a:t>
            </a:fld>
            <a:endParaRPr lang="uk-UA"/>
          </a:p>
        </p:txBody>
      </p:sp>
    </p:spTree>
    <p:extLst>
      <p:ext uri="{BB962C8B-B14F-4D97-AF65-F5344CB8AC3E}">
        <p14:creationId xmlns:p14="http://schemas.microsoft.com/office/powerpoint/2010/main" val="368586053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uk-UA" sz="1800" b="1" dirty="0">
                <a:solidFill>
                  <a:srgbClr val="3B3939"/>
                </a:solidFill>
                <a:effectLst/>
                <a:latin typeface="Roboto" panose="02000000000000000000" pitchFamily="2" charset="0"/>
                <a:ea typeface="Times New Roman" panose="02020603050405020304" pitchFamily="18" charset="0"/>
                <a:cs typeface="Times New Roman" panose="02020603050405020304" pitchFamily="18" charset="0"/>
              </a:rPr>
              <a:t>Ланцюги постачання в агросфері: </a:t>
            </a:r>
            <a:r>
              <a:rPr lang="uk-UA" sz="1800" b="0" dirty="0">
                <a:solidFill>
                  <a:srgbClr val="2C2A2A"/>
                </a:solidFill>
                <a:effectLst/>
                <a:latin typeface="Roboto" panose="02000000000000000000" pitchFamily="2" charset="0"/>
                <a:ea typeface="Times New Roman" panose="02020603050405020304" pitchFamily="18" charset="0"/>
                <a:cs typeface="Times New Roman" panose="02020603050405020304" pitchFamily="18" charset="0"/>
              </a:rPr>
              <a:t>Якщо проблема постачання лишиться невирішеною — прогрес буде ускладнений, і все більше людей покидатимуть аграрний сектор, адже неможливо покращити те, що не вимірюється.</a:t>
            </a:r>
            <a:endParaRPr lang="uk-UA" sz="1800" b="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uk-UA" sz="1800" dirty="0">
                <a:solidFill>
                  <a:srgbClr val="2C2A2A"/>
                </a:solidFill>
                <a:effectLst/>
                <a:latin typeface="Roboto" panose="02000000000000000000" pitchFamily="2" charset="0"/>
                <a:ea typeface="Times New Roman" panose="02020603050405020304" pitchFamily="18" charset="0"/>
                <a:cs typeface="Times New Roman" panose="02020603050405020304" pitchFamily="18" charset="0"/>
              </a:rPr>
              <a:t> </a:t>
            </a:r>
            <a:r>
              <a:rPr lang="uk-UA" sz="1800" u="sng" dirty="0">
                <a:solidFill>
                  <a:srgbClr val="2C2A2A"/>
                </a:solidFill>
                <a:effectLst/>
                <a:latin typeface="Roboto" panose="02000000000000000000" pitchFamily="2" charset="0"/>
                <a:ea typeface="Times New Roman" panose="02020603050405020304" pitchFamily="18" charset="0"/>
                <a:cs typeface="Times New Roman" panose="02020603050405020304" pitchFamily="18" charset="0"/>
              </a:rPr>
              <a:t>Штучний інтелект може суттєво допомогти в зборі даних. Завдяки можливостям віддаленого та автоматизованого збору інформації, системи ШІ можуть зменшити навантаження на фермерів, забезпечуючи при цьому отримання критично важливих даних. Однак повна автоматизація поки що недосяжна для всіх аспектів фермерства, і деякі процеси все ще вимагають ручної участі.</a:t>
            </a:r>
            <a:endParaRPr lang="uk-UA" sz="1800" u="sng"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uk-UA" dirty="0"/>
          </a:p>
        </p:txBody>
      </p:sp>
      <p:sp>
        <p:nvSpPr>
          <p:cNvPr id="4" name="Номер слайда 3"/>
          <p:cNvSpPr>
            <a:spLocks noGrp="1"/>
          </p:cNvSpPr>
          <p:nvPr>
            <p:ph type="sldNum" sz="quarter" idx="5"/>
          </p:nvPr>
        </p:nvSpPr>
        <p:spPr/>
        <p:txBody>
          <a:bodyPr/>
          <a:lstStyle/>
          <a:p>
            <a:fld id="{6128A687-ACF9-492D-8F35-6007AD990A96}" type="slidenum">
              <a:rPr lang="uk-UA" smtClean="0"/>
              <a:t>4</a:t>
            </a:fld>
            <a:endParaRPr lang="uk-UA"/>
          </a:p>
        </p:txBody>
      </p:sp>
    </p:spTree>
    <p:extLst>
      <p:ext uri="{BB962C8B-B14F-4D97-AF65-F5344CB8AC3E}">
        <p14:creationId xmlns:p14="http://schemas.microsoft.com/office/powerpoint/2010/main" val="24972515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uk-UA" dirty="0"/>
          </a:p>
        </p:txBody>
      </p:sp>
      <p:sp>
        <p:nvSpPr>
          <p:cNvPr id="4" name="Номер слайда 3"/>
          <p:cNvSpPr>
            <a:spLocks noGrp="1"/>
          </p:cNvSpPr>
          <p:nvPr>
            <p:ph type="sldNum" sz="quarter" idx="5"/>
          </p:nvPr>
        </p:nvSpPr>
        <p:spPr/>
        <p:txBody>
          <a:bodyPr/>
          <a:lstStyle/>
          <a:p>
            <a:fld id="{6128A687-ACF9-492D-8F35-6007AD990A96}" type="slidenum">
              <a:rPr lang="uk-UA" smtClean="0"/>
              <a:t>5</a:t>
            </a:fld>
            <a:endParaRPr lang="uk-UA"/>
          </a:p>
        </p:txBody>
      </p:sp>
    </p:spTree>
    <p:extLst>
      <p:ext uri="{BB962C8B-B14F-4D97-AF65-F5344CB8AC3E}">
        <p14:creationId xmlns:p14="http://schemas.microsoft.com/office/powerpoint/2010/main" val="240577509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uk-UA" sz="1200" u="sng" dirty="0">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Вони зможуть в режимі реального часу виявляти проблеми, такі як хвороби рослин, дефіцит вологи, погодні зміни.</a:t>
            </a:r>
            <a:endParaRPr lang="uk-UA" u="sng" dirty="0"/>
          </a:p>
        </p:txBody>
      </p:sp>
      <p:sp>
        <p:nvSpPr>
          <p:cNvPr id="4" name="Номер слайда 3"/>
          <p:cNvSpPr>
            <a:spLocks noGrp="1"/>
          </p:cNvSpPr>
          <p:nvPr>
            <p:ph type="sldNum" sz="quarter" idx="5"/>
          </p:nvPr>
        </p:nvSpPr>
        <p:spPr/>
        <p:txBody>
          <a:bodyPr/>
          <a:lstStyle/>
          <a:p>
            <a:fld id="{6128A687-ACF9-492D-8F35-6007AD990A96}" type="slidenum">
              <a:rPr lang="uk-UA" smtClean="0"/>
              <a:t>11</a:t>
            </a:fld>
            <a:endParaRPr lang="uk-UA"/>
          </a:p>
        </p:txBody>
      </p:sp>
    </p:spTree>
    <p:extLst>
      <p:ext uri="{BB962C8B-B14F-4D97-AF65-F5344CB8AC3E}">
        <p14:creationId xmlns:p14="http://schemas.microsoft.com/office/powerpoint/2010/main" val="8966818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uk-UA" sz="1800" b="1" u="none" dirty="0">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Розвиток резистентних сортів </a:t>
            </a:r>
            <a:r>
              <a:rPr lang="uk-UA" sz="1800" b="1" u="none" dirty="0" err="1">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рослин:</a:t>
            </a:r>
            <a:r>
              <a:rPr lang="uk-UA" sz="1800" u="none" dirty="0" err="1">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У</a:t>
            </a:r>
            <a:r>
              <a:rPr lang="uk-UA" sz="1800" u="none" dirty="0">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 майбутньому можливий більший акцент на селекцію рослин, які мають природну резистентність до шкідників та </a:t>
            </a:r>
            <a:r>
              <a:rPr lang="uk-UA" sz="1800" u="none" dirty="0" err="1">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хвороб</a:t>
            </a:r>
            <a:r>
              <a:rPr lang="uk-UA" sz="1800" u="none" dirty="0">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a:t>
            </a:r>
            <a:r>
              <a:rPr lang="uk-UA" sz="1800" u="sng" dirty="0">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 Сучасні генетичні технології дозволяють вибирати та вдосконалювати сорти, які здатні опиратися патогенам та шкідливим організмам, що зменшує потребу в пестицидах.</a:t>
            </a:r>
            <a:endParaRPr lang="uk-UA" sz="1800" u="sng"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uk-UA" dirty="0"/>
          </a:p>
        </p:txBody>
      </p:sp>
      <p:sp>
        <p:nvSpPr>
          <p:cNvPr id="4" name="Номер слайда 3"/>
          <p:cNvSpPr>
            <a:spLocks noGrp="1"/>
          </p:cNvSpPr>
          <p:nvPr>
            <p:ph type="sldNum" sz="quarter" idx="5"/>
          </p:nvPr>
        </p:nvSpPr>
        <p:spPr/>
        <p:txBody>
          <a:bodyPr/>
          <a:lstStyle/>
          <a:p>
            <a:fld id="{6128A687-ACF9-492D-8F35-6007AD990A96}" type="slidenum">
              <a:rPr lang="uk-UA" smtClean="0"/>
              <a:t>17</a:t>
            </a:fld>
            <a:endParaRPr lang="uk-UA"/>
          </a:p>
        </p:txBody>
      </p:sp>
    </p:spTree>
    <p:extLst>
      <p:ext uri="{BB962C8B-B14F-4D97-AF65-F5344CB8AC3E}">
        <p14:creationId xmlns:p14="http://schemas.microsoft.com/office/powerpoint/2010/main" val="413951992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uk-UA" sz="1200" b="1" u="sng" dirty="0">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 </a:t>
            </a:r>
            <a:r>
              <a:rPr lang="uk-UA" sz="1200" u="sng" dirty="0">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Фермери можуть використовувати більш інтегрований підхід до контролю за шкідниками, комбінуючи різні методи, такі як використання корисних організмів, біологічних пестицидів, поліпшення ґрунту та ротацію культур.</a:t>
            </a:r>
            <a:br>
              <a:rPr lang="uk-UA" sz="1200" u="sng" dirty="0">
                <a:effectLst/>
                <a:latin typeface="Times New Roman" panose="02020603050405020304" pitchFamily="18" charset="0"/>
                <a:ea typeface="Calibri" panose="020F0502020204030204" pitchFamily="34" charset="0"/>
                <a:cs typeface="Times New Roman" panose="02020603050405020304" pitchFamily="18" charset="0"/>
              </a:rPr>
            </a:br>
            <a:endParaRPr lang="uk-UA" u="sng" dirty="0"/>
          </a:p>
        </p:txBody>
      </p:sp>
      <p:sp>
        <p:nvSpPr>
          <p:cNvPr id="4" name="Номер слайда 3"/>
          <p:cNvSpPr>
            <a:spLocks noGrp="1"/>
          </p:cNvSpPr>
          <p:nvPr>
            <p:ph type="sldNum" sz="quarter" idx="5"/>
          </p:nvPr>
        </p:nvSpPr>
        <p:spPr/>
        <p:txBody>
          <a:bodyPr/>
          <a:lstStyle/>
          <a:p>
            <a:fld id="{6128A687-ACF9-492D-8F35-6007AD990A96}" type="slidenum">
              <a:rPr lang="uk-UA" smtClean="0"/>
              <a:t>18</a:t>
            </a:fld>
            <a:endParaRPr lang="uk-UA"/>
          </a:p>
        </p:txBody>
      </p:sp>
    </p:spTree>
    <p:extLst>
      <p:ext uri="{BB962C8B-B14F-4D97-AF65-F5344CB8AC3E}">
        <p14:creationId xmlns:p14="http://schemas.microsoft.com/office/powerpoint/2010/main" val="413794645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uk-UA" sz="1800" b="1" u="sng" dirty="0">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Нові технології вирощування: </a:t>
            </a:r>
            <a:r>
              <a:rPr lang="uk-UA" sz="1800" u="sng" dirty="0">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Великі зміни в сільському господарстві можуть привести до розвитку нових методів вирощування, таких як вертикальне фермерство, гідропоніка, аеропоніка, що можуть бути менш вразливими до шкідників і </a:t>
            </a:r>
            <a:r>
              <a:rPr lang="uk-UA" sz="1800" u="sng" dirty="0" err="1">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хвороб</a:t>
            </a:r>
            <a:r>
              <a:rPr lang="uk-UA" sz="1800" u="sng" dirty="0">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a:t>
            </a:r>
            <a:endParaRPr lang="uk-UA" sz="1800" u="sng"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Номер слайда 3"/>
          <p:cNvSpPr>
            <a:spLocks noGrp="1"/>
          </p:cNvSpPr>
          <p:nvPr>
            <p:ph type="sldNum" sz="quarter" idx="5"/>
          </p:nvPr>
        </p:nvSpPr>
        <p:spPr/>
        <p:txBody>
          <a:bodyPr/>
          <a:lstStyle/>
          <a:p>
            <a:fld id="{6128A687-ACF9-492D-8F35-6007AD990A96}" type="slidenum">
              <a:rPr lang="uk-UA" smtClean="0"/>
              <a:t>19</a:t>
            </a:fld>
            <a:endParaRPr lang="uk-UA"/>
          </a:p>
        </p:txBody>
      </p:sp>
    </p:spTree>
    <p:extLst>
      <p:ext uri="{BB962C8B-B14F-4D97-AF65-F5344CB8AC3E}">
        <p14:creationId xmlns:p14="http://schemas.microsoft.com/office/powerpoint/2010/main" val="406781646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uk-UA" sz="1800" b="1" u="sng" dirty="0">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Підвищена освіта та консультації: </a:t>
            </a:r>
            <a:r>
              <a:rPr lang="uk-UA" sz="1800" u="sng" dirty="0">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Захист культур також може базуватися на підвищенні освіти фахівців. Консультації та навчання щодо ефективного використання нових технологій, методів контролю та культурних практик можуть сприяти зниженню залежності від хімічних пестицидів.</a:t>
            </a:r>
            <a:endParaRPr lang="uk-UA" sz="1800" u="sng"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uk-UA" dirty="0"/>
          </a:p>
        </p:txBody>
      </p:sp>
      <p:sp>
        <p:nvSpPr>
          <p:cNvPr id="4" name="Номер слайда 3"/>
          <p:cNvSpPr>
            <a:spLocks noGrp="1"/>
          </p:cNvSpPr>
          <p:nvPr>
            <p:ph type="sldNum" sz="quarter" idx="5"/>
          </p:nvPr>
        </p:nvSpPr>
        <p:spPr/>
        <p:txBody>
          <a:bodyPr/>
          <a:lstStyle/>
          <a:p>
            <a:fld id="{6128A687-ACF9-492D-8F35-6007AD990A96}" type="slidenum">
              <a:rPr lang="uk-UA" smtClean="0"/>
              <a:t>20</a:t>
            </a:fld>
            <a:endParaRPr lang="uk-UA"/>
          </a:p>
        </p:txBody>
      </p:sp>
    </p:spTree>
    <p:extLst>
      <p:ext uri="{BB962C8B-B14F-4D97-AF65-F5344CB8AC3E}">
        <p14:creationId xmlns:p14="http://schemas.microsoft.com/office/powerpoint/2010/main" val="357979864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uk-UA" sz="1800" b="1" u="sng" dirty="0">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Застосування точної сільськогосподарської техніки: </a:t>
            </a:r>
            <a:r>
              <a:rPr lang="uk-UA" sz="1800" u="sng" dirty="0">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Технології точної сільськогосподарської техніки, такі як GPS-навігація та </a:t>
            </a:r>
            <a:r>
              <a:rPr lang="uk-UA" sz="1800" u="sng" dirty="0" err="1">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дрони</a:t>
            </a:r>
            <a:r>
              <a:rPr lang="uk-UA" sz="1800" u="sng" dirty="0">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 можуть допомагати здійснювати більш прецизійні обробки полів, що дозволяє застосовувати пестициди більш ефективно та обмежено.</a:t>
            </a:r>
            <a:endParaRPr lang="uk-UA" sz="1800" u="sng"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uk-UA" dirty="0"/>
          </a:p>
        </p:txBody>
      </p:sp>
      <p:sp>
        <p:nvSpPr>
          <p:cNvPr id="4" name="Номер слайда 3"/>
          <p:cNvSpPr>
            <a:spLocks noGrp="1"/>
          </p:cNvSpPr>
          <p:nvPr>
            <p:ph type="sldNum" sz="quarter" idx="5"/>
          </p:nvPr>
        </p:nvSpPr>
        <p:spPr/>
        <p:txBody>
          <a:bodyPr/>
          <a:lstStyle/>
          <a:p>
            <a:fld id="{6128A687-ACF9-492D-8F35-6007AD990A96}" type="slidenum">
              <a:rPr lang="uk-UA" smtClean="0"/>
              <a:t>21</a:t>
            </a:fld>
            <a:endParaRPr lang="uk-UA"/>
          </a:p>
        </p:txBody>
      </p:sp>
    </p:spTree>
    <p:extLst>
      <p:ext uri="{BB962C8B-B14F-4D97-AF65-F5344CB8AC3E}">
        <p14:creationId xmlns:p14="http://schemas.microsoft.com/office/powerpoint/2010/main" val="327108261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uk-UA" sz="1800" b="1" dirty="0">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Технологічний прогрес для збільшення врожаїв: </a:t>
            </a:r>
            <a:r>
              <a:rPr lang="uk-UA" sz="1800" dirty="0">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Екологічне та органічне землеробство може використовувати передові технології для оптимізації вирощування рослин та підвищення врожайності. </a:t>
            </a:r>
            <a:r>
              <a:rPr lang="uk-UA" sz="1800" u="sng" dirty="0">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Використання датчиків, штучного інтелекту, біологічних регуляторів та інших інновацій може допомогти відстежувати ріст рослин, визначати потреби в ресурсах та вносити необхідні корективи.</a:t>
            </a:r>
            <a:endParaRPr lang="uk-UA" sz="1800" u="sng"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uk-UA" dirty="0"/>
          </a:p>
        </p:txBody>
      </p:sp>
      <p:sp>
        <p:nvSpPr>
          <p:cNvPr id="4" name="Номер слайда 3"/>
          <p:cNvSpPr>
            <a:spLocks noGrp="1"/>
          </p:cNvSpPr>
          <p:nvPr>
            <p:ph type="sldNum" sz="quarter" idx="5"/>
          </p:nvPr>
        </p:nvSpPr>
        <p:spPr/>
        <p:txBody>
          <a:bodyPr/>
          <a:lstStyle/>
          <a:p>
            <a:fld id="{6128A687-ACF9-492D-8F35-6007AD990A96}" type="slidenum">
              <a:rPr lang="uk-UA" smtClean="0"/>
              <a:t>23</a:t>
            </a:fld>
            <a:endParaRPr lang="uk-UA"/>
          </a:p>
        </p:txBody>
      </p:sp>
    </p:spTree>
    <p:extLst>
      <p:ext uri="{BB962C8B-B14F-4D97-AF65-F5344CB8AC3E}">
        <p14:creationId xmlns:p14="http://schemas.microsoft.com/office/powerpoint/2010/main" val="238754635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uk-UA" sz="1800" b="1" dirty="0">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Біологічні заходи захисту: </a:t>
            </a:r>
            <a:r>
              <a:rPr lang="uk-UA" sz="1800" dirty="0">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В майбутньому біологічні методи контролю за шкідниками та хворобами можуть стати більш ефективними. </a:t>
            </a:r>
            <a:r>
              <a:rPr lang="uk-UA" sz="1800" u="sng" dirty="0">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Використання корисних організмів, мікроорганізмів та біологічних препаратів може допомогти зменшити потребу в пестицидах.</a:t>
            </a:r>
            <a:endParaRPr lang="uk-UA" sz="1800" u="sng"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uk-UA" dirty="0"/>
          </a:p>
        </p:txBody>
      </p:sp>
      <p:sp>
        <p:nvSpPr>
          <p:cNvPr id="4" name="Номер слайда 3"/>
          <p:cNvSpPr>
            <a:spLocks noGrp="1"/>
          </p:cNvSpPr>
          <p:nvPr>
            <p:ph type="sldNum" sz="quarter" idx="5"/>
          </p:nvPr>
        </p:nvSpPr>
        <p:spPr/>
        <p:txBody>
          <a:bodyPr/>
          <a:lstStyle/>
          <a:p>
            <a:fld id="{6128A687-ACF9-492D-8F35-6007AD990A96}" type="slidenum">
              <a:rPr lang="uk-UA" smtClean="0"/>
              <a:t>24</a:t>
            </a:fld>
            <a:endParaRPr lang="uk-UA"/>
          </a:p>
        </p:txBody>
      </p:sp>
    </p:spTree>
    <p:extLst>
      <p:ext uri="{BB962C8B-B14F-4D97-AF65-F5344CB8AC3E}">
        <p14:creationId xmlns:p14="http://schemas.microsoft.com/office/powerpoint/2010/main" val="161689886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uk-UA" sz="1800" b="1" dirty="0">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Збереження ґрунтів та біорізноманіття: </a:t>
            </a:r>
            <a:r>
              <a:rPr lang="uk-UA" sz="1800" dirty="0">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Екологічне та органічне землеробство може сприяти збереженню родючості ґрунтів та біорізноманіття. </a:t>
            </a:r>
            <a:r>
              <a:rPr lang="uk-UA" sz="1800" u="sng" dirty="0">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Застосування покривних культур, сівозміни та органічних добрив може допомогти підтримувати здоровий ґрунтовий покрив та зменшити використання хімічних речовин.</a:t>
            </a:r>
            <a:endParaRPr lang="uk-UA" sz="1800" u="sng"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uk-UA" dirty="0"/>
          </a:p>
        </p:txBody>
      </p:sp>
      <p:sp>
        <p:nvSpPr>
          <p:cNvPr id="4" name="Номер слайда 3"/>
          <p:cNvSpPr>
            <a:spLocks noGrp="1"/>
          </p:cNvSpPr>
          <p:nvPr>
            <p:ph type="sldNum" sz="quarter" idx="5"/>
          </p:nvPr>
        </p:nvSpPr>
        <p:spPr/>
        <p:txBody>
          <a:bodyPr/>
          <a:lstStyle/>
          <a:p>
            <a:fld id="{6128A687-ACF9-492D-8F35-6007AD990A96}" type="slidenum">
              <a:rPr lang="uk-UA" smtClean="0"/>
              <a:t>25</a:t>
            </a:fld>
            <a:endParaRPr lang="uk-UA"/>
          </a:p>
        </p:txBody>
      </p:sp>
    </p:spTree>
    <p:extLst>
      <p:ext uri="{BB962C8B-B14F-4D97-AF65-F5344CB8AC3E}">
        <p14:creationId xmlns:p14="http://schemas.microsoft.com/office/powerpoint/2010/main" val="223529484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uk-UA" sz="1800" b="1" dirty="0">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Збільшення усвідомленості споживачів: </a:t>
            </a:r>
            <a:r>
              <a:rPr lang="uk-UA" sz="1800" dirty="0">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 </a:t>
            </a:r>
            <a:r>
              <a:rPr lang="uk-UA" sz="1800" dirty="0">
                <a:solidFill>
                  <a:srgbClr val="222222"/>
                </a:solidFill>
                <a:latin typeface="Helvetica" panose="020B0604020202020204" pitchFamily="34" charset="0"/>
                <a:ea typeface="Times New Roman" panose="02020603050405020304" pitchFamily="18" charset="0"/>
                <a:cs typeface="Times New Roman" panose="02020603050405020304" pitchFamily="18" charset="0"/>
              </a:rPr>
              <a:t>В майбутньому</a:t>
            </a:r>
            <a:r>
              <a:rPr lang="uk-UA" sz="1800" dirty="0">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 споживачі можуть бути ще більше усвідомлені щодо питань сталості та екології. </a:t>
            </a:r>
            <a:r>
              <a:rPr lang="uk-UA" sz="1800" u="sng" dirty="0">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Зростаюча популярність органічних продуктів може стимулювати розвиток екологічного землеробства та попит на таку продукцію.</a:t>
            </a:r>
            <a:endParaRPr lang="uk-UA" sz="1800" u="sng"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uk-UA" dirty="0"/>
          </a:p>
        </p:txBody>
      </p:sp>
      <p:sp>
        <p:nvSpPr>
          <p:cNvPr id="4" name="Номер слайда 3"/>
          <p:cNvSpPr>
            <a:spLocks noGrp="1"/>
          </p:cNvSpPr>
          <p:nvPr>
            <p:ph type="sldNum" sz="quarter" idx="5"/>
          </p:nvPr>
        </p:nvSpPr>
        <p:spPr/>
        <p:txBody>
          <a:bodyPr/>
          <a:lstStyle/>
          <a:p>
            <a:fld id="{6128A687-ACF9-492D-8F35-6007AD990A96}" type="slidenum">
              <a:rPr lang="uk-UA" smtClean="0"/>
              <a:t>26</a:t>
            </a:fld>
            <a:endParaRPr lang="uk-UA"/>
          </a:p>
        </p:txBody>
      </p:sp>
    </p:spTree>
    <p:extLst>
      <p:ext uri="{BB962C8B-B14F-4D97-AF65-F5344CB8AC3E}">
        <p14:creationId xmlns:p14="http://schemas.microsoft.com/office/powerpoint/2010/main" val="138754015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uk-UA" dirty="0"/>
          </a:p>
        </p:txBody>
      </p:sp>
      <p:sp>
        <p:nvSpPr>
          <p:cNvPr id="4" name="Номер слайда 3"/>
          <p:cNvSpPr>
            <a:spLocks noGrp="1"/>
          </p:cNvSpPr>
          <p:nvPr>
            <p:ph type="sldNum" sz="quarter" idx="5"/>
          </p:nvPr>
        </p:nvSpPr>
        <p:spPr/>
        <p:txBody>
          <a:bodyPr/>
          <a:lstStyle/>
          <a:p>
            <a:fld id="{6128A687-ACF9-492D-8F35-6007AD990A96}" type="slidenum">
              <a:rPr lang="uk-UA" smtClean="0"/>
              <a:t>27</a:t>
            </a:fld>
            <a:endParaRPr lang="uk-UA"/>
          </a:p>
        </p:txBody>
      </p:sp>
    </p:spTree>
    <p:extLst>
      <p:ext uri="{BB962C8B-B14F-4D97-AF65-F5344CB8AC3E}">
        <p14:creationId xmlns:p14="http://schemas.microsoft.com/office/powerpoint/2010/main" val="110730430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uk-UA" sz="1200" b="1" dirty="0">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Автоматизація та роботизація: </a:t>
            </a:r>
            <a:r>
              <a:rPr lang="uk-UA" sz="1200" dirty="0">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Виробництво сільськогосподарської техніки все більше буде спрямоване на розробку автономних роботів та </a:t>
            </a:r>
            <a:r>
              <a:rPr lang="uk-UA" sz="1200" dirty="0" err="1">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дронів</a:t>
            </a:r>
            <a:r>
              <a:rPr lang="uk-UA" sz="1200" dirty="0">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 для різних сільськогосподарських завдань</a:t>
            </a:r>
            <a:r>
              <a:rPr lang="uk-UA" sz="1200" u="sng" dirty="0">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 Роботи можуть використовуватися для посіву, збирання врожаю, поливу, обробки ґрунту та інших операцій, що покращить ефективність та точність робіт.</a:t>
            </a:r>
            <a:br>
              <a:rPr lang="uk-UA" sz="1200" u="sng" dirty="0">
                <a:effectLst/>
                <a:latin typeface="Times New Roman" panose="02020603050405020304" pitchFamily="18" charset="0"/>
                <a:ea typeface="Calibri" panose="020F0502020204030204" pitchFamily="34" charset="0"/>
                <a:cs typeface="Times New Roman" panose="02020603050405020304" pitchFamily="18" charset="0"/>
              </a:rPr>
            </a:br>
            <a:endParaRPr lang="uk-UA" u="sng" dirty="0"/>
          </a:p>
        </p:txBody>
      </p:sp>
      <p:sp>
        <p:nvSpPr>
          <p:cNvPr id="4" name="Номер слайда 3"/>
          <p:cNvSpPr>
            <a:spLocks noGrp="1"/>
          </p:cNvSpPr>
          <p:nvPr>
            <p:ph type="sldNum" sz="quarter" idx="5"/>
          </p:nvPr>
        </p:nvSpPr>
        <p:spPr/>
        <p:txBody>
          <a:bodyPr/>
          <a:lstStyle/>
          <a:p>
            <a:fld id="{6128A687-ACF9-492D-8F35-6007AD990A96}" type="slidenum">
              <a:rPr lang="uk-UA" smtClean="0"/>
              <a:t>28</a:t>
            </a:fld>
            <a:endParaRPr lang="uk-UA"/>
          </a:p>
        </p:txBody>
      </p:sp>
    </p:spTree>
    <p:extLst>
      <p:ext uri="{BB962C8B-B14F-4D97-AF65-F5344CB8AC3E}">
        <p14:creationId xmlns:p14="http://schemas.microsoft.com/office/powerpoint/2010/main" val="364325957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uk-UA" sz="1200" b="1" dirty="0">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Екологічна сталість: </a:t>
            </a:r>
            <a:r>
              <a:rPr lang="uk-UA" sz="1200" dirty="0">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Зі зростанням усвідомленості про зміни клімату та важливість збереження навколишнього середовища, сільськогосподарська техніка буде спрямована на зменшення впливу на довкілля. </a:t>
            </a:r>
            <a:r>
              <a:rPr lang="uk-UA" sz="1200" u="sng" dirty="0">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Розробка та впровадження більш ефективних та екологічно чистих двигунів, використання відновлюваних джерел енергії та зменшення викидів буде на першому плані.</a:t>
            </a:r>
            <a:endParaRPr lang="uk-UA" u="sng" dirty="0"/>
          </a:p>
        </p:txBody>
      </p:sp>
      <p:sp>
        <p:nvSpPr>
          <p:cNvPr id="4" name="Номер слайда 3"/>
          <p:cNvSpPr>
            <a:spLocks noGrp="1"/>
          </p:cNvSpPr>
          <p:nvPr>
            <p:ph type="sldNum" sz="quarter" idx="5"/>
          </p:nvPr>
        </p:nvSpPr>
        <p:spPr/>
        <p:txBody>
          <a:bodyPr/>
          <a:lstStyle/>
          <a:p>
            <a:fld id="{6128A687-ACF9-492D-8F35-6007AD990A96}" type="slidenum">
              <a:rPr lang="uk-UA" smtClean="0"/>
              <a:t>29</a:t>
            </a:fld>
            <a:endParaRPr lang="uk-UA"/>
          </a:p>
        </p:txBody>
      </p:sp>
    </p:spTree>
    <p:extLst>
      <p:ext uri="{BB962C8B-B14F-4D97-AF65-F5344CB8AC3E}">
        <p14:creationId xmlns:p14="http://schemas.microsoft.com/office/powerpoint/2010/main" val="145450497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uk-UA" sz="1800" b="1" dirty="0">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Точне землеробство: </a:t>
            </a:r>
            <a:r>
              <a:rPr lang="uk-UA" sz="1800" dirty="0">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За допомогою сучасних технологій, таких як GPS, датчики та аналітика даних, сільськогосподарська техніка може стати ще більш точною та ефективною. </a:t>
            </a:r>
            <a:r>
              <a:rPr lang="uk-UA" sz="1800" u="sng" dirty="0">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Вона буде здатна адаптуватися до різних умов ґрунту, забезпечуючи оптимальний врожай.</a:t>
            </a:r>
            <a:endParaRPr lang="uk-UA" sz="1800" u="sng"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uk-UA" dirty="0"/>
          </a:p>
        </p:txBody>
      </p:sp>
      <p:sp>
        <p:nvSpPr>
          <p:cNvPr id="4" name="Номер слайда 3"/>
          <p:cNvSpPr>
            <a:spLocks noGrp="1"/>
          </p:cNvSpPr>
          <p:nvPr>
            <p:ph type="sldNum" sz="quarter" idx="5"/>
          </p:nvPr>
        </p:nvSpPr>
        <p:spPr/>
        <p:txBody>
          <a:bodyPr/>
          <a:lstStyle/>
          <a:p>
            <a:fld id="{6128A687-ACF9-492D-8F35-6007AD990A96}" type="slidenum">
              <a:rPr lang="uk-UA" smtClean="0"/>
              <a:t>30</a:t>
            </a:fld>
            <a:endParaRPr lang="uk-UA"/>
          </a:p>
        </p:txBody>
      </p:sp>
    </p:spTree>
    <p:extLst>
      <p:ext uri="{BB962C8B-B14F-4D97-AF65-F5344CB8AC3E}">
        <p14:creationId xmlns:p14="http://schemas.microsoft.com/office/powerpoint/2010/main" val="340384292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uk-UA" sz="1200" b="1" dirty="0">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Нові матеріали та конструкції: </a:t>
            </a:r>
            <a:r>
              <a:rPr lang="uk-UA" sz="1200" dirty="0">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Розвиток нових матеріалів, які будуть міцними, легкими та довговічними, може покращити якість та продуктивність сільськогосподарської техніки. </a:t>
            </a:r>
            <a:r>
              <a:rPr lang="uk-UA" sz="1200" u="sng" dirty="0">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Використання композитних матеріалів та 3D-друку може сприяти створенню більш інноваційних та ефективних машин.</a:t>
            </a:r>
            <a:br>
              <a:rPr lang="uk-UA" sz="1200" u="sng" dirty="0">
                <a:effectLst/>
                <a:latin typeface="Times New Roman" panose="02020603050405020304" pitchFamily="18" charset="0"/>
                <a:ea typeface="Calibri" panose="020F0502020204030204" pitchFamily="34" charset="0"/>
                <a:cs typeface="Times New Roman" panose="02020603050405020304" pitchFamily="18" charset="0"/>
              </a:rPr>
            </a:br>
            <a:endParaRPr lang="uk-UA" u="sng" dirty="0"/>
          </a:p>
        </p:txBody>
      </p:sp>
      <p:sp>
        <p:nvSpPr>
          <p:cNvPr id="4" name="Номер слайда 3"/>
          <p:cNvSpPr>
            <a:spLocks noGrp="1"/>
          </p:cNvSpPr>
          <p:nvPr>
            <p:ph type="sldNum" sz="quarter" idx="5"/>
          </p:nvPr>
        </p:nvSpPr>
        <p:spPr/>
        <p:txBody>
          <a:bodyPr/>
          <a:lstStyle/>
          <a:p>
            <a:fld id="{6128A687-ACF9-492D-8F35-6007AD990A96}" type="slidenum">
              <a:rPr lang="uk-UA" smtClean="0"/>
              <a:t>31</a:t>
            </a:fld>
            <a:endParaRPr lang="uk-UA"/>
          </a:p>
        </p:txBody>
      </p:sp>
    </p:spTree>
    <p:extLst>
      <p:ext uri="{BB962C8B-B14F-4D97-AF65-F5344CB8AC3E}">
        <p14:creationId xmlns:p14="http://schemas.microsoft.com/office/powerpoint/2010/main" val="346645636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uk-UA" sz="1200" b="1" dirty="0">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Підвищена механізація: </a:t>
            </a:r>
            <a:r>
              <a:rPr lang="uk-UA" sz="1200" dirty="0">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Важливим напрямком може стати подальше підвищення механізації сільськогосподарських операцій, таких як збирання врожаю, обробка ґрунту, полив, </a:t>
            </a:r>
            <a:r>
              <a:rPr lang="uk-UA" sz="1200" dirty="0" err="1">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годівництво</a:t>
            </a:r>
            <a:r>
              <a:rPr lang="uk-UA" sz="1200" dirty="0">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 тощо.</a:t>
            </a:r>
            <a:br>
              <a:rPr lang="uk-UA" sz="1200" dirty="0">
                <a:effectLst/>
                <a:latin typeface="Times New Roman" panose="02020603050405020304" pitchFamily="18" charset="0"/>
                <a:ea typeface="Calibri" panose="020F0502020204030204" pitchFamily="34" charset="0"/>
                <a:cs typeface="Times New Roman" panose="02020603050405020304" pitchFamily="18" charset="0"/>
              </a:rPr>
            </a:br>
            <a:endParaRPr lang="uk-UA" dirty="0"/>
          </a:p>
        </p:txBody>
      </p:sp>
      <p:sp>
        <p:nvSpPr>
          <p:cNvPr id="4" name="Номер слайда 3"/>
          <p:cNvSpPr>
            <a:spLocks noGrp="1"/>
          </p:cNvSpPr>
          <p:nvPr>
            <p:ph type="sldNum" sz="quarter" idx="5"/>
          </p:nvPr>
        </p:nvSpPr>
        <p:spPr/>
        <p:txBody>
          <a:bodyPr/>
          <a:lstStyle/>
          <a:p>
            <a:fld id="{6128A687-ACF9-492D-8F35-6007AD990A96}" type="slidenum">
              <a:rPr lang="uk-UA" smtClean="0"/>
              <a:t>32</a:t>
            </a:fld>
            <a:endParaRPr lang="uk-UA"/>
          </a:p>
        </p:txBody>
      </p:sp>
    </p:spTree>
    <p:extLst>
      <p:ext uri="{BB962C8B-B14F-4D97-AF65-F5344CB8AC3E}">
        <p14:creationId xmlns:p14="http://schemas.microsoft.com/office/powerpoint/2010/main" val="411696210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uk-UA" sz="1800" b="1" dirty="0">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Зменшення втрат та відходів: </a:t>
            </a:r>
            <a:r>
              <a:rPr lang="uk-UA" sz="1800" dirty="0">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Технології для зменшення втрат врожаю під час збирання, зберігання та транспортування можуть стати більш розповсюдженими, </a:t>
            </a:r>
            <a:r>
              <a:rPr lang="uk-UA" sz="1800" u="sng" dirty="0">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Це допоможе забезпечити сталість та зменшити вплив на продовольчу безпеку.</a:t>
            </a:r>
            <a:endParaRPr lang="uk-UA" sz="1800" u="sng"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uk-UA" dirty="0"/>
          </a:p>
        </p:txBody>
      </p:sp>
      <p:sp>
        <p:nvSpPr>
          <p:cNvPr id="4" name="Номер слайда 3"/>
          <p:cNvSpPr>
            <a:spLocks noGrp="1"/>
          </p:cNvSpPr>
          <p:nvPr>
            <p:ph type="sldNum" sz="quarter" idx="5"/>
          </p:nvPr>
        </p:nvSpPr>
        <p:spPr/>
        <p:txBody>
          <a:bodyPr/>
          <a:lstStyle/>
          <a:p>
            <a:fld id="{6128A687-ACF9-492D-8F35-6007AD990A96}" type="slidenum">
              <a:rPr lang="uk-UA" smtClean="0"/>
              <a:t>33</a:t>
            </a:fld>
            <a:endParaRPr lang="uk-UA"/>
          </a:p>
        </p:txBody>
      </p:sp>
    </p:spTree>
    <p:extLst>
      <p:ext uri="{BB962C8B-B14F-4D97-AF65-F5344CB8AC3E}">
        <p14:creationId xmlns:p14="http://schemas.microsoft.com/office/powerpoint/2010/main" val="419900870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uk-UA" sz="1800" b="1" dirty="0">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Підтримка рішень: </a:t>
            </a:r>
            <a:r>
              <a:rPr lang="uk-UA" sz="1800" dirty="0">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ШІ зможе аналізувати величезні обсяги даних про ґрунт, погоду, врожайність та інші фактори, що впливають на сільськогосподарське виробництво. </a:t>
            </a:r>
            <a:r>
              <a:rPr lang="uk-UA" sz="1800" u="sng" dirty="0">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За допомогою цих аналізів, агрономи зможуть приймати кращі та більш </a:t>
            </a:r>
            <a:r>
              <a:rPr lang="uk-UA" sz="1800" u="sng" dirty="0" err="1">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обгрунтовані</a:t>
            </a:r>
            <a:r>
              <a:rPr lang="uk-UA" sz="1800" u="sng" dirty="0">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 рішення щодо обробки ґрунту, внесення добрив, поливу та інших агротехнічних заходів.</a:t>
            </a:r>
            <a:endParaRPr lang="uk-UA" sz="1800" u="sng"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uk-UA" dirty="0"/>
          </a:p>
        </p:txBody>
      </p:sp>
      <p:sp>
        <p:nvSpPr>
          <p:cNvPr id="4" name="Номер слайда 3"/>
          <p:cNvSpPr>
            <a:spLocks noGrp="1"/>
          </p:cNvSpPr>
          <p:nvPr>
            <p:ph type="sldNum" sz="quarter" idx="5"/>
          </p:nvPr>
        </p:nvSpPr>
        <p:spPr/>
        <p:txBody>
          <a:bodyPr/>
          <a:lstStyle/>
          <a:p>
            <a:fld id="{6128A687-ACF9-492D-8F35-6007AD990A96}" type="slidenum">
              <a:rPr lang="uk-UA" smtClean="0"/>
              <a:t>35</a:t>
            </a:fld>
            <a:endParaRPr lang="uk-UA"/>
          </a:p>
        </p:txBody>
      </p:sp>
    </p:spTree>
    <p:extLst>
      <p:ext uri="{BB962C8B-B14F-4D97-AF65-F5344CB8AC3E}">
        <p14:creationId xmlns:p14="http://schemas.microsoft.com/office/powerpoint/2010/main" val="295453884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uk-UA" sz="1800" b="1" dirty="0">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Моніторинг та прогнозування </a:t>
            </a:r>
            <a:r>
              <a:rPr lang="uk-UA" sz="1800" b="1" dirty="0" err="1">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хвороб</a:t>
            </a:r>
            <a:r>
              <a:rPr lang="uk-UA" sz="1800" b="1" dirty="0">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 і шкідників: </a:t>
            </a:r>
            <a:r>
              <a:rPr lang="uk-UA" sz="1800" dirty="0">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Штучний інтелект може використовувати навчання на великих наборах даних для виявлення змін в стані рослин, що вказують на хвороби або напади шкідників. </a:t>
            </a:r>
            <a:r>
              <a:rPr lang="uk-UA" sz="1800" u="sng" dirty="0">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Це дозволить агрономам вчасно реагувати та вживати заходів для запобігання поширенню захворювань.</a:t>
            </a:r>
            <a:r>
              <a:rPr lang="uk-UA" sz="1800" b="1" u="sng" dirty="0">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 </a:t>
            </a:r>
            <a:r>
              <a:rPr lang="uk-UA" sz="1800" u="sng" dirty="0">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Штучний інтелект допоможе  створити деталізовані карти полів, на основі аналізу різноманітних даних, таких як вологість ґрунту, поживні речовини, рельєф та інші фактори, що дозволить вносити добрива, засоби захисту та інші речовини точно та оптимально відповідно до потреб кожної ділянки поля.</a:t>
            </a:r>
            <a:endParaRPr lang="uk-UA" sz="1800" u="sng"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uk-UA" dirty="0"/>
          </a:p>
        </p:txBody>
      </p:sp>
      <p:sp>
        <p:nvSpPr>
          <p:cNvPr id="4" name="Номер слайда 3"/>
          <p:cNvSpPr>
            <a:spLocks noGrp="1"/>
          </p:cNvSpPr>
          <p:nvPr>
            <p:ph type="sldNum" sz="quarter" idx="5"/>
          </p:nvPr>
        </p:nvSpPr>
        <p:spPr/>
        <p:txBody>
          <a:bodyPr/>
          <a:lstStyle/>
          <a:p>
            <a:fld id="{6128A687-ACF9-492D-8F35-6007AD990A96}" type="slidenum">
              <a:rPr lang="uk-UA" smtClean="0"/>
              <a:t>36</a:t>
            </a:fld>
            <a:endParaRPr lang="uk-UA"/>
          </a:p>
        </p:txBody>
      </p:sp>
    </p:spTree>
    <p:extLst>
      <p:ext uri="{BB962C8B-B14F-4D97-AF65-F5344CB8AC3E}">
        <p14:creationId xmlns:p14="http://schemas.microsoft.com/office/powerpoint/2010/main" val="421150517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uk-UA" sz="1800" b="1" dirty="0">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Автономні роботи: </a:t>
            </a:r>
            <a:r>
              <a:rPr lang="uk-UA" sz="1800" dirty="0">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ШІ може керувати автономними сільськогосподарськими машинами, такими як трактори, комбайни, поливальні системи та </a:t>
            </a:r>
            <a:r>
              <a:rPr lang="uk-UA" sz="1800" dirty="0" err="1">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дрони</a:t>
            </a:r>
            <a:r>
              <a:rPr lang="uk-UA" sz="1800" dirty="0">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 </a:t>
            </a:r>
            <a:r>
              <a:rPr lang="uk-UA" sz="1800" u="sng" dirty="0">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Агрономи зможуть програмувати їх для виконання різних завдань, від посіву до збору врожаю, без прямого втручання людини.</a:t>
            </a:r>
            <a:endParaRPr lang="uk-UA" sz="1800" u="sng"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uk-UA" dirty="0"/>
          </a:p>
        </p:txBody>
      </p:sp>
      <p:sp>
        <p:nvSpPr>
          <p:cNvPr id="4" name="Номер слайда 3"/>
          <p:cNvSpPr>
            <a:spLocks noGrp="1"/>
          </p:cNvSpPr>
          <p:nvPr>
            <p:ph type="sldNum" sz="quarter" idx="5"/>
          </p:nvPr>
        </p:nvSpPr>
        <p:spPr/>
        <p:txBody>
          <a:bodyPr/>
          <a:lstStyle/>
          <a:p>
            <a:fld id="{6128A687-ACF9-492D-8F35-6007AD990A96}" type="slidenum">
              <a:rPr lang="uk-UA" smtClean="0"/>
              <a:t>37</a:t>
            </a:fld>
            <a:endParaRPr lang="uk-UA"/>
          </a:p>
        </p:txBody>
      </p:sp>
    </p:spTree>
    <p:extLst>
      <p:ext uri="{BB962C8B-B14F-4D97-AF65-F5344CB8AC3E}">
        <p14:creationId xmlns:p14="http://schemas.microsoft.com/office/powerpoint/2010/main" val="286014361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uk-UA" sz="1800" b="1" dirty="0">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Прогнозування врожаю: </a:t>
            </a:r>
            <a:r>
              <a:rPr lang="uk-UA" sz="1800" dirty="0">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ШІ буде використовувати складні моделі прогнозування врожаю на основі великих обсягів даних. </a:t>
            </a:r>
            <a:r>
              <a:rPr lang="uk-UA" sz="1800" u="sng" dirty="0">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Це допоможе агрономам планувати вирощування культур та врожайність, враховуючи зміни в умовах вирощування.</a:t>
            </a:r>
            <a:endParaRPr lang="uk-UA" sz="1800" u="sng"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uk-UA" dirty="0"/>
          </a:p>
        </p:txBody>
      </p:sp>
      <p:sp>
        <p:nvSpPr>
          <p:cNvPr id="4" name="Номер слайда 3"/>
          <p:cNvSpPr>
            <a:spLocks noGrp="1"/>
          </p:cNvSpPr>
          <p:nvPr>
            <p:ph type="sldNum" sz="quarter" idx="5"/>
          </p:nvPr>
        </p:nvSpPr>
        <p:spPr/>
        <p:txBody>
          <a:bodyPr/>
          <a:lstStyle/>
          <a:p>
            <a:fld id="{6128A687-ACF9-492D-8F35-6007AD990A96}" type="slidenum">
              <a:rPr lang="uk-UA" smtClean="0"/>
              <a:t>38</a:t>
            </a:fld>
            <a:endParaRPr lang="uk-UA"/>
          </a:p>
        </p:txBody>
      </p:sp>
    </p:spTree>
    <p:extLst>
      <p:ext uri="{BB962C8B-B14F-4D97-AF65-F5344CB8AC3E}">
        <p14:creationId xmlns:p14="http://schemas.microsoft.com/office/powerpoint/2010/main" val="10003370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pPr marL="0" indent="0" algn="l" fontAlgn="base">
              <a:buNone/>
            </a:pPr>
            <a:r>
              <a:rPr lang="en-US" b="1" i="0" dirty="0">
                <a:solidFill>
                  <a:srgbClr val="FF0000"/>
                </a:solidFill>
                <a:effectLst/>
                <a:latin typeface="inherit"/>
              </a:rPr>
              <a:t>DeepMind (Google)</a:t>
            </a:r>
            <a:endParaRPr lang="en-US" b="1" i="0" dirty="0">
              <a:solidFill>
                <a:srgbClr val="FF0000"/>
              </a:solidFill>
              <a:effectLst/>
              <a:latin typeface="Noto Sans" panose="020B0502040504020204" pitchFamily="34" charset="0"/>
            </a:endParaRPr>
          </a:p>
          <a:p>
            <a:pPr marL="0" indent="0" algn="just" fontAlgn="base">
              <a:buNone/>
            </a:pPr>
            <a:r>
              <a:rPr lang="uk-UA" b="0" i="0" u="sng" dirty="0">
                <a:solidFill>
                  <a:schemeClr val="bg1"/>
                </a:solidFill>
                <a:effectLst/>
                <a:latin typeface="Noto Sans" panose="020B0502040504020204" pitchFamily="34" charset="0"/>
              </a:rPr>
              <a:t>Дочірня компанія </a:t>
            </a:r>
            <a:r>
              <a:rPr lang="en-US" b="0" i="0" u="sng" dirty="0">
                <a:solidFill>
                  <a:schemeClr val="bg1"/>
                </a:solidFill>
                <a:effectLst/>
                <a:latin typeface="Noto Sans" panose="020B0502040504020204" pitchFamily="34" charset="0"/>
              </a:rPr>
              <a:t>Alphabet, DeepMind </a:t>
            </a:r>
            <a:r>
              <a:rPr lang="uk-UA" b="0" i="0" u="sng" dirty="0">
                <a:solidFill>
                  <a:schemeClr val="bg1"/>
                </a:solidFill>
                <a:effectLst/>
                <a:latin typeface="Noto Sans" panose="020B0502040504020204" pitchFamily="34" charset="0"/>
              </a:rPr>
              <a:t>від </a:t>
            </a:r>
            <a:r>
              <a:rPr lang="en-US" b="0" i="0" u="sng" dirty="0">
                <a:solidFill>
                  <a:schemeClr val="bg1"/>
                </a:solidFill>
                <a:effectLst/>
                <a:latin typeface="Noto Sans" panose="020B0502040504020204" pitchFamily="34" charset="0"/>
              </a:rPr>
              <a:t>Google, </a:t>
            </a:r>
            <a:r>
              <a:rPr lang="uk-UA" b="0" i="0" u="sng" dirty="0">
                <a:solidFill>
                  <a:schemeClr val="bg1"/>
                </a:solidFill>
                <a:effectLst/>
                <a:latin typeface="Noto Sans" panose="020B0502040504020204" pitchFamily="34" charset="0"/>
              </a:rPr>
              <a:t>стала провідною силою в галузі штучного загального інтелекту.</a:t>
            </a:r>
          </a:p>
          <a:p>
            <a:endParaRPr lang="uk-UA" dirty="0"/>
          </a:p>
        </p:txBody>
      </p:sp>
      <p:sp>
        <p:nvSpPr>
          <p:cNvPr id="4" name="Номер слайда 3"/>
          <p:cNvSpPr>
            <a:spLocks noGrp="1"/>
          </p:cNvSpPr>
          <p:nvPr>
            <p:ph type="sldNum" sz="quarter" idx="5"/>
          </p:nvPr>
        </p:nvSpPr>
        <p:spPr/>
        <p:txBody>
          <a:bodyPr/>
          <a:lstStyle/>
          <a:p>
            <a:fld id="{6128A687-ACF9-492D-8F35-6007AD990A96}" type="slidenum">
              <a:rPr lang="uk-UA" smtClean="0"/>
              <a:t>41</a:t>
            </a:fld>
            <a:endParaRPr lang="uk-UA"/>
          </a:p>
        </p:txBody>
      </p:sp>
    </p:spTree>
    <p:extLst>
      <p:ext uri="{BB962C8B-B14F-4D97-AF65-F5344CB8AC3E}">
        <p14:creationId xmlns:p14="http://schemas.microsoft.com/office/powerpoint/2010/main" val="144471175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0" i="0" u="sng" dirty="0" err="1">
                <a:solidFill>
                  <a:schemeClr val="bg1"/>
                </a:solidFill>
                <a:effectLst/>
                <a:latin typeface="Noto Sans" panose="020B0502040504020204" pitchFamily="34" charset="0"/>
              </a:rPr>
              <a:t>OpenAI</a:t>
            </a:r>
            <a:r>
              <a:rPr lang="en-US" b="0" i="0" u="sng" dirty="0">
                <a:solidFill>
                  <a:schemeClr val="bg1"/>
                </a:solidFill>
                <a:effectLst/>
                <a:latin typeface="Noto Sans" panose="020B0502040504020204" pitchFamily="34" charset="0"/>
              </a:rPr>
              <a:t>, </a:t>
            </a:r>
            <a:r>
              <a:rPr lang="uk-UA" b="0" i="0" u="sng" dirty="0">
                <a:solidFill>
                  <a:schemeClr val="bg1"/>
                </a:solidFill>
                <a:effectLst/>
                <a:latin typeface="Noto Sans" panose="020B0502040504020204" pitchFamily="34" charset="0"/>
              </a:rPr>
              <a:t>компанія, що займається дослідженнями та впровадженням ШІ, прагне забезпечити користь штучного інтелекту для людства через відкриті дослідження та співпрацю. Її </a:t>
            </a:r>
            <a:r>
              <a:rPr lang="uk-UA" b="0" i="0" u="sng" dirty="0" err="1">
                <a:solidFill>
                  <a:schemeClr val="bg1"/>
                </a:solidFill>
                <a:effectLst/>
                <a:latin typeface="Noto Sans" panose="020B0502040504020204" pitchFamily="34" charset="0"/>
              </a:rPr>
              <a:t>мовні</a:t>
            </a:r>
            <a:r>
              <a:rPr lang="uk-UA" b="0" i="0" u="sng" dirty="0">
                <a:solidFill>
                  <a:schemeClr val="bg1"/>
                </a:solidFill>
                <a:effectLst/>
                <a:latin typeface="Noto Sans" panose="020B0502040504020204" pitchFamily="34" charset="0"/>
              </a:rPr>
              <a:t> моделі, </a:t>
            </a:r>
            <a:r>
              <a:rPr lang="en-US" b="0" i="0" u="sng" dirty="0">
                <a:solidFill>
                  <a:schemeClr val="bg1"/>
                </a:solidFill>
                <a:effectLst/>
                <a:latin typeface="Noto Sans" panose="020B0502040504020204" pitchFamily="34" charset="0"/>
              </a:rPr>
              <a:t>GPT-3 </a:t>
            </a:r>
            <a:r>
              <a:rPr lang="uk-UA" b="0" i="0" u="sng" dirty="0">
                <a:solidFill>
                  <a:schemeClr val="bg1"/>
                </a:solidFill>
                <a:effectLst/>
                <a:latin typeface="Noto Sans" panose="020B0502040504020204" pitchFamily="34" charset="0"/>
              </a:rPr>
              <a:t>і </a:t>
            </a:r>
            <a:r>
              <a:rPr lang="en-US" b="0" i="0" u="sng" dirty="0">
                <a:solidFill>
                  <a:schemeClr val="bg1"/>
                </a:solidFill>
                <a:effectLst/>
                <a:latin typeface="Noto Sans" panose="020B0502040504020204" pitchFamily="34" charset="0"/>
              </a:rPr>
              <a:t>GPT-4, </a:t>
            </a:r>
            <a:r>
              <a:rPr lang="uk-UA" b="0" i="0" u="sng" dirty="0">
                <a:solidFill>
                  <a:schemeClr val="bg1"/>
                </a:solidFill>
                <a:effectLst/>
                <a:latin typeface="Noto Sans" panose="020B0502040504020204" pitchFamily="34" charset="0"/>
              </a:rPr>
              <a:t>чудово генерують людський текст, перекладають мови та допомагають у створенні творчого контенту, наприклад, есе, кодуванні та звітах. </a:t>
            </a:r>
          </a:p>
          <a:p>
            <a:endParaRPr lang="uk-UA" dirty="0"/>
          </a:p>
        </p:txBody>
      </p:sp>
      <p:sp>
        <p:nvSpPr>
          <p:cNvPr id="4" name="Номер слайда 3"/>
          <p:cNvSpPr>
            <a:spLocks noGrp="1"/>
          </p:cNvSpPr>
          <p:nvPr>
            <p:ph type="sldNum" sz="quarter" idx="5"/>
          </p:nvPr>
        </p:nvSpPr>
        <p:spPr/>
        <p:txBody>
          <a:bodyPr/>
          <a:lstStyle/>
          <a:p>
            <a:fld id="{6128A687-ACF9-492D-8F35-6007AD990A96}" type="slidenum">
              <a:rPr lang="uk-UA" smtClean="0"/>
              <a:t>42</a:t>
            </a:fld>
            <a:endParaRPr lang="uk-UA"/>
          </a:p>
        </p:txBody>
      </p:sp>
    </p:spTree>
    <p:extLst>
      <p:ext uri="{BB962C8B-B14F-4D97-AF65-F5344CB8AC3E}">
        <p14:creationId xmlns:p14="http://schemas.microsoft.com/office/powerpoint/2010/main" val="418351031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pPr marL="0" indent="0" algn="l" fontAlgn="base">
              <a:buNone/>
            </a:pPr>
            <a:r>
              <a:rPr lang="en-US" sz="1600" b="1" i="0" dirty="0">
                <a:solidFill>
                  <a:srgbClr val="FF0000"/>
                </a:solidFill>
                <a:effectLst/>
                <a:latin typeface="inherit"/>
              </a:rPr>
              <a:t>NVIDIA</a:t>
            </a:r>
            <a:endParaRPr lang="en-US" b="1" i="0" dirty="0">
              <a:solidFill>
                <a:srgbClr val="FF0000"/>
              </a:solidFill>
              <a:effectLst/>
              <a:latin typeface="Noto Sans" panose="020B0502040504020204" pitchFamily="34" charset="0"/>
            </a:endParaRPr>
          </a:p>
          <a:p>
            <a:pPr marL="0" indent="0" algn="just" fontAlgn="base">
              <a:buNone/>
            </a:pPr>
            <a:r>
              <a:rPr lang="en-US" b="0" i="0" u="sng" dirty="0">
                <a:solidFill>
                  <a:schemeClr val="bg1"/>
                </a:solidFill>
                <a:effectLst/>
                <a:latin typeface="Noto Sans" panose="020B0502040504020204" pitchFamily="34" charset="0"/>
              </a:rPr>
              <a:t>NVIDIA, </a:t>
            </a:r>
            <a:r>
              <a:rPr lang="uk-UA" b="0" i="0" u="sng" dirty="0">
                <a:solidFill>
                  <a:schemeClr val="bg1"/>
                </a:solidFill>
                <a:effectLst/>
                <a:latin typeface="Noto Sans" panose="020B0502040504020204" pitchFamily="34" charset="0"/>
              </a:rPr>
              <a:t>відома своїми високопродуктивними графічними процесорами, стала наріжним </a:t>
            </a:r>
            <a:r>
              <a:rPr lang="uk-UA" b="0" i="0" u="sng" dirty="0" err="1">
                <a:solidFill>
                  <a:schemeClr val="bg1"/>
                </a:solidFill>
                <a:effectLst/>
                <a:latin typeface="Noto Sans" panose="020B0502040504020204" pitchFamily="34" charset="0"/>
              </a:rPr>
              <a:t>каменем</a:t>
            </a:r>
            <a:r>
              <a:rPr lang="uk-UA" b="0" i="0" u="sng" dirty="0">
                <a:solidFill>
                  <a:schemeClr val="bg1"/>
                </a:solidFill>
                <a:effectLst/>
                <a:latin typeface="Noto Sans" panose="020B0502040504020204" pitchFamily="34" charset="0"/>
              </a:rPr>
              <a:t> апаратної підтримки ШІ. Її процесори забезпечують прорив у сфері автономних транспортних засобів, комп'ютерного зору та обробки природної мови.</a:t>
            </a:r>
          </a:p>
          <a:p>
            <a:endParaRPr lang="uk-UA" dirty="0"/>
          </a:p>
        </p:txBody>
      </p:sp>
      <p:sp>
        <p:nvSpPr>
          <p:cNvPr id="4" name="Номер слайда 3"/>
          <p:cNvSpPr>
            <a:spLocks noGrp="1"/>
          </p:cNvSpPr>
          <p:nvPr>
            <p:ph type="sldNum" sz="quarter" idx="5"/>
          </p:nvPr>
        </p:nvSpPr>
        <p:spPr/>
        <p:txBody>
          <a:bodyPr/>
          <a:lstStyle/>
          <a:p>
            <a:fld id="{6128A687-ACF9-492D-8F35-6007AD990A96}" type="slidenum">
              <a:rPr lang="uk-UA" smtClean="0"/>
              <a:t>43</a:t>
            </a:fld>
            <a:endParaRPr lang="uk-UA"/>
          </a:p>
        </p:txBody>
      </p:sp>
    </p:spTree>
    <p:extLst>
      <p:ext uri="{BB962C8B-B14F-4D97-AF65-F5344CB8AC3E}">
        <p14:creationId xmlns:p14="http://schemas.microsoft.com/office/powerpoint/2010/main" val="173826925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pPr marL="0" indent="0" algn="just" fontAlgn="base">
              <a:buNone/>
            </a:pPr>
            <a:r>
              <a:rPr lang="en-US" sz="1600" b="1" i="0" dirty="0">
                <a:solidFill>
                  <a:srgbClr val="FF0000"/>
                </a:solidFill>
                <a:effectLst/>
                <a:latin typeface="inherit"/>
              </a:rPr>
              <a:t>Microsoft</a:t>
            </a:r>
            <a:endParaRPr lang="en-US" sz="1600" b="1" i="0" dirty="0">
              <a:solidFill>
                <a:srgbClr val="FF0000"/>
              </a:solidFill>
              <a:effectLst/>
              <a:latin typeface="Noto Sans" panose="020B0502040504020204" pitchFamily="34" charset="0"/>
            </a:endParaRPr>
          </a:p>
          <a:p>
            <a:pPr marL="0" indent="0" algn="just" fontAlgn="base">
              <a:buNone/>
            </a:pPr>
            <a:r>
              <a:rPr lang="uk-UA" b="0" i="0" u="sng" dirty="0">
                <a:solidFill>
                  <a:schemeClr val="bg1"/>
                </a:solidFill>
                <a:effectLst/>
                <a:latin typeface="Noto Sans" panose="020B0502040504020204" pitchFamily="34" charset="0"/>
              </a:rPr>
              <a:t>Корпорація Майкрософт використовує штучний інтелект для вдосконалення своїх продуктів і послуг у різних галузях. Хмарна платформа </a:t>
            </a:r>
            <a:r>
              <a:rPr lang="en-US" b="0" i="0" u="sng" dirty="0">
                <a:solidFill>
                  <a:schemeClr val="bg1"/>
                </a:solidFill>
                <a:effectLst/>
                <a:latin typeface="Noto Sans" panose="020B0502040504020204" pitchFamily="34" charset="0"/>
              </a:rPr>
              <a:t>Azure AI </a:t>
            </a:r>
            <a:r>
              <a:rPr lang="uk-UA" b="0" i="0" u="sng" dirty="0">
                <a:solidFill>
                  <a:schemeClr val="bg1"/>
                </a:solidFill>
                <a:effectLst/>
                <a:latin typeface="Noto Sans" panose="020B0502040504020204" pitchFamily="34" charset="0"/>
              </a:rPr>
              <a:t>надає інструменти для машинного навчання, комп'ютерного зору та обробки природної мови, надаючи компаніям масштабовані рішення для штучного інтелекту.</a:t>
            </a:r>
          </a:p>
          <a:p>
            <a:endParaRPr lang="uk-UA" dirty="0"/>
          </a:p>
        </p:txBody>
      </p:sp>
      <p:sp>
        <p:nvSpPr>
          <p:cNvPr id="4" name="Номер слайда 3"/>
          <p:cNvSpPr>
            <a:spLocks noGrp="1"/>
          </p:cNvSpPr>
          <p:nvPr>
            <p:ph type="sldNum" sz="quarter" idx="5"/>
          </p:nvPr>
        </p:nvSpPr>
        <p:spPr/>
        <p:txBody>
          <a:bodyPr/>
          <a:lstStyle/>
          <a:p>
            <a:fld id="{6128A687-ACF9-492D-8F35-6007AD990A96}" type="slidenum">
              <a:rPr lang="uk-UA" smtClean="0"/>
              <a:t>44</a:t>
            </a:fld>
            <a:endParaRPr lang="uk-UA"/>
          </a:p>
        </p:txBody>
      </p:sp>
    </p:spTree>
    <p:extLst>
      <p:ext uri="{BB962C8B-B14F-4D97-AF65-F5344CB8AC3E}">
        <p14:creationId xmlns:p14="http://schemas.microsoft.com/office/powerpoint/2010/main" val="221598400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pPr marL="0" indent="0" algn="just" fontAlgn="base">
              <a:buNone/>
            </a:pPr>
            <a:r>
              <a:rPr lang="en-US" sz="1600" b="1" i="0" dirty="0">
                <a:solidFill>
                  <a:srgbClr val="FF0000"/>
                </a:solidFill>
                <a:effectLst/>
                <a:latin typeface="inherit"/>
              </a:rPr>
              <a:t>Amazon</a:t>
            </a:r>
            <a:endParaRPr lang="en-US" b="1" i="0" dirty="0">
              <a:solidFill>
                <a:srgbClr val="FF0000"/>
              </a:solidFill>
              <a:effectLst/>
              <a:latin typeface="Noto Sans" panose="020B0502040504020204" pitchFamily="34" charset="0"/>
            </a:endParaRPr>
          </a:p>
          <a:p>
            <a:pPr marL="0" indent="0" algn="just" fontAlgn="base">
              <a:buNone/>
            </a:pPr>
            <a:r>
              <a:rPr lang="uk-UA" b="0" i="0" u="sng" dirty="0">
                <a:solidFill>
                  <a:schemeClr val="bg1"/>
                </a:solidFill>
                <a:effectLst/>
                <a:latin typeface="Noto Sans" panose="020B0502040504020204" pitchFamily="34" charset="0"/>
              </a:rPr>
              <a:t>Окрім домінування в електронній комерції, </a:t>
            </a:r>
            <a:r>
              <a:rPr lang="en-US" b="0" i="0" u="sng" dirty="0">
                <a:solidFill>
                  <a:schemeClr val="bg1"/>
                </a:solidFill>
                <a:effectLst/>
                <a:latin typeface="Noto Sans" panose="020B0502040504020204" pitchFamily="34" charset="0"/>
              </a:rPr>
              <a:t>Amazon </a:t>
            </a:r>
            <a:r>
              <a:rPr lang="uk-UA" b="0" i="0" u="sng" dirty="0">
                <a:solidFill>
                  <a:schemeClr val="bg1"/>
                </a:solidFill>
                <a:effectLst/>
                <a:latin typeface="Noto Sans" panose="020B0502040504020204" pitchFamily="34" charset="0"/>
              </a:rPr>
              <a:t>є головним гравцем у сфері штучного інтелекту. Через </a:t>
            </a:r>
            <a:r>
              <a:rPr lang="en-US" b="0" i="0" u="sng" dirty="0">
                <a:solidFill>
                  <a:schemeClr val="bg1"/>
                </a:solidFill>
                <a:effectLst/>
                <a:latin typeface="Noto Sans" panose="020B0502040504020204" pitchFamily="34" charset="0"/>
              </a:rPr>
              <a:t>AWS (Amazon Web Services) </a:t>
            </a:r>
            <a:r>
              <a:rPr lang="uk-UA" b="0" i="0" u="sng" dirty="0">
                <a:solidFill>
                  <a:schemeClr val="bg1"/>
                </a:solidFill>
                <a:effectLst/>
                <a:latin typeface="Noto Sans" panose="020B0502040504020204" pitchFamily="34" charset="0"/>
              </a:rPr>
              <a:t>компанія надає надійні інструменти штучного інтелекту та машинного навчання, для побудови моделей, для аналізу зображень і відео, а також </a:t>
            </a:r>
            <a:r>
              <a:rPr lang="en-US" b="0" i="0" u="sng" dirty="0">
                <a:solidFill>
                  <a:schemeClr val="bg1"/>
                </a:solidFill>
                <a:effectLst/>
                <a:latin typeface="Noto Sans" panose="020B0502040504020204" pitchFamily="34" charset="0"/>
              </a:rPr>
              <a:t>Alexa, </a:t>
            </a:r>
            <a:r>
              <a:rPr lang="uk-UA" b="0" i="0" u="sng" dirty="0">
                <a:solidFill>
                  <a:schemeClr val="bg1"/>
                </a:solidFill>
                <a:effectLst/>
                <a:latin typeface="Noto Sans" panose="020B0502040504020204" pitchFamily="34" charset="0"/>
              </a:rPr>
              <a:t>її широко використовуваний інтелектуальний асистент.</a:t>
            </a:r>
          </a:p>
          <a:p>
            <a:endParaRPr lang="uk-UA" dirty="0"/>
          </a:p>
        </p:txBody>
      </p:sp>
      <p:sp>
        <p:nvSpPr>
          <p:cNvPr id="4" name="Номер слайда 3"/>
          <p:cNvSpPr>
            <a:spLocks noGrp="1"/>
          </p:cNvSpPr>
          <p:nvPr>
            <p:ph type="sldNum" sz="quarter" idx="5"/>
          </p:nvPr>
        </p:nvSpPr>
        <p:spPr/>
        <p:txBody>
          <a:bodyPr/>
          <a:lstStyle/>
          <a:p>
            <a:fld id="{6128A687-ACF9-492D-8F35-6007AD990A96}" type="slidenum">
              <a:rPr lang="uk-UA" smtClean="0"/>
              <a:t>45</a:t>
            </a:fld>
            <a:endParaRPr lang="uk-UA"/>
          </a:p>
        </p:txBody>
      </p:sp>
    </p:spTree>
    <p:extLst>
      <p:ext uri="{BB962C8B-B14F-4D97-AF65-F5344CB8AC3E}">
        <p14:creationId xmlns:p14="http://schemas.microsoft.com/office/powerpoint/2010/main" val="383112716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pPr marL="0" indent="0" algn="l" fontAlgn="base">
              <a:buNone/>
            </a:pPr>
            <a:r>
              <a:rPr lang="en-US" sz="1600" b="1" i="0" dirty="0">
                <a:solidFill>
                  <a:srgbClr val="FF0000"/>
                </a:solidFill>
                <a:effectLst/>
                <a:latin typeface="inherit"/>
              </a:rPr>
              <a:t>Meta (Facebook</a:t>
            </a:r>
            <a:r>
              <a:rPr lang="en-US" b="1" i="0" dirty="0">
                <a:solidFill>
                  <a:schemeClr val="bg1"/>
                </a:solidFill>
                <a:effectLst/>
                <a:latin typeface="inherit"/>
              </a:rPr>
              <a:t>)</a:t>
            </a:r>
            <a:endParaRPr lang="en-US" b="1" i="0" dirty="0">
              <a:solidFill>
                <a:schemeClr val="bg1"/>
              </a:solidFill>
              <a:effectLst/>
              <a:latin typeface="Noto Sans" panose="020B0502040504020204" pitchFamily="34" charset="0"/>
            </a:endParaRPr>
          </a:p>
          <a:p>
            <a:pPr marL="0" indent="0" algn="just" fontAlgn="base">
              <a:buNone/>
            </a:pPr>
            <a:r>
              <a:rPr lang="uk-UA" b="0" i="0" u="sng" dirty="0">
                <a:solidFill>
                  <a:schemeClr val="bg1"/>
                </a:solidFill>
                <a:effectLst/>
                <a:latin typeface="Noto Sans" panose="020B0502040504020204" pitchFamily="34" charset="0"/>
              </a:rPr>
              <a:t>Технологічний конгломерат </a:t>
            </a:r>
            <a:r>
              <a:rPr lang="en-US" b="0" i="0" u="sng" dirty="0">
                <a:solidFill>
                  <a:schemeClr val="bg1"/>
                </a:solidFill>
                <a:effectLst/>
                <a:latin typeface="Noto Sans" panose="020B0502040504020204" pitchFamily="34" charset="0"/>
              </a:rPr>
              <a:t>Meta (</a:t>
            </a:r>
            <a:r>
              <a:rPr lang="uk-UA" b="0" i="0" u="sng" dirty="0">
                <a:solidFill>
                  <a:schemeClr val="bg1"/>
                </a:solidFill>
                <a:effectLst/>
                <a:latin typeface="Noto Sans" panose="020B0502040504020204" pitchFamily="34" charset="0"/>
              </a:rPr>
              <a:t>колишній </a:t>
            </a:r>
            <a:r>
              <a:rPr lang="en-US" b="0" i="0" u="sng" dirty="0">
                <a:solidFill>
                  <a:schemeClr val="bg1"/>
                </a:solidFill>
                <a:effectLst/>
                <a:latin typeface="Noto Sans" panose="020B0502040504020204" pitchFamily="34" charset="0"/>
              </a:rPr>
              <a:t>Facebook) </a:t>
            </a:r>
            <a:r>
              <a:rPr lang="uk-UA" b="0" i="0" u="sng" dirty="0">
                <a:solidFill>
                  <a:schemeClr val="bg1"/>
                </a:solidFill>
                <a:effectLst/>
                <a:latin typeface="Noto Sans" panose="020B0502040504020204" pitchFamily="34" charset="0"/>
              </a:rPr>
              <a:t>є лідером інновацій у сфері соціальних медіа та віртуальної реальності. Її дослідницькі лабораторії штучного інтелекту зосереджені на складних </a:t>
            </a:r>
            <a:r>
              <a:rPr lang="uk-UA" b="0" i="0" u="sng" dirty="0" err="1">
                <a:solidFill>
                  <a:schemeClr val="bg1"/>
                </a:solidFill>
                <a:effectLst/>
                <a:latin typeface="Noto Sans" panose="020B0502040504020204" pitchFamily="34" charset="0"/>
              </a:rPr>
              <a:t>проєктах</a:t>
            </a:r>
            <a:r>
              <a:rPr lang="uk-UA" b="0" i="0" u="sng" dirty="0">
                <a:solidFill>
                  <a:schemeClr val="bg1"/>
                </a:solidFill>
                <a:effectLst/>
                <a:latin typeface="Noto Sans" panose="020B0502040504020204" pitchFamily="34" charset="0"/>
              </a:rPr>
              <a:t>, таких як вдосконалене розпізнавання мови, розпізнавання </a:t>
            </a:r>
            <a:r>
              <a:rPr lang="uk-UA" b="0" i="0" u="sng" dirty="0" err="1">
                <a:solidFill>
                  <a:schemeClr val="bg1"/>
                </a:solidFill>
                <a:effectLst/>
                <a:latin typeface="Noto Sans" panose="020B0502040504020204" pitchFamily="34" charset="0"/>
              </a:rPr>
              <a:t>облич</a:t>
            </a:r>
            <a:r>
              <a:rPr lang="uk-UA" b="0" i="0" u="sng" dirty="0">
                <a:solidFill>
                  <a:schemeClr val="bg1"/>
                </a:solidFill>
                <a:effectLst/>
                <a:latin typeface="Noto Sans" panose="020B0502040504020204" pitchFamily="34" charset="0"/>
              </a:rPr>
              <a:t> та системи штучного інтелекту, здатні розуміти контекст у розмовах. </a:t>
            </a:r>
          </a:p>
          <a:p>
            <a:endParaRPr lang="uk-UA" dirty="0"/>
          </a:p>
        </p:txBody>
      </p:sp>
      <p:sp>
        <p:nvSpPr>
          <p:cNvPr id="4" name="Номер слайда 3"/>
          <p:cNvSpPr>
            <a:spLocks noGrp="1"/>
          </p:cNvSpPr>
          <p:nvPr>
            <p:ph type="sldNum" sz="quarter" idx="5"/>
          </p:nvPr>
        </p:nvSpPr>
        <p:spPr/>
        <p:txBody>
          <a:bodyPr/>
          <a:lstStyle/>
          <a:p>
            <a:fld id="{6128A687-ACF9-492D-8F35-6007AD990A96}" type="slidenum">
              <a:rPr lang="uk-UA" smtClean="0"/>
              <a:t>46</a:t>
            </a:fld>
            <a:endParaRPr lang="uk-UA"/>
          </a:p>
        </p:txBody>
      </p:sp>
    </p:spTree>
    <p:extLst>
      <p:ext uri="{BB962C8B-B14F-4D97-AF65-F5344CB8AC3E}">
        <p14:creationId xmlns:p14="http://schemas.microsoft.com/office/powerpoint/2010/main" val="47252492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pPr marL="0" indent="0" algn="l" fontAlgn="base">
              <a:buNone/>
            </a:pPr>
            <a:r>
              <a:rPr lang="en-US" sz="1600" b="1" i="0" dirty="0">
                <a:solidFill>
                  <a:srgbClr val="FF0000"/>
                </a:solidFill>
                <a:effectLst/>
                <a:latin typeface="inherit"/>
              </a:rPr>
              <a:t>IBM</a:t>
            </a:r>
            <a:endParaRPr lang="en-US" b="1" i="0" dirty="0">
              <a:solidFill>
                <a:srgbClr val="FF0000"/>
              </a:solidFill>
              <a:effectLst/>
              <a:latin typeface="Noto Sans" panose="020B0502040504020204" pitchFamily="34" charset="0"/>
            </a:endParaRPr>
          </a:p>
          <a:p>
            <a:pPr marL="0" indent="0" algn="just" fontAlgn="base">
              <a:buNone/>
            </a:pPr>
            <a:r>
              <a:rPr lang="uk-UA" b="0" i="0" u="sng" dirty="0">
                <a:solidFill>
                  <a:schemeClr val="bg1"/>
                </a:solidFill>
                <a:effectLst/>
                <a:latin typeface="Noto Sans" panose="020B0502040504020204" pitchFamily="34" charset="0"/>
              </a:rPr>
              <a:t>Технологічна та консалтингова компанія </a:t>
            </a:r>
            <a:r>
              <a:rPr lang="en-US" b="0" i="0" u="sng" dirty="0">
                <a:solidFill>
                  <a:schemeClr val="bg1"/>
                </a:solidFill>
                <a:effectLst/>
                <a:latin typeface="Noto Sans" panose="020B0502040504020204" pitchFamily="34" charset="0"/>
              </a:rPr>
              <a:t>IBM </a:t>
            </a:r>
            <a:r>
              <a:rPr lang="uk-UA" b="0" i="0" u="sng" dirty="0">
                <a:solidFill>
                  <a:schemeClr val="bg1"/>
                </a:solidFill>
                <a:effectLst/>
                <a:latin typeface="Noto Sans" panose="020B0502040504020204" pitchFamily="34" charset="0"/>
              </a:rPr>
              <a:t>має довгу історію інновацій і є піонером у галузі штучного інтелекту. </a:t>
            </a:r>
            <a:r>
              <a:rPr lang="en-US" b="0" i="0" u="sng" dirty="0">
                <a:solidFill>
                  <a:schemeClr val="bg1"/>
                </a:solidFill>
                <a:effectLst/>
                <a:latin typeface="Noto Sans" panose="020B0502040504020204" pitchFamily="34" charset="0"/>
              </a:rPr>
              <a:t>Watson </a:t>
            </a:r>
            <a:r>
              <a:rPr lang="uk-UA" b="0" i="0" u="sng" dirty="0">
                <a:solidFill>
                  <a:schemeClr val="bg1"/>
                </a:solidFill>
                <a:effectLst/>
                <a:latin typeface="Noto Sans" panose="020B0502040504020204" pitchFamily="34" charset="0"/>
              </a:rPr>
              <a:t>від </a:t>
            </a:r>
            <a:r>
              <a:rPr lang="en-US" b="0" i="0" u="sng" dirty="0">
                <a:solidFill>
                  <a:schemeClr val="bg1"/>
                </a:solidFill>
                <a:effectLst/>
                <a:latin typeface="Noto Sans" panose="020B0502040504020204" pitchFamily="34" charset="0"/>
              </a:rPr>
              <a:t>IBM, </a:t>
            </a:r>
            <a:r>
              <a:rPr lang="uk-UA" b="0" i="0" u="sng" dirty="0">
                <a:solidFill>
                  <a:schemeClr val="bg1"/>
                </a:solidFill>
                <a:effectLst/>
                <a:latin typeface="Noto Sans" panose="020B0502040504020204" pitchFamily="34" charset="0"/>
              </a:rPr>
              <a:t>передова платформа штучного інтелекту, справила значний вплив на такі галузі, як охорона здоров'я, фінанси та освіта.</a:t>
            </a:r>
          </a:p>
          <a:p>
            <a:endParaRPr lang="uk-UA" dirty="0"/>
          </a:p>
        </p:txBody>
      </p:sp>
      <p:sp>
        <p:nvSpPr>
          <p:cNvPr id="4" name="Номер слайда 3"/>
          <p:cNvSpPr>
            <a:spLocks noGrp="1"/>
          </p:cNvSpPr>
          <p:nvPr>
            <p:ph type="sldNum" sz="quarter" idx="5"/>
          </p:nvPr>
        </p:nvSpPr>
        <p:spPr/>
        <p:txBody>
          <a:bodyPr/>
          <a:lstStyle/>
          <a:p>
            <a:fld id="{6128A687-ACF9-492D-8F35-6007AD990A96}" type="slidenum">
              <a:rPr lang="uk-UA" smtClean="0"/>
              <a:t>47</a:t>
            </a:fld>
            <a:endParaRPr lang="uk-UA"/>
          </a:p>
        </p:txBody>
      </p:sp>
    </p:spTree>
    <p:extLst>
      <p:ext uri="{BB962C8B-B14F-4D97-AF65-F5344CB8AC3E}">
        <p14:creationId xmlns:p14="http://schemas.microsoft.com/office/powerpoint/2010/main" val="344437646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pPr marL="0" indent="0" algn="just" fontAlgn="base">
              <a:buNone/>
            </a:pPr>
            <a:r>
              <a:rPr lang="en-US" sz="1600" b="1" i="0" dirty="0">
                <a:solidFill>
                  <a:srgbClr val="FF0000"/>
                </a:solidFill>
                <a:effectLst/>
                <a:latin typeface="inherit"/>
              </a:rPr>
              <a:t>Grok/</a:t>
            </a:r>
            <a:r>
              <a:rPr lang="en-US" sz="1600" b="1" i="0" dirty="0" err="1">
                <a:solidFill>
                  <a:srgbClr val="FF0000"/>
                </a:solidFill>
                <a:effectLst/>
                <a:latin typeface="inherit"/>
              </a:rPr>
              <a:t>xAI</a:t>
            </a:r>
            <a:endParaRPr lang="en-US" sz="1600" b="1" i="0" dirty="0">
              <a:solidFill>
                <a:srgbClr val="FF0000"/>
              </a:solidFill>
              <a:effectLst/>
              <a:latin typeface="Noto Sans" panose="020B0502040504020204" pitchFamily="34" charset="0"/>
            </a:endParaRPr>
          </a:p>
          <a:p>
            <a:pPr marL="0" indent="0" algn="just" fontAlgn="base">
              <a:buNone/>
            </a:pPr>
            <a:r>
              <a:rPr lang="uk-UA" b="0" i="0" u="sng" dirty="0">
                <a:solidFill>
                  <a:schemeClr val="bg1"/>
                </a:solidFill>
                <a:effectLst/>
                <a:latin typeface="Noto Sans" panose="020B0502040504020204" pitchFamily="34" charset="0"/>
              </a:rPr>
              <a:t>Заснована </a:t>
            </a:r>
            <a:r>
              <a:rPr lang="uk-UA" b="0" i="0" u="sng" dirty="0" err="1">
                <a:solidFill>
                  <a:schemeClr val="bg1"/>
                </a:solidFill>
                <a:effectLst/>
                <a:latin typeface="Noto Sans" panose="020B0502040504020204" pitchFamily="34" charset="0"/>
              </a:rPr>
              <a:t>Ілоном</a:t>
            </a:r>
            <a:r>
              <a:rPr lang="uk-UA" b="0" i="0" u="sng" dirty="0">
                <a:solidFill>
                  <a:schemeClr val="bg1"/>
                </a:solidFill>
                <a:effectLst/>
                <a:latin typeface="Noto Sans" panose="020B0502040504020204" pitchFamily="34" charset="0"/>
              </a:rPr>
              <a:t> </a:t>
            </a:r>
            <a:r>
              <a:rPr lang="uk-UA" b="0" i="0" u="sng" dirty="0" err="1">
                <a:solidFill>
                  <a:schemeClr val="bg1"/>
                </a:solidFill>
                <a:effectLst/>
                <a:latin typeface="Noto Sans" panose="020B0502040504020204" pitchFamily="34" charset="0"/>
              </a:rPr>
              <a:t>Маском</a:t>
            </a:r>
            <a:r>
              <a:rPr lang="uk-UA" b="0" i="0" u="sng" dirty="0">
                <a:solidFill>
                  <a:schemeClr val="bg1"/>
                </a:solidFill>
                <a:effectLst/>
                <a:latin typeface="Noto Sans" panose="020B0502040504020204" pitchFamily="34" charset="0"/>
              </a:rPr>
              <a:t>, </a:t>
            </a:r>
            <a:r>
              <a:rPr lang="en-US" b="0" i="0" u="sng" dirty="0" err="1">
                <a:solidFill>
                  <a:schemeClr val="bg1"/>
                </a:solidFill>
                <a:effectLst/>
                <a:latin typeface="Noto Sans" panose="020B0502040504020204" pitchFamily="34" charset="0"/>
              </a:rPr>
              <a:t>xAI</a:t>
            </a:r>
            <a:r>
              <a:rPr lang="en-US" b="0" i="0" u="sng" dirty="0">
                <a:solidFill>
                  <a:schemeClr val="bg1"/>
                </a:solidFill>
                <a:effectLst/>
                <a:latin typeface="Noto Sans" panose="020B0502040504020204" pitchFamily="34" charset="0"/>
              </a:rPr>
              <a:t> — </a:t>
            </a:r>
            <a:r>
              <a:rPr lang="uk-UA" b="0" i="0" u="sng" dirty="0">
                <a:solidFill>
                  <a:schemeClr val="bg1"/>
                </a:solidFill>
                <a:effectLst/>
                <a:latin typeface="Noto Sans" panose="020B0502040504020204" pitchFamily="34" charset="0"/>
              </a:rPr>
              <a:t>це нова дослідницька компанія в галузі штучного інтелекту, яка займається створенням передових моделей штучного інтелекту, спрямованих на розуміння фундаментальної природи Всесвіту. Флагманський продукт </a:t>
            </a:r>
            <a:r>
              <a:rPr lang="en-US" b="0" i="0" u="sng" dirty="0" err="1">
                <a:solidFill>
                  <a:schemeClr val="bg1"/>
                </a:solidFill>
                <a:effectLst/>
                <a:latin typeface="Noto Sans" panose="020B0502040504020204" pitchFamily="34" charset="0"/>
              </a:rPr>
              <a:t>xAI</a:t>
            </a:r>
            <a:r>
              <a:rPr lang="en-US" b="0" i="0" u="sng" dirty="0">
                <a:solidFill>
                  <a:schemeClr val="bg1"/>
                </a:solidFill>
                <a:effectLst/>
                <a:latin typeface="Noto Sans" panose="020B0502040504020204" pitchFamily="34" charset="0"/>
              </a:rPr>
              <a:t>, Grok — </a:t>
            </a:r>
            <a:r>
              <a:rPr lang="uk-UA" b="0" i="0" u="sng" dirty="0">
                <a:solidFill>
                  <a:schemeClr val="bg1"/>
                </a:solidFill>
                <a:effectLst/>
                <a:latin typeface="Noto Sans" panose="020B0502040504020204" pitchFamily="34" charset="0"/>
              </a:rPr>
              <a:t>це асистент штучного інтелекту, який наразі інтегрований з </a:t>
            </a:r>
            <a:r>
              <a:rPr lang="en-US" b="0" i="0" u="sng" dirty="0">
                <a:solidFill>
                  <a:schemeClr val="bg1"/>
                </a:solidFill>
                <a:effectLst/>
                <a:latin typeface="Noto Sans" panose="020B0502040504020204" pitchFamily="34" charset="0"/>
              </a:rPr>
              <a:t>X (</a:t>
            </a:r>
            <a:r>
              <a:rPr lang="uk-UA" b="0" i="0" u="sng" dirty="0">
                <a:solidFill>
                  <a:schemeClr val="bg1"/>
                </a:solidFill>
                <a:effectLst/>
                <a:latin typeface="Noto Sans" panose="020B0502040504020204" pitchFamily="34" charset="0"/>
              </a:rPr>
              <a:t>колишній </a:t>
            </a:r>
            <a:r>
              <a:rPr lang="en-US" b="0" i="0" u="sng" dirty="0">
                <a:solidFill>
                  <a:schemeClr val="bg1"/>
                </a:solidFill>
                <a:effectLst/>
                <a:latin typeface="Noto Sans" panose="020B0502040504020204" pitchFamily="34" charset="0"/>
              </a:rPr>
              <a:t>Twitter) </a:t>
            </a:r>
            <a:r>
              <a:rPr lang="uk-UA" b="0" i="0" u="sng" dirty="0">
                <a:solidFill>
                  <a:schemeClr val="bg1"/>
                </a:solidFill>
                <a:effectLst/>
                <a:latin typeface="Noto Sans" panose="020B0502040504020204" pitchFamily="34" charset="0"/>
              </a:rPr>
              <a:t>і призначений для взаємодії з користувачами безпосередньо на платформі.</a:t>
            </a:r>
          </a:p>
          <a:p>
            <a:endParaRPr lang="uk-UA" dirty="0"/>
          </a:p>
        </p:txBody>
      </p:sp>
      <p:sp>
        <p:nvSpPr>
          <p:cNvPr id="4" name="Номер слайда 3"/>
          <p:cNvSpPr>
            <a:spLocks noGrp="1"/>
          </p:cNvSpPr>
          <p:nvPr>
            <p:ph type="sldNum" sz="quarter" idx="5"/>
          </p:nvPr>
        </p:nvSpPr>
        <p:spPr/>
        <p:txBody>
          <a:bodyPr/>
          <a:lstStyle/>
          <a:p>
            <a:fld id="{6128A687-ACF9-492D-8F35-6007AD990A96}" type="slidenum">
              <a:rPr lang="uk-UA" smtClean="0"/>
              <a:t>48</a:t>
            </a:fld>
            <a:endParaRPr lang="uk-UA"/>
          </a:p>
        </p:txBody>
      </p:sp>
    </p:spTree>
    <p:extLst>
      <p:ext uri="{BB962C8B-B14F-4D97-AF65-F5344CB8AC3E}">
        <p14:creationId xmlns:p14="http://schemas.microsoft.com/office/powerpoint/2010/main" val="276817211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pPr marL="0" indent="0" algn="just" fontAlgn="base">
              <a:buNone/>
            </a:pPr>
            <a:r>
              <a:rPr lang="en-US" sz="1600" b="1" i="0" dirty="0">
                <a:solidFill>
                  <a:srgbClr val="FF0000"/>
                </a:solidFill>
                <a:effectLst/>
                <a:latin typeface="inherit"/>
              </a:rPr>
              <a:t>Tesla</a:t>
            </a:r>
            <a:endParaRPr lang="en-US" b="1" i="0" dirty="0">
              <a:solidFill>
                <a:srgbClr val="FF0000"/>
              </a:solidFill>
              <a:effectLst/>
              <a:latin typeface="Noto Sans" panose="020B0502040504020204" pitchFamily="34" charset="0"/>
            </a:endParaRPr>
          </a:p>
          <a:p>
            <a:pPr marL="0" indent="0" algn="just" fontAlgn="base">
              <a:buNone/>
            </a:pPr>
            <a:r>
              <a:rPr lang="uk-UA" b="0" i="0" u="sng" dirty="0">
                <a:solidFill>
                  <a:schemeClr val="bg1"/>
                </a:solidFill>
                <a:effectLst/>
                <a:latin typeface="Noto Sans" panose="020B0502040504020204" pitchFamily="34" charset="0"/>
              </a:rPr>
              <a:t>Компанія </a:t>
            </a:r>
            <a:r>
              <a:rPr lang="en-US" b="0" i="0" u="sng" dirty="0">
                <a:solidFill>
                  <a:schemeClr val="bg1"/>
                </a:solidFill>
                <a:effectLst/>
                <a:latin typeface="Noto Sans" panose="020B0502040504020204" pitchFamily="34" charset="0"/>
              </a:rPr>
              <a:t>Tesla, </a:t>
            </a:r>
            <a:r>
              <a:rPr lang="uk-UA" b="0" i="0" u="sng" dirty="0">
                <a:solidFill>
                  <a:schemeClr val="bg1"/>
                </a:solidFill>
                <a:effectLst/>
                <a:latin typeface="Noto Sans" panose="020B0502040504020204" pitchFamily="34" charset="0"/>
              </a:rPr>
              <a:t>що виробляє електромобілі та екологічно чисту енергію, використовує штучний інтелект для трансформації автомобільної індустрії. Технологія безпілотного водіння </a:t>
            </a:r>
            <a:r>
              <a:rPr lang="en-US" b="0" i="0" u="sng" dirty="0">
                <a:solidFill>
                  <a:schemeClr val="bg1"/>
                </a:solidFill>
                <a:effectLst/>
                <a:latin typeface="Noto Sans" panose="020B0502040504020204" pitchFamily="34" charset="0"/>
              </a:rPr>
              <a:t>Tesla </a:t>
            </a:r>
            <a:r>
              <a:rPr lang="uk-UA" b="0" i="0" u="sng" dirty="0">
                <a:solidFill>
                  <a:schemeClr val="bg1"/>
                </a:solidFill>
                <a:effectLst/>
                <a:latin typeface="Noto Sans" panose="020B0502040504020204" pitchFamily="34" charset="0"/>
              </a:rPr>
              <a:t>спирається на мережу алгоритмів штучного інтелекту та машинного навчання, які дозволяють автомобілям інтерпретувати дорожні умови, приймати рішення за частки секунди та адаптуватися до складних умов водіння. </a:t>
            </a:r>
          </a:p>
          <a:p>
            <a:endParaRPr lang="uk-UA" dirty="0"/>
          </a:p>
        </p:txBody>
      </p:sp>
      <p:sp>
        <p:nvSpPr>
          <p:cNvPr id="4" name="Номер слайда 3"/>
          <p:cNvSpPr>
            <a:spLocks noGrp="1"/>
          </p:cNvSpPr>
          <p:nvPr>
            <p:ph type="sldNum" sz="quarter" idx="5"/>
          </p:nvPr>
        </p:nvSpPr>
        <p:spPr/>
        <p:txBody>
          <a:bodyPr/>
          <a:lstStyle/>
          <a:p>
            <a:fld id="{6128A687-ACF9-492D-8F35-6007AD990A96}" type="slidenum">
              <a:rPr lang="uk-UA" smtClean="0"/>
              <a:t>49</a:t>
            </a:fld>
            <a:endParaRPr lang="uk-UA"/>
          </a:p>
        </p:txBody>
      </p:sp>
    </p:spTree>
    <p:extLst>
      <p:ext uri="{BB962C8B-B14F-4D97-AF65-F5344CB8AC3E}">
        <p14:creationId xmlns:p14="http://schemas.microsoft.com/office/powerpoint/2010/main" val="214813234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pPr marL="0" indent="0" algn="just" fontAlgn="base">
              <a:buNone/>
            </a:pPr>
            <a:r>
              <a:rPr lang="en-US" sz="1600" b="1" i="0" dirty="0">
                <a:solidFill>
                  <a:srgbClr val="FF0000"/>
                </a:solidFill>
                <a:effectLst/>
                <a:latin typeface="inherit"/>
              </a:rPr>
              <a:t>Apple</a:t>
            </a:r>
            <a:endParaRPr lang="en-US" b="1" i="0" dirty="0">
              <a:solidFill>
                <a:srgbClr val="FF0000"/>
              </a:solidFill>
              <a:effectLst/>
              <a:latin typeface="Noto Sans" panose="020B0502040504020204" pitchFamily="34" charset="0"/>
            </a:endParaRPr>
          </a:p>
          <a:p>
            <a:pPr marL="0" indent="0" algn="just" fontAlgn="base">
              <a:buNone/>
            </a:pPr>
            <a:r>
              <a:rPr lang="uk-UA" i="0" u="sng" dirty="0">
                <a:solidFill>
                  <a:schemeClr val="bg1"/>
                </a:solidFill>
                <a:effectLst/>
                <a:latin typeface="Noto Sans" panose="020B0502040504020204" pitchFamily="34" charset="0"/>
              </a:rPr>
              <a:t>Хоча компанія </a:t>
            </a:r>
            <a:r>
              <a:rPr lang="en-US" i="0" u="sng" dirty="0">
                <a:solidFill>
                  <a:schemeClr val="bg1"/>
                </a:solidFill>
                <a:effectLst/>
                <a:latin typeface="Noto Sans" panose="020B0502040504020204" pitchFamily="34" charset="0"/>
              </a:rPr>
              <a:t>Apple </a:t>
            </a:r>
            <a:r>
              <a:rPr lang="uk-UA" i="0" u="sng" dirty="0">
                <a:solidFill>
                  <a:schemeClr val="bg1"/>
                </a:solidFill>
                <a:effectLst/>
                <a:latin typeface="Noto Sans" panose="020B0502040504020204" pitchFamily="34" charset="0"/>
              </a:rPr>
              <a:t>часто мовчить про свою роботу зі штучним інтелектом, вона є значною силою в цій галузі, а такі продукти, як </a:t>
            </a:r>
            <a:r>
              <a:rPr lang="en-US" i="0" u="sng" dirty="0">
                <a:solidFill>
                  <a:schemeClr val="bg1"/>
                </a:solidFill>
                <a:effectLst/>
                <a:latin typeface="Noto Sans" panose="020B0502040504020204" pitchFamily="34" charset="0"/>
              </a:rPr>
              <a:t>iPhone </a:t>
            </a:r>
            <a:r>
              <a:rPr lang="uk-UA" i="0" u="sng" dirty="0">
                <a:solidFill>
                  <a:schemeClr val="bg1"/>
                </a:solidFill>
                <a:effectLst/>
                <a:latin typeface="Noto Sans" panose="020B0502040504020204" pitchFamily="34" charset="0"/>
              </a:rPr>
              <a:t>і </a:t>
            </a:r>
            <a:r>
              <a:rPr lang="en-US" i="0" u="sng" dirty="0">
                <a:solidFill>
                  <a:schemeClr val="bg1"/>
                </a:solidFill>
                <a:effectLst/>
                <a:latin typeface="Noto Sans" panose="020B0502040504020204" pitchFamily="34" charset="0"/>
              </a:rPr>
              <a:t>Siri, </a:t>
            </a:r>
            <a:r>
              <a:rPr lang="uk-UA" i="0" u="sng" dirty="0">
                <a:solidFill>
                  <a:schemeClr val="bg1"/>
                </a:solidFill>
                <a:effectLst/>
                <a:latin typeface="Noto Sans" panose="020B0502040504020204" pitchFamily="34" charset="0"/>
              </a:rPr>
              <a:t>використовують штучний інтелект для створення інтуїтивно зрозумілого користувачеві інтерфейсу. </a:t>
            </a:r>
          </a:p>
          <a:p>
            <a:endParaRPr lang="uk-UA" dirty="0"/>
          </a:p>
        </p:txBody>
      </p:sp>
      <p:sp>
        <p:nvSpPr>
          <p:cNvPr id="4" name="Номер слайда 3"/>
          <p:cNvSpPr>
            <a:spLocks noGrp="1"/>
          </p:cNvSpPr>
          <p:nvPr>
            <p:ph type="sldNum" sz="quarter" idx="5"/>
          </p:nvPr>
        </p:nvSpPr>
        <p:spPr/>
        <p:txBody>
          <a:bodyPr/>
          <a:lstStyle/>
          <a:p>
            <a:fld id="{6128A687-ACF9-492D-8F35-6007AD990A96}" type="slidenum">
              <a:rPr lang="uk-UA" smtClean="0"/>
              <a:t>50</a:t>
            </a:fld>
            <a:endParaRPr lang="uk-UA"/>
          </a:p>
        </p:txBody>
      </p:sp>
    </p:spTree>
    <p:extLst>
      <p:ext uri="{BB962C8B-B14F-4D97-AF65-F5344CB8AC3E}">
        <p14:creationId xmlns:p14="http://schemas.microsoft.com/office/powerpoint/2010/main" val="190654601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pPr marL="0" indent="0" algn="just" fontAlgn="base">
              <a:buNone/>
            </a:pPr>
            <a:r>
              <a:rPr lang="en-US" sz="1600" b="1" i="0" dirty="0" err="1">
                <a:solidFill>
                  <a:srgbClr val="FF0000"/>
                </a:solidFill>
                <a:effectLst/>
                <a:latin typeface="Arial" panose="020B0604020202020204" pitchFamily="34" charset="0"/>
              </a:rPr>
              <a:t>DeepSeek</a:t>
            </a:r>
            <a:r>
              <a:rPr lang="en-US" sz="1600" b="0" i="0" dirty="0">
                <a:solidFill>
                  <a:srgbClr val="202122"/>
                </a:solidFill>
                <a:effectLst/>
                <a:latin typeface="Arial" panose="020B0604020202020204" pitchFamily="34" charset="0"/>
              </a:rPr>
              <a:t> </a:t>
            </a:r>
            <a:endParaRPr lang="uk-UA" sz="1600" b="0" i="0" dirty="0">
              <a:solidFill>
                <a:srgbClr val="202122"/>
              </a:solidFill>
              <a:effectLst/>
              <a:latin typeface="Arial" panose="020B0604020202020204" pitchFamily="34" charset="0"/>
            </a:endParaRPr>
          </a:p>
          <a:p>
            <a:pPr marL="0" indent="0" algn="just" fontAlgn="base">
              <a:buNone/>
            </a:pPr>
            <a:r>
              <a:rPr lang="uk-UA" b="0" i="0" u="sng" dirty="0">
                <a:solidFill>
                  <a:schemeClr val="bg1"/>
                </a:solidFill>
                <a:effectLst/>
                <a:latin typeface="Arial" panose="020B0604020202020204" pitchFamily="34" charset="0"/>
              </a:rPr>
              <a:t>Китайська компанія в галузі </a:t>
            </a:r>
            <a:r>
              <a:rPr lang="uk-UA" b="0" i="0" u="sng" strike="noStrike" dirty="0">
                <a:solidFill>
                  <a:schemeClr val="bg1"/>
                </a:solidFill>
                <a:effectLst/>
                <a:latin typeface="Arial" panose="020B0604020202020204" pitchFamily="34" charset="0"/>
                <a:hlinkClick r:id="rId3" tooltip="Штучний інтелект">
                  <a:extLst>
                    <a:ext uri="{A12FA001-AC4F-418D-AE19-62706E023703}">
                      <ahyp:hlinkClr xmlns:ahyp="http://schemas.microsoft.com/office/drawing/2018/hyperlinkcolor" val="tx"/>
                    </a:ext>
                  </a:extLst>
                </a:hlinkClick>
              </a:rPr>
              <a:t>штучного інтелекту</a:t>
            </a:r>
            <a:r>
              <a:rPr lang="uk-UA" b="0" i="0" u="sng" dirty="0">
                <a:solidFill>
                  <a:schemeClr val="bg1"/>
                </a:solidFill>
                <a:effectLst/>
                <a:latin typeface="Arial" panose="020B0604020202020204" pitchFamily="34" charset="0"/>
              </a:rPr>
              <a:t>, яка розробляє </a:t>
            </a:r>
            <a:r>
              <a:rPr lang="uk-UA" b="0" i="0" u="sng" strike="noStrike" dirty="0">
                <a:solidFill>
                  <a:schemeClr val="bg1"/>
                </a:solidFill>
                <a:effectLst/>
                <a:latin typeface="Arial" panose="020B0604020202020204" pitchFamily="34" charset="0"/>
                <a:hlinkClick r:id="rId4" tooltip="Велика мовна модель">
                  <a:extLst>
                    <a:ext uri="{A12FA001-AC4F-418D-AE19-62706E023703}">
                      <ahyp:hlinkClr xmlns:ahyp="http://schemas.microsoft.com/office/drawing/2018/hyperlinkcolor" val="tx"/>
                    </a:ext>
                  </a:extLst>
                </a:hlinkClick>
              </a:rPr>
              <a:t>великі </a:t>
            </a:r>
            <a:r>
              <a:rPr lang="uk-UA" b="0" i="0" u="sng" strike="noStrike" dirty="0" err="1">
                <a:solidFill>
                  <a:schemeClr val="bg1"/>
                </a:solidFill>
                <a:effectLst/>
                <a:latin typeface="Arial" panose="020B0604020202020204" pitchFamily="34" charset="0"/>
                <a:hlinkClick r:id="rId4" tooltip="Велика мовна модель">
                  <a:extLst>
                    <a:ext uri="{A12FA001-AC4F-418D-AE19-62706E023703}">
                      <ahyp:hlinkClr xmlns:ahyp="http://schemas.microsoft.com/office/drawing/2018/hyperlinkcolor" val="tx"/>
                    </a:ext>
                  </a:extLst>
                </a:hlinkClick>
              </a:rPr>
              <a:t>мовні</a:t>
            </a:r>
            <a:r>
              <a:rPr lang="uk-UA" b="0" i="0" u="sng" strike="noStrike" dirty="0">
                <a:solidFill>
                  <a:schemeClr val="bg1"/>
                </a:solidFill>
                <a:effectLst/>
                <a:latin typeface="Arial" panose="020B0604020202020204" pitchFamily="34" charset="0"/>
                <a:hlinkClick r:id="rId4" tooltip="Велика мовна модель">
                  <a:extLst>
                    <a:ext uri="{A12FA001-AC4F-418D-AE19-62706E023703}">
                      <ahyp:hlinkClr xmlns:ahyp="http://schemas.microsoft.com/office/drawing/2018/hyperlinkcolor" val="tx"/>
                    </a:ext>
                  </a:extLst>
                </a:hlinkClick>
              </a:rPr>
              <a:t> моделі</a:t>
            </a:r>
            <a:r>
              <a:rPr lang="uk-UA" b="0" i="0" u="sng" dirty="0">
                <a:solidFill>
                  <a:schemeClr val="bg1"/>
                </a:solidFill>
                <a:effectLst/>
                <a:latin typeface="Arial" panose="020B0604020202020204" pitchFamily="34" charset="0"/>
              </a:rPr>
              <a:t> (</a:t>
            </a:r>
            <a:r>
              <a:rPr lang="en-US" b="0" i="0" u="sng" dirty="0">
                <a:solidFill>
                  <a:schemeClr val="bg1"/>
                </a:solidFill>
                <a:effectLst/>
                <a:latin typeface="Arial" panose="020B0604020202020204" pitchFamily="34" charset="0"/>
              </a:rPr>
              <a:t>Large Language Model, LLM) </a:t>
            </a:r>
            <a:r>
              <a:rPr lang="uk-UA" b="0" i="0" u="sng" strike="noStrike" dirty="0">
                <a:solidFill>
                  <a:schemeClr val="bg1"/>
                </a:solidFill>
                <a:effectLst/>
                <a:latin typeface="Arial" panose="020B0604020202020204" pitchFamily="34" charset="0"/>
                <a:hlinkClick r:id="rId5" tooltip="Політика відкритого коду">
                  <a:extLst>
                    <a:ext uri="{A12FA001-AC4F-418D-AE19-62706E023703}">
                      <ahyp:hlinkClr xmlns:ahyp="http://schemas.microsoft.com/office/drawing/2018/hyperlinkcolor" val="tx"/>
                    </a:ext>
                  </a:extLst>
                </a:hlinkClick>
              </a:rPr>
              <a:t>з відкритим кодом</a:t>
            </a:r>
            <a:r>
              <a:rPr lang="uk-UA" b="0" i="0" u="sng" dirty="0">
                <a:solidFill>
                  <a:schemeClr val="bg1"/>
                </a:solidFill>
                <a:effectLst/>
                <a:latin typeface="Arial" panose="020B0604020202020204" pitchFamily="34" charset="0"/>
              </a:rPr>
              <a:t>.  </a:t>
            </a:r>
            <a:r>
              <a:rPr lang="uk-UA" b="0" i="0" u="sng" dirty="0">
                <a:solidFill>
                  <a:srgbClr val="202122"/>
                </a:solidFill>
                <a:effectLst/>
                <a:latin typeface="Arial" panose="020B0604020202020204" pitchFamily="34" charset="0"/>
              </a:rPr>
              <a:t>Рівень відповідей моделі </a:t>
            </a:r>
            <a:r>
              <a:rPr lang="en-US" b="0" i="0" u="sng" dirty="0">
                <a:solidFill>
                  <a:srgbClr val="202122"/>
                </a:solidFill>
                <a:effectLst/>
                <a:latin typeface="Arial" panose="020B0604020202020204" pitchFamily="34" charset="0"/>
              </a:rPr>
              <a:t>R1, </a:t>
            </a:r>
            <a:r>
              <a:rPr lang="uk-UA" b="0" i="0" u="sng" dirty="0">
                <a:solidFill>
                  <a:srgbClr val="202122"/>
                </a:solidFill>
                <a:effectLst/>
                <a:latin typeface="Arial" panose="020B0604020202020204" pitchFamily="34" charset="0"/>
              </a:rPr>
              <a:t>розробленої </a:t>
            </a:r>
            <a:r>
              <a:rPr lang="en-US" b="0" i="0" u="sng" dirty="0" err="1">
                <a:solidFill>
                  <a:srgbClr val="202122"/>
                </a:solidFill>
                <a:effectLst/>
                <a:latin typeface="Arial" panose="020B0604020202020204" pitchFamily="34" charset="0"/>
              </a:rPr>
              <a:t>DeepSeek</a:t>
            </a:r>
            <a:r>
              <a:rPr lang="en-US" b="0" i="0" u="sng" dirty="0">
                <a:solidFill>
                  <a:srgbClr val="202122"/>
                </a:solidFill>
                <a:effectLst/>
                <a:latin typeface="Arial" panose="020B0604020202020204" pitchFamily="34" charset="0"/>
              </a:rPr>
              <a:t>, </a:t>
            </a:r>
            <a:r>
              <a:rPr lang="uk-UA" b="0" i="0" u="sng" dirty="0">
                <a:solidFill>
                  <a:srgbClr val="202122"/>
                </a:solidFill>
                <a:effectLst/>
                <a:latin typeface="Arial" panose="020B0604020202020204" pitchFamily="34" charset="0"/>
              </a:rPr>
              <a:t>знаходиться на такому ж рівні, як інші сучасні </a:t>
            </a:r>
            <a:r>
              <a:rPr lang="en-US" b="0" i="0" u="sng" dirty="0">
                <a:solidFill>
                  <a:srgbClr val="202122"/>
                </a:solidFill>
                <a:effectLst/>
                <a:latin typeface="Arial" panose="020B0604020202020204" pitchFamily="34" charset="0"/>
              </a:rPr>
              <a:t>LLM, </a:t>
            </a:r>
            <a:r>
              <a:rPr lang="uk-UA" b="0" i="0" u="sng" dirty="0">
                <a:solidFill>
                  <a:srgbClr val="202122"/>
                </a:solidFill>
                <a:effectLst/>
                <a:latin typeface="Arial" panose="020B0604020202020204" pitchFamily="34" charset="0"/>
              </a:rPr>
              <a:t>наприклад як </a:t>
            </a:r>
            <a:r>
              <a:rPr lang="en-US" b="0" i="0" u="sng" dirty="0">
                <a:solidFill>
                  <a:schemeClr val="bg1"/>
                </a:solidFill>
                <a:effectLst/>
                <a:latin typeface="Arial" panose="020B0604020202020204" pitchFamily="34" charset="0"/>
                <a:hlinkClick r:id="rId6">
                  <a:extLst>
                    <a:ext uri="{A12FA001-AC4F-418D-AE19-62706E023703}">
                      <ahyp:hlinkClr xmlns:ahyp="http://schemas.microsoft.com/office/drawing/2018/hyperlinkcolor" val="tx"/>
                    </a:ext>
                  </a:extLst>
                </a:hlinkClick>
              </a:rPr>
              <a:t>GPT-4</a:t>
            </a:r>
            <a:endParaRPr lang="uk-UA" b="0" i="0" u="sng" dirty="0">
              <a:solidFill>
                <a:schemeClr val="bg1"/>
              </a:solidFill>
              <a:effectLst/>
              <a:latin typeface="Arial" panose="020B0604020202020204" pitchFamily="34" charset="0"/>
            </a:endParaRPr>
          </a:p>
          <a:p>
            <a:endParaRPr lang="uk-UA" dirty="0"/>
          </a:p>
        </p:txBody>
      </p:sp>
      <p:sp>
        <p:nvSpPr>
          <p:cNvPr id="4" name="Номер слайда 3"/>
          <p:cNvSpPr>
            <a:spLocks noGrp="1"/>
          </p:cNvSpPr>
          <p:nvPr>
            <p:ph type="sldNum" sz="quarter" idx="5"/>
          </p:nvPr>
        </p:nvSpPr>
        <p:spPr/>
        <p:txBody>
          <a:bodyPr/>
          <a:lstStyle/>
          <a:p>
            <a:fld id="{6128A687-ACF9-492D-8F35-6007AD990A96}" type="slidenum">
              <a:rPr lang="uk-UA" smtClean="0"/>
              <a:t>51</a:t>
            </a:fld>
            <a:endParaRPr lang="uk-UA"/>
          </a:p>
        </p:txBody>
      </p:sp>
    </p:spTree>
    <p:extLst>
      <p:ext uri="{BB962C8B-B14F-4D97-AF65-F5344CB8AC3E}">
        <p14:creationId xmlns:p14="http://schemas.microsoft.com/office/powerpoint/2010/main" val="411236323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pPr marL="0" indent="0" algn="just" fontAlgn="base">
              <a:buNone/>
            </a:pPr>
            <a:r>
              <a:rPr lang="en-US" sz="1600" b="1" i="0" dirty="0">
                <a:solidFill>
                  <a:srgbClr val="FF0000"/>
                </a:solidFill>
                <a:effectLst/>
                <a:latin typeface="Noto Sans" panose="020B0502040504020204" pitchFamily="34" charset="0"/>
              </a:rPr>
              <a:t>Mistral AI </a:t>
            </a:r>
            <a:endParaRPr lang="uk-UA" sz="1600" b="1" i="0" dirty="0">
              <a:solidFill>
                <a:srgbClr val="FF0000"/>
              </a:solidFill>
              <a:effectLst/>
              <a:latin typeface="Noto Sans" panose="020B0502040504020204" pitchFamily="34" charset="0"/>
            </a:endParaRPr>
          </a:p>
          <a:p>
            <a:pPr marL="0" indent="0" algn="just" fontAlgn="base">
              <a:buNone/>
            </a:pPr>
            <a:r>
              <a:rPr lang="uk-UA" dirty="0">
                <a:solidFill>
                  <a:schemeClr val="bg1"/>
                </a:solidFill>
                <a:latin typeface="Noto Sans" panose="020B0502040504020204" pitchFamily="34" charset="0"/>
              </a:rPr>
              <a:t>Французький стартап ШІ що </a:t>
            </a:r>
            <a:r>
              <a:rPr lang="uk-UA" b="0" i="0" dirty="0">
                <a:solidFill>
                  <a:srgbClr val="181716"/>
                </a:solidFill>
                <a:effectLst/>
                <a:latin typeface="Noto Sans" panose="020B0502040504020204" pitchFamily="34" charset="0"/>
              </a:rPr>
              <a:t>планує перевершити останню версію </a:t>
            </a:r>
            <a:r>
              <a:rPr lang="en-US" b="0" i="0" dirty="0" err="1">
                <a:solidFill>
                  <a:srgbClr val="181716"/>
                </a:solidFill>
                <a:effectLst/>
                <a:latin typeface="Noto Sans" panose="020B0502040504020204" pitchFamily="34" charset="0"/>
              </a:rPr>
              <a:t>DeepSeek</a:t>
            </a:r>
            <a:r>
              <a:rPr lang="en-US" b="0" i="0" dirty="0">
                <a:solidFill>
                  <a:srgbClr val="181716"/>
                </a:solidFill>
                <a:effectLst/>
                <a:latin typeface="Noto Sans" panose="020B0502040504020204" pitchFamily="34" charset="0"/>
              </a:rPr>
              <a:t>, </a:t>
            </a:r>
            <a:r>
              <a:rPr lang="uk-UA" b="0" i="0" dirty="0">
                <a:solidFill>
                  <a:srgbClr val="181716"/>
                </a:solidFill>
                <a:effectLst/>
                <a:latin typeface="Noto Sans" panose="020B0502040504020204" pitchFamily="34" charset="0"/>
              </a:rPr>
              <a:t>використовуючи відкритий код як більш економічний спосіб створення потужного ШІ без величезних фінансових вкладень. </a:t>
            </a:r>
            <a:endParaRPr lang="uk-UA" b="0" i="0" dirty="0">
              <a:solidFill>
                <a:schemeClr val="bg1"/>
              </a:solidFill>
              <a:effectLst/>
              <a:latin typeface="Noto Sans" panose="020B0502040504020204" pitchFamily="34" charset="0"/>
            </a:endParaRPr>
          </a:p>
          <a:p>
            <a:endParaRPr lang="uk-UA" dirty="0"/>
          </a:p>
        </p:txBody>
      </p:sp>
      <p:sp>
        <p:nvSpPr>
          <p:cNvPr id="4" name="Номер слайда 3"/>
          <p:cNvSpPr>
            <a:spLocks noGrp="1"/>
          </p:cNvSpPr>
          <p:nvPr>
            <p:ph type="sldNum" sz="quarter" idx="5"/>
          </p:nvPr>
        </p:nvSpPr>
        <p:spPr/>
        <p:txBody>
          <a:bodyPr/>
          <a:lstStyle/>
          <a:p>
            <a:fld id="{6128A687-ACF9-492D-8F35-6007AD990A96}" type="slidenum">
              <a:rPr lang="uk-UA" smtClean="0"/>
              <a:t>52</a:t>
            </a:fld>
            <a:endParaRPr lang="uk-UA"/>
          </a:p>
        </p:txBody>
      </p:sp>
    </p:spTree>
    <p:extLst>
      <p:ext uri="{BB962C8B-B14F-4D97-AF65-F5344CB8AC3E}">
        <p14:creationId xmlns:p14="http://schemas.microsoft.com/office/powerpoint/2010/main" val="12039285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ru-RU"/>
              <a:t>Образец заголовка</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fld id="{E29DB137-0CC4-42FB-9A1A-E40376F1ACE1}" type="datetimeFigureOut">
              <a:rPr lang="uk-UA" smtClean="0"/>
              <a:t>24.06.2025</a:t>
            </a:fld>
            <a:endParaRPr lang="uk-UA"/>
          </a:p>
        </p:txBody>
      </p:sp>
      <p:sp>
        <p:nvSpPr>
          <p:cNvPr id="5" name="Footer Placeholder 4"/>
          <p:cNvSpPr>
            <a:spLocks noGrp="1"/>
          </p:cNvSpPr>
          <p:nvPr>
            <p:ph type="ftr" sz="quarter" idx="11"/>
          </p:nvPr>
        </p:nvSpPr>
        <p:spPr/>
        <p:txBody>
          <a:bodyPr/>
          <a:lstStyle/>
          <a:p>
            <a:endParaRPr lang="uk-UA"/>
          </a:p>
        </p:txBody>
      </p:sp>
      <p:sp>
        <p:nvSpPr>
          <p:cNvPr id="6" name="Slide Number Placeholder 5"/>
          <p:cNvSpPr>
            <a:spLocks noGrp="1"/>
          </p:cNvSpPr>
          <p:nvPr>
            <p:ph type="sldNum" sz="quarter" idx="12"/>
          </p:nvPr>
        </p:nvSpPr>
        <p:spPr/>
        <p:txBody>
          <a:bodyPr/>
          <a:lstStyle/>
          <a:p>
            <a:fld id="{7645E4D5-8E6A-46C9-8CBC-38F0BCDE3178}" type="slidenum">
              <a:rPr lang="uk-UA" smtClean="0"/>
              <a:t>‹#›</a:t>
            </a:fld>
            <a:endParaRPr lang="uk-UA"/>
          </a:p>
        </p:txBody>
      </p:sp>
    </p:spTree>
    <p:extLst>
      <p:ext uri="{BB962C8B-B14F-4D97-AF65-F5344CB8AC3E}">
        <p14:creationId xmlns:p14="http://schemas.microsoft.com/office/powerpoint/2010/main" val="12020090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3"/>
          <p:cNvSpPr>
            <a:spLocks noGrp="1"/>
          </p:cNvSpPr>
          <p:nvPr>
            <p:ph type="dt" sz="half" idx="10"/>
          </p:nvPr>
        </p:nvSpPr>
        <p:spPr/>
        <p:txBody>
          <a:bodyPr/>
          <a:lstStyle/>
          <a:p>
            <a:fld id="{E29DB137-0CC4-42FB-9A1A-E40376F1ACE1}" type="datetimeFigureOut">
              <a:rPr lang="uk-UA" smtClean="0"/>
              <a:t>24.06.2025</a:t>
            </a:fld>
            <a:endParaRPr lang="uk-UA"/>
          </a:p>
        </p:txBody>
      </p:sp>
      <p:sp>
        <p:nvSpPr>
          <p:cNvPr id="5" name="Footer Placeholder 4"/>
          <p:cNvSpPr>
            <a:spLocks noGrp="1"/>
          </p:cNvSpPr>
          <p:nvPr>
            <p:ph type="ftr" sz="quarter" idx="11"/>
          </p:nvPr>
        </p:nvSpPr>
        <p:spPr/>
        <p:txBody>
          <a:bodyPr/>
          <a:lstStyle/>
          <a:p>
            <a:endParaRPr lang="uk-UA"/>
          </a:p>
        </p:txBody>
      </p:sp>
      <p:sp>
        <p:nvSpPr>
          <p:cNvPr id="6" name="Slide Number Placeholder 5"/>
          <p:cNvSpPr>
            <a:spLocks noGrp="1"/>
          </p:cNvSpPr>
          <p:nvPr>
            <p:ph type="sldNum" sz="quarter" idx="12"/>
          </p:nvPr>
        </p:nvSpPr>
        <p:spPr/>
        <p:txBody>
          <a:bodyPr/>
          <a:lstStyle/>
          <a:p>
            <a:fld id="{7645E4D5-8E6A-46C9-8CBC-38F0BCDE3178}" type="slidenum">
              <a:rPr lang="uk-UA" smtClean="0"/>
              <a:t>‹#›</a:t>
            </a:fld>
            <a:endParaRPr lang="uk-UA"/>
          </a:p>
        </p:txBody>
      </p:sp>
    </p:spTree>
    <p:extLst>
      <p:ext uri="{BB962C8B-B14F-4D97-AF65-F5344CB8AC3E}">
        <p14:creationId xmlns:p14="http://schemas.microsoft.com/office/powerpoint/2010/main" val="228190597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ru-RU"/>
              <a:t>Образец заголовка</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E29DB137-0CC4-42FB-9A1A-E40376F1ACE1}" type="datetimeFigureOut">
              <a:rPr lang="uk-UA" smtClean="0"/>
              <a:t>24.06.2025</a:t>
            </a:fld>
            <a:endParaRPr lang="uk-UA"/>
          </a:p>
        </p:txBody>
      </p:sp>
      <p:sp>
        <p:nvSpPr>
          <p:cNvPr id="5" name="Footer Placeholder 4"/>
          <p:cNvSpPr>
            <a:spLocks noGrp="1"/>
          </p:cNvSpPr>
          <p:nvPr>
            <p:ph type="ftr" sz="quarter" idx="11"/>
          </p:nvPr>
        </p:nvSpPr>
        <p:spPr/>
        <p:txBody>
          <a:bodyPr/>
          <a:lstStyle/>
          <a:p>
            <a:endParaRPr lang="uk-UA"/>
          </a:p>
        </p:txBody>
      </p:sp>
      <p:sp>
        <p:nvSpPr>
          <p:cNvPr id="6" name="Slide Number Placeholder 5"/>
          <p:cNvSpPr>
            <a:spLocks noGrp="1"/>
          </p:cNvSpPr>
          <p:nvPr>
            <p:ph type="sldNum" sz="quarter" idx="12"/>
          </p:nvPr>
        </p:nvSpPr>
        <p:spPr/>
        <p:txBody>
          <a:bodyPr/>
          <a:lstStyle/>
          <a:p>
            <a:fld id="{7645E4D5-8E6A-46C9-8CBC-38F0BCDE3178}" type="slidenum">
              <a:rPr lang="uk-UA" smtClean="0"/>
              <a:t>‹#›</a:t>
            </a:fld>
            <a:endParaRPr lang="uk-UA"/>
          </a:p>
        </p:txBody>
      </p:sp>
    </p:spTree>
    <p:extLst>
      <p:ext uri="{BB962C8B-B14F-4D97-AF65-F5344CB8AC3E}">
        <p14:creationId xmlns:p14="http://schemas.microsoft.com/office/powerpoint/2010/main" val="178357689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E29DB137-0CC4-42FB-9A1A-E40376F1ACE1}" type="datetimeFigureOut">
              <a:rPr lang="uk-UA" smtClean="0"/>
              <a:t>24.06.2025</a:t>
            </a:fld>
            <a:endParaRPr lang="uk-UA"/>
          </a:p>
        </p:txBody>
      </p:sp>
      <p:sp>
        <p:nvSpPr>
          <p:cNvPr id="6" name="Footer Placeholder 5"/>
          <p:cNvSpPr>
            <a:spLocks noGrp="1"/>
          </p:cNvSpPr>
          <p:nvPr>
            <p:ph type="ftr" sz="quarter" idx="11"/>
          </p:nvPr>
        </p:nvSpPr>
        <p:spPr/>
        <p:txBody>
          <a:bodyPr/>
          <a:lstStyle/>
          <a:p>
            <a:endParaRPr lang="uk-UA"/>
          </a:p>
        </p:txBody>
      </p:sp>
      <p:sp>
        <p:nvSpPr>
          <p:cNvPr id="7" name="Slide Number Placeholder 6"/>
          <p:cNvSpPr>
            <a:spLocks noGrp="1"/>
          </p:cNvSpPr>
          <p:nvPr>
            <p:ph type="sldNum" sz="quarter" idx="12"/>
          </p:nvPr>
        </p:nvSpPr>
        <p:spPr/>
        <p:txBody>
          <a:bodyPr/>
          <a:lstStyle/>
          <a:p>
            <a:fld id="{7645E4D5-8E6A-46C9-8CBC-38F0BCDE3178}" type="slidenum">
              <a:rPr lang="uk-UA" smtClean="0"/>
              <a:t>‹#›</a:t>
            </a:fld>
            <a:endParaRPr lang="uk-UA"/>
          </a:p>
        </p:txBody>
      </p:sp>
    </p:spTree>
    <p:extLst>
      <p:ext uri="{BB962C8B-B14F-4D97-AF65-F5344CB8AC3E}">
        <p14:creationId xmlns:p14="http://schemas.microsoft.com/office/powerpoint/2010/main" val="209672049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a:t>Образец заголовка</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E29DB137-0CC4-42FB-9A1A-E40376F1ACE1}" type="datetimeFigureOut">
              <a:rPr lang="uk-UA" smtClean="0"/>
              <a:t>24.06.2025</a:t>
            </a:fld>
            <a:endParaRPr lang="uk-UA"/>
          </a:p>
        </p:txBody>
      </p:sp>
      <p:sp>
        <p:nvSpPr>
          <p:cNvPr id="8" name="Footer Placeholder 7"/>
          <p:cNvSpPr>
            <a:spLocks noGrp="1"/>
          </p:cNvSpPr>
          <p:nvPr>
            <p:ph type="ftr" sz="quarter" idx="11"/>
          </p:nvPr>
        </p:nvSpPr>
        <p:spPr/>
        <p:txBody>
          <a:bodyPr/>
          <a:lstStyle/>
          <a:p>
            <a:endParaRPr lang="uk-UA"/>
          </a:p>
        </p:txBody>
      </p:sp>
      <p:sp>
        <p:nvSpPr>
          <p:cNvPr id="9" name="Slide Number Placeholder 8"/>
          <p:cNvSpPr>
            <a:spLocks noGrp="1"/>
          </p:cNvSpPr>
          <p:nvPr>
            <p:ph type="sldNum" sz="quarter" idx="12"/>
          </p:nvPr>
        </p:nvSpPr>
        <p:spPr/>
        <p:txBody>
          <a:bodyPr/>
          <a:lstStyle/>
          <a:p>
            <a:fld id="{7645E4D5-8E6A-46C9-8CBC-38F0BCDE3178}" type="slidenum">
              <a:rPr lang="uk-UA" smtClean="0"/>
              <a:t>‹#›</a:t>
            </a:fld>
            <a:endParaRPr lang="uk-UA"/>
          </a:p>
        </p:txBody>
      </p:sp>
    </p:spTree>
    <p:extLst>
      <p:ext uri="{BB962C8B-B14F-4D97-AF65-F5344CB8AC3E}">
        <p14:creationId xmlns:p14="http://schemas.microsoft.com/office/powerpoint/2010/main" val="338519696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7" name="Date Placeholder 2"/>
          <p:cNvSpPr>
            <a:spLocks noGrp="1"/>
          </p:cNvSpPr>
          <p:nvPr>
            <p:ph type="dt" sz="half" idx="10"/>
          </p:nvPr>
        </p:nvSpPr>
        <p:spPr/>
        <p:txBody>
          <a:bodyPr/>
          <a:lstStyle/>
          <a:p>
            <a:fld id="{E29DB137-0CC4-42FB-9A1A-E40376F1ACE1}" type="datetimeFigureOut">
              <a:rPr lang="uk-UA" smtClean="0"/>
              <a:t>24.06.2025</a:t>
            </a:fld>
            <a:endParaRPr lang="uk-UA"/>
          </a:p>
        </p:txBody>
      </p:sp>
      <p:sp>
        <p:nvSpPr>
          <p:cNvPr id="5" name="Footer Placeholder 3"/>
          <p:cNvSpPr>
            <a:spLocks noGrp="1"/>
          </p:cNvSpPr>
          <p:nvPr>
            <p:ph type="ftr" sz="quarter" idx="11"/>
          </p:nvPr>
        </p:nvSpPr>
        <p:spPr/>
        <p:txBody>
          <a:bodyPr/>
          <a:lstStyle/>
          <a:p>
            <a:endParaRPr lang="uk-UA"/>
          </a:p>
        </p:txBody>
      </p:sp>
      <p:sp>
        <p:nvSpPr>
          <p:cNvPr id="6" name="Slide Number Placeholder 4"/>
          <p:cNvSpPr>
            <a:spLocks noGrp="1"/>
          </p:cNvSpPr>
          <p:nvPr>
            <p:ph type="sldNum" sz="quarter" idx="12"/>
          </p:nvPr>
        </p:nvSpPr>
        <p:spPr/>
        <p:txBody>
          <a:bodyPr/>
          <a:lstStyle/>
          <a:p>
            <a:fld id="{7645E4D5-8E6A-46C9-8CBC-38F0BCDE3178}" type="slidenum">
              <a:rPr lang="uk-UA" smtClean="0"/>
              <a:t>‹#›</a:t>
            </a:fld>
            <a:endParaRPr lang="uk-UA"/>
          </a:p>
        </p:txBody>
      </p:sp>
    </p:spTree>
    <p:extLst>
      <p:ext uri="{BB962C8B-B14F-4D97-AF65-F5344CB8AC3E}">
        <p14:creationId xmlns:p14="http://schemas.microsoft.com/office/powerpoint/2010/main" val="165122245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E29DB137-0CC4-42FB-9A1A-E40376F1ACE1}" type="datetimeFigureOut">
              <a:rPr lang="uk-UA" smtClean="0"/>
              <a:t>24.06.2025</a:t>
            </a:fld>
            <a:endParaRPr lang="uk-UA"/>
          </a:p>
        </p:txBody>
      </p:sp>
      <p:sp>
        <p:nvSpPr>
          <p:cNvPr id="5" name="Footer Placeholder 2"/>
          <p:cNvSpPr>
            <a:spLocks noGrp="1"/>
          </p:cNvSpPr>
          <p:nvPr>
            <p:ph type="ftr" sz="quarter" idx="11"/>
          </p:nvPr>
        </p:nvSpPr>
        <p:spPr/>
        <p:txBody>
          <a:bodyPr/>
          <a:lstStyle/>
          <a:p>
            <a:endParaRPr lang="uk-UA"/>
          </a:p>
        </p:txBody>
      </p:sp>
      <p:sp>
        <p:nvSpPr>
          <p:cNvPr id="6" name="Slide Number Placeholder 3"/>
          <p:cNvSpPr>
            <a:spLocks noGrp="1"/>
          </p:cNvSpPr>
          <p:nvPr>
            <p:ph type="sldNum" sz="quarter" idx="12"/>
          </p:nvPr>
        </p:nvSpPr>
        <p:spPr/>
        <p:txBody>
          <a:bodyPr/>
          <a:lstStyle/>
          <a:p>
            <a:fld id="{7645E4D5-8E6A-46C9-8CBC-38F0BCDE3178}" type="slidenum">
              <a:rPr lang="uk-UA" smtClean="0"/>
              <a:t>‹#›</a:t>
            </a:fld>
            <a:endParaRPr lang="uk-UA"/>
          </a:p>
        </p:txBody>
      </p:sp>
    </p:spTree>
    <p:extLst>
      <p:ext uri="{BB962C8B-B14F-4D97-AF65-F5344CB8AC3E}">
        <p14:creationId xmlns:p14="http://schemas.microsoft.com/office/powerpoint/2010/main" val="103884215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ru-RU"/>
              <a:t>Образец заголовка</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7" name="Date Placeholder 4"/>
          <p:cNvSpPr>
            <a:spLocks noGrp="1"/>
          </p:cNvSpPr>
          <p:nvPr>
            <p:ph type="dt" sz="half" idx="10"/>
          </p:nvPr>
        </p:nvSpPr>
        <p:spPr/>
        <p:txBody>
          <a:bodyPr/>
          <a:lstStyle/>
          <a:p>
            <a:fld id="{E29DB137-0CC4-42FB-9A1A-E40376F1ACE1}" type="datetimeFigureOut">
              <a:rPr lang="uk-UA" smtClean="0"/>
              <a:t>24.06.2025</a:t>
            </a:fld>
            <a:endParaRPr lang="uk-UA"/>
          </a:p>
        </p:txBody>
      </p:sp>
      <p:sp>
        <p:nvSpPr>
          <p:cNvPr id="5" name="Footer Placeholder 5"/>
          <p:cNvSpPr>
            <a:spLocks noGrp="1"/>
          </p:cNvSpPr>
          <p:nvPr>
            <p:ph type="ftr" sz="quarter" idx="11"/>
          </p:nvPr>
        </p:nvSpPr>
        <p:spPr/>
        <p:txBody>
          <a:bodyPr/>
          <a:lstStyle/>
          <a:p>
            <a:endParaRPr lang="uk-UA"/>
          </a:p>
        </p:txBody>
      </p:sp>
      <p:sp>
        <p:nvSpPr>
          <p:cNvPr id="6" name="Slide Number Placeholder 6"/>
          <p:cNvSpPr>
            <a:spLocks noGrp="1"/>
          </p:cNvSpPr>
          <p:nvPr>
            <p:ph type="sldNum" sz="quarter" idx="12"/>
          </p:nvPr>
        </p:nvSpPr>
        <p:spPr/>
        <p:txBody>
          <a:bodyPr/>
          <a:lstStyle/>
          <a:p>
            <a:fld id="{7645E4D5-8E6A-46C9-8CBC-38F0BCDE3178}" type="slidenum">
              <a:rPr lang="uk-UA" smtClean="0"/>
              <a:t>‹#›</a:t>
            </a:fld>
            <a:endParaRPr lang="uk-UA"/>
          </a:p>
        </p:txBody>
      </p:sp>
    </p:spTree>
    <p:extLst>
      <p:ext uri="{BB962C8B-B14F-4D97-AF65-F5344CB8AC3E}">
        <p14:creationId xmlns:p14="http://schemas.microsoft.com/office/powerpoint/2010/main" val="67300874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ru-RU"/>
              <a:t>Образец заголовка</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E29DB137-0CC4-42FB-9A1A-E40376F1ACE1}" type="datetimeFigureOut">
              <a:rPr lang="uk-UA" smtClean="0"/>
              <a:t>24.06.2025</a:t>
            </a:fld>
            <a:endParaRPr lang="uk-UA"/>
          </a:p>
        </p:txBody>
      </p:sp>
      <p:sp>
        <p:nvSpPr>
          <p:cNvPr id="6" name="Footer Placeholder 5"/>
          <p:cNvSpPr>
            <a:spLocks noGrp="1"/>
          </p:cNvSpPr>
          <p:nvPr>
            <p:ph type="ftr" sz="quarter" idx="11"/>
          </p:nvPr>
        </p:nvSpPr>
        <p:spPr/>
        <p:txBody>
          <a:bodyPr/>
          <a:lstStyle/>
          <a:p>
            <a:endParaRPr lang="uk-UA"/>
          </a:p>
        </p:txBody>
      </p:sp>
      <p:sp>
        <p:nvSpPr>
          <p:cNvPr id="7" name="Slide Number Placeholder 6"/>
          <p:cNvSpPr>
            <a:spLocks noGrp="1"/>
          </p:cNvSpPr>
          <p:nvPr>
            <p:ph type="sldNum" sz="quarter" idx="12"/>
          </p:nvPr>
        </p:nvSpPr>
        <p:spPr/>
        <p:txBody>
          <a:bodyPr/>
          <a:lstStyle/>
          <a:p>
            <a:fld id="{7645E4D5-8E6A-46C9-8CBC-38F0BCDE3178}" type="slidenum">
              <a:rPr lang="uk-UA" smtClean="0"/>
              <a:t>‹#›</a:t>
            </a:fld>
            <a:endParaRPr lang="uk-UA"/>
          </a:p>
        </p:txBody>
      </p:sp>
    </p:spTree>
    <p:extLst>
      <p:ext uri="{BB962C8B-B14F-4D97-AF65-F5344CB8AC3E}">
        <p14:creationId xmlns:p14="http://schemas.microsoft.com/office/powerpoint/2010/main" val="357875401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ru-RU"/>
              <a:t>Образец заголовка</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E29DB137-0CC4-42FB-9A1A-E40376F1ACE1}" type="datetimeFigureOut">
              <a:rPr lang="uk-UA" smtClean="0"/>
              <a:t>24.06.2025</a:t>
            </a:fld>
            <a:endParaRPr lang="uk-UA"/>
          </a:p>
        </p:txBody>
      </p:sp>
      <p:sp>
        <p:nvSpPr>
          <p:cNvPr id="6" name="Footer Placeholder 5"/>
          <p:cNvSpPr>
            <a:spLocks noGrp="1"/>
          </p:cNvSpPr>
          <p:nvPr>
            <p:ph type="ftr" sz="quarter" idx="11"/>
          </p:nvPr>
        </p:nvSpPr>
        <p:spPr/>
        <p:txBody>
          <a:bodyPr/>
          <a:lstStyle/>
          <a:p>
            <a:endParaRPr lang="uk-UA"/>
          </a:p>
        </p:txBody>
      </p:sp>
      <p:sp>
        <p:nvSpPr>
          <p:cNvPr id="7" name="Slide Number Placeholder 6"/>
          <p:cNvSpPr>
            <a:spLocks noGrp="1"/>
          </p:cNvSpPr>
          <p:nvPr>
            <p:ph type="sldNum" sz="quarter" idx="12"/>
          </p:nvPr>
        </p:nvSpPr>
        <p:spPr/>
        <p:txBody>
          <a:bodyPr/>
          <a:lstStyle/>
          <a:p>
            <a:fld id="{7645E4D5-8E6A-46C9-8CBC-38F0BCDE3178}" type="slidenum">
              <a:rPr lang="uk-UA" smtClean="0"/>
              <a:t>‹#›</a:t>
            </a:fld>
            <a:endParaRPr lang="uk-UA"/>
          </a:p>
        </p:txBody>
      </p:sp>
    </p:spTree>
    <p:extLst>
      <p:ext uri="{BB962C8B-B14F-4D97-AF65-F5344CB8AC3E}">
        <p14:creationId xmlns:p14="http://schemas.microsoft.com/office/powerpoint/2010/main" val="245445175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ru-RU"/>
              <a:t>Образец заголовка</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4" name="Date Placeholder 3"/>
          <p:cNvSpPr>
            <a:spLocks noGrp="1"/>
          </p:cNvSpPr>
          <p:nvPr>
            <p:ph type="dt" sz="half" idx="10"/>
          </p:nvPr>
        </p:nvSpPr>
        <p:spPr/>
        <p:txBody>
          <a:bodyPr/>
          <a:lstStyle/>
          <a:p>
            <a:fld id="{E29DB137-0CC4-42FB-9A1A-E40376F1ACE1}" type="datetimeFigureOut">
              <a:rPr lang="uk-UA" smtClean="0"/>
              <a:t>24.06.2025</a:t>
            </a:fld>
            <a:endParaRPr lang="uk-UA"/>
          </a:p>
        </p:txBody>
      </p:sp>
      <p:sp>
        <p:nvSpPr>
          <p:cNvPr id="5" name="Footer Placeholder 4"/>
          <p:cNvSpPr>
            <a:spLocks noGrp="1"/>
          </p:cNvSpPr>
          <p:nvPr>
            <p:ph type="ftr" sz="quarter" idx="11"/>
          </p:nvPr>
        </p:nvSpPr>
        <p:spPr/>
        <p:txBody>
          <a:bodyPr/>
          <a:lstStyle/>
          <a:p>
            <a:endParaRPr lang="uk-UA"/>
          </a:p>
        </p:txBody>
      </p:sp>
      <p:sp>
        <p:nvSpPr>
          <p:cNvPr id="6" name="Slide Number Placeholder 5"/>
          <p:cNvSpPr>
            <a:spLocks noGrp="1"/>
          </p:cNvSpPr>
          <p:nvPr>
            <p:ph type="sldNum" sz="quarter" idx="12"/>
          </p:nvPr>
        </p:nvSpPr>
        <p:spPr/>
        <p:txBody>
          <a:bodyPr/>
          <a:lstStyle/>
          <a:p>
            <a:fld id="{7645E4D5-8E6A-46C9-8CBC-38F0BCDE3178}" type="slidenum">
              <a:rPr lang="uk-UA" smtClean="0"/>
              <a:t>‹#›</a:t>
            </a:fld>
            <a:endParaRPr lang="uk-UA"/>
          </a:p>
        </p:txBody>
      </p:sp>
    </p:spTree>
    <p:extLst>
      <p:ext uri="{BB962C8B-B14F-4D97-AF65-F5344CB8AC3E}">
        <p14:creationId xmlns:p14="http://schemas.microsoft.com/office/powerpoint/2010/main" val="395452600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ru-RU"/>
              <a:t>Образец заголовка</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ru-RU"/>
              <a:t>Образец текста</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4" name="Date Placeholder 3"/>
          <p:cNvSpPr>
            <a:spLocks noGrp="1"/>
          </p:cNvSpPr>
          <p:nvPr>
            <p:ph type="dt" sz="half" idx="10"/>
          </p:nvPr>
        </p:nvSpPr>
        <p:spPr/>
        <p:txBody>
          <a:bodyPr/>
          <a:lstStyle/>
          <a:p>
            <a:fld id="{E29DB137-0CC4-42FB-9A1A-E40376F1ACE1}" type="datetimeFigureOut">
              <a:rPr lang="uk-UA" smtClean="0"/>
              <a:t>24.06.2025</a:t>
            </a:fld>
            <a:endParaRPr lang="uk-UA"/>
          </a:p>
        </p:txBody>
      </p:sp>
      <p:sp>
        <p:nvSpPr>
          <p:cNvPr id="5" name="Footer Placeholder 4"/>
          <p:cNvSpPr>
            <a:spLocks noGrp="1"/>
          </p:cNvSpPr>
          <p:nvPr>
            <p:ph type="ftr" sz="quarter" idx="11"/>
          </p:nvPr>
        </p:nvSpPr>
        <p:spPr/>
        <p:txBody>
          <a:bodyPr/>
          <a:lstStyle/>
          <a:p>
            <a:endParaRPr lang="uk-UA"/>
          </a:p>
        </p:txBody>
      </p:sp>
      <p:sp>
        <p:nvSpPr>
          <p:cNvPr id="6" name="Slide Number Placeholder 5"/>
          <p:cNvSpPr>
            <a:spLocks noGrp="1"/>
          </p:cNvSpPr>
          <p:nvPr>
            <p:ph type="sldNum" sz="quarter" idx="12"/>
          </p:nvPr>
        </p:nvSpPr>
        <p:spPr/>
        <p:txBody>
          <a:bodyPr/>
          <a:lstStyle/>
          <a:p>
            <a:fld id="{7645E4D5-8E6A-46C9-8CBC-38F0BCDE3178}" type="slidenum">
              <a:rPr lang="uk-UA" smtClean="0"/>
              <a:t>‹#›</a:t>
            </a:fld>
            <a:endParaRPr lang="uk-UA"/>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33359030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ru-RU"/>
              <a:t>Образец заголовка</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E29DB137-0CC4-42FB-9A1A-E40376F1ACE1}" type="datetimeFigureOut">
              <a:rPr lang="uk-UA" smtClean="0"/>
              <a:t>24.06.2025</a:t>
            </a:fld>
            <a:endParaRPr lang="uk-UA"/>
          </a:p>
        </p:txBody>
      </p:sp>
      <p:sp>
        <p:nvSpPr>
          <p:cNvPr id="5" name="Footer Placeholder 4"/>
          <p:cNvSpPr>
            <a:spLocks noGrp="1"/>
          </p:cNvSpPr>
          <p:nvPr>
            <p:ph type="ftr" sz="quarter" idx="11"/>
          </p:nvPr>
        </p:nvSpPr>
        <p:spPr/>
        <p:txBody>
          <a:bodyPr/>
          <a:lstStyle/>
          <a:p>
            <a:endParaRPr lang="uk-UA"/>
          </a:p>
        </p:txBody>
      </p:sp>
      <p:sp>
        <p:nvSpPr>
          <p:cNvPr id="6" name="Slide Number Placeholder 5"/>
          <p:cNvSpPr>
            <a:spLocks noGrp="1"/>
          </p:cNvSpPr>
          <p:nvPr>
            <p:ph type="sldNum" sz="quarter" idx="12"/>
          </p:nvPr>
        </p:nvSpPr>
        <p:spPr/>
        <p:txBody>
          <a:bodyPr/>
          <a:lstStyle/>
          <a:p>
            <a:fld id="{7645E4D5-8E6A-46C9-8CBC-38F0BCDE3178}" type="slidenum">
              <a:rPr lang="uk-UA" smtClean="0"/>
              <a:t>‹#›</a:t>
            </a:fld>
            <a:endParaRPr lang="uk-UA"/>
          </a:p>
        </p:txBody>
      </p:sp>
    </p:spTree>
    <p:extLst>
      <p:ext uri="{BB962C8B-B14F-4D97-AF65-F5344CB8AC3E}">
        <p14:creationId xmlns:p14="http://schemas.microsoft.com/office/powerpoint/2010/main" val="95119210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Три колонки">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ru-RU"/>
              <a:t>Образец заголовка</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E29DB137-0CC4-42FB-9A1A-E40376F1ACE1}" type="datetimeFigureOut">
              <a:rPr lang="uk-UA" smtClean="0"/>
              <a:t>24.06.2025</a:t>
            </a:fld>
            <a:endParaRPr lang="uk-UA"/>
          </a:p>
        </p:txBody>
      </p:sp>
      <p:sp>
        <p:nvSpPr>
          <p:cNvPr id="4" name="Footer Placeholder 4"/>
          <p:cNvSpPr>
            <a:spLocks noGrp="1"/>
          </p:cNvSpPr>
          <p:nvPr>
            <p:ph type="ftr" sz="quarter" idx="11"/>
          </p:nvPr>
        </p:nvSpPr>
        <p:spPr/>
        <p:txBody>
          <a:bodyPr/>
          <a:lstStyle/>
          <a:p>
            <a:endParaRPr lang="uk-UA"/>
          </a:p>
        </p:txBody>
      </p:sp>
      <p:sp>
        <p:nvSpPr>
          <p:cNvPr id="6" name="Slide Number Placeholder 5"/>
          <p:cNvSpPr>
            <a:spLocks noGrp="1"/>
          </p:cNvSpPr>
          <p:nvPr>
            <p:ph type="sldNum" sz="quarter" idx="12"/>
          </p:nvPr>
        </p:nvSpPr>
        <p:spPr/>
        <p:txBody>
          <a:bodyPr/>
          <a:lstStyle/>
          <a:p>
            <a:fld id="{7645E4D5-8E6A-46C9-8CBC-38F0BCDE3178}" type="slidenum">
              <a:rPr lang="uk-UA" smtClean="0"/>
              <a:t>‹#›</a:t>
            </a:fld>
            <a:endParaRPr lang="uk-UA"/>
          </a:p>
        </p:txBody>
      </p:sp>
    </p:spTree>
    <p:extLst>
      <p:ext uri="{BB962C8B-B14F-4D97-AF65-F5344CB8AC3E}">
        <p14:creationId xmlns:p14="http://schemas.microsoft.com/office/powerpoint/2010/main" val="111996082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Столбец с тремя рисунками">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ru-RU"/>
              <a:t>Образец заголовка</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E29DB137-0CC4-42FB-9A1A-E40376F1ACE1}" type="datetimeFigureOut">
              <a:rPr lang="uk-UA" smtClean="0"/>
              <a:t>24.06.2025</a:t>
            </a:fld>
            <a:endParaRPr lang="uk-UA"/>
          </a:p>
        </p:txBody>
      </p:sp>
      <p:sp>
        <p:nvSpPr>
          <p:cNvPr id="4" name="Footer Placeholder 4"/>
          <p:cNvSpPr>
            <a:spLocks noGrp="1"/>
          </p:cNvSpPr>
          <p:nvPr>
            <p:ph type="ftr" sz="quarter" idx="11"/>
          </p:nvPr>
        </p:nvSpPr>
        <p:spPr/>
        <p:txBody>
          <a:bodyPr/>
          <a:lstStyle/>
          <a:p>
            <a:endParaRPr lang="uk-UA"/>
          </a:p>
        </p:txBody>
      </p:sp>
      <p:sp>
        <p:nvSpPr>
          <p:cNvPr id="6" name="Slide Number Placeholder 5"/>
          <p:cNvSpPr>
            <a:spLocks noGrp="1"/>
          </p:cNvSpPr>
          <p:nvPr>
            <p:ph type="sldNum" sz="quarter" idx="12"/>
          </p:nvPr>
        </p:nvSpPr>
        <p:spPr/>
        <p:txBody>
          <a:bodyPr/>
          <a:lstStyle/>
          <a:p>
            <a:fld id="{7645E4D5-8E6A-46C9-8CBC-38F0BCDE3178}" type="slidenum">
              <a:rPr lang="uk-UA" smtClean="0"/>
              <a:t>‹#›</a:t>
            </a:fld>
            <a:endParaRPr lang="uk-UA"/>
          </a:p>
        </p:txBody>
      </p:sp>
    </p:spTree>
    <p:extLst>
      <p:ext uri="{BB962C8B-B14F-4D97-AF65-F5344CB8AC3E}">
        <p14:creationId xmlns:p14="http://schemas.microsoft.com/office/powerpoint/2010/main" val="367714843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nchor="t" anchorCtr="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E29DB137-0CC4-42FB-9A1A-E40376F1ACE1}" type="datetimeFigureOut">
              <a:rPr lang="uk-UA" smtClean="0"/>
              <a:t>24.06.2025</a:t>
            </a:fld>
            <a:endParaRPr lang="uk-UA"/>
          </a:p>
        </p:txBody>
      </p:sp>
      <p:sp>
        <p:nvSpPr>
          <p:cNvPr id="5" name="Footer Placeholder 4"/>
          <p:cNvSpPr>
            <a:spLocks noGrp="1"/>
          </p:cNvSpPr>
          <p:nvPr>
            <p:ph type="ftr" sz="quarter" idx="11"/>
          </p:nvPr>
        </p:nvSpPr>
        <p:spPr/>
        <p:txBody>
          <a:bodyPr/>
          <a:lstStyle/>
          <a:p>
            <a:endParaRPr lang="uk-UA"/>
          </a:p>
        </p:txBody>
      </p:sp>
      <p:sp>
        <p:nvSpPr>
          <p:cNvPr id="6" name="Slide Number Placeholder 5"/>
          <p:cNvSpPr>
            <a:spLocks noGrp="1"/>
          </p:cNvSpPr>
          <p:nvPr>
            <p:ph type="sldNum" sz="quarter" idx="12"/>
          </p:nvPr>
        </p:nvSpPr>
        <p:spPr/>
        <p:txBody>
          <a:bodyPr/>
          <a:lstStyle/>
          <a:p>
            <a:fld id="{7645E4D5-8E6A-46C9-8CBC-38F0BCDE3178}" type="slidenum">
              <a:rPr lang="uk-UA" smtClean="0"/>
              <a:t>‹#›</a:t>
            </a:fld>
            <a:endParaRPr lang="uk-UA"/>
          </a:p>
        </p:txBody>
      </p:sp>
    </p:spTree>
    <p:extLst>
      <p:ext uri="{BB962C8B-B14F-4D97-AF65-F5344CB8AC3E}">
        <p14:creationId xmlns:p14="http://schemas.microsoft.com/office/powerpoint/2010/main" val="89995114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ru-RU"/>
              <a:t>Образец заголовка</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E29DB137-0CC4-42FB-9A1A-E40376F1ACE1}" type="datetimeFigureOut">
              <a:rPr lang="uk-UA" smtClean="0"/>
              <a:t>24.06.2025</a:t>
            </a:fld>
            <a:endParaRPr lang="uk-UA"/>
          </a:p>
        </p:txBody>
      </p:sp>
      <p:sp>
        <p:nvSpPr>
          <p:cNvPr id="5" name="Footer Placeholder 4"/>
          <p:cNvSpPr>
            <a:spLocks noGrp="1"/>
          </p:cNvSpPr>
          <p:nvPr>
            <p:ph type="ftr" sz="quarter" idx="11"/>
          </p:nvPr>
        </p:nvSpPr>
        <p:spPr/>
        <p:txBody>
          <a:bodyPr/>
          <a:lstStyle/>
          <a:p>
            <a:endParaRPr lang="uk-UA"/>
          </a:p>
        </p:txBody>
      </p:sp>
      <p:sp>
        <p:nvSpPr>
          <p:cNvPr id="6" name="Slide Number Placeholder 5"/>
          <p:cNvSpPr>
            <a:spLocks noGrp="1"/>
          </p:cNvSpPr>
          <p:nvPr>
            <p:ph type="sldNum" sz="quarter" idx="12"/>
          </p:nvPr>
        </p:nvSpPr>
        <p:spPr/>
        <p:txBody>
          <a:bodyPr/>
          <a:lstStyle/>
          <a:p>
            <a:fld id="{7645E4D5-8E6A-46C9-8CBC-38F0BCDE3178}" type="slidenum">
              <a:rPr lang="uk-UA" smtClean="0"/>
              <a:t>‹#›</a:t>
            </a:fld>
            <a:endParaRPr lang="uk-UA"/>
          </a:p>
        </p:txBody>
      </p:sp>
    </p:spTree>
    <p:extLst>
      <p:ext uri="{BB962C8B-B14F-4D97-AF65-F5344CB8AC3E}">
        <p14:creationId xmlns:p14="http://schemas.microsoft.com/office/powerpoint/2010/main" val="159623284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ru-RU"/>
              <a:t>Образец заголовка</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E29DB137-0CC4-42FB-9A1A-E40376F1ACE1}" type="datetimeFigureOut">
              <a:rPr lang="uk-UA" smtClean="0"/>
              <a:t>24.06.2025</a:t>
            </a:fld>
            <a:endParaRPr lang="uk-UA"/>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uk-UA"/>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7645E4D5-8E6A-46C9-8CBC-38F0BCDE3178}" type="slidenum">
              <a:rPr lang="uk-UA" smtClean="0"/>
              <a:t>‹#›</a:t>
            </a:fld>
            <a:endParaRPr lang="uk-UA"/>
          </a:p>
        </p:txBody>
      </p:sp>
    </p:spTree>
    <p:extLst>
      <p:ext uri="{BB962C8B-B14F-4D97-AF65-F5344CB8AC3E}">
        <p14:creationId xmlns:p14="http://schemas.microsoft.com/office/powerpoint/2010/main" val="3109286928"/>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27.jpeg"/><Relationship Id="rId5" Type="http://schemas.openxmlformats.org/officeDocument/2006/relationships/image" Target="../media/image26.jpeg"/><Relationship Id="rId4" Type="http://schemas.openxmlformats.org/officeDocument/2006/relationships/image" Target="../media/image25.jpeg"/></Relationships>
</file>

<file path=ppt/slides/_rels/slide19.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a:extLst>
              <a:ext uri="{FF2B5EF4-FFF2-40B4-BE49-F238E27FC236}">
                <a16:creationId xmlns:a16="http://schemas.microsoft.com/office/drawing/2014/main" id="{7FFEBF48-1B35-4AA1-A811-E3E6B84396F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Подзаголовок 2">
            <a:extLst>
              <a:ext uri="{FF2B5EF4-FFF2-40B4-BE49-F238E27FC236}">
                <a16:creationId xmlns:a16="http://schemas.microsoft.com/office/drawing/2014/main" id="{A2F98993-2A7F-430E-97A8-CCE4CD7D268D}"/>
              </a:ext>
            </a:extLst>
          </p:cNvPr>
          <p:cNvSpPr>
            <a:spLocks noGrp="1"/>
          </p:cNvSpPr>
          <p:nvPr>
            <p:ph type="subTitle" idx="1"/>
          </p:nvPr>
        </p:nvSpPr>
        <p:spPr>
          <a:xfrm>
            <a:off x="2872656" y="1424863"/>
            <a:ext cx="6819984" cy="1074498"/>
          </a:xfrm>
          <a:solidFill>
            <a:srgbClr val="FFFF00"/>
          </a:solidFill>
        </p:spPr>
        <p:txBody>
          <a:bodyPr>
            <a:normAutofit/>
          </a:bodyPr>
          <a:lstStyle/>
          <a:p>
            <a:pPr algn="ctr"/>
            <a:r>
              <a:rPr lang="ru-RU" sz="2400" b="1" dirty="0">
                <a:ln w="0"/>
                <a:solidFill>
                  <a:schemeClr val="accent1"/>
                </a:solidFill>
                <a:effectLst>
                  <a:glow rad="139700">
                    <a:schemeClr val="accent2">
                      <a:satMod val="175000"/>
                      <a:alpha val="40000"/>
                    </a:schemeClr>
                  </a:glow>
                  <a:outerShdw blurRad="38100" dist="25400" dir="5400000" algn="ctr" rotWithShape="0">
                    <a:srgbClr val="6E747A">
                      <a:alpha val="43000"/>
                    </a:srgbClr>
                  </a:outerShdw>
                </a:effectLst>
              </a:rPr>
              <a:t>ШТУЧНИЙ ІНТЕЛЕКТ </a:t>
            </a:r>
          </a:p>
          <a:p>
            <a:pPr algn="ctr"/>
            <a:r>
              <a:rPr lang="ru-RU" sz="2400" b="1" dirty="0">
                <a:ln w="0"/>
                <a:solidFill>
                  <a:schemeClr val="accent1"/>
                </a:solidFill>
                <a:effectLst>
                  <a:glow rad="139700">
                    <a:schemeClr val="accent2">
                      <a:satMod val="175000"/>
                      <a:alpha val="40000"/>
                    </a:schemeClr>
                  </a:glow>
                  <a:outerShdw blurRad="38100" dist="25400" dir="5400000" algn="ctr" rotWithShape="0">
                    <a:srgbClr val="6E747A">
                      <a:alpha val="43000"/>
                    </a:srgbClr>
                  </a:outerShdw>
                </a:effectLst>
              </a:rPr>
              <a:t>В АГРАРНОМУ СЕКТОРІ ЕКОНОМІКИ</a:t>
            </a:r>
            <a:endParaRPr lang="uk-UA" sz="2400" b="1" dirty="0">
              <a:ln w="0"/>
              <a:solidFill>
                <a:schemeClr val="accent1"/>
              </a:solidFill>
              <a:effectLst>
                <a:glow rad="139700">
                  <a:schemeClr val="accent2">
                    <a:satMod val="175000"/>
                    <a:alpha val="40000"/>
                  </a:schemeClr>
                </a:glow>
                <a:outerShdw blurRad="38100" dist="25400" dir="5400000" algn="ctr" rotWithShape="0">
                  <a:srgbClr val="6E747A">
                    <a:alpha val="43000"/>
                  </a:srgbClr>
                </a:outerShdw>
              </a:effectLst>
            </a:endParaRPr>
          </a:p>
        </p:txBody>
      </p:sp>
      <p:sp>
        <p:nvSpPr>
          <p:cNvPr id="4" name="TextBox 3">
            <a:extLst>
              <a:ext uri="{FF2B5EF4-FFF2-40B4-BE49-F238E27FC236}">
                <a16:creationId xmlns:a16="http://schemas.microsoft.com/office/drawing/2014/main" id="{27391335-89F2-4A84-9A2D-3B125A5DD7A1}"/>
              </a:ext>
            </a:extLst>
          </p:cNvPr>
          <p:cNvSpPr txBox="1"/>
          <p:nvPr/>
        </p:nvSpPr>
        <p:spPr>
          <a:xfrm>
            <a:off x="3688080" y="6513790"/>
            <a:ext cx="8374380" cy="253916"/>
          </a:xfrm>
          <a:prstGeom prst="rect">
            <a:avLst/>
          </a:prstGeom>
        </p:spPr>
        <p:style>
          <a:lnRef idx="1">
            <a:schemeClr val="accent6"/>
          </a:lnRef>
          <a:fillRef idx="2">
            <a:schemeClr val="accent6"/>
          </a:fillRef>
          <a:effectRef idx="1">
            <a:schemeClr val="accent6"/>
          </a:effectRef>
          <a:fontRef idx="minor">
            <a:schemeClr val="dk1"/>
          </a:fontRef>
        </p:style>
        <p:txBody>
          <a:bodyPr wrap="square" rtlCol="0">
            <a:spAutoFit/>
          </a:bodyPr>
          <a:lstStyle/>
          <a:p>
            <a:pPr algn="just"/>
            <a:r>
              <a:rPr lang="uk-UA" sz="1050" dirty="0">
                <a:solidFill>
                  <a:schemeClr val="bg1"/>
                </a:solidFill>
                <a:latin typeface="Arial" panose="020B0604020202020204" pitchFamily="34" charset="0"/>
                <a:cs typeface="Arial" panose="020B0604020202020204" pitchFamily="34" charset="0"/>
              </a:rPr>
              <a:t>Презентацію підготував викладач смарт технологій ВСП </a:t>
            </a:r>
            <a:r>
              <a:rPr lang="uk-UA" sz="1050" dirty="0" err="1">
                <a:solidFill>
                  <a:schemeClr val="bg1"/>
                </a:solidFill>
                <a:latin typeface="Arial" panose="020B0604020202020204" pitchFamily="34" charset="0"/>
                <a:cs typeface="Arial" panose="020B0604020202020204" pitchFamily="34" charset="0"/>
              </a:rPr>
              <a:t>Бобринецького</a:t>
            </a:r>
            <a:r>
              <a:rPr lang="uk-UA" sz="1050" dirty="0">
                <a:solidFill>
                  <a:schemeClr val="bg1"/>
                </a:solidFill>
                <a:latin typeface="Arial" panose="020B0604020202020204" pitchFamily="34" charset="0"/>
                <a:cs typeface="Arial" panose="020B0604020202020204" pitchFamily="34" charset="0"/>
              </a:rPr>
              <a:t> АФК ім. В. </a:t>
            </a:r>
            <a:r>
              <a:rPr lang="uk-UA" sz="1050" dirty="0" err="1">
                <a:solidFill>
                  <a:schemeClr val="bg1"/>
                </a:solidFill>
                <a:latin typeface="Arial" panose="020B0604020202020204" pitchFamily="34" charset="0"/>
                <a:cs typeface="Arial" panose="020B0604020202020204" pitchFamily="34" charset="0"/>
              </a:rPr>
              <a:t>Порика</a:t>
            </a:r>
            <a:r>
              <a:rPr lang="uk-UA" sz="1050" dirty="0">
                <a:solidFill>
                  <a:schemeClr val="bg1"/>
                </a:solidFill>
                <a:latin typeface="Arial" panose="020B0604020202020204" pitchFamily="34" charset="0"/>
                <a:cs typeface="Arial" panose="020B0604020202020204" pitchFamily="34" charset="0"/>
              </a:rPr>
              <a:t> Білоцерківського НАУ Іванченко С. Г.</a:t>
            </a:r>
          </a:p>
        </p:txBody>
      </p:sp>
    </p:spTree>
    <p:extLst>
      <p:ext uri="{BB962C8B-B14F-4D97-AF65-F5344CB8AC3E}">
        <p14:creationId xmlns:p14="http://schemas.microsoft.com/office/powerpoint/2010/main" val="42590399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Назріває дефіцит кадрів: яка ситуація на ринку праці">
            <a:extLst>
              <a:ext uri="{FF2B5EF4-FFF2-40B4-BE49-F238E27FC236}">
                <a16:creationId xmlns:a16="http://schemas.microsoft.com/office/drawing/2014/main" id="{C71044D8-FC60-44AF-BCE3-EC073E2A03A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Заголовок 1">
            <a:extLst>
              <a:ext uri="{FF2B5EF4-FFF2-40B4-BE49-F238E27FC236}">
                <a16:creationId xmlns:a16="http://schemas.microsoft.com/office/drawing/2014/main" id="{FD227404-A49A-45E0-8489-329005E59A9E}"/>
              </a:ext>
            </a:extLst>
          </p:cNvPr>
          <p:cNvSpPr>
            <a:spLocks noGrp="1"/>
          </p:cNvSpPr>
          <p:nvPr>
            <p:ph type="title"/>
          </p:nvPr>
        </p:nvSpPr>
        <p:spPr>
          <a:xfrm>
            <a:off x="838200" y="365126"/>
            <a:ext cx="4790440" cy="791510"/>
          </a:xfrm>
        </p:spPr>
        <p:style>
          <a:lnRef idx="0">
            <a:schemeClr val="accent5"/>
          </a:lnRef>
          <a:fillRef idx="3">
            <a:schemeClr val="accent5"/>
          </a:fillRef>
          <a:effectRef idx="3">
            <a:schemeClr val="accent5"/>
          </a:effectRef>
          <a:fontRef idx="minor">
            <a:schemeClr val="lt1"/>
          </a:fontRef>
        </p:style>
        <p:txBody>
          <a:bodyPr>
            <a:normAutofit/>
          </a:bodyPr>
          <a:lstStyle/>
          <a:p>
            <a:pPr algn="ctr"/>
            <a:r>
              <a:rPr lang="uk-UA" sz="2200" b="1" dirty="0">
                <a:solidFill>
                  <a:srgbClr val="3B3939"/>
                </a:solidFill>
                <a:effectLst/>
                <a:latin typeface="Roboto" panose="02000000000000000000" pitchFamily="2" charset="0"/>
                <a:ea typeface="Times New Roman" panose="02020603050405020304" pitchFamily="18" charset="0"/>
                <a:cs typeface="Times New Roman" panose="02020603050405020304" pitchFamily="18" charset="0"/>
              </a:rPr>
              <a:t>Подолання дефіциту робочої сили</a:t>
            </a:r>
            <a:endParaRPr lang="uk-UA" dirty="0"/>
          </a:p>
        </p:txBody>
      </p:sp>
      <p:sp>
        <p:nvSpPr>
          <p:cNvPr id="3" name="Объект 2">
            <a:extLst>
              <a:ext uri="{FF2B5EF4-FFF2-40B4-BE49-F238E27FC236}">
                <a16:creationId xmlns:a16="http://schemas.microsoft.com/office/drawing/2014/main" id="{53CC3080-4117-48BF-B2C8-43CCEA262351}"/>
              </a:ext>
            </a:extLst>
          </p:cNvPr>
          <p:cNvSpPr>
            <a:spLocks noGrp="1"/>
          </p:cNvSpPr>
          <p:nvPr>
            <p:ph idx="1"/>
          </p:nvPr>
        </p:nvSpPr>
        <p:spPr>
          <a:xfrm>
            <a:off x="276860" y="5433059"/>
            <a:ext cx="11638280" cy="1059815"/>
          </a:xfrm>
        </p:spPr>
        <p:style>
          <a:lnRef idx="2">
            <a:schemeClr val="accent5">
              <a:shade val="50000"/>
            </a:schemeClr>
          </a:lnRef>
          <a:fillRef idx="1">
            <a:schemeClr val="accent5"/>
          </a:fillRef>
          <a:effectRef idx="0">
            <a:schemeClr val="accent5"/>
          </a:effectRef>
          <a:fontRef idx="minor">
            <a:schemeClr val="lt1"/>
          </a:fontRef>
        </p:style>
        <p:txBody>
          <a:bodyPr>
            <a:normAutofit fontScale="92500" lnSpcReduction="20000"/>
          </a:bodyPr>
          <a:lstStyle/>
          <a:p>
            <a:pPr marL="0" indent="625475" algn="just">
              <a:buNone/>
            </a:pPr>
            <a:r>
              <a:rPr lang="uk-UA" sz="2000" dirty="0">
                <a:solidFill>
                  <a:srgbClr val="2C2A2A"/>
                </a:solidFill>
                <a:effectLst/>
                <a:latin typeface="Roboto" panose="02000000000000000000" pitchFamily="2" charset="0"/>
                <a:ea typeface="Times New Roman" panose="02020603050405020304" pitchFamily="18" charset="0"/>
                <a:cs typeface="Times New Roman" panose="02020603050405020304" pitchFamily="18" charset="0"/>
              </a:rPr>
              <a:t>Однією з головних проблем сучасного аграрного сектору є хронічна нестача робочої сили. Багато фермерських господарств стикаються з труднощами в пошуку достатньої кількості працівників, особливо під час пікових сезонів, коли трудомісткі культури вимагають додаткових рук. </a:t>
            </a:r>
            <a:endParaRPr lang="uk-UA" sz="3200" dirty="0"/>
          </a:p>
        </p:txBody>
      </p:sp>
    </p:spTree>
    <p:extLst>
      <p:ext uri="{BB962C8B-B14F-4D97-AF65-F5344CB8AC3E}">
        <p14:creationId xmlns:p14="http://schemas.microsoft.com/office/powerpoint/2010/main" val="260753097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a:extLst>
              <a:ext uri="{FF2B5EF4-FFF2-40B4-BE49-F238E27FC236}">
                <a16:creationId xmlns:a16="http://schemas.microsoft.com/office/drawing/2014/main" id="{64EB279E-CF2E-4173-A562-C5C230C8D36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1112"/>
            <a:ext cx="12192000" cy="6741875"/>
          </a:xfrm>
          <a:prstGeom prst="rect">
            <a:avLst/>
          </a:prstGeom>
          <a:noFill/>
          <a:extLst>
            <a:ext uri="{909E8E84-426E-40DD-AFC4-6F175D3DCCD1}">
              <a14:hiddenFill xmlns:a14="http://schemas.microsoft.com/office/drawing/2010/main">
                <a:solidFill>
                  <a:srgbClr val="FFFFFF"/>
                </a:solidFill>
              </a14:hiddenFill>
            </a:ext>
          </a:extLst>
        </p:spPr>
      </p:pic>
      <p:sp>
        <p:nvSpPr>
          <p:cNvPr id="2" name="Заголовок 1">
            <a:extLst>
              <a:ext uri="{FF2B5EF4-FFF2-40B4-BE49-F238E27FC236}">
                <a16:creationId xmlns:a16="http://schemas.microsoft.com/office/drawing/2014/main" id="{E89C97FE-71A4-4DB6-BC38-8ED7AE03DF32}"/>
              </a:ext>
            </a:extLst>
          </p:cNvPr>
          <p:cNvSpPr>
            <a:spLocks noGrp="1"/>
          </p:cNvSpPr>
          <p:nvPr>
            <p:ph type="title"/>
          </p:nvPr>
        </p:nvSpPr>
        <p:spPr>
          <a:xfrm>
            <a:off x="167640" y="105013"/>
            <a:ext cx="3896360" cy="870347"/>
          </a:xfrm>
        </p:spPr>
        <p:style>
          <a:lnRef idx="3">
            <a:schemeClr val="lt1"/>
          </a:lnRef>
          <a:fillRef idx="1">
            <a:schemeClr val="accent3"/>
          </a:fillRef>
          <a:effectRef idx="1">
            <a:schemeClr val="accent3"/>
          </a:effectRef>
          <a:fontRef idx="minor">
            <a:schemeClr val="lt1"/>
          </a:fontRef>
        </p:style>
        <p:txBody>
          <a:bodyPr>
            <a:normAutofit/>
          </a:bodyPr>
          <a:lstStyle/>
          <a:p>
            <a:pPr algn="ctr"/>
            <a:r>
              <a:rPr lang="uk-UA" sz="2000" b="1" dirty="0">
                <a:solidFill>
                  <a:srgbClr val="3B3939"/>
                </a:solidFill>
                <a:effectLst/>
                <a:latin typeface="Roboto" panose="02000000000000000000" pitchFamily="2" charset="0"/>
                <a:ea typeface="Times New Roman" panose="02020603050405020304" pitchFamily="18" charset="0"/>
                <a:cs typeface="Times New Roman" panose="02020603050405020304" pitchFamily="18" charset="0"/>
              </a:rPr>
              <a:t>Значення агрономів у сталому розвитку</a:t>
            </a:r>
            <a:endParaRPr lang="uk-UA" sz="4800" dirty="0"/>
          </a:p>
        </p:txBody>
      </p:sp>
      <p:sp>
        <p:nvSpPr>
          <p:cNvPr id="3" name="Объект 2">
            <a:extLst>
              <a:ext uri="{FF2B5EF4-FFF2-40B4-BE49-F238E27FC236}">
                <a16:creationId xmlns:a16="http://schemas.microsoft.com/office/drawing/2014/main" id="{7DE8673F-E8E2-4869-A013-338BF0B3F807}"/>
              </a:ext>
            </a:extLst>
          </p:cNvPr>
          <p:cNvSpPr>
            <a:spLocks noGrp="1"/>
          </p:cNvSpPr>
          <p:nvPr>
            <p:ph idx="1"/>
          </p:nvPr>
        </p:nvSpPr>
        <p:spPr>
          <a:xfrm>
            <a:off x="215900" y="5408692"/>
            <a:ext cx="11760200" cy="1344295"/>
          </a:xfrm>
        </p:spPr>
        <p:style>
          <a:lnRef idx="3">
            <a:schemeClr val="lt1"/>
          </a:lnRef>
          <a:fillRef idx="1">
            <a:schemeClr val="accent3"/>
          </a:fillRef>
          <a:effectRef idx="1">
            <a:schemeClr val="accent3"/>
          </a:effectRef>
          <a:fontRef idx="minor">
            <a:schemeClr val="lt1"/>
          </a:fontRef>
        </p:style>
        <p:txBody>
          <a:bodyPr>
            <a:normAutofit/>
          </a:bodyPr>
          <a:lstStyle/>
          <a:p>
            <a:pPr marL="0" indent="365125" algn="just">
              <a:buNone/>
            </a:pPr>
            <a:r>
              <a:rPr lang="uk-UA" sz="2400" dirty="0">
                <a:solidFill>
                  <a:srgbClr val="2C2A2A"/>
                </a:solidFill>
                <a:effectLst/>
                <a:latin typeface="Roboto" panose="02000000000000000000" pitchFamily="2" charset="0"/>
                <a:ea typeface="Times New Roman" panose="02020603050405020304" pitchFamily="18" charset="0"/>
                <a:cs typeface="Times New Roman" panose="02020603050405020304" pitchFamily="18" charset="0"/>
              </a:rPr>
              <a:t>Інша серйозна проблема агросектору — зменшення кількості кваліфікованих агрономів. Університети сільськогосподарського профілю по всьому світу фіксують спад вступників, що призводить до дефіциту фахівців у галузі.</a:t>
            </a:r>
          </a:p>
        </p:txBody>
      </p:sp>
    </p:spTree>
    <p:extLst>
      <p:ext uri="{BB962C8B-B14F-4D97-AF65-F5344CB8AC3E}">
        <p14:creationId xmlns:p14="http://schemas.microsoft.com/office/powerpoint/2010/main" val="324319573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a:extLst>
              <a:ext uri="{FF2B5EF4-FFF2-40B4-BE49-F238E27FC236}">
                <a16:creationId xmlns:a16="http://schemas.microsoft.com/office/drawing/2014/main" id="{5CEC77A2-8F2B-4007-A9CB-9E7BD9D2A74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5084"/>
          <a:stretch/>
        </p:blipFill>
        <p:spPr bwMode="auto">
          <a:xfrm>
            <a:off x="0" y="1056639"/>
            <a:ext cx="12192000" cy="5769610"/>
          </a:xfrm>
          <a:prstGeom prst="rect">
            <a:avLst/>
          </a:prstGeom>
          <a:noFill/>
          <a:extLst>
            <a:ext uri="{909E8E84-426E-40DD-AFC4-6F175D3DCCD1}">
              <a14:hiddenFill xmlns:a14="http://schemas.microsoft.com/office/drawing/2010/main">
                <a:solidFill>
                  <a:srgbClr val="FFFFFF"/>
                </a:solidFill>
              </a14:hiddenFill>
            </a:ext>
          </a:extLst>
        </p:spPr>
      </p:pic>
      <p:sp>
        <p:nvSpPr>
          <p:cNvPr id="2" name="Заголовок 1">
            <a:extLst>
              <a:ext uri="{FF2B5EF4-FFF2-40B4-BE49-F238E27FC236}">
                <a16:creationId xmlns:a16="http://schemas.microsoft.com/office/drawing/2014/main" id="{5D366F49-2A35-4B2A-BA35-86A04327EF35}"/>
              </a:ext>
            </a:extLst>
          </p:cNvPr>
          <p:cNvSpPr>
            <a:spLocks noGrp="1"/>
          </p:cNvSpPr>
          <p:nvPr>
            <p:ph type="title"/>
          </p:nvPr>
        </p:nvSpPr>
        <p:spPr>
          <a:xfrm>
            <a:off x="838200" y="710882"/>
            <a:ext cx="10967720" cy="691515"/>
          </a:xfrm>
        </p:spPr>
        <p:style>
          <a:lnRef idx="1">
            <a:schemeClr val="accent2"/>
          </a:lnRef>
          <a:fillRef idx="3">
            <a:schemeClr val="accent2"/>
          </a:fillRef>
          <a:effectRef idx="2">
            <a:schemeClr val="accent2"/>
          </a:effectRef>
          <a:fontRef idx="minor">
            <a:schemeClr val="lt1"/>
          </a:fontRef>
        </p:style>
        <p:txBody>
          <a:bodyPr>
            <a:normAutofit/>
          </a:bodyPr>
          <a:lstStyle/>
          <a:p>
            <a:pPr algn="ctr"/>
            <a:r>
              <a:rPr lang="uk-UA" sz="2800" b="1" dirty="0">
                <a:solidFill>
                  <a:srgbClr val="3B3939"/>
                </a:solidFill>
                <a:effectLst/>
                <a:latin typeface="Roboto" panose="02000000000000000000" pitchFamily="2" charset="0"/>
                <a:ea typeface="Times New Roman" panose="02020603050405020304" pitchFamily="18" charset="0"/>
                <a:cs typeface="Times New Roman" panose="02020603050405020304" pitchFamily="18" charset="0"/>
              </a:rPr>
              <a:t>Ланцюги постачання в агросфері</a:t>
            </a:r>
            <a:endParaRPr lang="uk-UA" sz="2800" dirty="0"/>
          </a:p>
        </p:txBody>
      </p:sp>
      <p:sp>
        <p:nvSpPr>
          <p:cNvPr id="3" name="Объект 2">
            <a:extLst>
              <a:ext uri="{FF2B5EF4-FFF2-40B4-BE49-F238E27FC236}">
                <a16:creationId xmlns:a16="http://schemas.microsoft.com/office/drawing/2014/main" id="{E351AB58-DE2B-45CF-B5AB-EE13106DC1F6}"/>
              </a:ext>
            </a:extLst>
          </p:cNvPr>
          <p:cNvSpPr>
            <a:spLocks noGrp="1"/>
          </p:cNvSpPr>
          <p:nvPr>
            <p:ph idx="1"/>
          </p:nvPr>
        </p:nvSpPr>
        <p:spPr>
          <a:xfrm>
            <a:off x="3251200" y="3794760"/>
            <a:ext cx="8798560" cy="980440"/>
          </a:xfrm>
        </p:spPr>
        <p:txBody>
          <a:bodyPr>
            <a:normAutofit lnSpcReduction="10000"/>
          </a:bodyPr>
          <a:lstStyle/>
          <a:p>
            <a:pPr marL="0" indent="365125" algn="just">
              <a:spcAft>
                <a:spcPts val="600"/>
              </a:spcAft>
              <a:buNone/>
            </a:pPr>
            <a:r>
              <a:rPr lang="uk-UA" sz="1800" b="1" dirty="0">
                <a:solidFill>
                  <a:srgbClr val="2C2A2A"/>
                </a:solidFill>
                <a:effectLst/>
                <a:latin typeface="Roboto" panose="02000000000000000000" pitchFamily="2" charset="0"/>
                <a:ea typeface="Times New Roman" panose="02020603050405020304" pitchFamily="18" charset="0"/>
                <a:cs typeface="Times New Roman" panose="02020603050405020304" pitchFamily="18" charset="0"/>
              </a:rPr>
              <a:t>Якщо  проблема постачання лишиться невирішеною — прогрес буде ускладнений, і все більше людей покидатимуть аграрний сектор, адже неможливо покращити те, що не вимірюється.</a:t>
            </a:r>
            <a:endParaRPr lang="uk-UA" sz="1800" b="1"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endParaRPr lang="uk-UA" dirty="0"/>
          </a:p>
        </p:txBody>
      </p:sp>
    </p:spTree>
    <p:extLst>
      <p:ext uri="{BB962C8B-B14F-4D97-AF65-F5344CB8AC3E}">
        <p14:creationId xmlns:p14="http://schemas.microsoft.com/office/powerpoint/2010/main" val="334548262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a:extLst>
              <a:ext uri="{FF2B5EF4-FFF2-40B4-BE49-F238E27FC236}">
                <a16:creationId xmlns:a16="http://schemas.microsoft.com/office/drawing/2014/main" id="{71E63637-A80A-4310-AE6C-E8065E08C41A}"/>
              </a:ext>
            </a:extLst>
          </p:cNvPr>
          <p:cNvPicPr>
            <a:picLocks noChangeAspect="1"/>
          </p:cNvPicPr>
          <p:nvPr/>
        </p:nvPicPr>
        <p:blipFill>
          <a:blip r:embed="rId3"/>
          <a:stretch>
            <a:fillRect/>
          </a:stretch>
        </p:blipFill>
        <p:spPr>
          <a:xfrm>
            <a:off x="0" y="0"/>
            <a:ext cx="12084365" cy="6858000"/>
          </a:xfrm>
          <a:prstGeom prst="rect">
            <a:avLst/>
          </a:prstGeom>
        </p:spPr>
      </p:pic>
      <p:sp>
        <p:nvSpPr>
          <p:cNvPr id="2" name="Заголовок 1">
            <a:extLst>
              <a:ext uri="{FF2B5EF4-FFF2-40B4-BE49-F238E27FC236}">
                <a16:creationId xmlns:a16="http://schemas.microsoft.com/office/drawing/2014/main" id="{EE1541D9-CCB8-4AEE-AAD0-9FEA580A5531}"/>
              </a:ext>
            </a:extLst>
          </p:cNvPr>
          <p:cNvSpPr>
            <a:spLocks noGrp="1"/>
          </p:cNvSpPr>
          <p:nvPr>
            <p:ph type="title"/>
          </p:nvPr>
        </p:nvSpPr>
        <p:spPr>
          <a:xfrm>
            <a:off x="3756383" y="3029029"/>
            <a:ext cx="4679234" cy="1603931"/>
          </a:xfrm>
        </p:spPr>
        <p:style>
          <a:lnRef idx="0">
            <a:schemeClr val="accent6"/>
          </a:lnRef>
          <a:fillRef idx="3">
            <a:schemeClr val="accent6"/>
          </a:fillRef>
          <a:effectRef idx="3">
            <a:schemeClr val="accent6"/>
          </a:effectRef>
          <a:fontRef idx="minor">
            <a:schemeClr val="lt1"/>
          </a:fontRef>
        </p:style>
        <p:txBody>
          <a:bodyPr>
            <a:normAutofit/>
          </a:bodyPr>
          <a:lstStyle/>
          <a:p>
            <a:pPr algn="ctr"/>
            <a:r>
              <a:rPr lang="uk-UA" sz="2800" b="1" dirty="0">
                <a:solidFill>
                  <a:srgbClr val="1C1B17"/>
                </a:solidFill>
                <a:effectLst/>
                <a:latin typeface="Lato" panose="020F0502020204030203" pitchFamily="34" charset="0"/>
                <a:ea typeface="Calibri" panose="020F0502020204030204" pitchFamily="34" charset="0"/>
                <a:cs typeface="Times New Roman" panose="02020603050405020304" pitchFamily="18" charset="0"/>
              </a:rPr>
              <a:t>Як штучний інтелект змінює український аграрний сектор?</a:t>
            </a:r>
            <a:endParaRPr lang="uk-UA" sz="6000" b="1" dirty="0"/>
          </a:p>
        </p:txBody>
      </p:sp>
    </p:spTree>
    <p:extLst>
      <p:ext uri="{BB962C8B-B14F-4D97-AF65-F5344CB8AC3E}">
        <p14:creationId xmlns:p14="http://schemas.microsoft.com/office/powerpoint/2010/main" val="78341247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a:extLst>
              <a:ext uri="{FF2B5EF4-FFF2-40B4-BE49-F238E27FC236}">
                <a16:creationId xmlns:a16="http://schemas.microsoft.com/office/drawing/2014/main" id="{2D3ED135-D736-4BA9-AEF5-9BD9FEECF5C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5735" y="56888"/>
            <a:ext cx="11860530" cy="6744223"/>
          </a:xfrm>
          <a:prstGeom prst="rect">
            <a:avLst/>
          </a:prstGeom>
          <a:noFill/>
          <a:extLst>
            <a:ext uri="{909E8E84-426E-40DD-AFC4-6F175D3DCCD1}">
              <a14:hiddenFill xmlns:a14="http://schemas.microsoft.com/office/drawing/2010/main">
                <a:solidFill>
                  <a:srgbClr val="FFFFFF"/>
                </a:solidFill>
              </a14:hiddenFill>
            </a:ext>
          </a:extLst>
        </p:spPr>
      </p:pic>
      <p:sp>
        <p:nvSpPr>
          <p:cNvPr id="2" name="Заголовок 1">
            <a:extLst>
              <a:ext uri="{FF2B5EF4-FFF2-40B4-BE49-F238E27FC236}">
                <a16:creationId xmlns:a16="http://schemas.microsoft.com/office/drawing/2014/main" id="{2B430DD3-9D1A-40C9-A1DD-696A27326D69}"/>
              </a:ext>
            </a:extLst>
          </p:cNvPr>
          <p:cNvSpPr>
            <a:spLocks noGrp="1"/>
          </p:cNvSpPr>
          <p:nvPr>
            <p:ph type="title"/>
          </p:nvPr>
        </p:nvSpPr>
        <p:spPr>
          <a:xfrm>
            <a:off x="312420" y="406400"/>
            <a:ext cx="3507740" cy="662940"/>
          </a:xfrm>
        </p:spPr>
        <p:style>
          <a:lnRef idx="1">
            <a:schemeClr val="accent4"/>
          </a:lnRef>
          <a:fillRef idx="2">
            <a:schemeClr val="accent4"/>
          </a:fillRef>
          <a:effectRef idx="1">
            <a:schemeClr val="accent4"/>
          </a:effectRef>
          <a:fontRef idx="minor">
            <a:schemeClr val="dk1"/>
          </a:fontRef>
        </p:style>
        <p:txBody>
          <a:bodyPr>
            <a:normAutofit fontScale="90000"/>
          </a:bodyPr>
          <a:lstStyle/>
          <a:p>
            <a:pPr algn="ctr"/>
            <a:r>
              <a:rPr lang="uk-UA" sz="2400" b="1" dirty="0">
                <a:solidFill>
                  <a:srgbClr val="1C1B17"/>
                </a:solidFill>
                <a:latin typeface="Lato" panose="020F0502020204030203" pitchFamily="34" charset="0"/>
                <a:ea typeface="Calibri" panose="020F0502020204030204" pitchFamily="34" charset="0"/>
                <a:cs typeface="Times New Roman" panose="02020603050405020304" pitchFamily="18" charset="0"/>
              </a:rPr>
              <a:t>ІНТЕЛЕКТУАЛЬНЕ УПРАВЛІННЯ ПОЛЯМИ</a:t>
            </a:r>
            <a:endParaRPr lang="uk-UA" sz="5400" b="1" dirty="0"/>
          </a:p>
        </p:txBody>
      </p:sp>
      <p:sp>
        <p:nvSpPr>
          <p:cNvPr id="3" name="Объект 2">
            <a:extLst>
              <a:ext uri="{FF2B5EF4-FFF2-40B4-BE49-F238E27FC236}">
                <a16:creationId xmlns:a16="http://schemas.microsoft.com/office/drawing/2014/main" id="{1B3A31B7-AC9D-4AAB-8BB2-DF8F8C36BB4E}"/>
              </a:ext>
            </a:extLst>
          </p:cNvPr>
          <p:cNvSpPr>
            <a:spLocks noGrp="1"/>
          </p:cNvSpPr>
          <p:nvPr>
            <p:ph idx="1"/>
          </p:nvPr>
        </p:nvSpPr>
        <p:spPr>
          <a:xfrm>
            <a:off x="149860" y="5237482"/>
            <a:ext cx="5946140" cy="1475741"/>
          </a:xfrm>
        </p:spPr>
        <p:style>
          <a:lnRef idx="1">
            <a:schemeClr val="accent6"/>
          </a:lnRef>
          <a:fillRef idx="2">
            <a:schemeClr val="accent6"/>
          </a:fillRef>
          <a:effectRef idx="1">
            <a:schemeClr val="accent6"/>
          </a:effectRef>
          <a:fontRef idx="minor">
            <a:schemeClr val="dk1"/>
          </a:fontRef>
        </p:style>
        <p:txBody>
          <a:bodyPr>
            <a:normAutofit lnSpcReduction="10000"/>
          </a:bodyPr>
          <a:lstStyle/>
          <a:p>
            <a:pPr marL="0" indent="365125" algn="just">
              <a:buNone/>
            </a:pPr>
            <a:r>
              <a:rPr lang="uk-UA" sz="2500" dirty="0">
                <a:solidFill>
                  <a:srgbClr val="1C1B17"/>
                </a:solidFill>
                <a:effectLst/>
                <a:latin typeface="Lato" panose="020F0502020204030203" pitchFamily="34" charset="0"/>
                <a:ea typeface="Calibri" panose="020F0502020204030204" pitchFamily="34" charset="0"/>
                <a:cs typeface="Times New Roman" panose="02020603050405020304" pitchFamily="18" charset="0"/>
              </a:rPr>
              <a:t>ШІ прогнозує хвороби та шкідників з точністю до 92%, дозволяючи вчасно застосовувати засоби захисту рослин (ЗЗР).</a:t>
            </a:r>
            <a:endParaRPr lang="uk-UA" sz="2500" dirty="0"/>
          </a:p>
        </p:txBody>
      </p:sp>
      <p:sp>
        <p:nvSpPr>
          <p:cNvPr id="6" name="Объект 2">
            <a:extLst>
              <a:ext uri="{FF2B5EF4-FFF2-40B4-BE49-F238E27FC236}">
                <a16:creationId xmlns:a16="http://schemas.microsoft.com/office/drawing/2014/main" id="{A8F8186F-9A24-4B4E-BCD1-FC06CE5C363E}"/>
              </a:ext>
            </a:extLst>
          </p:cNvPr>
          <p:cNvSpPr txBox="1">
            <a:spLocks/>
          </p:cNvSpPr>
          <p:nvPr/>
        </p:nvSpPr>
        <p:spPr>
          <a:xfrm>
            <a:off x="5933440" y="331469"/>
            <a:ext cx="5946140" cy="1475741"/>
          </a:xfrm>
          <a:prstGeom prst="rect">
            <a:avLst/>
          </a:prstGeom>
        </p:spPr>
        <p:style>
          <a:lnRef idx="1">
            <a:schemeClr val="accent6"/>
          </a:lnRef>
          <a:fillRef idx="2">
            <a:schemeClr val="accent6"/>
          </a:fillRef>
          <a:effectRef idx="1">
            <a:schemeClr val="accent6"/>
          </a:effectRef>
          <a:fontRef idx="minor">
            <a:schemeClr val="dk1"/>
          </a:fontRef>
        </p:style>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dk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dk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dk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9pPr>
          </a:lstStyle>
          <a:p>
            <a:pPr marL="0" indent="447675" algn="just">
              <a:buNone/>
            </a:pPr>
            <a:r>
              <a:rPr lang="uk-UA" sz="2500" dirty="0">
                <a:solidFill>
                  <a:srgbClr val="1C1B17"/>
                </a:solidFill>
                <a:latin typeface="Lato" panose="020F0502020204030203" pitchFamily="34" charset="0"/>
                <a:ea typeface="Calibri" panose="020F0502020204030204" pitchFamily="34" charset="0"/>
                <a:cs typeface="Times New Roman" panose="02020603050405020304" pitchFamily="18" charset="0"/>
              </a:rPr>
              <a:t>Фермери використовують </a:t>
            </a:r>
            <a:r>
              <a:rPr lang="uk-UA" sz="2500" dirty="0" err="1">
                <a:solidFill>
                  <a:srgbClr val="1C1B17"/>
                </a:solidFill>
                <a:latin typeface="Lato" panose="020F0502020204030203" pitchFamily="34" charset="0"/>
                <a:ea typeface="Calibri" panose="020F0502020204030204" pitchFamily="34" charset="0"/>
                <a:cs typeface="Times New Roman" panose="02020603050405020304" pitchFamily="18" charset="0"/>
              </a:rPr>
              <a:t>дрони</a:t>
            </a:r>
            <a:r>
              <a:rPr lang="uk-UA" sz="2500" dirty="0">
                <a:solidFill>
                  <a:srgbClr val="1C1B17"/>
                </a:solidFill>
                <a:latin typeface="Lato" panose="020F0502020204030203" pitchFamily="34" charset="0"/>
                <a:ea typeface="Calibri" panose="020F0502020204030204" pitchFamily="34" charset="0"/>
                <a:cs typeface="Times New Roman" panose="02020603050405020304" pitchFamily="18" charset="0"/>
              </a:rPr>
              <a:t> та супутники для моніторингу стану ґрунту, рівня вологи та проблемних зон.</a:t>
            </a:r>
          </a:p>
        </p:txBody>
      </p:sp>
    </p:spTree>
    <p:extLst>
      <p:ext uri="{BB962C8B-B14F-4D97-AF65-F5344CB8AC3E}">
        <p14:creationId xmlns:p14="http://schemas.microsoft.com/office/powerpoint/2010/main" val="152392745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a:extLst>
              <a:ext uri="{FF2B5EF4-FFF2-40B4-BE49-F238E27FC236}">
                <a16:creationId xmlns:a16="http://schemas.microsoft.com/office/drawing/2014/main" id="{AFFDB76A-87FF-4FE3-BECF-0E924390B086}"/>
              </a:ext>
            </a:extLst>
          </p:cNvPr>
          <p:cNvPicPr>
            <a:picLocks noChangeAspect="1"/>
          </p:cNvPicPr>
          <p:nvPr/>
        </p:nvPicPr>
        <p:blipFill>
          <a:blip r:embed="rId2"/>
          <a:stretch>
            <a:fillRect/>
          </a:stretch>
        </p:blipFill>
        <p:spPr>
          <a:xfrm>
            <a:off x="0" y="0"/>
            <a:ext cx="12192000" cy="6971913"/>
          </a:xfrm>
          <a:prstGeom prst="rect">
            <a:avLst/>
          </a:prstGeom>
        </p:spPr>
      </p:pic>
      <p:sp>
        <p:nvSpPr>
          <p:cNvPr id="2" name="Заголовок 1">
            <a:extLst>
              <a:ext uri="{FF2B5EF4-FFF2-40B4-BE49-F238E27FC236}">
                <a16:creationId xmlns:a16="http://schemas.microsoft.com/office/drawing/2014/main" id="{5FCB488D-F4D6-4805-8E36-506F27F209D5}"/>
              </a:ext>
            </a:extLst>
          </p:cNvPr>
          <p:cNvSpPr>
            <a:spLocks noGrp="1"/>
          </p:cNvSpPr>
          <p:nvPr>
            <p:ph type="title"/>
          </p:nvPr>
        </p:nvSpPr>
        <p:spPr>
          <a:xfrm>
            <a:off x="1224280" y="284479"/>
            <a:ext cx="9382760" cy="670561"/>
          </a:xfrm>
        </p:spPr>
        <p:style>
          <a:lnRef idx="2">
            <a:schemeClr val="accent1">
              <a:shade val="50000"/>
            </a:schemeClr>
          </a:lnRef>
          <a:fillRef idx="1">
            <a:schemeClr val="accent1"/>
          </a:fillRef>
          <a:effectRef idx="0">
            <a:schemeClr val="accent1"/>
          </a:effectRef>
          <a:fontRef idx="minor">
            <a:schemeClr val="lt1"/>
          </a:fontRef>
        </p:style>
        <p:txBody>
          <a:bodyPr>
            <a:normAutofit/>
          </a:bodyPr>
          <a:lstStyle/>
          <a:p>
            <a:pPr algn="ctr"/>
            <a:r>
              <a:rPr lang="uk-UA" sz="3600" dirty="0">
                <a:solidFill>
                  <a:schemeClr val="bg2">
                    <a:lumMod val="20000"/>
                    <a:lumOff val="80000"/>
                  </a:schemeClr>
                </a:solidFill>
                <a:effectLst/>
                <a:latin typeface="Lato" panose="020F0502020204030203" pitchFamily="34" charset="0"/>
                <a:ea typeface="Calibri" panose="020F0502020204030204" pitchFamily="34" charset="0"/>
                <a:cs typeface="Times New Roman" panose="02020603050405020304" pitchFamily="18" charset="0"/>
              </a:rPr>
              <a:t>Технології, які економлять ресурси</a:t>
            </a:r>
            <a:endParaRPr lang="uk-UA" sz="7200" dirty="0">
              <a:solidFill>
                <a:schemeClr val="bg2">
                  <a:lumMod val="20000"/>
                  <a:lumOff val="80000"/>
                </a:schemeClr>
              </a:solidFill>
            </a:endParaRPr>
          </a:p>
        </p:txBody>
      </p:sp>
      <p:sp>
        <p:nvSpPr>
          <p:cNvPr id="3" name="Объект 2">
            <a:extLst>
              <a:ext uri="{FF2B5EF4-FFF2-40B4-BE49-F238E27FC236}">
                <a16:creationId xmlns:a16="http://schemas.microsoft.com/office/drawing/2014/main" id="{4C65E8B6-AA2C-44CC-BC65-0678A8531ECE}"/>
              </a:ext>
            </a:extLst>
          </p:cNvPr>
          <p:cNvSpPr>
            <a:spLocks noGrp="1"/>
          </p:cNvSpPr>
          <p:nvPr>
            <p:ph idx="1"/>
          </p:nvPr>
        </p:nvSpPr>
        <p:spPr>
          <a:xfrm>
            <a:off x="233680" y="4460204"/>
            <a:ext cx="11724640" cy="1229396"/>
          </a:xfrm>
        </p:spPr>
        <p:style>
          <a:lnRef idx="1">
            <a:schemeClr val="accent5"/>
          </a:lnRef>
          <a:fillRef idx="2">
            <a:schemeClr val="accent5"/>
          </a:fillRef>
          <a:effectRef idx="1">
            <a:schemeClr val="accent5"/>
          </a:effectRef>
          <a:fontRef idx="minor">
            <a:schemeClr val="dk1"/>
          </a:fontRef>
        </p:style>
        <p:txBody>
          <a:bodyPr>
            <a:normAutofit/>
          </a:bodyPr>
          <a:lstStyle/>
          <a:p>
            <a:pPr algn="just">
              <a:buFont typeface="Wingdings" panose="05000000000000000000" pitchFamily="2" charset="2"/>
              <a:buChar char="Ø"/>
            </a:pPr>
            <a:r>
              <a:rPr lang="uk-UA" sz="2000" dirty="0">
                <a:solidFill>
                  <a:srgbClr val="1C1B17"/>
                </a:solidFill>
                <a:effectLst/>
                <a:latin typeface="Lato" panose="020F0502020204030203" pitchFamily="34" charset="0"/>
                <a:ea typeface="Calibri" panose="020F0502020204030204" pitchFamily="34" charset="0"/>
                <a:cs typeface="Times New Roman" panose="02020603050405020304" pitchFamily="18" charset="0"/>
              </a:rPr>
              <a:t>Впровадження точного землеробства скорочує витрати на 10-20% завдяки оптимальному використанню добрив та пального.</a:t>
            </a:r>
          </a:p>
          <a:p>
            <a:pPr algn="just">
              <a:buFont typeface="Wingdings" panose="05000000000000000000" pitchFamily="2" charset="2"/>
              <a:buChar char="Ø"/>
            </a:pPr>
            <a:r>
              <a:rPr lang="uk-UA" sz="2000" dirty="0">
                <a:solidFill>
                  <a:srgbClr val="1C1B17"/>
                </a:solidFill>
                <a:effectLst/>
                <a:latin typeface="Lato" panose="020F0502020204030203" pitchFamily="34" charset="0"/>
                <a:ea typeface="Calibri" panose="020F0502020204030204" pitchFamily="34" charset="0"/>
                <a:cs typeface="Times New Roman" panose="02020603050405020304" pitchFamily="18" charset="0"/>
              </a:rPr>
              <a:t> Деякі </a:t>
            </a:r>
            <a:r>
              <a:rPr lang="uk-UA" sz="2000" dirty="0" err="1">
                <a:solidFill>
                  <a:srgbClr val="1C1B17"/>
                </a:solidFill>
                <a:effectLst/>
                <a:latin typeface="Lato" panose="020F0502020204030203" pitchFamily="34" charset="0"/>
                <a:ea typeface="Calibri" panose="020F0502020204030204" pitchFamily="34" charset="0"/>
                <a:cs typeface="Times New Roman" panose="02020603050405020304" pitchFamily="18" charset="0"/>
              </a:rPr>
              <a:t>агрохолдинги</a:t>
            </a:r>
            <a:r>
              <a:rPr lang="uk-UA" sz="2000" dirty="0">
                <a:solidFill>
                  <a:srgbClr val="1C1B17"/>
                </a:solidFill>
                <a:effectLst/>
                <a:latin typeface="Lato" panose="020F0502020204030203" pitchFamily="34" charset="0"/>
                <a:ea typeface="Calibri" panose="020F0502020204030204" pitchFamily="34" charset="0"/>
                <a:cs typeface="Times New Roman" panose="02020603050405020304" pitchFamily="18" charset="0"/>
              </a:rPr>
              <a:t> вже тестують автономну техніку, що підвищує ефективність робіт.</a:t>
            </a:r>
            <a:endParaRPr lang="uk-UA" sz="3200" dirty="0"/>
          </a:p>
        </p:txBody>
      </p:sp>
    </p:spTree>
    <p:extLst>
      <p:ext uri="{BB962C8B-B14F-4D97-AF65-F5344CB8AC3E}">
        <p14:creationId xmlns:p14="http://schemas.microsoft.com/office/powerpoint/2010/main" val="161225574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Аналіз ринку: визначення">
            <a:extLst>
              <a:ext uri="{FF2B5EF4-FFF2-40B4-BE49-F238E27FC236}">
                <a16:creationId xmlns:a16="http://schemas.microsoft.com/office/drawing/2014/main" id="{DB020D1A-8A74-41E9-96B7-841FCE8DA8E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4400" y="0"/>
            <a:ext cx="1078484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Заголовок 1">
            <a:extLst>
              <a:ext uri="{FF2B5EF4-FFF2-40B4-BE49-F238E27FC236}">
                <a16:creationId xmlns:a16="http://schemas.microsoft.com/office/drawing/2014/main" id="{0CD9EDBE-76FA-4490-88C8-D1153F6B7577}"/>
              </a:ext>
            </a:extLst>
          </p:cNvPr>
          <p:cNvSpPr>
            <a:spLocks noGrp="1"/>
          </p:cNvSpPr>
          <p:nvPr>
            <p:ph type="title"/>
          </p:nvPr>
        </p:nvSpPr>
        <p:spPr>
          <a:xfrm>
            <a:off x="289560" y="372427"/>
            <a:ext cx="3855720" cy="1325563"/>
          </a:xfrm>
          <a:scene3d>
            <a:camera prst="orthographicFront"/>
            <a:lightRig rig="threePt" dir="t"/>
          </a:scene3d>
          <a:sp3d>
            <a:bevelT/>
          </a:sp3d>
        </p:spPr>
        <p:style>
          <a:lnRef idx="2">
            <a:schemeClr val="accent2">
              <a:shade val="50000"/>
            </a:schemeClr>
          </a:lnRef>
          <a:fillRef idx="1">
            <a:schemeClr val="accent2"/>
          </a:fillRef>
          <a:effectRef idx="0">
            <a:schemeClr val="accent2"/>
          </a:effectRef>
          <a:fontRef idx="minor">
            <a:schemeClr val="lt1"/>
          </a:fontRef>
        </p:style>
        <p:txBody>
          <a:bodyPr>
            <a:noAutofit/>
          </a:bodyPr>
          <a:lstStyle/>
          <a:p>
            <a:pPr algn="ctr"/>
            <a:r>
              <a:rPr lang="uk-UA" sz="32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Lato" panose="020F0502020204030203" pitchFamily="34" charset="0"/>
                <a:ea typeface="Calibri" panose="020F0502020204030204" pitchFamily="34" charset="0"/>
                <a:cs typeface="Times New Roman" panose="02020603050405020304" pitchFamily="18" charset="0"/>
              </a:rPr>
              <a:t>Аналітика ринку та продажів</a:t>
            </a:r>
            <a:endParaRPr lang="uk-UA" sz="66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endParaRPr>
          </a:p>
        </p:txBody>
      </p:sp>
      <p:sp>
        <p:nvSpPr>
          <p:cNvPr id="3" name="Объект 2">
            <a:extLst>
              <a:ext uri="{FF2B5EF4-FFF2-40B4-BE49-F238E27FC236}">
                <a16:creationId xmlns:a16="http://schemas.microsoft.com/office/drawing/2014/main" id="{DB158754-F4B0-4C95-A403-746818479A71}"/>
              </a:ext>
            </a:extLst>
          </p:cNvPr>
          <p:cNvSpPr>
            <a:spLocks noGrp="1"/>
          </p:cNvSpPr>
          <p:nvPr>
            <p:ph idx="1"/>
          </p:nvPr>
        </p:nvSpPr>
        <p:spPr>
          <a:xfrm>
            <a:off x="289560" y="4721543"/>
            <a:ext cx="6863080" cy="1603375"/>
          </a:xfrm>
        </p:spPr>
        <p:style>
          <a:lnRef idx="1">
            <a:schemeClr val="accent4"/>
          </a:lnRef>
          <a:fillRef idx="2">
            <a:schemeClr val="accent4"/>
          </a:fillRef>
          <a:effectRef idx="1">
            <a:schemeClr val="accent4"/>
          </a:effectRef>
          <a:fontRef idx="minor">
            <a:schemeClr val="dk1"/>
          </a:fontRef>
        </p:style>
        <p:txBody>
          <a:bodyPr>
            <a:normAutofit lnSpcReduction="10000"/>
          </a:bodyPr>
          <a:lstStyle/>
          <a:p>
            <a:pPr marL="0" indent="447675" algn="just">
              <a:buNone/>
            </a:pPr>
            <a:r>
              <a:rPr lang="uk-UA" sz="2000" dirty="0">
                <a:solidFill>
                  <a:srgbClr val="1C1B17"/>
                </a:solidFill>
                <a:effectLst/>
                <a:latin typeface="Lato" panose="020F0502020204030203" pitchFamily="34" charset="0"/>
                <a:ea typeface="Calibri" panose="020F0502020204030204" pitchFamily="34" charset="0"/>
                <a:cs typeface="Times New Roman" panose="02020603050405020304" pitchFamily="18" charset="0"/>
              </a:rPr>
              <a:t>Українські компанії використовують платформи ШІ для прогнозу цін на врожай, враховуючи світові тенденції та погоду.</a:t>
            </a:r>
          </a:p>
          <a:p>
            <a:pPr marL="0" indent="447675" algn="just">
              <a:buNone/>
            </a:pPr>
            <a:r>
              <a:rPr lang="uk-UA" sz="2000" dirty="0">
                <a:solidFill>
                  <a:srgbClr val="1C1B17"/>
                </a:solidFill>
                <a:effectLst/>
                <a:latin typeface="Lato" panose="020F0502020204030203" pitchFamily="34" charset="0"/>
                <a:ea typeface="Calibri" panose="020F0502020204030204" pitchFamily="34" charset="0"/>
                <a:cs typeface="Times New Roman" panose="02020603050405020304" pitchFamily="18" charset="0"/>
              </a:rPr>
              <a:t>Це допомагає уникати фінансових ризиків і підвищувати прибутки фермерів на 15-20%.</a:t>
            </a:r>
            <a:endParaRPr lang="uk-UA" sz="3200" dirty="0"/>
          </a:p>
        </p:txBody>
      </p:sp>
    </p:spTree>
    <p:extLst>
      <p:ext uri="{BB962C8B-B14F-4D97-AF65-F5344CB8AC3E}">
        <p14:creationId xmlns:p14="http://schemas.microsoft.com/office/powerpoint/2010/main" val="224141423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a:extLst>
              <a:ext uri="{FF2B5EF4-FFF2-40B4-BE49-F238E27FC236}">
                <a16:creationId xmlns:a16="http://schemas.microsoft.com/office/drawing/2014/main" id="{BA9084A3-282D-4BB9-BDF2-A2F726CA929B}"/>
              </a:ext>
            </a:extLst>
          </p:cNvPr>
          <p:cNvPicPr>
            <a:picLocks noChangeAspect="1"/>
          </p:cNvPicPr>
          <p:nvPr/>
        </p:nvPicPr>
        <p:blipFill>
          <a:blip r:embed="rId2"/>
          <a:stretch>
            <a:fillRect/>
          </a:stretch>
        </p:blipFill>
        <p:spPr>
          <a:xfrm>
            <a:off x="1747520" y="120095"/>
            <a:ext cx="10221197" cy="6615774"/>
          </a:xfrm>
          <a:prstGeom prst="rect">
            <a:avLst/>
          </a:prstGeom>
        </p:spPr>
      </p:pic>
      <p:sp>
        <p:nvSpPr>
          <p:cNvPr id="2" name="Заголовок 1">
            <a:extLst>
              <a:ext uri="{FF2B5EF4-FFF2-40B4-BE49-F238E27FC236}">
                <a16:creationId xmlns:a16="http://schemas.microsoft.com/office/drawing/2014/main" id="{9AEAC02C-CB75-495A-B85C-40969807B531}"/>
              </a:ext>
            </a:extLst>
          </p:cNvPr>
          <p:cNvSpPr>
            <a:spLocks noGrp="1"/>
          </p:cNvSpPr>
          <p:nvPr>
            <p:ph type="title"/>
          </p:nvPr>
        </p:nvSpPr>
        <p:spPr>
          <a:xfrm>
            <a:off x="238760" y="235348"/>
            <a:ext cx="4302760" cy="1325563"/>
          </a:xfrm>
        </p:spPr>
        <p:style>
          <a:lnRef idx="0">
            <a:schemeClr val="accent6"/>
          </a:lnRef>
          <a:fillRef idx="3">
            <a:schemeClr val="accent6"/>
          </a:fillRef>
          <a:effectRef idx="3">
            <a:schemeClr val="accent6"/>
          </a:effectRef>
          <a:fontRef idx="minor">
            <a:schemeClr val="lt1"/>
          </a:fontRef>
        </p:style>
        <p:txBody>
          <a:bodyPr>
            <a:normAutofit/>
          </a:bodyPr>
          <a:lstStyle/>
          <a:p>
            <a:pPr algn="ctr"/>
            <a:r>
              <a:rPr lang="uk-UA" sz="2800" dirty="0">
                <a:solidFill>
                  <a:srgbClr val="1C1B17"/>
                </a:solidFill>
                <a:effectLst/>
                <a:latin typeface="Lato" panose="020F0502020204030203" pitchFamily="34" charset="0"/>
                <a:ea typeface="Calibri" panose="020F0502020204030204" pitchFamily="34" charset="0"/>
                <a:cs typeface="Times New Roman" panose="02020603050405020304" pitchFamily="18" charset="0"/>
              </a:rPr>
              <a:t>Українська статистика, яка вражає…</a:t>
            </a:r>
            <a:endParaRPr lang="uk-UA" sz="6000" dirty="0"/>
          </a:p>
        </p:txBody>
      </p:sp>
      <p:sp>
        <p:nvSpPr>
          <p:cNvPr id="3" name="Объект 2">
            <a:extLst>
              <a:ext uri="{FF2B5EF4-FFF2-40B4-BE49-F238E27FC236}">
                <a16:creationId xmlns:a16="http://schemas.microsoft.com/office/drawing/2014/main" id="{859C8F80-5D5D-4042-8052-3AC17080D928}"/>
              </a:ext>
            </a:extLst>
          </p:cNvPr>
          <p:cNvSpPr>
            <a:spLocks noGrp="1"/>
          </p:cNvSpPr>
          <p:nvPr>
            <p:ph idx="1"/>
          </p:nvPr>
        </p:nvSpPr>
        <p:spPr>
          <a:xfrm>
            <a:off x="238760" y="4361339"/>
            <a:ext cx="7239000" cy="1795621"/>
          </a:xfrm>
        </p:spPr>
        <p:style>
          <a:lnRef idx="3">
            <a:schemeClr val="lt1"/>
          </a:lnRef>
          <a:fillRef idx="1">
            <a:schemeClr val="accent2"/>
          </a:fillRef>
          <a:effectRef idx="1">
            <a:schemeClr val="accent2"/>
          </a:effectRef>
          <a:fontRef idx="minor">
            <a:schemeClr val="lt1"/>
          </a:fontRef>
        </p:style>
        <p:txBody>
          <a:bodyPr>
            <a:normAutofit fontScale="92500" lnSpcReduction="20000"/>
          </a:bodyPr>
          <a:lstStyle/>
          <a:p>
            <a:pPr marL="0" indent="528638" algn="just">
              <a:buNone/>
            </a:pPr>
            <a:r>
              <a:rPr lang="uk-UA" dirty="0">
                <a:solidFill>
                  <a:srgbClr val="1C1B17"/>
                </a:solidFill>
                <a:effectLst/>
                <a:latin typeface="Arial" panose="020B0604020202020204" pitchFamily="34" charset="0"/>
                <a:ea typeface="Calibri" panose="020F0502020204030204" pitchFamily="34" charset="0"/>
                <a:cs typeface="Arial" panose="020B0604020202020204" pitchFamily="34" charset="0"/>
              </a:rPr>
              <a:t>16% фермерів вже використовують ШІ для моніторингу полів, техніки та оптимізації витрат.</a:t>
            </a:r>
          </a:p>
          <a:p>
            <a:pPr marL="0" indent="528638" algn="just">
              <a:buNone/>
            </a:pPr>
            <a:r>
              <a:rPr lang="uk-UA" dirty="0">
                <a:solidFill>
                  <a:srgbClr val="1C1B17"/>
                </a:solidFill>
                <a:effectLst/>
                <a:latin typeface="Arial" panose="020B0604020202020204" pitchFamily="34" charset="0"/>
                <a:ea typeface="Calibri" panose="020F0502020204030204" pitchFamily="34" charset="0"/>
                <a:cs typeface="Arial" panose="020B0604020202020204" pitchFamily="34" charset="0"/>
              </a:rPr>
              <a:t>Застосування ШІ для боротьби з хворобами рослин зберігає до 30% урожаю.</a:t>
            </a:r>
          </a:p>
          <a:p>
            <a:pPr marL="0" indent="528638" algn="just">
              <a:buNone/>
            </a:pPr>
            <a:r>
              <a:rPr lang="uk-UA" dirty="0">
                <a:solidFill>
                  <a:srgbClr val="1C1B17"/>
                </a:solidFill>
                <a:effectLst/>
                <a:latin typeface="Arial" panose="020B0604020202020204" pitchFamily="34" charset="0"/>
                <a:ea typeface="Calibri" panose="020F0502020204030204" pitchFamily="34" charset="0"/>
                <a:cs typeface="Arial" panose="020B0604020202020204" pitchFamily="34" charset="0"/>
              </a:rPr>
              <a:t>Інвестиції у точне землеробство окупаються менш ніж за 2-3 роки, а рентабельність зростає на 25%.</a:t>
            </a:r>
            <a:endParaRPr lang="uk-UA" sz="2400" dirty="0"/>
          </a:p>
        </p:txBody>
      </p:sp>
    </p:spTree>
    <p:extLst>
      <p:ext uri="{BB962C8B-B14F-4D97-AF65-F5344CB8AC3E}">
        <p14:creationId xmlns:p14="http://schemas.microsoft.com/office/powerpoint/2010/main" val="227778801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72351FBB-A6C5-4A29-8E4B-E7B763F770A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302" y="0"/>
            <a:ext cx="12215302" cy="6858000"/>
          </a:xfrm>
          <a:prstGeom prst="rect">
            <a:avLst/>
          </a:prstGeom>
        </p:spPr>
      </p:pic>
      <p:sp>
        <p:nvSpPr>
          <p:cNvPr id="2" name="Заголовок 1">
            <a:extLst>
              <a:ext uri="{FF2B5EF4-FFF2-40B4-BE49-F238E27FC236}">
                <a16:creationId xmlns:a16="http://schemas.microsoft.com/office/drawing/2014/main" id="{27CAC415-249F-48CE-AC86-6F53F28006A2}"/>
              </a:ext>
            </a:extLst>
          </p:cNvPr>
          <p:cNvSpPr>
            <a:spLocks noGrp="1"/>
          </p:cNvSpPr>
          <p:nvPr>
            <p:ph type="title"/>
          </p:nvPr>
        </p:nvSpPr>
        <p:spPr>
          <a:xfrm>
            <a:off x="264160" y="436880"/>
            <a:ext cx="4958080" cy="2240280"/>
          </a:xfrm>
          <a:gradFill flip="none" rotWithShape="1">
            <a:gsLst>
              <a:gs pos="0">
                <a:schemeClr val="accent6">
                  <a:satMod val="103000"/>
                  <a:lumMod val="102000"/>
                  <a:tint val="94000"/>
                </a:schemeClr>
              </a:gs>
              <a:gs pos="50000">
                <a:schemeClr val="accent6">
                  <a:satMod val="110000"/>
                  <a:lumMod val="100000"/>
                  <a:shade val="100000"/>
                </a:schemeClr>
              </a:gs>
              <a:gs pos="100000">
                <a:schemeClr val="accent6">
                  <a:lumMod val="99000"/>
                  <a:satMod val="120000"/>
                  <a:shade val="78000"/>
                </a:schemeClr>
              </a:gs>
            </a:gsLst>
            <a:lin ang="18900000" scaled="1"/>
            <a:tileRect/>
          </a:gradFill>
          <a:scene3d>
            <a:camera prst="orthographicFront"/>
            <a:lightRig rig="threePt" dir="t"/>
          </a:scene3d>
          <a:sp3d>
            <a:bevelT/>
          </a:sp3d>
        </p:spPr>
        <p:style>
          <a:lnRef idx="0">
            <a:schemeClr val="accent6"/>
          </a:lnRef>
          <a:fillRef idx="3">
            <a:schemeClr val="accent6"/>
          </a:fillRef>
          <a:effectRef idx="3">
            <a:schemeClr val="accent6"/>
          </a:effectRef>
          <a:fontRef idx="minor">
            <a:schemeClr val="lt1"/>
          </a:fontRef>
        </p:style>
        <p:txBody>
          <a:bodyPr>
            <a:noAutofit/>
          </a:bodyPr>
          <a:lstStyle/>
          <a:p>
            <a:pPr algn="ctr"/>
            <a:r>
              <a:rPr lang="uk-UA" sz="2400" dirty="0">
                <a:solidFill>
                  <a:srgbClr val="222222"/>
                </a:solidFill>
                <a:effectLst/>
                <a:latin typeface="Arial Black" panose="020B0A04020102020204" pitchFamily="34" charset="0"/>
                <a:ea typeface="Times New Roman" panose="02020603050405020304" pitchFamily="18" charset="0"/>
                <a:cs typeface="Times New Roman" panose="02020603050405020304" pitchFamily="18" charset="0"/>
              </a:rPr>
              <a:t>За підтримки швидкого розвитку технологій та інформаційних засобів,  професія агронома в майбутньому може виглядати так</a:t>
            </a:r>
            <a:endParaRPr lang="uk-UA" sz="5400" dirty="0">
              <a:latin typeface="Arial Black" panose="020B0A04020102020204" pitchFamily="34" charset="0"/>
            </a:endParaRPr>
          </a:p>
        </p:txBody>
      </p:sp>
    </p:spTree>
    <p:extLst>
      <p:ext uri="{BB962C8B-B14F-4D97-AF65-F5344CB8AC3E}">
        <p14:creationId xmlns:p14="http://schemas.microsoft.com/office/powerpoint/2010/main" val="167439770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B5DF1BA4-097E-42CE-875A-2BD4CFEA2477}"/>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5711825" y="188912"/>
            <a:ext cx="6480175" cy="6480175"/>
          </a:xfrm>
          <a:prstGeom prst="rect">
            <a:avLst/>
          </a:prstGeom>
          <a:noFill/>
          <a:ln>
            <a:noFill/>
          </a:ln>
        </p:spPr>
      </p:pic>
      <p:sp>
        <p:nvSpPr>
          <p:cNvPr id="2" name="Заголовок 1">
            <a:extLst>
              <a:ext uri="{FF2B5EF4-FFF2-40B4-BE49-F238E27FC236}">
                <a16:creationId xmlns:a16="http://schemas.microsoft.com/office/drawing/2014/main" id="{4C363987-C2D9-4D58-8C58-1DFC54A6793E}"/>
              </a:ext>
            </a:extLst>
          </p:cNvPr>
          <p:cNvSpPr>
            <a:spLocks noGrp="1"/>
          </p:cNvSpPr>
          <p:nvPr>
            <p:ph type="title"/>
          </p:nvPr>
        </p:nvSpPr>
        <p:spPr>
          <a:xfrm>
            <a:off x="248920" y="365125"/>
            <a:ext cx="6029960" cy="1325563"/>
          </a:xfrm>
        </p:spPr>
        <p:style>
          <a:lnRef idx="3">
            <a:schemeClr val="lt1"/>
          </a:lnRef>
          <a:fillRef idx="1">
            <a:schemeClr val="accent3"/>
          </a:fillRef>
          <a:effectRef idx="1">
            <a:schemeClr val="accent3"/>
          </a:effectRef>
          <a:fontRef idx="minor">
            <a:schemeClr val="lt1"/>
          </a:fontRef>
        </p:style>
        <p:txBody>
          <a:bodyPr/>
          <a:lstStyle/>
          <a:p>
            <a:pPr algn="ctr"/>
            <a:r>
              <a:rPr lang="uk-UA" b="1" dirty="0">
                <a:solidFill>
                  <a:srgbClr val="222222"/>
                </a:solidFill>
                <a:latin typeface="Helvetica" panose="020B0604020202020204" pitchFamily="34" charset="0"/>
                <a:ea typeface="Times New Roman" panose="02020603050405020304" pitchFamily="18" charset="0"/>
                <a:cs typeface="Times New Roman" panose="02020603050405020304" pitchFamily="18" charset="0"/>
              </a:rPr>
              <a:t>Цифровий агроном</a:t>
            </a:r>
            <a:endParaRPr lang="uk-UA" dirty="0"/>
          </a:p>
        </p:txBody>
      </p:sp>
      <p:sp>
        <p:nvSpPr>
          <p:cNvPr id="3" name="Объект 2">
            <a:extLst>
              <a:ext uri="{FF2B5EF4-FFF2-40B4-BE49-F238E27FC236}">
                <a16:creationId xmlns:a16="http://schemas.microsoft.com/office/drawing/2014/main" id="{6DD54F20-94E2-4121-A4D3-7907CA46ABBF}"/>
              </a:ext>
            </a:extLst>
          </p:cNvPr>
          <p:cNvSpPr>
            <a:spLocks noGrp="1"/>
          </p:cNvSpPr>
          <p:nvPr>
            <p:ph idx="1"/>
          </p:nvPr>
        </p:nvSpPr>
        <p:spPr>
          <a:xfrm>
            <a:off x="248920" y="2766379"/>
            <a:ext cx="6029960" cy="2740342"/>
          </a:xfrm>
        </p:spPr>
        <p:style>
          <a:lnRef idx="1">
            <a:schemeClr val="accent5"/>
          </a:lnRef>
          <a:fillRef idx="2">
            <a:schemeClr val="accent5"/>
          </a:fillRef>
          <a:effectRef idx="1">
            <a:schemeClr val="accent5"/>
          </a:effectRef>
          <a:fontRef idx="minor">
            <a:schemeClr val="dk1"/>
          </a:fontRef>
        </p:style>
        <p:txBody>
          <a:bodyPr>
            <a:normAutofit/>
          </a:bodyPr>
          <a:lstStyle/>
          <a:p>
            <a:pPr marL="0" indent="0" algn="just">
              <a:buNone/>
            </a:pPr>
            <a:r>
              <a:rPr lang="uk-UA" sz="1800" b="1" dirty="0">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 </a:t>
            </a:r>
            <a:r>
              <a:rPr lang="uk-UA" sz="2400" dirty="0">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Агрономи будуть активно використовувати сучасні технології, такі як штучний інтелект (ШІ), </a:t>
            </a:r>
            <a:r>
              <a:rPr lang="uk-UA" sz="2400" dirty="0" err="1">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дрони</a:t>
            </a:r>
            <a:r>
              <a:rPr lang="uk-UA" sz="2400" dirty="0">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 супутникові системи, датчики та аналітику даних для збору, моніторингу та аналізу інформації про стан посівів та ґрунту. </a:t>
            </a:r>
            <a:endParaRPr lang="uk-UA" sz="1800" dirty="0"/>
          </a:p>
        </p:txBody>
      </p:sp>
    </p:spTree>
    <p:extLst>
      <p:ext uri="{BB962C8B-B14F-4D97-AF65-F5344CB8AC3E}">
        <p14:creationId xmlns:p14="http://schemas.microsoft.com/office/powerpoint/2010/main" val="164878600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Программируя организмы: кто такой инженер-генетик и как им стать | РБК  Тренды">
            <a:extLst>
              <a:ext uri="{FF2B5EF4-FFF2-40B4-BE49-F238E27FC236}">
                <a16:creationId xmlns:a16="http://schemas.microsoft.com/office/drawing/2014/main" id="{A61D3C9A-CD05-44DA-9F5D-63E704AC124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98019" y="690880"/>
            <a:ext cx="8012278" cy="5416174"/>
          </a:xfrm>
          <a:prstGeom prst="rect">
            <a:avLst/>
          </a:prstGeom>
          <a:noFill/>
          <a:extLst>
            <a:ext uri="{909E8E84-426E-40DD-AFC4-6F175D3DCCD1}">
              <a14:hiddenFill xmlns:a14="http://schemas.microsoft.com/office/drawing/2010/main">
                <a:solidFill>
                  <a:srgbClr val="FFFFFF"/>
                </a:solidFill>
              </a14:hiddenFill>
            </a:ext>
          </a:extLst>
        </p:spPr>
      </p:pic>
      <p:sp>
        <p:nvSpPr>
          <p:cNvPr id="2" name="Заголовок 1">
            <a:extLst>
              <a:ext uri="{FF2B5EF4-FFF2-40B4-BE49-F238E27FC236}">
                <a16:creationId xmlns:a16="http://schemas.microsoft.com/office/drawing/2014/main" id="{3C4FFC99-4E67-45B5-8107-0819519A7D43}"/>
              </a:ext>
            </a:extLst>
          </p:cNvPr>
          <p:cNvSpPr>
            <a:spLocks noGrp="1"/>
          </p:cNvSpPr>
          <p:nvPr>
            <p:ph type="title"/>
          </p:nvPr>
        </p:nvSpPr>
        <p:spPr>
          <a:xfrm>
            <a:off x="289560" y="365125"/>
            <a:ext cx="4323080" cy="2012315"/>
          </a:xfrm>
        </p:spPr>
        <p:style>
          <a:lnRef idx="3">
            <a:schemeClr val="lt1"/>
          </a:lnRef>
          <a:fillRef idx="1">
            <a:schemeClr val="accent3"/>
          </a:fillRef>
          <a:effectRef idx="1">
            <a:schemeClr val="accent3"/>
          </a:effectRef>
          <a:fontRef idx="minor">
            <a:schemeClr val="lt1"/>
          </a:fontRef>
        </p:style>
        <p:txBody>
          <a:bodyPr>
            <a:normAutofit/>
          </a:bodyPr>
          <a:lstStyle/>
          <a:p>
            <a:pPr algn="ctr"/>
            <a:r>
              <a:rPr lang="uk-UA" b="1" dirty="0">
                <a:solidFill>
                  <a:srgbClr val="222222"/>
                </a:solidFill>
                <a:latin typeface="Helvetica" panose="020B0604020202020204" pitchFamily="34" charset="0"/>
                <a:ea typeface="Times New Roman" panose="02020603050405020304" pitchFamily="18" charset="0"/>
                <a:cs typeface="Times New Roman" panose="02020603050405020304" pitchFamily="18" charset="0"/>
              </a:rPr>
              <a:t>Інженер-агроном з генетики</a:t>
            </a:r>
            <a:r>
              <a:rPr lang="uk-UA" dirty="0">
                <a:solidFill>
                  <a:srgbClr val="222222"/>
                </a:solidFill>
                <a:latin typeface="Helvetica" panose="020B0604020202020204" pitchFamily="34" charset="0"/>
                <a:ea typeface="Times New Roman" panose="02020603050405020304" pitchFamily="18" charset="0"/>
                <a:cs typeface="Times New Roman" panose="02020603050405020304" pitchFamily="18" charset="0"/>
              </a:rPr>
              <a:t> </a:t>
            </a:r>
            <a:endParaRPr lang="uk-UA" dirty="0"/>
          </a:p>
        </p:txBody>
      </p:sp>
      <p:sp>
        <p:nvSpPr>
          <p:cNvPr id="3" name="Объект 2">
            <a:extLst>
              <a:ext uri="{FF2B5EF4-FFF2-40B4-BE49-F238E27FC236}">
                <a16:creationId xmlns:a16="http://schemas.microsoft.com/office/drawing/2014/main" id="{CB278238-FFA4-4B09-9D48-9AE286EA4A1A}"/>
              </a:ext>
            </a:extLst>
          </p:cNvPr>
          <p:cNvSpPr>
            <a:spLocks noGrp="1"/>
          </p:cNvSpPr>
          <p:nvPr>
            <p:ph idx="1"/>
          </p:nvPr>
        </p:nvSpPr>
        <p:spPr>
          <a:xfrm>
            <a:off x="289560" y="5453381"/>
            <a:ext cx="9681791" cy="713740"/>
          </a:xfrm>
        </p:spPr>
        <p:style>
          <a:lnRef idx="1">
            <a:schemeClr val="accent5"/>
          </a:lnRef>
          <a:fillRef idx="2">
            <a:schemeClr val="accent5"/>
          </a:fillRef>
          <a:effectRef idx="1">
            <a:schemeClr val="accent5"/>
          </a:effectRef>
          <a:fontRef idx="minor">
            <a:schemeClr val="dk1"/>
          </a:fontRef>
        </p:style>
        <p:txBody>
          <a:bodyPr>
            <a:normAutofit fontScale="62500" lnSpcReduction="20000"/>
          </a:bodyPr>
          <a:lstStyle/>
          <a:p>
            <a:pPr marL="0" indent="0" algn="ctr">
              <a:buNone/>
            </a:pPr>
            <a:r>
              <a:rPr lang="uk-UA" sz="2600" dirty="0">
                <a:solidFill>
                  <a:srgbClr val="222222"/>
                </a:solidFill>
                <a:effectLst/>
                <a:latin typeface="Arial" panose="020B0604020202020204" pitchFamily="34" charset="0"/>
                <a:ea typeface="Times New Roman" panose="02020603050405020304" pitchFamily="18" charset="0"/>
                <a:cs typeface="Arial" panose="020B0604020202020204" pitchFamily="34" charset="0"/>
              </a:rPr>
              <a:t>Завдяки подальшому розвитку генетичних технологій, агрономи можуть стати ключовими фахівцями у генетичному створенні рослин для підвищення урожайності, стійкості до </a:t>
            </a:r>
            <a:r>
              <a:rPr lang="uk-UA" sz="2600" dirty="0" err="1">
                <a:solidFill>
                  <a:srgbClr val="222222"/>
                </a:solidFill>
                <a:effectLst/>
                <a:latin typeface="Arial" panose="020B0604020202020204" pitchFamily="34" charset="0"/>
                <a:ea typeface="Times New Roman" panose="02020603050405020304" pitchFamily="18" charset="0"/>
                <a:cs typeface="Arial" panose="020B0604020202020204" pitchFamily="34" charset="0"/>
              </a:rPr>
              <a:t>хвороб</a:t>
            </a:r>
            <a:r>
              <a:rPr lang="uk-UA" sz="2600" dirty="0">
                <a:solidFill>
                  <a:srgbClr val="222222"/>
                </a:solidFill>
                <a:effectLst/>
                <a:latin typeface="Arial" panose="020B0604020202020204" pitchFamily="34" charset="0"/>
                <a:ea typeface="Times New Roman" panose="02020603050405020304" pitchFamily="18" charset="0"/>
                <a:cs typeface="Arial" panose="020B0604020202020204" pitchFamily="34" charset="0"/>
              </a:rPr>
              <a:t> та </a:t>
            </a:r>
            <a:r>
              <a:rPr lang="uk-UA" sz="2600" dirty="0" err="1">
                <a:solidFill>
                  <a:srgbClr val="222222"/>
                </a:solidFill>
                <a:effectLst/>
                <a:latin typeface="Arial" panose="020B0604020202020204" pitchFamily="34" charset="0"/>
                <a:ea typeface="Times New Roman" panose="02020603050405020304" pitchFamily="18" charset="0"/>
                <a:cs typeface="Arial" panose="020B0604020202020204" pitchFamily="34" charset="0"/>
              </a:rPr>
              <a:t>погодніх</a:t>
            </a:r>
            <a:r>
              <a:rPr lang="uk-UA" sz="2600" dirty="0">
                <a:solidFill>
                  <a:srgbClr val="222222"/>
                </a:solidFill>
                <a:effectLst/>
                <a:latin typeface="Arial" panose="020B0604020202020204" pitchFamily="34" charset="0"/>
                <a:ea typeface="Times New Roman" panose="02020603050405020304" pitchFamily="18" charset="0"/>
                <a:cs typeface="Arial" panose="020B0604020202020204" pitchFamily="34" charset="0"/>
              </a:rPr>
              <a:t> умов, а також підвищення якості продукції.</a:t>
            </a:r>
            <a:endParaRPr lang="uk-UA" sz="2600" dirty="0">
              <a:effectLst/>
              <a:latin typeface="Arial" panose="020B0604020202020204" pitchFamily="34" charset="0"/>
              <a:ea typeface="Calibri" panose="020F0502020204030204" pitchFamily="34" charset="0"/>
              <a:cs typeface="Arial" panose="020B0604020202020204" pitchFamily="34" charset="0"/>
            </a:endParaRPr>
          </a:p>
          <a:p>
            <a:pPr marL="0" indent="0">
              <a:buNone/>
            </a:pPr>
            <a:endParaRPr lang="uk-UA" dirty="0"/>
          </a:p>
        </p:txBody>
      </p:sp>
    </p:spTree>
    <p:extLst>
      <p:ext uri="{BB962C8B-B14F-4D97-AF65-F5344CB8AC3E}">
        <p14:creationId xmlns:p14="http://schemas.microsoft.com/office/powerpoint/2010/main" val="7417857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Менеджер-эколог в колледжах Финляндии :: UNIF.pro">
            <a:extLst>
              <a:ext uri="{FF2B5EF4-FFF2-40B4-BE49-F238E27FC236}">
                <a16:creationId xmlns:a16="http://schemas.microsoft.com/office/drawing/2014/main" id="{3DB62C6B-E001-4B08-881B-7CABCDD66B1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55401" y="681037"/>
            <a:ext cx="8731799" cy="5810616"/>
          </a:xfrm>
          <a:prstGeom prst="rect">
            <a:avLst/>
          </a:prstGeom>
          <a:noFill/>
          <a:extLst>
            <a:ext uri="{909E8E84-426E-40DD-AFC4-6F175D3DCCD1}">
              <a14:hiddenFill xmlns:a14="http://schemas.microsoft.com/office/drawing/2010/main">
                <a:solidFill>
                  <a:srgbClr val="FFFFFF"/>
                </a:solidFill>
              </a14:hiddenFill>
            </a:ext>
          </a:extLst>
        </p:spPr>
      </p:pic>
      <p:sp>
        <p:nvSpPr>
          <p:cNvPr id="2" name="Заголовок 1">
            <a:extLst>
              <a:ext uri="{FF2B5EF4-FFF2-40B4-BE49-F238E27FC236}">
                <a16:creationId xmlns:a16="http://schemas.microsoft.com/office/drawing/2014/main" id="{A93242A1-AB73-48F7-AE71-5B64B2E39ECF}"/>
              </a:ext>
            </a:extLst>
          </p:cNvPr>
          <p:cNvSpPr>
            <a:spLocks noGrp="1"/>
          </p:cNvSpPr>
          <p:nvPr>
            <p:ph type="title"/>
          </p:nvPr>
        </p:nvSpPr>
        <p:spPr>
          <a:xfrm>
            <a:off x="519112" y="192324"/>
            <a:ext cx="7141528" cy="977425"/>
          </a:xfrm>
        </p:spPr>
        <p:style>
          <a:lnRef idx="2">
            <a:schemeClr val="accent3">
              <a:shade val="50000"/>
            </a:schemeClr>
          </a:lnRef>
          <a:fillRef idx="1">
            <a:schemeClr val="accent3"/>
          </a:fillRef>
          <a:effectRef idx="0">
            <a:schemeClr val="accent3"/>
          </a:effectRef>
          <a:fontRef idx="minor">
            <a:schemeClr val="lt1"/>
          </a:fontRef>
        </p:style>
        <p:txBody>
          <a:bodyPr/>
          <a:lstStyle/>
          <a:p>
            <a:pPr algn="ctr"/>
            <a:r>
              <a:rPr lang="uk-UA" b="1" dirty="0" err="1">
                <a:solidFill>
                  <a:srgbClr val="222222"/>
                </a:solidFill>
                <a:latin typeface="Helvetica" panose="020B0604020202020204" pitchFamily="34" charset="0"/>
                <a:ea typeface="Times New Roman" panose="02020603050405020304" pitchFamily="18" charset="0"/>
                <a:cs typeface="Times New Roman" panose="02020603050405020304" pitchFamily="18" charset="0"/>
              </a:rPr>
              <a:t>Агроеколог</a:t>
            </a:r>
            <a:r>
              <a:rPr lang="uk-UA" b="1" dirty="0">
                <a:solidFill>
                  <a:srgbClr val="222222"/>
                </a:solidFill>
                <a:latin typeface="Helvetica" panose="020B0604020202020204" pitchFamily="34" charset="0"/>
                <a:ea typeface="Times New Roman" panose="02020603050405020304" pitchFamily="18" charset="0"/>
                <a:cs typeface="Times New Roman" panose="02020603050405020304" pitchFamily="18" charset="0"/>
              </a:rPr>
              <a:t>-консультант </a:t>
            </a:r>
            <a:endParaRPr lang="uk-UA" dirty="0"/>
          </a:p>
        </p:txBody>
      </p:sp>
      <p:sp>
        <p:nvSpPr>
          <p:cNvPr id="3" name="Объект 2">
            <a:extLst>
              <a:ext uri="{FF2B5EF4-FFF2-40B4-BE49-F238E27FC236}">
                <a16:creationId xmlns:a16="http://schemas.microsoft.com/office/drawing/2014/main" id="{7C4EA4A5-767A-4F99-9D01-E9ED9F3F897C}"/>
              </a:ext>
            </a:extLst>
          </p:cNvPr>
          <p:cNvSpPr>
            <a:spLocks noGrp="1"/>
          </p:cNvSpPr>
          <p:nvPr>
            <p:ph idx="1"/>
          </p:nvPr>
        </p:nvSpPr>
        <p:spPr>
          <a:xfrm>
            <a:off x="519112" y="2889988"/>
            <a:ext cx="5400040" cy="2055495"/>
          </a:xfrm>
        </p:spPr>
        <p:style>
          <a:lnRef idx="1">
            <a:schemeClr val="accent6"/>
          </a:lnRef>
          <a:fillRef idx="2">
            <a:schemeClr val="accent6"/>
          </a:fillRef>
          <a:effectRef idx="1">
            <a:schemeClr val="accent6"/>
          </a:effectRef>
          <a:fontRef idx="minor">
            <a:schemeClr val="dk1"/>
          </a:fontRef>
        </p:style>
        <p:txBody>
          <a:bodyPr>
            <a:normAutofit fontScale="92500" lnSpcReduction="10000"/>
          </a:bodyPr>
          <a:lstStyle/>
          <a:p>
            <a:pPr marL="0" indent="0" algn="just">
              <a:buNone/>
            </a:pPr>
            <a:r>
              <a:rPr lang="uk-UA" sz="2000" dirty="0">
                <a:solidFill>
                  <a:srgbClr val="222222"/>
                </a:solidFill>
                <a:effectLst/>
                <a:latin typeface="Arial" panose="020B0604020202020204" pitchFamily="34" charset="0"/>
                <a:ea typeface="Times New Roman" panose="02020603050405020304" pitchFamily="18" charset="0"/>
                <a:cs typeface="Arial" panose="020B0604020202020204" pitchFamily="34" charset="0"/>
              </a:rPr>
              <a:t>У зв'язку зі зростаючою увагою до екологічної сталості та збереження природних ресурсів, агрономи можуть спеціалізуватися на розробці та впровадженні екологічно чистих методів сільського господарства, таких як агроекологічні системи, переробка відходів та відновлювана енергетика.</a:t>
            </a:r>
            <a:endParaRPr lang="uk-UA" sz="2000" dirty="0">
              <a:effectLst/>
              <a:latin typeface="Arial" panose="020B0604020202020204" pitchFamily="34" charset="0"/>
              <a:ea typeface="Calibri" panose="020F0502020204030204" pitchFamily="34" charset="0"/>
              <a:cs typeface="Arial" panose="020B0604020202020204" pitchFamily="34" charset="0"/>
            </a:endParaRPr>
          </a:p>
          <a:p>
            <a:pPr marL="0" indent="0">
              <a:buNone/>
            </a:pPr>
            <a:endParaRPr lang="uk-UA" dirty="0"/>
          </a:p>
        </p:txBody>
      </p:sp>
    </p:spTree>
    <p:extLst>
      <p:ext uri="{BB962C8B-B14F-4D97-AF65-F5344CB8AC3E}">
        <p14:creationId xmlns:p14="http://schemas.microsoft.com/office/powerpoint/2010/main" val="244585842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Плюсы и минусы профессии агроном">
            <a:extLst>
              <a:ext uri="{FF2B5EF4-FFF2-40B4-BE49-F238E27FC236}">
                <a16:creationId xmlns:a16="http://schemas.microsoft.com/office/drawing/2014/main" id="{EFD9BA4B-7DA3-4DFF-BDCD-9D4511D237D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9160" y="143129"/>
            <a:ext cx="10838624" cy="6571741"/>
          </a:xfrm>
          <a:prstGeom prst="rect">
            <a:avLst/>
          </a:prstGeom>
          <a:noFill/>
          <a:extLst>
            <a:ext uri="{909E8E84-426E-40DD-AFC4-6F175D3DCCD1}">
              <a14:hiddenFill xmlns:a14="http://schemas.microsoft.com/office/drawing/2010/main">
                <a:solidFill>
                  <a:srgbClr val="FFFFFF"/>
                </a:solidFill>
              </a14:hiddenFill>
            </a:ext>
          </a:extLst>
        </p:spPr>
      </p:pic>
      <p:sp>
        <p:nvSpPr>
          <p:cNvPr id="2" name="Заголовок 1">
            <a:extLst>
              <a:ext uri="{FF2B5EF4-FFF2-40B4-BE49-F238E27FC236}">
                <a16:creationId xmlns:a16="http://schemas.microsoft.com/office/drawing/2014/main" id="{549B7DD8-3A42-457E-91E6-D08A9C2EC16A}"/>
              </a:ext>
            </a:extLst>
          </p:cNvPr>
          <p:cNvSpPr>
            <a:spLocks noGrp="1"/>
          </p:cNvSpPr>
          <p:nvPr>
            <p:ph type="title"/>
          </p:nvPr>
        </p:nvSpPr>
        <p:spPr>
          <a:xfrm>
            <a:off x="2107152" y="426085"/>
            <a:ext cx="8422640" cy="813435"/>
          </a:xfrm>
        </p:spPr>
        <p:style>
          <a:lnRef idx="2">
            <a:schemeClr val="accent3">
              <a:shade val="50000"/>
            </a:schemeClr>
          </a:lnRef>
          <a:fillRef idx="1">
            <a:schemeClr val="accent3"/>
          </a:fillRef>
          <a:effectRef idx="0">
            <a:schemeClr val="accent3"/>
          </a:effectRef>
          <a:fontRef idx="minor">
            <a:schemeClr val="lt1"/>
          </a:fontRef>
        </p:style>
        <p:txBody>
          <a:bodyPr/>
          <a:lstStyle/>
          <a:p>
            <a:pPr algn="ctr"/>
            <a:r>
              <a:rPr lang="uk-UA" b="1" dirty="0">
                <a:solidFill>
                  <a:srgbClr val="222222"/>
                </a:solidFill>
                <a:latin typeface="Helvetica" panose="020B0604020202020204" pitchFamily="34" charset="0"/>
                <a:ea typeface="Times New Roman" panose="02020603050405020304" pitchFamily="18" charset="0"/>
                <a:cs typeface="Times New Roman" panose="02020603050405020304" pitchFamily="18" charset="0"/>
              </a:rPr>
              <a:t>Агротехнологічний дизайнер</a:t>
            </a:r>
            <a:r>
              <a:rPr lang="uk-UA" dirty="0">
                <a:solidFill>
                  <a:srgbClr val="222222"/>
                </a:solidFill>
                <a:latin typeface="Helvetica" panose="020B0604020202020204" pitchFamily="34" charset="0"/>
                <a:ea typeface="Times New Roman" panose="02020603050405020304" pitchFamily="18" charset="0"/>
                <a:cs typeface="Times New Roman" panose="02020603050405020304" pitchFamily="18" charset="0"/>
              </a:rPr>
              <a:t> </a:t>
            </a:r>
            <a:endParaRPr lang="uk-UA" dirty="0"/>
          </a:p>
        </p:txBody>
      </p:sp>
      <p:sp>
        <p:nvSpPr>
          <p:cNvPr id="3" name="Объект 2">
            <a:extLst>
              <a:ext uri="{FF2B5EF4-FFF2-40B4-BE49-F238E27FC236}">
                <a16:creationId xmlns:a16="http://schemas.microsoft.com/office/drawing/2014/main" id="{25822431-3504-4B50-8799-E54F86046D71}"/>
              </a:ext>
            </a:extLst>
          </p:cNvPr>
          <p:cNvSpPr>
            <a:spLocks noGrp="1"/>
          </p:cNvSpPr>
          <p:nvPr>
            <p:ph idx="1"/>
          </p:nvPr>
        </p:nvSpPr>
        <p:spPr>
          <a:xfrm>
            <a:off x="6482080" y="4333366"/>
            <a:ext cx="5059680" cy="2299335"/>
          </a:xfrm>
        </p:spPr>
        <p:style>
          <a:lnRef idx="1">
            <a:schemeClr val="accent6"/>
          </a:lnRef>
          <a:fillRef idx="2">
            <a:schemeClr val="accent6"/>
          </a:fillRef>
          <a:effectRef idx="1">
            <a:schemeClr val="accent6"/>
          </a:effectRef>
          <a:fontRef idx="minor">
            <a:schemeClr val="dk1"/>
          </a:fontRef>
        </p:style>
        <p:txBody>
          <a:bodyPr>
            <a:normAutofit fontScale="77500" lnSpcReduction="20000"/>
          </a:bodyPr>
          <a:lstStyle/>
          <a:p>
            <a:pPr marL="0" indent="0" algn="ctr">
              <a:buNone/>
            </a:pPr>
            <a:r>
              <a:rPr lang="uk-UA" sz="2900" dirty="0">
                <a:solidFill>
                  <a:srgbClr val="222222"/>
                </a:solidFill>
                <a:effectLst/>
                <a:latin typeface="Arial" panose="020B0604020202020204" pitchFamily="34" charset="0"/>
                <a:ea typeface="Times New Roman" panose="02020603050405020304" pitchFamily="18" charset="0"/>
                <a:cs typeface="Arial" panose="020B0604020202020204" pitchFamily="34" charset="0"/>
              </a:rPr>
              <a:t>Агрономи можуть зосередитися на розробці нових технологій та інновацій у сільському господарстві, включаючи вертикальне фермерство, гідропоніку, робототехніку та інші передові методи вирощування продукції.</a:t>
            </a:r>
            <a:endParaRPr lang="uk-UA" dirty="0"/>
          </a:p>
        </p:txBody>
      </p:sp>
    </p:spTree>
    <p:extLst>
      <p:ext uri="{BB962C8B-B14F-4D97-AF65-F5344CB8AC3E}">
        <p14:creationId xmlns:p14="http://schemas.microsoft.com/office/powerpoint/2010/main" val="504305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a:extLst>
              <a:ext uri="{FF2B5EF4-FFF2-40B4-BE49-F238E27FC236}">
                <a16:creationId xmlns:a16="http://schemas.microsoft.com/office/drawing/2014/main" id="{26209F3C-9E01-4BE1-9867-A43C352EFC8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80768" y="32225"/>
            <a:ext cx="8411232" cy="6500175"/>
          </a:xfrm>
          <a:prstGeom prst="rect">
            <a:avLst/>
          </a:prstGeom>
        </p:spPr>
      </p:pic>
      <p:sp>
        <p:nvSpPr>
          <p:cNvPr id="2" name="Заголовок 1">
            <a:extLst>
              <a:ext uri="{FF2B5EF4-FFF2-40B4-BE49-F238E27FC236}">
                <a16:creationId xmlns:a16="http://schemas.microsoft.com/office/drawing/2014/main" id="{26BFFB6D-984F-46FD-8B8B-2E7D51025BFC}"/>
              </a:ext>
            </a:extLst>
          </p:cNvPr>
          <p:cNvSpPr>
            <a:spLocks noGrp="1"/>
          </p:cNvSpPr>
          <p:nvPr>
            <p:ph type="title"/>
          </p:nvPr>
        </p:nvSpPr>
        <p:spPr>
          <a:xfrm>
            <a:off x="6685280" y="325600"/>
            <a:ext cx="4978400" cy="2102161"/>
          </a:xfrm>
        </p:spPr>
        <p:style>
          <a:lnRef idx="2">
            <a:schemeClr val="accent3">
              <a:shade val="50000"/>
            </a:schemeClr>
          </a:lnRef>
          <a:fillRef idx="1">
            <a:schemeClr val="accent3"/>
          </a:fillRef>
          <a:effectRef idx="0">
            <a:schemeClr val="accent3"/>
          </a:effectRef>
          <a:fontRef idx="minor">
            <a:schemeClr val="lt1"/>
          </a:fontRef>
        </p:style>
        <p:txBody>
          <a:bodyPr>
            <a:normAutofit/>
          </a:bodyPr>
          <a:lstStyle/>
          <a:p>
            <a:pPr algn="ctr"/>
            <a:r>
              <a:rPr lang="uk-UA" b="1" dirty="0">
                <a:solidFill>
                  <a:srgbClr val="222222"/>
                </a:solidFill>
                <a:latin typeface="Helvetica" panose="020B0604020202020204" pitchFamily="34" charset="0"/>
                <a:ea typeface="Times New Roman" panose="02020603050405020304" pitchFamily="18" charset="0"/>
                <a:cs typeface="Times New Roman" panose="02020603050405020304" pitchFamily="18" charset="0"/>
              </a:rPr>
              <a:t>Освітній та консультаційний агроном</a:t>
            </a:r>
            <a:endParaRPr lang="uk-UA" dirty="0"/>
          </a:p>
        </p:txBody>
      </p:sp>
      <p:sp>
        <p:nvSpPr>
          <p:cNvPr id="3" name="Объект 2">
            <a:extLst>
              <a:ext uri="{FF2B5EF4-FFF2-40B4-BE49-F238E27FC236}">
                <a16:creationId xmlns:a16="http://schemas.microsoft.com/office/drawing/2014/main" id="{6409C7A3-B11D-44C3-B1E9-FD561BF28D96}"/>
              </a:ext>
            </a:extLst>
          </p:cNvPr>
          <p:cNvSpPr>
            <a:spLocks noGrp="1"/>
          </p:cNvSpPr>
          <p:nvPr>
            <p:ph idx="1"/>
          </p:nvPr>
        </p:nvSpPr>
        <p:spPr>
          <a:xfrm>
            <a:off x="223520" y="4769327"/>
            <a:ext cx="8696960" cy="1509553"/>
          </a:xfrm>
        </p:spPr>
        <p:style>
          <a:lnRef idx="1">
            <a:schemeClr val="accent4"/>
          </a:lnRef>
          <a:fillRef idx="2">
            <a:schemeClr val="accent4"/>
          </a:fillRef>
          <a:effectRef idx="1">
            <a:schemeClr val="accent4"/>
          </a:effectRef>
          <a:fontRef idx="minor">
            <a:schemeClr val="dk1"/>
          </a:fontRef>
        </p:style>
        <p:txBody>
          <a:bodyPr>
            <a:normAutofit fontScale="92500" lnSpcReduction="10000"/>
          </a:bodyPr>
          <a:lstStyle/>
          <a:p>
            <a:pPr marL="0" indent="0" algn="ctr">
              <a:buNone/>
            </a:pPr>
            <a:r>
              <a:rPr lang="uk-UA" sz="2600" dirty="0">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У майбутньому агрономи можуть грати важливу роль у навчанні нового покоління фахівців в агросекторі, а також надавати консультації з питань сільського господарства, які враховують найновіші технології та підходи.</a:t>
            </a:r>
            <a:endParaRPr lang="uk-UA" sz="26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gn="ctr">
              <a:buNone/>
            </a:pPr>
            <a:endParaRPr lang="uk-UA" dirty="0"/>
          </a:p>
        </p:txBody>
      </p:sp>
    </p:spTree>
    <p:extLst>
      <p:ext uri="{BB962C8B-B14F-4D97-AF65-F5344CB8AC3E}">
        <p14:creationId xmlns:p14="http://schemas.microsoft.com/office/powerpoint/2010/main" val="276109145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a:extLst>
              <a:ext uri="{FF2B5EF4-FFF2-40B4-BE49-F238E27FC236}">
                <a16:creationId xmlns:a16="http://schemas.microsoft.com/office/drawing/2014/main" id="{99AAFE68-FDB9-41FA-ADC4-EE4BFC203733}"/>
              </a:ext>
            </a:extLst>
          </p:cNvPr>
          <p:cNvPicPr>
            <a:picLocks noChangeAspect="1"/>
          </p:cNvPicPr>
          <p:nvPr/>
        </p:nvPicPr>
        <p:blipFill>
          <a:blip r:embed="rId2"/>
          <a:stretch>
            <a:fillRect/>
          </a:stretch>
        </p:blipFill>
        <p:spPr>
          <a:xfrm>
            <a:off x="202993" y="303281"/>
            <a:ext cx="6689761" cy="4157844"/>
          </a:xfrm>
          <a:prstGeom prst="rect">
            <a:avLst/>
          </a:prstGeom>
        </p:spPr>
      </p:pic>
      <p:pic>
        <p:nvPicPr>
          <p:cNvPr id="8" name="Рисунок 7">
            <a:extLst>
              <a:ext uri="{FF2B5EF4-FFF2-40B4-BE49-F238E27FC236}">
                <a16:creationId xmlns:a16="http://schemas.microsoft.com/office/drawing/2014/main" id="{B363B8CC-93D7-46C6-8915-7960DCE7A816}"/>
              </a:ext>
            </a:extLst>
          </p:cNvPr>
          <p:cNvPicPr>
            <a:picLocks noChangeAspect="1"/>
          </p:cNvPicPr>
          <p:nvPr/>
        </p:nvPicPr>
        <p:blipFill>
          <a:blip r:embed="rId3"/>
          <a:stretch>
            <a:fillRect/>
          </a:stretch>
        </p:blipFill>
        <p:spPr>
          <a:xfrm>
            <a:off x="5958840" y="2700157"/>
            <a:ext cx="6030167" cy="4157843"/>
          </a:xfrm>
          <a:prstGeom prst="rect">
            <a:avLst/>
          </a:prstGeom>
        </p:spPr>
      </p:pic>
      <p:sp>
        <p:nvSpPr>
          <p:cNvPr id="2" name="Заголовок 1">
            <a:extLst>
              <a:ext uri="{FF2B5EF4-FFF2-40B4-BE49-F238E27FC236}">
                <a16:creationId xmlns:a16="http://schemas.microsoft.com/office/drawing/2014/main" id="{14D3E82C-0AA1-424C-8ECC-67E1C001704C}"/>
              </a:ext>
            </a:extLst>
          </p:cNvPr>
          <p:cNvSpPr>
            <a:spLocks noGrp="1"/>
          </p:cNvSpPr>
          <p:nvPr>
            <p:ph type="title"/>
          </p:nvPr>
        </p:nvSpPr>
        <p:spPr>
          <a:xfrm>
            <a:off x="3217776" y="2928779"/>
            <a:ext cx="6030167" cy="1175861"/>
          </a:xfrm>
        </p:spPr>
        <p:style>
          <a:lnRef idx="0">
            <a:schemeClr val="accent6"/>
          </a:lnRef>
          <a:fillRef idx="3">
            <a:schemeClr val="accent6"/>
          </a:fillRef>
          <a:effectRef idx="3">
            <a:schemeClr val="accent6"/>
          </a:effectRef>
          <a:fontRef idx="minor">
            <a:schemeClr val="lt1"/>
          </a:fontRef>
        </p:style>
        <p:txBody>
          <a:bodyPr>
            <a:normAutofit/>
          </a:bodyPr>
          <a:lstStyle/>
          <a:p>
            <a:pPr algn="ctr"/>
            <a:r>
              <a:rPr lang="uk-UA" sz="3200" b="1" dirty="0">
                <a:solidFill>
                  <a:srgbClr val="222222"/>
                </a:solidFill>
                <a:effectLst/>
                <a:latin typeface="Helvetica" panose="020B0604020202020204" pitchFamily="34" charset="0"/>
                <a:ea typeface="Times New Roman" panose="02020603050405020304" pitchFamily="18" charset="0"/>
              </a:rPr>
              <a:t>Як буде розвиватись захист культур в майбутньому</a:t>
            </a:r>
            <a:endParaRPr lang="uk-UA" sz="6000" dirty="0"/>
          </a:p>
        </p:txBody>
      </p:sp>
    </p:spTree>
    <p:extLst>
      <p:ext uri="{BB962C8B-B14F-4D97-AF65-F5344CB8AC3E}">
        <p14:creationId xmlns:p14="http://schemas.microsoft.com/office/powerpoint/2010/main" val="79616321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F80C42F3-FE3D-435C-993A-8809128504A9}"/>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2320290" y="182721"/>
            <a:ext cx="9588500" cy="6492557"/>
          </a:xfrm>
          <a:prstGeom prst="rect">
            <a:avLst/>
          </a:prstGeom>
          <a:noFill/>
          <a:ln>
            <a:noFill/>
          </a:ln>
        </p:spPr>
      </p:pic>
      <p:sp>
        <p:nvSpPr>
          <p:cNvPr id="2" name="Заголовок 1">
            <a:extLst>
              <a:ext uri="{FF2B5EF4-FFF2-40B4-BE49-F238E27FC236}">
                <a16:creationId xmlns:a16="http://schemas.microsoft.com/office/drawing/2014/main" id="{0203CA95-AAEA-4FF0-BEAE-DCEA816DC41D}"/>
              </a:ext>
            </a:extLst>
          </p:cNvPr>
          <p:cNvSpPr>
            <a:spLocks noGrp="1"/>
          </p:cNvSpPr>
          <p:nvPr>
            <p:ph type="title"/>
          </p:nvPr>
        </p:nvSpPr>
        <p:spPr>
          <a:xfrm>
            <a:off x="283210" y="644545"/>
            <a:ext cx="5222240" cy="2198689"/>
          </a:xfrm>
        </p:spPr>
        <p:style>
          <a:lnRef idx="1">
            <a:schemeClr val="accent5"/>
          </a:lnRef>
          <a:fillRef idx="2">
            <a:schemeClr val="accent5"/>
          </a:fillRef>
          <a:effectRef idx="1">
            <a:schemeClr val="accent5"/>
          </a:effectRef>
          <a:fontRef idx="minor">
            <a:schemeClr val="dk1"/>
          </a:fontRef>
        </p:style>
        <p:txBody>
          <a:bodyPr>
            <a:normAutofit/>
          </a:bodyPr>
          <a:lstStyle/>
          <a:p>
            <a:pPr algn="ctr"/>
            <a:r>
              <a:rPr lang="uk-UA" b="1" dirty="0">
                <a:solidFill>
                  <a:srgbClr val="222222"/>
                </a:solidFill>
                <a:latin typeface="Helvetica" panose="020B0604020202020204" pitchFamily="34" charset="0"/>
                <a:ea typeface="Times New Roman" panose="02020603050405020304" pitchFamily="18" charset="0"/>
              </a:rPr>
              <a:t>Розвиток резистентних </a:t>
            </a:r>
            <a:br>
              <a:rPr lang="uk-UA" b="1" dirty="0">
                <a:solidFill>
                  <a:srgbClr val="222222"/>
                </a:solidFill>
                <a:latin typeface="Helvetica" panose="020B0604020202020204" pitchFamily="34" charset="0"/>
                <a:ea typeface="Times New Roman" panose="02020603050405020304" pitchFamily="18" charset="0"/>
              </a:rPr>
            </a:br>
            <a:r>
              <a:rPr lang="uk-UA" b="1" dirty="0">
                <a:solidFill>
                  <a:srgbClr val="222222"/>
                </a:solidFill>
                <a:latin typeface="Helvetica" panose="020B0604020202020204" pitchFamily="34" charset="0"/>
                <a:ea typeface="Times New Roman" panose="02020603050405020304" pitchFamily="18" charset="0"/>
              </a:rPr>
              <a:t>сортів рослин</a:t>
            </a:r>
            <a:endParaRPr lang="uk-UA" dirty="0"/>
          </a:p>
        </p:txBody>
      </p:sp>
      <p:sp>
        <p:nvSpPr>
          <p:cNvPr id="5" name="TextBox 4">
            <a:extLst>
              <a:ext uri="{FF2B5EF4-FFF2-40B4-BE49-F238E27FC236}">
                <a16:creationId xmlns:a16="http://schemas.microsoft.com/office/drawing/2014/main" id="{579B9E16-31E8-40C8-92D3-DDE979296CE4}"/>
              </a:ext>
            </a:extLst>
          </p:cNvPr>
          <p:cNvSpPr txBox="1"/>
          <p:nvPr/>
        </p:nvSpPr>
        <p:spPr>
          <a:xfrm>
            <a:off x="283210" y="3588046"/>
            <a:ext cx="4939030" cy="1323439"/>
          </a:xfrm>
          <a:prstGeom prst="rect">
            <a:avLst/>
          </a:prstGeom>
        </p:spPr>
        <p:style>
          <a:lnRef idx="1">
            <a:schemeClr val="accent6"/>
          </a:lnRef>
          <a:fillRef idx="2">
            <a:schemeClr val="accent6"/>
          </a:fillRef>
          <a:effectRef idx="1">
            <a:schemeClr val="accent6"/>
          </a:effectRef>
          <a:fontRef idx="minor">
            <a:schemeClr val="dk1"/>
          </a:fontRef>
        </p:style>
        <p:txBody>
          <a:bodyPr wrap="square">
            <a:spAutoFit/>
          </a:bodyPr>
          <a:lstStyle/>
          <a:p>
            <a:pPr algn="just"/>
            <a:r>
              <a:rPr lang="uk-UA" sz="2000" b="1" u="none" dirty="0">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 </a:t>
            </a:r>
            <a:r>
              <a:rPr lang="uk-UA" sz="2000" u="none" dirty="0">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У майбутньому можливий більший акцент на селекцію рослин, які мають природну резистентність до шкідників та </a:t>
            </a:r>
            <a:r>
              <a:rPr lang="uk-UA" sz="2000" u="none" dirty="0" err="1">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хвороб</a:t>
            </a:r>
            <a:r>
              <a:rPr lang="uk-UA" sz="2000" u="none" dirty="0">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a:t>
            </a:r>
            <a:endParaRPr lang="uk-UA" sz="2000" dirty="0"/>
          </a:p>
        </p:txBody>
      </p:sp>
    </p:spTree>
    <p:extLst>
      <p:ext uri="{BB962C8B-B14F-4D97-AF65-F5344CB8AC3E}">
        <p14:creationId xmlns:p14="http://schemas.microsoft.com/office/powerpoint/2010/main" val="298851736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54" name="Picture 10" descr="Шкідники озимих культур: загроза врожаю та методи боротьби">
            <a:extLst>
              <a:ext uri="{FF2B5EF4-FFF2-40B4-BE49-F238E27FC236}">
                <a16:creationId xmlns:a16="http://schemas.microsoft.com/office/drawing/2014/main" id="{5B406298-01E1-47BD-9BFD-BF555FD37EC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55484" y="139065"/>
            <a:ext cx="3810000" cy="2590800"/>
          </a:xfrm>
          <a:prstGeom prst="rect">
            <a:avLst/>
          </a:prstGeom>
          <a:noFill/>
          <a:extLst>
            <a:ext uri="{909E8E84-426E-40DD-AFC4-6F175D3DCCD1}">
              <a14:hiddenFill xmlns:a14="http://schemas.microsoft.com/office/drawing/2010/main">
                <a:solidFill>
                  <a:srgbClr val="FFFFFF"/>
                </a:solidFill>
              </a14:hiddenFill>
            </a:ext>
          </a:extLst>
        </p:spPr>
      </p:pic>
      <p:pic>
        <p:nvPicPr>
          <p:cNvPr id="6152" name="Picture 8" descr="Рис. 1. Різновид шкідників у весняно-літній період">
            <a:extLst>
              <a:ext uri="{FF2B5EF4-FFF2-40B4-BE49-F238E27FC236}">
                <a16:creationId xmlns:a16="http://schemas.microsoft.com/office/drawing/2014/main" id="{02C4FFF7-628D-4F0E-9CFE-D2A1F325A0F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69634" y="2318385"/>
            <a:ext cx="5981700" cy="4400550"/>
          </a:xfrm>
          <a:prstGeom prst="rect">
            <a:avLst/>
          </a:prstGeom>
          <a:noFill/>
          <a:extLst>
            <a:ext uri="{909E8E84-426E-40DD-AFC4-6F175D3DCCD1}">
              <a14:hiddenFill xmlns:a14="http://schemas.microsoft.com/office/drawing/2010/main">
                <a:solidFill>
                  <a:srgbClr val="FFFFFF"/>
                </a:solidFill>
              </a14:hiddenFill>
            </a:ext>
          </a:extLst>
        </p:spPr>
      </p:pic>
      <p:pic>
        <p:nvPicPr>
          <p:cNvPr id="6146" name="Picture 2">
            <a:extLst>
              <a:ext uri="{FF2B5EF4-FFF2-40B4-BE49-F238E27FC236}">
                <a16:creationId xmlns:a16="http://schemas.microsoft.com/office/drawing/2014/main" id="{95BF22C5-2998-4426-B47E-0E3D3451084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71162" y="139065"/>
            <a:ext cx="4951407" cy="3289935"/>
          </a:xfrm>
          <a:prstGeom prst="rect">
            <a:avLst/>
          </a:prstGeom>
          <a:noFill/>
          <a:extLst>
            <a:ext uri="{909E8E84-426E-40DD-AFC4-6F175D3DCCD1}">
              <a14:hiddenFill xmlns:a14="http://schemas.microsoft.com/office/drawing/2010/main">
                <a:solidFill>
                  <a:srgbClr val="FFFFFF"/>
                </a:solidFill>
              </a14:hiddenFill>
            </a:ext>
          </a:extLst>
        </p:spPr>
      </p:pic>
      <p:sp>
        <p:nvSpPr>
          <p:cNvPr id="2" name="Заголовок 1">
            <a:extLst>
              <a:ext uri="{FF2B5EF4-FFF2-40B4-BE49-F238E27FC236}">
                <a16:creationId xmlns:a16="http://schemas.microsoft.com/office/drawing/2014/main" id="{82B4BB2C-0108-43C0-85DE-06947AE50D5A}"/>
              </a:ext>
            </a:extLst>
          </p:cNvPr>
          <p:cNvSpPr>
            <a:spLocks noGrp="1"/>
          </p:cNvSpPr>
          <p:nvPr>
            <p:ph type="title"/>
          </p:nvPr>
        </p:nvSpPr>
        <p:spPr>
          <a:xfrm>
            <a:off x="3246754" y="1978819"/>
            <a:ext cx="5237480" cy="1333833"/>
          </a:xfrm>
        </p:spPr>
        <p:style>
          <a:lnRef idx="1">
            <a:schemeClr val="accent5"/>
          </a:lnRef>
          <a:fillRef idx="3">
            <a:schemeClr val="accent5"/>
          </a:fillRef>
          <a:effectRef idx="2">
            <a:schemeClr val="accent5"/>
          </a:effectRef>
          <a:fontRef idx="minor">
            <a:schemeClr val="lt1"/>
          </a:fontRef>
        </p:style>
        <p:txBody>
          <a:bodyPr>
            <a:normAutofit/>
          </a:bodyPr>
          <a:lstStyle/>
          <a:p>
            <a:pPr algn="ctr"/>
            <a:r>
              <a:rPr lang="uk-UA" sz="3200" b="1" dirty="0">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Інтегрований підхід до управління шкідниками</a:t>
            </a:r>
            <a:endParaRPr lang="uk-UA" sz="3200" dirty="0"/>
          </a:p>
        </p:txBody>
      </p:sp>
      <p:pic>
        <p:nvPicPr>
          <p:cNvPr id="6150" name="Picture 6" descr="green and black beetle perched on yellow flower in close up photography during daytime">
            <a:extLst>
              <a:ext uri="{FF2B5EF4-FFF2-40B4-BE49-F238E27FC236}">
                <a16:creationId xmlns:a16="http://schemas.microsoft.com/office/drawing/2014/main" id="{37C42A4C-D731-4F0D-BC42-A27344D626B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71161" y="3735395"/>
            <a:ext cx="4951407" cy="29835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1348239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ІНТЕЛЕКТУАЛЬНЕ СІЛЬСЬКЕ ГОСПОДАРСТВО-1">
            <a:extLst>
              <a:ext uri="{FF2B5EF4-FFF2-40B4-BE49-F238E27FC236}">
                <a16:creationId xmlns:a16="http://schemas.microsoft.com/office/drawing/2014/main" id="{F24588EF-FB47-47F6-8728-EDD344F67E1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2880" y="105884"/>
            <a:ext cx="10609580" cy="6646232"/>
          </a:xfrm>
          <a:prstGeom prst="rect">
            <a:avLst/>
          </a:prstGeom>
          <a:noFill/>
          <a:extLst>
            <a:ext uri="{909E8E84-426E-40DD-AFC4-6F175D3DCCD1}">
              <a14:hiddenFill xmlns:a14="http://schemas.microsoft.com/office/drawing/2010/main">
                <a:solidFill>
                  <a:srgbClr val="FFFFFF"/>
                </a:solidFill>
              </a14:hiddenFill>
            </a:ext>
          </a:extLst>
        </p:spPr>
      </p:pic>
      <p:sp>
        <p:nvSpPr>
          <p:cNvPr id="2" name="Заголовок 1">
            <a:extLst>
              <a:ext uri="{FF2B5EF4-FFF2-40B4-BE49-F238E27FC236}">
                <a16:creationId xmlns:a16="http://schemas.microsoft.com/office/drawing/2014/main" id="{12F28455-B53F-4040-8B3D-7F618FBF3362}"/>
              </a:ext>
            </a:extLst>
          </p:cNvPr>
          <p:cNvSpPr>
            <a:spLocks noGrp="1"/>
          </p:cNvSpPr>
          <p:nvPr>
            <p:ph type="title"/>
          </p:nvPr>
        </p:nvSpPr>
        <p:spPr>
          <a:xfrm>
            <a:off x="8092440" y="652938"/>
            <a:ext cx="3652520" cy="1216502"/>
          </a:xfrm>
        </p:spPr>
        <p:style>
          <a:lnRef idx="1">
            <a:schemeClr val="accent4"/>
          </a:lnRef>
          <a:fillRef idx="3">
            <a:schemeClr val="accent4"/>
          </a:fillRef>
          <a:effectRef idx="2">
            <a:schemeClr val="accent4"/>
          </a:effectRef>
          <a:fontRef idx="minor">
            <a:schemeClr val="lt1"/>
          </a:fontRef>
        </p:style>
        <p:txBody>
          <a:bodyPr>
            <a:normAutofit/>
          </a:bodyPr>
          <a:lstStyle/>
          <a:p>
            <a:pPr algn="ctr"/>
            <a:r>
              <a:rPr lang="uk-UA" sz="3200" b="1" dirty="0">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Нові технології вирощування</a:t>
            </a:r>
            <a:endParaRPr lang="uk-UA" sz="6000" dirty="0"/>
          </a:p>
        </p:txBody>
      </p:sp>
    </p:spTree>
    <p:extLst>
      <p:ext uri="{BB962C8B-B14F-4D97-AF65-F5344CB8AC3E}">
        <p14:creationId xmlns:p14="http://schemas.microsoft.com/office/powerpoint/2010/main" val="24346513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a:extLst>
              <a:ext uri="{FF2B5EF4-FFF2-40B4-BE49-F238E27FC236}">
                <a16:creationId xmlns:a16="http://schemas.microsoft.com/office/drawing/2014/main" id="{81230B19-DDFC-4D45-9F09-CE999699934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9901"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Заголовок 1">
            <a:extLst>
              <a:ext uri="{FF2B5EF4-FFF2-40B4-BE49-F238E27FC236}">
                <a16:creationId xmlns:a16="http://schemas.microsoft.com/office/drawing/2014/main" id="{628E554B-4620-4B73-9CBF-133B903B164F}"/>
              </a:ext>
            </a:extLst>
          </p:cNvPr>
          <p:cNvSpPr>
            <a:spLocks noGrp="1"/>
          </p:cNvSpPr>
          <p:nvPr>
            <p:ph type="title"/>
          </p:nvPr>
        </p:nvSpPr>
        <p:spPr>
          <a:xfrm>
            <a:off x="2468575" y="5062379"/>
            <a:ext cx="7252750" cy="749142"/>
          </a:xfrm>
        </p:spPr>
        <p:style>
          <a:lnRef idx="1">
            <a:schemeClr val="accent5"/>
          </a:lnRef>
          <a:fillRef idx="3">
            <a:schemeClr val="accent5"/>
          </a:fillRef>
          <a:effectRef idx="2">
            <a:schemeClr val="accent5"/>
          </a:effectRef>
          <a:fontRef idx="minor">
            <a:schemeClr val="lt1"/>
          </a:fontRef>
        </p:style>
        <p:txBody>
          <a:bodyPr>
            <a:normAutofit fontScale="90000"/>
          </a:bodyPr>
          <a:lstStyle/>
          <a:p>
            <a:pPr algn="ctr"/>
            <a:r>
              <a:rPr lang="uk-UA" sz="3600" b="1" dirty="0">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Підвищена освіта та консультації</a:t>
            </a:r>
            <a:endParaRPr lang="uk-UA" sz="7200" dirty="0"/>
          </a:p>
        </p:txBody>
      </p:sp>
    </p:spTree>
    <p:extLst>
      <p:ext uri="{BB962C8B-B14F-4D97-AF65-F5344CB8AC3E}">
        <p14:creationId xmlns:p14="http://schemas.microsoft.com/office/powerpoint/2010/main" val="280407958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Роботизований розпилювач">
            <a:extLst>
              <a:ext uri="{FF2B5EF4-FFF2-40B4-BE49-F238E27FC236}">
                <a16:creationId xmlns:a16="http://schemas.microsoft.com/office/drawing/2014/main" id="{EC89578A-FABF-46EB-9674-157DED599B3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5397"/>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Заголовок 1">
            <a:extLst>
              <a:ext uri="{FF2B5EF4-FFF2-40B4-BE49-F238E27FC236}">
                <a16:creationId xmlns:a16="http://schemas.microsoft.com/office/drawing/2014/main" id="{6F1761B7-F94E-4AE0-BDE3-E5808B81D524}"/>
              </a:ext>
            </a:extLst>
          </p:cNvPr>
          <p:cNvSpPr>
            <a:spLocks noGrp="1"/>
          </p:cNvSpPr>
          <p:nvPr>
            <p:ph type="title"/>
          </p:nvPr>
        </p:nvSpPr>
        <p:spPr>
          <a:xfrm>
            <a:off x="60960" y="3429000"/>
            <a:ext cx="7454900" cy="975995"/>
          </a:xfrm>
        </p:spPr>
        <p:style>
          <a:lnRef idx="1">
            <a:schemeClr val="accent5"/>
          </a:lnRef>
          <a:fillRef idx="3">
            <a:schemeClr val="accent5"/>
          </a:fillRef>
          <a:effectRef idx="2">
            <a:schemeClr val="accent5"/>
          </a:effectRef>
          <a:fontRef idx="minor">
            <a:schemeClr val="lt1"/>
          </a:fontRef>
        </p:style>
        <p:txBody>
          <a:bodyPr>
            <a:normAutofit/>
          </a:bodyPr>
          <a:lstStyle/>
          <a:p>
            <a:pPr algn="ctr"/>
            <a:r>
              <a:rPr lang="uk-UA" sz="2800" b="1" dirty="0">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Застосування точної сільськогосподарської техніки</a:t>
            </a:r>
            <a:endParaRPr lang="uk-UA" sz="6000" dirty="0"/>
          </a:p>
        </p:txBody>
      </p:sp>
    </p:spTree>
    <p:extLst>
      <p:ext uri="{BB962C8B-B14F-4D97-AF65-F5344CB8AC3E}">
        <p14:creationId xmlns:p14="http://schemas.microsoft.com/office/powerpoint/2010/main" val="128989563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7CF37CF6-36B3-4D19-958B-0F0A4E7EEF88}"/>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p:spPr>
      </p:pic>
      <p:sp>
        <p:nvSpPr>
          <p:cNvPr id="2" name="Заголовок 1">
            <a:extLst>
              <a:ext uri="{FF2B5EF4-FFF2-40B4-BE49-F238E27FC236}">
                <a16:creationId xmlns:a16="http://schemas.microsoft.com/office/drawing/2014/main" id="{5467CC65-9502-4EFC-9E57-A58456075325}"/>
              </a:ext>
            </a:extLst>
          </p:cNvPr>
          <p:cNvSpPr>
            <a:spLocks noGrp="1"/>
          </p:cNvSpPr>
          <p:nvPr>
            <p:ph type="title"/>
          </p:nvPr>
        </p:nvSpPr>
        <p:spPr>
          <a:xfrm>
            <a:off x="3439160" y="2860040"/>
            <a:ext cx="6111240" cy="1544319"/>
          </a:xfrm>
        </p:spPr>
        <p:style>
          <a:lnRef idx="0">
            <a:schemeClr val="accent6"/>
          </a:lnRef>
          <a:fillRef idx="3">
            <a:schemeClr val="accent6"/>
          </a:fillRef>
          <a:effectRef idx="3">
            <a:schemeClr val="accent6"/>
          </a:effectRef>
          <a:fontRef idx="minor">
            <a:schemeClr val="lt1"/>
          </a:fontRef>
        </p:style>
        <p:txBody>
          <a:bodyPr>
            <a:normAutofit fontScale="90000"/>
          </a:bodyPr>
          <a:lstStyle/>
          <a:p>
            <a:pPr algn="ctr"/>
            <a:r>
              <a:rPr lang="uk-UA" sz="3200" b="1" dirty="0">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Розвиток екологічного та органічного землеробства в майбутньому</a:t>
            </a:r>
            <a:endParaRPr lang="uk-UA" sz="3600" dirty="0"/>
          </a:p>
        </p:txBody>
      </p:sp>
    </p:spTree>
    <p:extLst>
      <p:ext uri="{BB962C8B-B14F-4D97-AF65-F5344CB8AC3E}">
        <p14:creationId xmlns:p14="http://schemas.microsoft.com/office/powerpoint/2010/main" val="15780704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малюнок 1">
            <a:extLst>
              <a:ext uri="{FF2B5EF4-FFF2-40B4-BE49-F238E27FC236}">
                <a16:creationId xmlns:a16="http://schemas.microsoft.com/office/drawing/2014/main" id="{DF0686A8-92B7-4624-AF98-00E9BBFFFD6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68249"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Заголовок 1">
            <a:extLst>
              <a:ext uri="{FF2B5EF4-FFF2-40B4-BE49-F238E27FC236}">
                <a16:creationId xmlns:a16="http://schemas.microsoft.com/office/drawing/2014/main" id="{9099988E-D7D2-4382-8239-D2BFF38B787F}"/>
              </a:ext>
            </a:extLst>
          </p:cNvPr>
          <p:cNvSpPr>
            <a:spLocks noGrp="1"/>
          </p:cNvSpPr>
          <p:nvPr>
            <p:ph type="title"/>
          </p:nvPr>
        </p:nvSpPr>
        <p:spPr>
          <a:xfrm>
            <a:off x="206631" y="182880"/>
            <a:ext cx="4101209" cy="1523999"/>
          </a:xfrm>
        </p:spPr>
        <p:style>
          <a:lnRef idx="1">
            <a:schemeClr val="accent5"/>
          </a:lnRef>
          <a:fillRef idx="2">
            <a:schemeClr val="accent5"/>
          </a:fillRef>
          <a:effectRef idx="1">
            <a:schemeClr val="accent5"/>
          </a:effectRef>
          <a:fontRef idx="minor">
            <a:schemeClr val="dk1"/>
          </a:fontRef>
        </p:style>
        <p:txBody>
          <a:bodyPr>
            <a:normAutofit/>
          </a:bodyPr>
          <a:lstStyle/>
          <a:p>
            <a:pPr algn="ctr"/>
            <a:r>
              <a:rPr lang="uk-UA" sz="2800" b="1" dirty="0">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Технологічний прогрес для збільшення врожаїв</a:t>
            </a:r>
            <a:endParaRPr lang="uk-UA" sz="2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id="{F4BFD899-47F6-434F-ACBF-B92D9AD95DD7}"/>
              </a:ext>
            </a:extLst>
          </p:cNvPr>
          <p:cNvSpPr txBox="1"/>
          <p:nvPr/>
        </p:nvSpPr>
        <p:spPr>
          <a:xfrm>
            <a:off x="553720" y="5258415"/>
            <a:ext cx="6228080" cy="1323439"/>
          </a:xfrm>
          <a:prstGeom prst="rect">
            <a:avLst/>
          </a:prstGeom>
        </p:spPr>
        <p:style>
          <a:lnRef idx="1">
            <a:schemeClr val="accent4"/>
          </a:lnRef>
          <a:fillRef idx="2">
            <a:schemeClr val="accent4"/>
          </a:fillRef>
          <a:effectRef idx="1">
            <a:schemeClr val="accent4"/>
          </a:effectRef>
          <a:fontRef idx="minor">
            <a:schemeClr val="dk1"/>
          </a:fontRef>
        </p:style>
        <p:txBody>
          <a:bodyPr wrap="square">
            <a:spAutoFit/>
          </a:bodyPr>
          <a:lstStyle/>
          <a:p>
            <a:pPr algn="just"/>
            <a:r>
              <a:rPr lang="uk-UA" sz="2000" dirty="0">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Екологічне та органічне землеробство може використовувати передові технології для оптимізації вирощування рослин та підвищення врожайності. </a:t>
            </a:r>
            <a:endParaRPr lang="uk-UA" sz="2000" dirty="0"/>
          </a:p>
        </p:txBody>
      </p:sp>
    </p:spTree>
    <p:extLst>
      <p:ext uri="{BB962C8B-B14F-4D97-AF65-F5344CB8AC3E}">
        <p14:creationId xmlns:p14="http://schemas.microsoft.com/office/powerpoint/2010/main" val="372000408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3FEBD3C6-6D3B-40E1-AFCF-F4C3CF8FA854}"/>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p:spPr>
      </p:pic>
      <p:sp>
        <p:nvSpPr>
          <p:cNvPr id="2" name="Заголовок 1">
            <a:extLst>
              <a:ext uri="{FF2B5EF4-FFF2-40B4-BE49-F238E27FC236}">
                <a16:creationId xmlns:a16="http://schemas.microsoft.com/office/drawing/2014/main" id="{3C0E5F0E-7B31-48E6-94A5-CC0CFEAFCE59}"/>
              </a:ext>
            </a:extLst>
          </p:cNvPr>
          <p:cNvSpPr>
            <a:spLocks noGrp="1"/>
          </p:cNvSpPr>
          <p:nvPr>
            <p:ph type="title"/>
          </p:nvPr>
        </p:nvSpPr>
        <p:spPr>
          <a:xfrm>
            <a:off x="431800" y="620077"/>
            <a:ext cx="3835400" cy="1168083"/>
          </a:xfrm>
        </p:spPr>
        <p:style>
          <a:lnRef idx="0">
            <a:schemeClr val="accent4"/>
          </a:lnRef>
          <a:fillRef idx="3">
            <a:schemeClr val="accent4"/>
          </a:fillRef>
          <a:effectRef idx="3">
            <a:schemeClr val="accent4"/>
          </a:effectRef>
          <a:fontRef idx="minor">
            <a:schemeClr val="lt1"/>
          </a:fontRef>
        </p:style>
        <p:txBody>
          <a:bodyPr>
            <a:normAutofit/>
          </a:bodyPr>
          <a:lstStyle/>
          <a:p>
            <a:pPr algn="ctr"/>
            <a:r>
              <a:rPr lang="uk-UA" sz="3200" b="1" dirty="0">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Біологічні заходи захисту</a:t>
            </a:r>
            <a:endParaRPr lang="uk-UA" sz="6600" dirty="0"/>
          </a:p>
        </p:txBody>
      </p:sp>
      <p:sp>
        <p:nvSpPr>
          <p:cNvPr id="5" name="TextBox 4">
            <a:extLst>
              <a:ext uri="{FF2B5EF4-FFF2-40B4-BE49-F238E27FC236}">
                <a16:creationId xmlns:a16="http://schemas.microsoft.com/office/drawing/2014/main" id="{C3968B72-0B54-4C7C-B720-72372630B9B9}"/>
              </a:ext>
            </a:extLst>
          </p:cNvPr>
          <p:cNvSpPr txBox="1"/>
          <p:nvPr/>
        </p:nvSpPr>
        <p:spPr>
          <a:xfrm>
            <a:off x="721360" y="5583535"/>
            <a:ext cx="6238240" cy="1015663"/>
          </a:xfrm>
          <a:prstGeom prst="rect">
            <a:avLst/>
          </a:prstGeom>
        </p:spPr>
        <p:style>
          <a:lnRef idx="1">
            <a:schemeClr val="accent4"/>
          </a:lnRef>
          <a:fillRef idx="2">
            <a:schemeClr val="accent4"/>
          </a:fillRef>
          <a:effectRef idx="1">
            <a:schemeClr val="accent4"/>
          </a:effectRef>
          <a:fontRef idx="minor">
            <a:schemeClr val="dk1"/>
          </a:fontRef>
        </p:style>
        <p:txBody>
          <a:bodyPr wrap="square">
            <a:spAutoFit/>
          </a:bodyPr>
          <a:lstStyle/>
          <a:p>
            <a:pPr algn="just"/>
            <a:r>
              <a:rPr lang="uk-UA" sz="2000" dirty="0">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В майбутньому біологічні методи контролю за шкідниками та хворобами можуть стати більш ефективними.</a:t>
            </a:r>
            <a:endParaRPr lang="uk-UA" sz="2000" dirty="0"/>
          </a:p>
        </p:txBody>
      </p:sp>
    </p:spTree>
    <p:extLst>
      <p:ext uri="{BB962C8B-B14F-4D97-AF65-F5344CB8AC3E}">
        <p14:creationId xmlns:p14="http://schemas.microsoft.com/office/powerpoint/2010/main" val="191321059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8" name="Picture 4" descr="site-specific-farming">
            <a:extLst>
              <a:ext uri="{FF2B5EF4-FFF2-40B4-BE49-F238E27FC236}">
                <a16:creationId xmlns:a16="http://schemas.microsoft.com/office/drawing/2014/main" id="{39D6E411-8AE6-4D73-BDF7-0A285609DC1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Заголовок 1">
            <a:extLst>
              <a:ext uri="{FF2B5EF4-FFF2-40B4-BE49-F238E27FC236}">
                <a16:creationId xmlns:a16="http://schemas.microsoft.com/office/drawing/2014/main" id="{DD337671-3912-43AE-9A51-223CFDBB866D}"/>
              </a:ext>
            </a:extLst>
          </p:cNvPr>
          <p:cNvSpPr>
            <a:spLocks noGrp="1"/>
          </p:cNvSpPr>
          <p:nvPr>
            <p:ph type="title"/>
          </p:nvPr>
        </p:nvSpPr>
        <p:spPr>
          <a:xfrm>
            <a:off x="431800" y="233997"/>
            <a:ext cx="4627880" cy="761683"/>
          </a:xfrm>
        </p:spPr>
        <p:style>
          <a:lnRef idx="1">
            <a:schemeClr val="accent4"/>
          </a:lnRef>
          <a:fillRef idx="3">
            <a:schemeClr val="accent4"/>
          </a:fillRef>
          <a:effectRef idx="2">
            <a:schemeClr val="accent4"/>
          </a:effectRef>
          <a:fontRef idx="minor">
            <a:schemeClr val="lt1"/>
          </a:fontRef>
        </p:style>
        <p:txBody>
          <a:bodyPr>
            <a:normAutofit fontScale="90000"/>
          </a:bodyPr>
          <a:lstStyle/>
          <a:p>
            <a:pPr algn="ctr"/>
            <a:r>
              <a:rPr lang="uk-UA" sz="2800" b="1" dirty="0">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Збереження ґрунтів та біорізноманіття: </a:t>
            </a:r>
            <a:endParaRPr lang="uk-UA" sz="6000" dirty="0"/>
          </a:p>
        </p:txBody>
      </p:sp>
      <p:sp>
        <p:nvSpPr>
          <p:cNvPr id="5" name="TextBox 4">
            <a:extLst>
              <a:ext uri="{FF2B5EF4-FFF2-40B4-BE49-F238E27FC236}">
                <a16:creationId xmlns:a16="http://schemas.microsoft.com/office/drawing/2014/main" id="{3F83E93D-3A55-451C-8311-8DF7F7472368}"/>
              </a:ext>
            </a:extLst>
          </p:cNvPr>
          <p:cNvSpPr txBox="1"/>
          <p:nvPr/>
        </p:nvSpPr>
        <p:spPr>
          <a:xfrm>
            <a:off x="777240" y="5173395"/>
            <a:ext cx="6314440" cy="1200329"/>
          </a:xfrm>
          <a:prstGeom prst="rect">
            <a:avLst/>
          </a:prstGeom>
        </p:spPr>
        <p:style>
          <a:lnRef idx="1">
            <a:schemeClr val="accent4"/>
          </a:lnRef>
          <a:fillRef idx="2">
            <a:schemeClr val="accent4"/>
          </a:fillRef>
          <a:effectRef idx="1">
            <a:schemeClr val="accent4"/>
          </a:effectRef>
          <a:fontRef idx="minor">
            <a:schemeClr val="dk1"/>
          </a:fontRef>
        </p:style>
        <p:txBody>
          <a:bodyPr wrap="square">
            <a:spAutoFit/>
          </a:bodyPr>
          <a:lstStyle/>
          <a:p>
            <a:pPr algn="just"/>
            <a:r>
              <a:rPr lang="uk-UA" sz="2400" dirty="0">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Екологічне та органічне землеробство може сприяти збереженню родючості ґрунтів та біорізноманіття. </a:t>
            </a:r>
            <a:endParaRPr lang="uk-UA" sz="2400" dirty="0"/>
          </a:p>
        </p:txBody>
      </p:sp>
    </p:spTree>
    <p:extLst>
      <p:ext uri="{BB962C8B-B14F-4D97-AF65-F5344CB8AC3E}">
        <p14:creationId xmlns:p14="http://schemas.microsoft.com/office/powerpoint/2010/main" val="35684666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Рисунок 7">
            <a:extLst>
              <a:ext uri="{FF2B5EF4-FFF2-40B4-BE49-F238E27FC236}">
                <a16:creationId xmlns:a16="http://schemas.microsoft.com/office/drawing/2014/main" id="{210AB3F5-53E0-4ED5-9D3B-16B4F900DF74}"/>
              </a:ext>
            </a:extLst>
          </p:cNvPr>
          <p:cNvPicPr>
            <a:picLocks noChangeAspect="1"/>
          </p:cNvPicPr>
          <p:nvPr/>
        </p:nvPicPr>
        <p:blipFill>
          <a:blip r:embed="rId3"/>
          <a:stretch>
            <a:fillRect/>
          </a:stretch>
        </p:blipFill>
        <p:spPr>
          <a:xfrm>
            <a:off x="4124960" y="0"/>
            <a:ext cx="8067040" cy="7024255"/>
          </a:xfrm>
          <a:prstGeom prst="rect">
            <a:avLst/>
          </a:prstGeom>
        </p:spPr>
      </p:pic>
      <p:sp>
        <p:nvSpPr>
          <p:cNvPr id="2" name="Заголовок 1">
            <a:extLst>
              <a:ext uri="{FF2B5EF4-FFF2-40B4-BE49-F238E27FC236}">
                <a16:creationId xmlns:a16="http://schemas.microsoft.com/office/drawing/2014/main" id="{040D8A6A-C06A-427B-9508-BF771361F242}"/>
              </a:ext>
            </a:extLst>
          </p:cNvPr>
          <p:cNvSpPr>
            <a:spLocks noGrp="1"/>
          </p:cNvSpPr>
          <p:nvPr>
            <p:ph type="title"/>
          </p:nvPr>
        </p:nvSpPr>
        <p:spPr>
          <a:xfrm>
            <a:off x="304800" y="792481"/>
            <a:ext cx="4505960" cy="1767839"/>
          </a:xfrm>
        </p:spPr>
        <p:style>
          <a:lnRef idx="1">
            <a:schemeClr val="accent6"/>
          </a:lnRef>
          <a:fillRef idx="2">
            <a:schemeClr val="accent6"/>
          </a:fillRef>
          <a:effectRef idx="1">
            <a:schemeClr val="accent6"/>
          </a:effectRef>
          <a:fontRef idx="minor">
            <a:schemeClr val="dk1"/>
          </a:fontRef>
        </p:style>
        <p:txBody>
          <a:bodyPr>
            <a:normAutofit/>
          </a:bodyPr>
          <a:lstStyle/>
          <a:p>
            <a:pPr indent="365125" algn="ctr"/>
            <a:br>
              <a:rPr lang="uk-UA" sz="1800" dirty="0">
                <a:effectLst/>
                <a:latin typeface="Times New Roman" panose="02020603050405020304" pitchFamily="18" charset="0"/>
                <a:ea typeface="Calibri" panose="020F0502020204030204" pitchFamily="34" charset="0"/>
                <a:cs typeface="Times New Roman" panose="02020603050405020304" pitchFamily="18" charset="0"/>
              </a:rPr>
            </a:br>
            <a:r>
              <a:rPr lang="uk-UA" sz="2700" b="1" dirty="0">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Збільшення усвідомленості споживачів</a:t>
            </a:r>
            <a:endParaRPr lang="uk-UA" dirty="0"/>
          </a:p>
        </p:txBody>
      </p:sp>
      <p:sp>
        <p:nvSpPr>
          <p:cNvPr id="5" name="TextBox 4">
            <a:extLst>
              <a:ext uri="{FF2B5EF4-FFF2-40B4-BE49-F238E27FC236}">
                <a16:creationId xmlns:a16="http://schemas.microsoft.com/office/drawing/2014/main" id="{F3E25476-2FBE-4BCF-8608-9CE3EF9A7EF2}"/>
              </a:ext>
            </a:extLst>
          </p:cNvPr>
          <p:cNvSpPr txBox="1"/>
          <p:nvPr/>
        </p:nvSpPr>
        <p:spPr>
          <a:xfrm>
            <a:off x="304800" y="3697516"/>
            <a:ext cx="4429760" cy="1323439"/>
          </a:xfrm>
          <a:prstGeom prst="rect">
            <a:avLst/>
          </a:prstGeom>
        </p:spPr>
        <p:style>
          <a:lnRef idx="1">
            <a:schemeClr val="accent5"/>
          </a:lnRef>
          <a:fillRef idx="2">
            <a:schemeClr val="accent5"/>
          </a:fillRef>
          <a:effectRef idx="1">
            <a:schemeClr val="accent5"/>
          </a:effectRef>
          <a:fontRef idx="minor">
            <a:schemeClr val="dk1"/>
          </a:fontRef>
        </p:style>
        <p:txBody>
          <a:bodyPr wrap="square">
            <a:spAutoFit/>
          </a:bodyPr>
          <a:lstStyle/>
          <a:p>
            <a:pPr indent="365125" algn="just"/>
            <a:r>
              <a:rPr lang="uk-UA" sz="2000" dirty="0">
                <a:solidFill>
                  <a:srgbClr val="222222"/>
                </a:solidFill>
                <a:latin typeface="Helvetica" panose="020B0604020202020204" pitchFamily="34" charset="0"/>
                <a:ea typeface="Times New Roman" panose="02020603050405020304" pitchFamily="18" charset="0"/>
                <a:cs typeface="Times New Roman" panose="02020603050405020304" pitchFamily="18" charset="0"/>
              </a:rPr>
              <a:t>В майбутньому</a:t>
            </a:r>
            <a:r>
              <a:rPr lang="uk-UA" sz="2000" dirty="0">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 споживачі можуть бути ще більше усвідомлені щодо питань сталості та екології.</a:t>
            </a:r>
            <a:br>
              <a:rPr lang="uk-UA" sz="2000" dirty="0">
                <a:effectLst/>
                <a:latin typeface="Times New Roman" panose="02020603050405020304" pitchFamily="18" charset="0"/>
                <a:ea typeface="Calibri" panose="020F0502020204030204" pitchFamily="34" charset="0"/>
                <a:cs typeface="Times New Roman" panose="02020603050405020304" pitchFamily="18" charset="0"/>
              </a:rPr>
            </a:br>
            <a:endParaRPr lang="uk-UA" sz="2000" dirty="0"/>
          </a:p>
        </p:txBody>
      </p:sp>
    </p:spTree>
    <p:extLst>
      <p:ext uri="{BB962C8B-B14F-4D97-AF65-F5344CB8AC3E}">
        <p14:creationId xmlns:p14="http://schemas.microsoft.com/office/powerpoint/2010/main" val="320462140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B63107DC-7027-4CD9-81E8-1A625E0B872C}"/>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0" y="48101"/>
            <a:ext cx="12192000" cy="6809899"/>
          </a:xfrm>
          <a:prstGeom prst="rect">
            <a:avLst/>
          </a:prstGeom>
          <a:noFill/>
          <a:ln>
            <a:noFill/>
          </a:ln>
        </p:spPr>
      </p:pic>
      <p:sp>
        <p:nvSpPr>
          <p:cNvPr id="2" name="Заголовок 1">
            <a:extLst>
              <a:ext uri="{FF2B5EF4-FFF2-40B4-BE49-F238E27FC236}">
                <a16:creationId xmlns:a16="http://schemas.microsoft.com/office/drawing/2014/main" id="{4109D356-5296-4B66-BEDA-2582F8B639AE}"/>
              </a:ext>
            </a:extLst>
          </p:cNvPr>
          <p:cNvSpPr>
            <a:spLocks noGrp="1"/>
          </p:cNvSpPr>
          <p:nvPr>
            <p:ph type="title"/>
          </p:nvPr>
        </p:nvSpPr>
        <p:spPr>
          <a:xfrm>
            <a:off x="2783840" y="2397760"/>
            <a:ext cx="6990080" cy="1690292"/>
          </a:xfrm>
        </p:spPr>
        <p:txBody>
          <a:bodyPr>
            <a:normAutofit/>
            <a:scene3d>
              <a:camera prst="orthographicFront"/>
              <a:lightRig rig="threePt" dir="t"/>
            </a:scene3d>
            <a:sp3d extrusionH="57150">
              <a:bevelT w="38100" h="38100"/>
            </a:sp3d>
          </a:bodyPr>
          <a:lstStyle/>
          <a:p>
            <a:pPr algn="ctr"/>
            <a:r>
              <a:rPr lang="uk-UA" sz="3600" b="1" dirty="0">
                <a:ln w="22225">
                  <a:solidFill>
                    <a:srgbClr val="FF0000"/>
                  </a:solidFill>
                  <a:prstDash val="solid"/>
                </a:ln>
                <a:solidFill>
                  <a:srgbClr val="FF0000"/>
                </a:solidFill>
                <a:latin typeface="Helvetica" panose="020B0604020202020204" pitchFamily="34" charset="0"/>
                <a:ea typeface="Times New Roman" panose="02020603050405020304" pitchFamily="18" charset="0"/>
                <a:cs typeface="Times New Roman" panose="02020603050405020304" pitchFamily="18" charset="0"/>
              </a:rPr>
              <a:t>СІЛЬСЬКОГОСПОДАРСЬКА ТЕХНІКА В МАЙБУТНЬОМУ</a:t>
            </a:r>
            <a:endParaRPr lang="uk-UA" sz="3600" b="1" dirty="0">
              <a:ln w="22225">
                <a:solidFill>
                  <a:srgbClr val="FF0000"/>
                </a:solidFill>
                <a:prstDash val="solid"/>
              </a:ln>
              <a:solidFill>
                <a:srgbClr val="FF0000"/>
              </a:solidFill>
            </a:endParaRPr>
          </a:p>
        </p:txBody>
      </p:sp>
    </p:spTree>
    <p:extLst>
      <p:ext uri="{BB962C8B-B14F-4D97-AF65-F5344CB8AC3E}">
        <p14:creationId xmlns:p14="http://schemas.microsoft.com/office/powerpoint/2010/main" val="208716108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Сільскогосподарськатехніка майбунього">
            <a:extLst>
              <a:ext uri="{FF2B5EF4-FFF2-40B4-BE49-F238E27FC236}">
                <a16:creationId xmlns:a16="http://schemas.microsoft.com/office/drawing/2014/main" id="{72DA3A7A-EB73-4226-AB52-20CAFBE2D64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60923"/>
            <a:ext cx="12192000" cy="6918924"/>
          </a:xfrm>
          <a:prstGeom prst="rect">
            <a:avLst/>
          </a:prstGeom>
          <a:noFill/>
          <a:extLst>
            <a:ext uri="{909E8E84-426E-40DD-AFC4-6F175D3DCCD1}">
              <a14:hiddenFill xmlns:a14="http://schemas.microsoft.com/office/drawing/2010/main">
                <a:solidFill>
                  <a:srgbClr val="FFFFFF"/>
                </a:solidFill>
              </a14:hiddenFill>
            </a:ext>
          </a:extLst>
        </p:spPr>
      </p:pic>
      <p:sp>
        <p:nvSpPr>
          <p:cNvPr id="2" name="Заголовок 1">
            <a:extLst>
              <a:ext uri="{FF2B5EF4-FFF2-40B4-BE49-F238E27FC236}">
                <a16:creationId xmlns:a16="http://schemas.microsoft.com/office/drawing/2014/main" id="{407E7620-B159-4125-83D0-EBEA641CDDB9}"/>
              </a:ext>
            </a:extLst>
          </p:cNvPr>
          <p:cNvSpPr>
            <a:spLocks noGrp="1"/>
          </p:cNvSpPr>
          <p:nvPr>
            <p:ph type="title"/>
          </p:nvPr>
        </p:nvSpPr>
        <p:spPr>
          <a:xfrm>
            <a:off x="838200" y="283845"/>
            <a:ext cx="10515600" cy="1325563"/>
          </a:xfrm>
        </p:spPr>
        <p:style>
          <a:lnRef idx="1">
            <a:schemeClr val="accent6"/>
          </a:lnRef>
          <a:fillRef idx="2">
            <a:schemeClr val="accent6"/>
          </a:fillRef>
          <a:effectRef idx="1">
            <a:schemeClr val="accent6"/>
          </a:effectRef>
          <a:fontRef idx="minor">
            <a:schemeClr val="dk1"/>
          </a:fontRef>
        </p:style>
        <p:txBody>
          <a:bodyPr>
            <a:normAutofit/>
          </a:bodyPr>
          <a:lstStyle/>
          <a:p>
            <a:pPr algn="just"/>
            <a:r>
              <a:rPr lang="uk-UA" sz="2400" b="1" dirty="0">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Автоматизація та роботизація: </a:t>
            </a:r>
            <a:r>
              <a:rPr lang="uk-UA" sz="2400" dirty="0">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Виробництво сільськогосподарської техніки все більше буде спрямоване на розробку автономних роботів та </a:t>
            </a:r>
            <a:r>
              <a:rPr lang="uk-UA" sz="2400" dirty="0" err="1">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дронів</a:t>
            </a:r>
            <a:r>
              <a:rPr lang="uk-UA" sz="2400" dirty="0">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 для різних сільськогосподарських завдань</a:t>
            </a:r>
            <a:endParaRPr lang="uk-UA" sz="5400" dirty="0"/>
          </a:p>
        </p:txBody>
      </p:sp>
    </p:spTree>
    <p:extLst>
      <p:ext uri="{BB962C8B-B14F-4D97-AF65-F5344CB8AC3E}">
        <p14:creationId xmlns:p14="http://schemas.microsoft.com/office/powerpoint/2010/main" val="87803472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Безпілотний трактор">
            <a:extLst>
              <a:ext uri="{FF2B5EF4-FFF2-40B4-BE49-F238E27FC236}">
                <a16:creationId xmlns:a16="http://schemas.microsoft.com/office/drawing/2014/main" id="{F9CC33FF-5156-4915-8659-A8003E3ACF4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4"/>
            <a:ext cx="12192000" cy="6813973"/>
          </a:xfrm>
          <a:prstGeom prst="rect">
            <a:avLst/>
          </a:prstGeom>
          <a:noFill/>
          <a:extLst>
            <a:ext uri="{909E8E84-426E-40DD-AFC4-6F175D3DCCD1}">
              <a14:hiddenFill xmlns:a14="http://schemas.microsoft.com/office/drawing/2010/main">
                <a:solidFill>
                  <a:srgbClr val="FFFFFF"/>
                </a:solidFill>
              </a14:hiddenFill>
            </a:ext>
          </a:extLst>
        </p:spPr>
      </p:pic>
      <p:sp>
        <p:nvSpPr>
          <p:cNvPr id="2" name="Заголовок 1">
            <a:extLst>
              <a:ext uri="{FF2B5EF4-FFF2-40B4-BE49-F238E27FC236}">
                <a16:creationId xmlns:a16="http://schemas.microsoft.com/office/drawing/2014/main" id="{B0DAC011-C91F-4793-941A-FEDBBEA4320F}"/>
              </a:ext>
            </a:extLst>
          </p:cNvPr>
          <p:cNvSpPr>
            <a:spLocks noGrp="1"/>
          </p:cNvSpPr>
          <p:nvPr>
            <p:ph type="title"/>
          </p:nvPr>
        </p:nvSpPr>
        <p:spPr>
          <a:xfrm>
            <a:off x="162560" y="348830"/>
            <a:ext cx="5933440" cy="2252129"/>
          </a:xfrm>
        </p:spPr>
        <p:style>
          <a:lnRef idx="3">
            <a:schemeClr val="lt1"/>
          </a:lnRef>
          <a:fillRef idx="1">
            <a:schemeClr val="accent6"/>
          </a:fillRef>
          <a:effectRef idx="1">
            <a:schemeClr val="accent6"/>
          </a:effectRef>
          <a:fontRef idx="minor">
            <a:schemeClr val="lt1"/>
          </a:fontRef>
        </p:style>
        <p:txBody>
          <a:bodyPr>
            <a:normAutofit fontScale="90000"/>
          </a:bodyPr>
          <a:lstStyle/>
          <a:p>
            <a:pPr algn="just"/>
            <a:r>
              <a:rPr lang="uk-UA" sz="2400" b="1" dirty="0">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Екологічна сталість: </a:t>
            </a:r>
            <a:r>
              <a:rPr lang="uk-UA" sz="2400" dirty="0">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Зі зростанням усвідомленості про зміни клімату та важливість збереження навколишнього середовища, сільськогосподарська техніка буде спрямована на зменшення впливу на довкілля. </a:t>
            </a:r>
            <a:endParaRPr lang="uk-UA" sz="5400" dirty="0"/>
          </a:p>
        </p:txBody>
      </p:sp>
    </p:spTree>
    <p:extLst>
      <p:ext uri="{BB962C8B-B14F-4D97-AF65-F5344CB8AC3E}">
        <p14:creationId xmlns:p14="http://schemas.microsoft.com/office/powerpoint/2010/main" val="209027223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a:extLst>
              <a:ext uri="{FF2B5EF4-FFF2-40B4-BE49-F238E27FC236}">
                <a16:creationId xmlns:a16="http://schemas.microsoft.com/office/drawing/2014/main" id="{880273D4-4094-487B-AD0D-4CD27EA891F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57999"/>
          </a:xfrm>
          <a:prstGeom prst="rect">
            <a:avLst/>
          </a:prstGeom>
          <a:noFill/>
          <a:extLst>
            <a:ext uri="{909E8E84-426E-40DD-AFC4-6F175D3DCCD1}">
              <a14:hiddenFill xmlns:a14="http://schemas.microsoft.com/office/drawing/2010/main">
                <a:solidFill>
                  <a:srgbClr val="FFFFFF"/>
                </a:solidFill>
              </a14:hiddenFill>
            </a:ext>
          </a:extLst>
        </p:spPr>
      </p:pic>
      <p:sp>
        <p:nvSpPr>
          <p:cNvPr id="2" name="Заголовок 1">
            <a:extLst>
              <a:ext uri="{FF2B5EF4-FFF2-40B4-BE49-F238E27FC236}">
                <a16:creationId xmlns:a16="http://schemas.microsoft.com/office/drawing/2014/main" id="{500FA2EE-5F61-4622-8DCE-26F696583DBF}"/>
              </a:ext>
            </a:extLst>
          </p:cNvPr>
          <p:cNvSpPr>
            <a:spLocks noGrp="1"/>
          </p:cNvSpPr>
          <p:nvPr>
            <p:ph type="title"/>
          </p:nvPr>
        </p:nvSpPr>
        <p:spPr>
          <a:xfrm>
            <a:off x="223520" y="0"/>
            <a:ext cx="11663680" cy="1325563"/>
          </a:xfrm>
        </p:spPr>
        <p:txBody>
          <a:bodyPr>
            <a:normAutofit/>
          </a:bodyPr>
          <a:lstStyle/>
          <a:p>
            <a:pPr algn="just"/>
            <a:r>
              <a:rPr lang="uk-UA" sz="2400" b="1" dirty="0">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Точне землеробство: </a:t>
            </a:r>
            <a:r>
              <a:rPr lang="uk-UA" sz="2400" dirty="0">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За допомогою сучасних технологій, таких як GPS, датчики та аналітика даних, сільськогосподарська техніка може стати ще більш точною та ефективною. </a:t>
            </a:r>
            <a:endParaRPr lang="uk-UA" sz="5400" dirty="0"/>
          </a:p>
        </p:txBody>
      </p:sp>
    </p:spTree>
    <p:extLst>
      <p:ext uri="{BB962C8B-B14F-4D97-AF65-F5344CB8AC3E}">
        <p14:creationId xmlns:p14="http://schemas.microsoft.com/office/powerpoint/2010/main" val="92127579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Комбайни майбутнього">
            <a:extLst>
              <a:ext uri="{FF2B5EF4-FFF2-40B4-BE49-F238E27FC236}">
                <a16:creationId xmlns:a16="http://schemas.microsoft.com/office/drawing/2014/main" id="{10FE5125-EA7B-4546-A07B-4B6211DE4C0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
            <a:ext cx="12192000" cy="6759787"/>
          </a:xfrm>
          <a:prstGeom prst="rect">
            <a:avLst/>
          </a:prstGeom>
          <a:noFill/>
          <a:extLst>
            <a:ext uri="{909E8E84-426E-40DD-AFC4-6F175D3DCCD1}">
              <a14:hiddenFill xmlns:a14="http://schemas.microsoft.com/office/drawing/2010/main">
                <a:solidFill>
                  <a:srgbClr val="FFFFFF"/>
                </a:solidFill>
              </a14:hiddenFill>
            </a:ext>
          </a:extLst>
        </p:spPr>
      </p:pic>
      <p:sp>
        <p:nvSpPr>
          <p:cNvPr id="2" name="Заголовок 1">
            <a:extLst>
              <a:ext uri="{FF2B5EF4-FFF2-40B4-BE49-F238E27FC236}">
                <a16:creationId xmlns:a16="http://schemas.microsoft.com/office/drawing/2014/main" id="{0385F083-D004-428D-9445-0F30A99A0C92}"/>
              </a:ext>
            </a:extLst>
          </p:cNvPr>
          <p:cNvSpPr>
            <a:spLocks noGrp="1"/>
          </p:cNvSpPr>
          <p:nvPr>
            <p:ph type="title"/>
          </p:nvPr>
        </p:nvSpPr>
        <p:spPr>
          <a:xfrm>
            <a:off x="431800" y="98214"/>
            <a:ext cx="11292840" cy="1325563"/>
          </a:xfrm>
        </p:spPr>
        <p:style>
          <a:lnRef idx="3">
            <a:schemeClr val="lt1"/>
          </a:lnRef>
          <a:fillRef idx="1">
            <a:schemeClr val="accent6"/>
          </a:fillRef>
          <a:effectRef idx="1">
            <a:schemeClr val="accent6"/>
          </a:effectRef>
          <a:fontRef idx="minor">
            <a:schemeClr val="lt1"/>
          </a:fontRef>
        </p:style>
        <p:txBody>
          <a:bodyPr>
            <a:normAutofit/>
          </a:bodyPr>
          <a:lstStyle/>
          <a:p>
            <a:pPr algn="just"/>
            <a:r>
              <a:rPr lang="uk-UA" sz="2400" b="1" dirty="0">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Нові матеріали та конструкції: </a:t>
            </a:r>
            <a:r>
              <a:rPr lang="uk-UA" sz="2400" dirty="0">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Розвиток нових матеріалів, які будуть міцними, легкими та довговічними, може покращити якість та продуктивність сільськогосподарської техніки. </a:t>
            </a:r>
            <a:endParaRPr lang="uk-UA" sz="5400" dirty="0"/>
          </a:p>
        </p:txBody>
      </p:sp>
    </p:spTree>
    <p:extLst>
      <p:ext uri="{BB962C8B-B14F-4D97-AF65-F5344CB8AC3E}">
        <p14:creationId xmlns:p14="http://schemas.microsoft.com/office/powerpoint/2010/main" val="392902615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a:extLst>
              <a:ext uri="{FF2B5EF4-FFF2-40B4-BE49-F238E27FC236}">
                <a16:creationId xmlns:a16="http://schemas.microsoft.com/office/drawing/2014/main" id="{B105EC0D-8DD0-45F6-9510-2CC65E53A42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1600" y="0"/>
            <a:ext cx="12090400" cy="6897573"/>
          </a:xfrm>
          <a:prstGeom prst="rect">
            <a:avLst/>
          </a:prstGeom>
          <a:noFill/>
          <a:extLst>
            <a:ext uri="{909E8E84-426E-40DD-AFC4-6F175D3DCCD1}">
              <a14:hiddenFill xmlns:a14="http://schemas.microsoft.com/office/drawing/2010/main">
                <a:solidFill>
                  <a:srgbClr val="FFFFFF"/>
                </a:solidFill>
              </a14:hiddenFill>
            </a:ext>
          </a:extLst>
        </p:spPr>
      </p:pic>
      <p:sp>
        <p:nvSpPr>
          <p:cNvPr id="2" name="Заголовок 1">
            <a:extLst>
              <a:ext uri="{FF2B5EF4-FFF2-40B4-BE49-F238E27FC236}">
                <a16:creationId xmlns:a16="http://schemas.microsoft.com/office/drawing/2014/main" id="{84277323-0A36-4757-BD74-DB0A46134892}"/>
              </a:ext>
            </a:extLst>
          </p:cNvPr>
          <p:cNvSpPr>
            <a:spLocks noGrp="1"/>
          </p:cNvSpPr>
          <p:nvPr>
            <p:ph type="title"/>
          </p:nvPr>
        </p:nvSpPr>
        <p:spPr>
          <a:xfrm>
            <a:off x="1615440" y="421385"/>
            <a:ext cx="8961120" cy="1752856"/>
          </a:xfrm>
        </p:spPr>
        <p:style>
          <a:lnRef idx="1">
            <a:schemeClr val="accent3"/>
          </a:lnRef>
          <a:fillRef idx="2">
            <a:schemeClr val="accent3"/>
          </a:fillRef>
          <a:effectRef idx="1">
            <a:schemeClr val="accent3"/>
          </a:effectRef>
          <a:fontRef idx="minor">
            <a:schemeClr val="dk1"/>
          </a:fontRef>
        </p:style>
        <p:txBody>
          <a:bodyPr>
            <a:normAutofit/>
          </a:bodyPr>
          <a:lstStyle/>
          <a:p>
            <a:pPr indent="630238" algn="just"/>
            <a:r>
              <a:rPr lang="uk-UA" sz="2400" b="1" dirty="0">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Підвищена механізація: </a:t>
            </a:r>
            <a:r>
              <a:rPr lang="uk-UA" sz="2400" dirty="0">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Важливим напрямком може стати подальше підвищення механізації сільськогосподарських операцій, таких як збирання врожаю, обробка ґрунту, полив, </a:t>
            </a:r>
            <a:r>
              <a:rPr lang="uk-UA" sz="2400" dirty="0" err="1">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годівництво</a:t>
            </a:r>
            <a:r>
              <a:rPr lang="uk-UA" sz="2400" dirty="0">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 тощо</a:t>
            </a:r>
            <a:r>
              <a:rPr lang="uk-UA" sz="2700" dirty="0">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a:t>
            </a:r>
            <a:endParaRPr lang="uk-UA" dirty="0"/>
          </a:p>
        </p:txBody>
      </p:sp>
    </p:spTree>
    <p:extLst>
      <p:ext uri="{BB962C8B-B14F-4D97-AF65-F5344CB8AC3E}">
        <p14:creationId xmlns:p14="http://schemas.microsoft.com/office/powerpoint/2010/main" val="185590734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Майбутнє настає сьогодні">
            <a:extLst>
              <a:ext uri="{FF2B5EF4-FFF2-40B4-BE49-F238E27FC236}">
                <a16:creationId xmlns:a16="http://schemas.microsoft.com/office/drawing/2014/main" id="{CCF9B802-A94C-49E3-B12F-5AD0A90759E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Заголовок 1">
            <a:extLst>
              <a:ext uri="{FF2B5EF4-FFF2-40B4-BE49-F238E27FC236}">
                <a16:creationId xmlns:a16="http://schemas.microsoft.com/office/drawing/2014/main" id="{9A006885-73CE-4D20-BB3F-D7A2E177FF6F}"/>
              </a:ext>
            </a:extLst>
          </p:cNvPr>
          <p:cNvSpPr>
            <a:spLocks noGrp="1"/>
          </p:cNvSpPr>
          <p:nvPr>
            <p:ph type="title"/>
          </p:nvPr>
        </p:nvSpPr>
        <p:spPr>
          <a:xfrm>
            <a:off x="-162560" y="5405120"/>
            <a:ext cx="12354560" cy="1452880"/>
          </a:xfrm>
        </p:spPr>
        <p:style>
          <a:lnRef idx="1">
            <a:schemeClr val="accent3"/>
          </a:lnRef>
          <a:fillRef idx="2">
            <a:schemeClr val="accent3"/>
          </a:fillRef>
          <a:effectRef idx="1">
            <a:schemeClr val="accent3"/>
          </a:effectRef>
          <a:fontRef idx="minor">
            <a:schemeClr val="dk1"/>
          </a:fontRef>
        </p:style>
        <p:txBody>
          <a:bodyPr>
            <a:normAutofit/>
          </a:bodyPr>
          <a:lstStyle/>
          <a:p>
            <a:pPr indent="365125" algn="just"/>
            <a:r>
              <a:rPr lang="uk-UA" sz="2400" b="1" dirty="0">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Зменшення втрат та відходів: </a:t>
            </a:r>
            <a:r>
              <a:rPr lang="uk-UA" sz="2400" dirty="0">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Технології для зменшення втрат врожаю під час збирання, зберігання та транспортування можуть стати більш розповсюдженими. </a:t>
            </a:r>
            <a:endParaRPr lang="uk-UA" sz="2400" dirty="0"/>
          </a:p>
        </p:txBody>
      </p:sp>
    </p:spTree>
    <p:extLst>
      <p:ext uri="{BB962C8B-B14F-4D97-AF65-F5344CB8AC3E}">
        <p14:creationId xmlns:p14="http://schemas.microsoft.com/office/powerpoint/2010/main" val="1143806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3C419FBF-4907-4196-8D6F-78116D6FCE8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4160" y="176530"/>
            <a:ext cx="11737654" cy="6529070"/>
          </a:xfrm>
          <a:prstGeom prst="rect">
            <a:avLst/>
          </a:prstGeom>
        </p:spPr>
      </p:pic>
      <p:sp>
        <p:nvSpPr>
          <p:cNvPr id="2" name="Заголовок 1">
            <a:extLst>
              <a:ext uri="{FF2B5EF4-FFF2-40B4-BE49-F238E27FC236}">
                <a16:creationId xmlns:a16="http://schemas.microsoft.com/office/drawing/2014/main" id="{051342B6-7A14-46F1-8DF3-5997F562D88B}"/>
              </a:ext>
            </a:extLst>
          </p:cNvPr>
          <p:cNvSpPr>
            <a:spLocks noGrp="1"/>
          </p:cNvSpPr>
          <p:nvPr>
            <p:ph type="title"/>
          </p:nvPr>
        </p:nvSpPr>
        <p:spPr>
          <a:xfrm>
            <a:off x="1193800" y="5170805"/>
            <a:ext cx="10226040" cy="1325563"/>
          </a:xfrm>
        </p:spPr>
        <p:style>
          <a:lnRef idx="3">
            <a:schemeClr val="lt1"/>
          </a:lnRef>
          <a:fillRef idx="1">
            <a:schemeClr val="accent3"/>
          </a:fillRef>
          <a:effectRef idx="1">
            <a:schemeClr val="accent3"/>
          </a:effectRef>
          <a:fontRef idx="minor">
            <a:schemeClr val="lt1"/>
          </a:fontRef>
        </p:style>
        <p:txBody>
          <a:bodyPr>
            <a:normAutofit fontScale="90000"/>
          </a:bodyPr>
          <a:lstStyle/>
          <a:p>
            <a:pPr algn="ctr"/>
            <a:r>
              <a:rPr lang="uk-UA" b="1" dirty="0">
                <a:solidFill>
                  <a:srgbClr val="222222"/>
                </a:solidFill>
                <a:effectLst/>
                <a:latin typeface="Helvetica" panose="020B0604020202020204" pitchFamily="34" charset="0"/>
                <a:ea typeface="Times New Roman" panose="02020603050405020304" pitchFamily="18" charset="0"/>
              </a:rPr>
              <a:t>Використання агрономами штучного інтелекту в майбутньому</a:t>
            </a:r>
            <a:endParaRPr lang="uk-UA" sz="8800" dirty="0"/>
          </a:p>
        </p:txBody>
      </p:sp>
    </p:spTree>
    <p:extLst>
      <p:ext uri="{BB962C8B-B14F-4D97-AF65-F5344CB8AC3E}">
        <p14:creationId xmlns:p14="http://schemas.microsoft.com/office/powerpoint/2010/main" val="262447928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Модель штучного інтелекту від Google зробила точний прогноз погоди на 10 днів">
            <a:extLst>
              <a:ext uri="{FF2B5EF4-FFF2-40B4-BE49-F238E27FC236}">
                <a16:creationId xmlns:a16="http://schemas.microsoft.com/office/drawing/2014/main" id="{DE23404F-9285-418B-B3C9-DBCFA4286D4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3520" y="239785"/>
            <a:ext cx="11162252" cy="6378430"/>
          </a:xfrm>
          <a:prstGeom prst="rect">
            <a:avLst/>
          </a:prstGeom>
          <a:noFill/>
          <a:extLst>
            <a:ext uri="{909E8E84-426E-40DD-AFC4-6F175D3DCCD1}">
              <a14:hiddenFill xmlns:a14="http://schemas.microsoft.com/office/drawing/2010/main">
                <a:solidFill>
                  <a:srgbClr val="FFFFFF"/>
                </a:solidFill>
              </a14:hiddenFill>
            </a:ext>
          </a:extLst>
        </p:spPr>
      </p:pic>
      <p:sp>
        <p:nvSpPr>
          <p:cNvPr id="2" name="Заголовок 1">
            <a:extLst>
              <a:ext uri="{FF2B5EF4-FFF2-40B4-BE49-F238E27FC236}">
                <a16:creationId xmlns:a16="http://schemas.microsoft.com/office/drawing/2014/main" id="{2746C36C-DAFA-46A1-9D87-10C7A56BEB58}"/>
              </a:ext>
            </a:extLst>
          </p:cNvPr>
          <p:cNvSpPr>
            <a:spLocks noGrp="1"/>
          </p:cNvSpPr>
          <p:nvPr>
            <p:ph type="title"/>
          </p:nvPr>
        </p:nvSpPr>
        <p:spPr>
          <a:xfrm>
            <a:off x="7087551" y="2825078"/>
            <a:ext cx="4738689" cy="2742602"/>
          </a:xfrm>
        </p:spPr>
        <p:style>
          <a:lnRef idx="1">
            <a:schemeClr val="accent5"/>
          </a:lnRef>
          <a:fillRef idx="3">
            <a:schemeClr val="accent5"/>
          </a:fillRef>
          <a:effectRef idx="2">
            <a:schemeClr val="accent5"/>
          </a:effectRef>
          <a:fontRef idx="minor">
            <a:schemeClr val="lt1"/>
          </a:fontRef>
        </p:style>
        <p:txBody>
          <a:bodyPr>
            <a:normAutofit fontScale="90000"/>
          </a:bodyPr>
          <a:lstStyle/>
          <a:p>
            <a:pPr algn="just"/>
            <a:r>
              <a:rPr lang="uk-UA" sz="2700" b="1" dirty="0">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Підтримка рішень: </a:t>
            </a:r>
            <a:r>
              <a:rPr lang="uk-UA" sz="2700" dirty="0">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ШІ зможе аналізувати величезні обсяги даних про ґрунт, погоду, врожайність та інші фактори, що впливають на сільськогосподарське виробництво</a:t>
            </a:r>
            <a:r>
              <a:rPr lang="uk-UA" sz="1800" dirty="0">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 </a:t>
            </a:r>
            <a:endParaRPr lang="uk-UA" sz="4000" dirty="0"/>
          </a:p>
        </p:txBody>
      </p:sp>
    </p:spTree>
    <p:extLst>
      <p:ext uri="{BB962C8B-B14F-4D97-AF65-F5344CB8AC3E}">
        <p14:creationId xmlns:p14="http://schemas.microsoft.com/office/powerpoint/2010/main" val="210405519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a:extLst>
              <a:ext uri="{FF2B5EF4-FFF2-40B4-BE49-F238E27FC236}">
                <a16:creationId xmlns:a16="http://schemas.microsoft.com/office/drawing/2014/main" id="{0E540C17-9157-40AD-A999-E6D3E779F89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44800" y="411459"/>
            <a:ext cx="9047480" cy="6035080"/>
          </a:xfrm>
          <a:prstGeom prst="rect">
            <a:avLst/>
          </a:prstGeom>
          <a:noFill/>
          <a:extLst>
            <a:ext uri="{909E8E84-426E-40DD-AFC4-6F175D3DCCD1}">
              <a14:hiddenFill xmlns:a14="http://schemas.microsoft.com/office/drawing/2010/main">
                <a:solidFill>
                  <a:srgbClr val="FFFFFF"/>
                </a:solidFill>
              </a14:hiddenFill>
            </a:ext>
          </a:extLst>
        </p:spPr>
      </p:pic>
      <p:sp>
        <p:nvSpPr>
          <p:cNvPr id="2" name="Заголовок 1">
            <a:extLst>
              <a:ext uri="{FF2B5EF4-FFF2-40B4-BE49-F238E27FC236}">
                <a16:creationId xmlns:a16="http://schemas.microsoft.com/office/drawing/2014/main" id="{8E84824F-5BF1-4B7A-8E56-DDDC2CA16FA3}"/>
              </a:ext>
            </a:extLst>
          </p:cNvPr>
          <p:cNvSpPr>
            <a:spLocks noGrp="1"/>
          </p:cNvSpPr>
          <p:nvPr>
            <p:ph type="title"/>
          </p:nvPr>
        </p:nvSpPr>
        <p:spPr>
          <a:xfrm>
            <a:off x="299720" y="447018"/>
            <a:ext cx="4638040" cy="2479062"/>
          </a:xfrm>
        </p:spPr>
        <p:style>
          <a:lnRef idx="3">
            <a:schemeClr val="lt1"/>
          </a:lnRef>
          <a:fillRef idx="1">
            <a:schemeClr val="accent3"/>
          </a:fillRef>
          <a:effectRef idx="1">
            <a:schemeClr val="accent3"/>
          </a:effectRef>
          <a:fontRef idx="minor">
            <a:schemeClr val="lt1"/>
          </a:fontRef>
        </p:style>
        <p:txBody>
          <a:bodyPr>
            <a:normAutofit fontScale="90000"/>
          </a:bodyPr>
          <a:lstStyle/>
          <a:p>
            <a:pPr algn="just"/>
            <a:r>
              <a:rPr lang="uk-UA" sz="2400" b="1" dirty="0">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Моніторинг та прогнозування </a:t>
            </a:r>
            <a:r>
              <a:rPr lang="uk-UA" sz="2400" b="1" dirty="0" err="1">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хвороб</a:t>
            </a:r>
            <a:r>
              <a:rPr lang="uk-UA" sz="2400" b="1" dirty="0">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 і шкідників: </a:t>
            </a:r>
            <a:r>
              <a:rPr lang="uk-UA" sz="2400" dirty="0">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Штучний інтелект може використовувати навчання на великих наборах даних для виявлення змін в стані рослин, що вказують на хвороби або напади шкідників. </a:t>
            </a:r>
            <a:endParaRPr lang="uk-UA" sz="4400" dirty="0"/>
          </a:p>
        </p:txBody>
      </p:sp>
    </p:spTree>
    <p:extLst>
      <p:ext uri="{BB962C8B-B14F-4D97-AF65-F5344CB8AC3E}">
        <p14:creationId xmlns:p14="http://schemas.microsoft.com/office/powerpoint/2010/main" val="257078608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a:extLst>
              <a:ext uri="{FF2B5EF4-FFF2-40B4-BE49-F238E27FC236}">
                <a16:creationId xmlns:a16="http://schemas.microsoft.com/office/drawing/2014/main" id="{C83772F9-57BD-4490-8688-FD85D3AC702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280" y="0"/>
            <a:ext cx="12029440" cy="6793786"/>
          </a:xfrm>
          <a:prstGeom prst="rect">
            <a:avLst/>
          </a:prstGeom>
          <a:noFill/>
          <a:extLst>
            <a:ext uri="{909E8E84-426E-40DD-AFC4-6F175D3DCCD1}">
              <a14:hiddenFill xmlns:a14="http://schemas.microsoft.com/office/drawing/2010/main">
                <a:solidFill>
                  <a:srgbClr val="FFFFFF"/>
                </a:solidFill>
              </a14:hiddenFill>
            </a:ext>
          </a:extLst>
        </p:spPr>
      </p:pic>
      <p:sp>
        <p:nvSpPr>
          <p:cNvPr id="2" name="Заголовок 1">
            <a:extLst>
              <a:ext uri="{FF2B5EF4-FFF2-40B4-BE49-F238E27FC236}">
                <a16:creationId xmlns:a16="http://schemas.microsoft.com/office/drawing/2014/main" id="{46991242-3BB9-4DE7-8636-D6640DCAC1C0}"/>
              </a:ext>
            </a:extLst>
          </p:cNvPr>
          <p:cNvSpPr>
            <a:spLocks noGrp="1"/>
          </p:cNvSpPr>
          <p:nvPr>
            <p:ph type="title"/>
          </p:nvPr>
        </p:nvSpPr>
        <p:spPr>
          <a:xfrm>
            <a:off x="6852920" y="64214"/>
            <a:ext cx="5257800" cy="1325563"/>
          </a:xfrm>
        </p:spPr>
        <p:style>
          <a:lnRef idx="2">
            <a:schemeClr val="accent3">
              <a:shade val="50000"/>
            </a:schemeClr>
          </a:lnRef>
          <a:fillRef idx="1">
            <a:schemeClr val="accent3"/>
          </a:fillRef>
          <a:effectRef idx="0">
            <a:schemeClr val="accent3"/>
          </a:effectRef>
          <a:fontRef idx="minor">
            <a:schemeClr val="lt1"/>
          </a:fontRef>
        </p:style>
        <p:txBody>
          <a:bodyPr>
            <a:normAutofit/>
          </a:bodyPr>
          <a:lstStyle/>
          <a:p>
            <a:pPr algn="just"/>
            <a:r>
              <a:rPr lang="uk-UA" sz="2000" b="1" dirty="0">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Автономні роботи: </a:t>
            </a:r>
            <a:r>
              <a:rPr lang="uk-UA" sz="2000" dirty="0">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ШІ може керувати автономними сільськогосподарськими машинами, такими як трактори, комбайни, поливальні системи та </a:t>
            </a:r>
            <a:r>
              <a:rPr lang="uk-UA" sz="2000" dirty="0" err="1">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дрони</a:t>
            </a:r>
            <a:r>
              <a:rPr lang="uk-UA" sz="2000" dirty="0">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 </a:t>
            </a:r>
            <a:endParaRPr lang="uk-UA" sz="4800" dirty="0"/>
          </a:p>
        </p:txBody>
      </p:sp>
    </p:spTree>
    <p:extLst>
      <p:ext uri="{BB962C8B-B14F-4D97-AF65-F5344CB8AC3E}">
        <p14:creationId xmlns:p14="http://schemas.microsoft.com/office/powerpoint/2010/main" val="215233803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a:extLst>
              <a:ext uri="{FF2B5EF4-FFF2-40B4-BE49-F238E27FC236}">
                <a16:creationId xmlns:a16="http://schemas.microsoft.com/office/drawing/2014/main" id="{9D452C4A-F0EB-4F6F-9240-0F164543AA6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88" y="0"/>
            <a:ext cx="12188825"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Заголовок 1">
            <a:extLst>
              <a:ext uri="{FF2B5EF4-FFF2-40B4-BE49-F238E27FC236}">
                <a16:creationId xmlns:a16="http://schemas.microsoft.com/office/drawing/2014/main" id="{090D6CD8-17B3-4CCC-8410-36CE4A9CC6DA}"/>
              </a:ext>
            </a:extLst>
          </p:cNvPr>
          <p:cNvSpPr>
            <a:spLocks noGrp="1"/>
          </p:cNvSpPr>
          <p:nvPr>
            <p:ph type="title"/>
          </p:nvPr>
        </p:nvSpPr>
        <p:spPr>
          <a:xfrm>
            <a:off x="248920" y="161925"/>
            <a:ext cx="11699240" cy="1077595"/>
          </a:xfrm>
        </p:spPr>
        <p:style>
          <a:lnRef idx="0">
            <a:schemeClr val="accent5"/>
          </a:lnRef>
          <a:fillRef idx="3">
            <a:schemeClr val="accent5"/>
          </a:fillRef>
          <a:effectRef idx="3">
            <a:schemeClr val="accent5"/>
          </a:effectRef>
          <a:fontRef idx="minor">
            <a:schemeClr val="lt1"/>
          </a:fontRef>
        </p:style>
        <p:txBody>
          <a:bodyPr>
            <a:normAutofit/>
          </a:bodyPr>
          <a:lstStyle/>
          <a:p>
            <a:pPr algn="ctr"/>
            <a:r>
              <a:rPr lang="uk-UA" sz="2400" b="1" dirty="0">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Прогнозування врожаю: </a:t>
            </a:r>
            <a:r>
              <a:rPr lang="uk-UA" sz="2400" dirty="0">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ШІ буде використовувати складні моделі прогнозування врожаю на основі великих обсягів даних. </a:t>
            </a:r>
            <a:endParaRPr lang="uk-UA" sz="5400" dirty="0"/>
          </a:p>
        </p:txBody>
      </p:sp>
    </p:spTree>
    <p:extLst>
      <p:ext uri="{BB962C8B-B14F-4D97-AF65-F5344CB8AC3E}">
        <p14:creationId xmlns:p14="http://schemas.microsoft.com/office/powerpoint/2010/main" val="311841890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a:extLst>
              <a:ext uri="{FF2B5EF4-FFF2-40B4-BE49-F238E27FC236}">
                <a16:creationId xmlns:a16="http://schemas.microsoft.com/office/drawing/2014/main" id="{F9CFE3FC-C457-4AF0-9346-143F50751D5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Заголовок 1">
            <a:extLst>
              <a:ext uri="{FF2B5EF4-FFF2-40B4-BE49-F238E27FC236}">
                <a16:creationId xmlns:a16="http://schemas.microsoft.com/office/drawing/2014/main" id="{A47176BB-C8DD-4045-9CC2-156E8CEDB109}"/>
              </a:ext>
            </a:extLst>
          </p:cNvPr>
          <p:cNvSpPr>
            <a:spLocks noGrp="1"/>
          </p:cNvSpPr>
          <p:nvPr>
            <p:ph type="title"/>
          </p:nvPr>
        </p:nvSpPr>
        <p:spPr>
          <a:xfrm>
            <a:off x="6278880" y="182245"/>
            <a:ext cx="5745480" cy="2799715"/>
          </a:xfrm>
        </p:spPr>
        <p:style>
          <a:lnRef idx="1">
            <a:schemeClr val="accent3"/>
          </a:lnRef>
          <a:fillRef idx="2">
            <a:schemeClr val="accent3"/>
          </a:fillRef>
          <a:effectRef idx="1">
            <a:schemeClr val="accent3"/>
          </a:effectRef>
          <a:fontRef idx="minor">
            <a:schemeClr val="dk1"/>
          </a:fontRef>
        </p:style>
        <p:txBody>
          <a:bodyPr>
            <a:normAutofit/>
          </a:bodyPr>
          <a:lstStyle/>
          <a:p>
            <a:pPr algn="ctr"/>
            <a:r>
              <a:rPr lang="uk-UA" sz="2200" dirty="0">
                <a:solidFill>
                  <a:srgbClr val="222222"/>
                </a:solidFill>
                <a:effectLst/>
                <a:latin typeface="Helvetica" panose="020B0604020202020204" pitchFamily="34" charset="0"/>
                <a:ea typeface="Times New Roman" panose="02020603050405020304" pitchFamily="18" charset="0"/>
                <a:cs typeface="Times New Roman" panose="02020603050405020304" pitchFamily="18" charset="0"/>
              </a:rPr>
              <a:t>ШІ може революціонізувати роботу агрономів, роблячи їхню діяльність більш точною, ефективною та сталою. Однак важливо враховувати етичні, соціальні та екологічні аспекти використання ШІ, щоб забезпечити збалансований розвиток аграрного сектору економіки.</a:t>
            </a:r>
            <a:endParaRPr lang="uk-UA" dirty="0"/>
          </a:p>
        </p:txBody>
      </p:sp>
    </p:spTree>
    <p:extLst>
      <p:ext uri="{BB962C8B-B14F-4D97-AF65-F5344CB8AC3E}">
        <p14:creationId xmlns:p14="http://schemas.microsoft.com/office/powerpoint/2010/main" val="39125673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187E4DA-9D32-49C8-B20A-95E77A52D6A7}"/>
              </a:ext>
            </a:extLst>
          </p:cNvPr>
          <p:cNvSpPr>
            <a:spLocks noGrp="1"/>
          </p:cNvSpPr>
          <p:nvPr>
            <p:ph type="title"/>
          </p:nvPr>
        </p:nvSpPr>
        <p:spPr>
          <a:xfrm>
            <a:off x="707071" y="2281518"/>
            <a:ext cx="11159809" cy="1400530"/>
          </a:xfrm>
        </p:spPr>
        <p:style>
          <a:lnRef idx="1">
            <a:schemeClr val="accent4"/>
          </a:lnRef>
          <a:fillRef idx="2">
            <a:schemeClr val="accent4"/>
          </a:fillRef>
          <a:effectRef idx="1">
            <a:schemeClr val="accent4"/>
          </a:effectRef>
          <a:fontRef idx="minor">
            <a:schemeClr val="dk1"/>
          </a:fontRef>
        </p:style>
        <p:txBody>
          <a:bodyPr/>
          <a:lstStyle/>
          <a:p>
            <a:pPr algn="ctr"/>
            <a:r>
              <a:rPr lang="uk-UA" b="1" dirty="0">
                <a:solidFill>
                  <a:srgbClr val="474747"/>
                </a:solidFill>
                <a:latin typeface="Noto Sans" panose="020B0502040204020203" pitchFamily="34" charset="0"/>
              </a:rPr>
              <a:t>Н</a:t>
            </a:r>
            <a:r>
              <a:rPr lang="uk-UA" b="1" i="0" dirty="0">
                <a:solidFill>
                  <a:srgbClr val="474747"/>
                </a:solidFill>
                <a:effectLst/>
                <a:latin typeface="Noto Sans" panose="020B0502040204020203" pitchFamily="34" charset="0"/>
              </a:rPr>
              <a:t>айвпливовіші</a:t>
            </a:r>
            <a:r>
              <a:rPr lang="ru-RU" b="1" i="0" dirty="0">
                <a:solidFill>
                  <a:srgbClr val="474747"/>
                </a:solidFill>
                <a:effectLst/>
                <a:latin typeface="Noto Sans" panose="020B0502040204020203" pitchFamily="34" charset="0"/>
              </a:rPr>
              <a:t> </a:t>
            </a:r>
            <a:r>
              <a:rPr lang="uk-UA" b="1" i="0" dirty="0">
                <a:solidFill>
                  <a:srgbClr val="474747"/>
                </a:solidFill>
                <a:effectLst/>
                <a:latin typeface="Noto Sans" panose="020B0502040204020203" pitchFamily="34" charset="0"/>
              </a:rPr>
              <a:t>компаній</a:t>
            </a:r>
            <a:r>
              <a:rPr lang="ru-RU" b="1" i="0" dirty="0">
                <a:solidFill>
                  <a:srgbClr val="474747"/>
                </a:solidFill>
                <a:effectLst/>
                <a:latin typeface="Noto Sans" panose="020B0502040204020203" pitchFamily="34" charset="0"/>
              </a:rPr>
              <a:t> у </a:t>
            </a:r>
            <a:r>
              <a:rPr lang="ru-RU" b="1" i="0" dirty="0" err="1">
                <a:solidFill>
                  <a:srgbClr val="474747"/>
                </a:solidFill>
                <a:effectLst/>
                <a:latin typeface="Noto Sans" panose="020B0502040204020203" pitchFamily="34" charset="0"/>
              </a:rPr>
              <a:t>сфері</a:t>
            </a:r>
            <a:r>
              <a:rPr lang="ru-RU" b="1" i="0" dirty="0">
                <a:solidFill>
                  <a:srgbClr val="474747"/>
                </a:solidFill>
                <a:effectLst/>
                <a:latin typeface="Noto Sans" panose="020B0502040204020203" pitchFamily="34" charset="0"/>
              </a:rPr>
              <a:t> штучного </a:t>
            </a:r>
            <a:r>
              <a:rPr lang="ru-RU" b="1" i="0" dirty="0" err="1">
                <a:solidFill>
                  <a:srgbClr val="474747"/>
                </a:solidFill>
                <a:effectLst/>
                <a:latin typeface="Noto Sans" panose="020B0502040204020203" pitchFamily="34" charset="0"/>
              </a:rPr>
              <a:t>інтелекту</a:t>
            </a:r>
            <a:br>
              <a:rPr lang="ru-RU" b="1" i="0" dirty="0">
                <a:solidFill>
                  <a:srgbClr val="474747"/>
                </a:solidFill>
                <a:effectLst/>
                <a:latin typeface="Noto Sans" panose="020B0502040204020203" pitchFamily="34" charset="0"/>
              </a:rPr>
            </a:br>
            <a:endParaRPr lang="uk-UA" dirty="0"/>
          </a:p>
        </p:txBody>
      </p:sp>
    </p:spTree>
    <p:extLst>
      <p:ext uri="{BB962C8B-B14F-4D97-AF65-F5344CB8AC3E}">
        <p14:creationId xmlns:p14="http://schemas.microsoft.com/office/powerpoint/2010/main" val="225562888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6E85CF0B-0F0D-4E59-B04C-87399CF6815E}"/>
              </a:ext>
            </a:extLst>
          </p:cNvPr>
          <p:cNvSpPr>
            <a:spLocks noGrp="1"/>
          </p:cNvSpPr>
          <p:nvPr>
            <p:ph type="title"/>
          </p:nvPr>
        </p:nvSpPr>
        <p:spPr>
          <a:xfrm>
            <a:off x="2446495" y="1783080"/>
            <a:ext cx="7299009" cy="2746730"/>
          </a:xfrm>
        </p:spPr>
        <p:txBody>
          <a:bodyPr/>
          <a:lstStyle/>
          <a:p>
            <a:pPr algn="ctr"/>
            <a:r>
              <a:rPr lang="en-US" sz="8000" b="1" i="0" dirty="0">
                <a:solidFill>
                  <a:srgbClr val="FF0000"/>
                </a:solidFill>
                <a:effectLst/>
                <a:latin typeface="inherit"/>
              </a:rPr>
              <a:t>DeepMind (Google)</a:t>
            </a:r>
            <a:br>
              <a:rPr lang="en-US" sz="8000" b="1" i="0" dirty="0">
                <a:solidFill>
                  <a:srgbClr val="FF0000"/>
                </a:solidFill>
                <a:effectLst/>
                <a:latin typeface="Noto Sans" panose="020B0502040504020204" pitchFamily="34" charset="0"/>
              </a:rPr>
            </a:br>
            <a:endParaRPr lang="uk-UA" sz="8000" dirty="0"/>
          </a:p>
        </p:txBody>
      </p:sp>
    </p:spTree>
    <p:extLst>
      <p:ext uri="{BB962C8B-B14F-4D97-AF65-F5344CB8AC3E}">
        <p14:creationId xmlns:p14="http://schemas.microsoft.com/office/powerpoint/2010/main" val="33798849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BB555FAD-825A-4264-A2BF-D84BE80729AD}"/>
              </a:ext>
            </a:extLst>
          </p:cNvPr>
          <p:cNvSpPr txBox="1"/>
          <p:nvPr/>
        </p:nvSpPr>
        <p:spPr>
          <a:xfrm>
            <a:off x="3098800" y="2467094"/>
            <a:ext cx="5994400" cy="1569660"/>
          </a:xfrm>
          <a:prstGeom prst="rect">
            <a:avLst/>
          </a:prstGeom>
          <a:noFill/>
        </p:spPr>
        <p:txBody>
          <a:bodyPr wrap="square">
            <a:spAutoFit/>
          </a:bodyPr>
          <a:lstStyle/>
          <a:p>
            <a:pPr algn="ctr"/>
            <a:r>
              <a:rPr lang="en-US" sz="9600" b="1" i="0" dirty="0">
                <a:solidFill>
                  <a:srgbClr val="FF0000"/>
                </a:solidFill>
                <a:effectLst/>
                <a:latin typeface="Noto Sans" panose="020B0502040504020204" pitchFamily="34" charset="0"/>
              </a:rPr>
              <a:t>Open</a:t>
            </a:r>
            <a:r>
              <a:rPr lang="uk-UA" sz="9600" b="1" i="0" dirty="0">
                <a:solidFill>
                  <a:srgbClr val="FF0000"/>
                </a:solidFill>
                <a:effectLst/>
                <a:latin typeface="Noto Sans" panose="020B0502040504020204" pitchFamily="34" charset="0"/>
              </a:rPr>
              <a:t> </a:t>
            </a:r>
            <a:r>
              <a:rPr lang="en-US" sz="9600" b="1" i="0" dirty="0">
                <a:solidFill>
                  <a:srgbClr val="FF0000"/>
                </a:solidFill>
                <a:effectLst/>
                <a:latin typeface="Noto Sans" panose="020B0502040504020204" pitchFamily="34" charset="0"/>
              </a:rPr>
              <a:t>AI </a:t>
            </a:r>
            <a:endParaRPr lang="uk-UA" sz="9600" b="1" dirty="0">
              <a:solidFill>
                <a:srgbClr val="FF0000"/>
              </a:solidFill>
            </a:endParaRPr>
          </a:p>
        </p:txBody>
      </p:sp>
    </p:spTree>
    <p:extLst>
      <p:ext uri="{BB962C8B-B14F-4D97-AF65-F5344CB8AC3E}">
        <p14:creationId xmlns:p14="http://schemas.microsoft.com/office/powerpoint/2010/main" val="189513659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EDDCDB01-4D99-412F-B7E2-4694C0ED91CD}"/>
              </a:ext>
            </a:extLst>
          </p:cNvPr>
          <p:cNvSpPr>
            <a:spLocks noGrp="1"/>
          </p:cNvSpPr>
          <p:nvPr>
            <p:ph type="title"/>
          </p:nvPr>
        </p:nvSpPr>
        <p:spPr>
          <a:xfrm>
            <a:off x="3373120" y="2413598"/>
            <a:ext cx="4958081" cy="1381162"/>
          </a:xfrm>
        </p:spPr>
        <p:txBody>
          <a:bodyPr/>
          <a:lstStyle/>
          <a:p>
            <a:pPr algn="ctr"/>
            <a:r>
              <a:rPr lang="en-US" sz="9600" b="1" i="0" dirty="0">
                <a:solidFill>
                  <a:srgbClr val="FF0000"/>
                </a:solidFill>
                <a:effectLst/>
                <a:latin typeface="inherit"/>
              </a:rPr>
              <a:t>NVIDIA</a:t>
            </a:r>
            <a:endParaRPr lang="uk-UA" sz="8800" dirty="0"/>
          </a:p>
        </p:txBody>
      </p:sp>
    </p:spTree>
    <p:extLst>
      <p:ext uri="{BB962C8B-B14F-4D97-AF65-F5344CB8AC3E}">
        <p14:creationId xmlns:p14="http://schemas.microsoft.com/office/powerpoint/2010/main" val="384224721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931EBF11-252A-472F-86FF-2917FF295BE6}"/>
              </a:ext>
            </a:extLst>
          </p:cNvPr>
          <p:cNvSpPr>
            <a:spLocks noGrp="1"/>
          </p:cNvSpPr>
          <p:nvPr>
            <p:ph type="title"/>
          </p:nvPr>
        </p:nvSpPr>
        <p:spPr>
          <a:xfrm>
            <a:off x="1637478" y="2423758"/>
            <a:ext cx="9404723" cy="1558962"/>
          </a:xfrm>
        </p:spPr>
        <p:txBody>
          <a:bodyPr/>
          <a:lstStyle/>
          <a:p>
            <a:pPr algn="ctr"/>
            <a:r>
              <a:rPr lang="en-US" sz="9600" b="1" i="0" dirty="0">
                <a:solidFill>
                  <a:srgbClr val="FF0000"/>
                </a:solidFill>
                <a:effectLst/>
                <a:latin typeface="inherit"/>
              </a:rPr>
              <a:t>Microsoft</a:t>
            </a:r>
            <a:endParaRPr lang="uk-UA" sz="8800" dirty="0"/>
          </a:p>
        </p:txBody>
      </p:sp>
    </p:spTree>
    <p:extLst>
      <p:ext uri="{BB962C8B-B14F-4D97-AF65-F5344CB8AC3E}">
        <p14:creationId xmlns:p14="http://schemas.microsoft.com/office/powerpoint/2010/main" val="314160942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A391FE7-BB93-40CC-ACFA-8E909798ED87}"/>
              </a:ext>
            </a:extLst>
          </p:cNvPr>
          <p:cNvSpPr>
            <a:spLocks noGrp="1"/>
          </p:cNvSpPr>
          <p:nvPr>
            <p:ph type="title"/>
          </p:nvPr>
        </p:nvSpPr>
        <p:spPr>
          <a:xfrm>
            <a:off x="1154111" y="2261198"/>
            <a:ext cx="9404723" cy="1400530"/>
          </a:xfrm>
        </p:spPr>
        <p:txBody>
          <a:bodyPr/>
          <a:lstStyle/>
          <a:p>
            <a:pPr algn="ctr"/>
            <a:r>
              <a:rPr lang="en-US" sz="9600" b="1" i="0" dirty="0">
                <a:solidFill>
                  <a:srgbClr val="FF0000"/>
                </a:solidFill>
                <a:effectLst/>
                <a:latin typeface="inherit"/>
              </a:rPr>
              <a:t>Amazon</a:t>
            </a:r>
            <a:endParaRPr lang="uk-UA" dirty="0"/>
          </a:p>
        </p:txBody>
      </p:sp>
    </p:spTree>
    <p:extLst>
      <p:ext uri="{BB962C8B-B14F-4D97-AF65-F5344CB8AC3E}">
        <p14:creationId xmlns:p14="http://schemas.microsoft.com/office/powerpoint/2010/main" val="352761710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59C121D-5521-4647-9A8E-DA4753A4AFD7}"/>
              </a:ext>
            </a:extLst>
          </p:cNvPr>
          <p:cNvSpPr>
            <a:spLocks noGrp="1"/>
          </p:cNvSpPr>
          <p:nvPr>
            <p:ph type="title"/>
          </p:nvPr>
        </p:nvSpPr>
        <p:spPr>
          <a:xfrm>
            <a:off x="1393638" y="2261198"/>
            <a:ext cx="9404723" cy="1400530"/>
          </a:xfrm>
        </p:spPr>
        <p:txBody>
          <a:bodyPr/>
          <a:lstStyle/>
          <a:p>
            <a:pPr algn="ctr"/>
            <a:r>
              <a:rPr lang="en-US" sz="9600" b="1" i="0" dirty="0">
                <a:solidFill>
                  <a:srgbClr val="FF0000"/>
                </a:solidFill>
                <a:effectLst/>
                <a:latin typeface="inherit"/>
              </a:rPr>
              <a:t>Meta (Facebook)</a:t>
            </a:r>
            <a:endParaRPr lang="uk-UA" sz="9600" dirty="0"/>
          </a:p>
        </p:txBody>
      </p:sp>
    </p:spTree>
    <p:extLst>
      <p:ext uri="{BB962C8B-B14F-4D97-AF65-F5344CB8AC3E}">
        <p14:creationId xmlns:p14="http://schemas.microsoft.com/office/powerpoint/2010/main" val="284458656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9A5AE4E5-538C-4EB1-B7CE-38EA1517C047}"/>
              </a:ext>
            </a:extLst>
          </p:cNvPr>
          <p:cNvSpPr>
            <a:spLocks noGrp="1"/>
          </p:cNvSpPr>
          <p:nvPr>
            <p:ph type="title"/>
          </p:nvPr>
        </p:nvSpPr>
        <p:spPr>
          <a:xfrm>
            <a:off x="1393638" y="2301838"/>
            <a:ext cx="9404723" cy="1400530"/>
          </a:xfrm>
        </p:spPr>
        <p:txBody>
          <a:bodyPr/>
          <a:lstStyle/>
          <a:p>
            <a:pPr algn="ctr"/>
            <a:r>
              <a:rPr lang="en-US" sz="9600" b="1" i="0" dirty="0">
                <a:solidFill>
                  <a:srgbClr val="FF0000"/>
                </a:solidFill>
                <a:effectLst/>
                <a:latin typeface="inherit"/>
              </a:rPr>
              <a:t>IBM</a:t>
            </a:r>
            <a:endParaRPr lang="uk-UA" dirty="0"/>
          </a:p>
        </p:txBody>
      </p:sp>
    </p:spTree>
    <p:extLst>
      <p:ext uri="{BB962C8B-B14F-4D97-AF65-F5344CB8AC3E}">
        <p14:creationId xmlns:p14="http://schemas.microsoft.com/office/powerpoint/2010/main" val="22361754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8DFE0AF-0DBF-4E45-95D1-278CC6DC0A2E}"/>
              </a:ext>
            </a:extLst>
          </p:cNvPr>
          <p:cNvSpPr>
            <a:spLocks noGrp="1"/>
          </p:cNvSpPr>
          <p:nvPr>
            <p:ph type="title"/>
          </p:nvPr>
        </p:nvSpPr>
        <p:spPr>
          <a:xfrm>
            <a:off x="1194751" y="2028470"/>
            <a:ext cx="9404723" cy="1400530"/>
          </a:xfrm>
        </p:spPr>
        <p:txBody>
          <a:bodyPr/>
          <a:lstStyle/>
          <a:p>
            <a:pPr algn="ctr"/>
            <a:r>
              <a:rPr lang="en-US" sz="9600" b="1" i="0" dirty="0">
                <a:solidFill>
                  <a:srgbClr val="FF0000"/>
                </a:solidFill>
                <a:effectLst/>
                <a:latin typeface="inherit"/>
              </a:rPr>
              <a:t>Grok/</a:t>
            </a:r>
            <a:r>
              <a:rPr lang="en-US" sz="9600" b="1" i="0" dirty="0" err="1">
                <a:solidFill>
                  <a:srgbClr val="FF0000"/>
                </a:solidFill>
                <a:effectLst/>
                <a:latin typeface="inherit"/>
              </a:rPr>
              <a:t>xAI</a:t>
            </a:r>
            <a:br>
              <a:rPr lang="en-US" sz="4400" b="1" i="0" dirty="0">
                <a:solidFill>
                  <a:srgbClr val="FF0000"/>
                </a:solidFill>
                <a:effectLst/>
                <a:latin typeface="Noto Sans" panose="020B0502040504020204" pitchFamily="34" charset="0"/>
              </a:rPr>
            </a:br>
            <a:endParaRPr lang="uk-UA" dirty="0"/>
          </a:p>
        </p:txBody>
      </p:sp>
    </p:spTree>
    <p:extLst>
      <p:ext uri="{BB962C8B-B14F-4D97-AF65-F5344CB8AC3E}">
        <p14:creationId xmlns:p14="http://schemas.microsoft.com/office/powerpoint/2010/main" val="415877574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C40D111-D7C2-46D6-800D-3AE75BE08804}"/>
              </a:ext>
            </a:extLst>
          </p:cNvPr>
          <p:cNvSpPr>
            <a:spLocks noGrp="1"/>
          </p:cNvSpPr>
          <p:nvPr>
            <p:ph type="title"/>
          </p:nvPr>
        </p:nvSpPr>
        <p:spPr>
          <a:xfrm>
            <a:off x="1393638" y="2484718"/>
            <a:ext cx="9404723" cy="1400530"/>
          </a:xfrm>
        </p:spPr>
        <p:txBody>
          <a:bodyPr/>
          <a:lstStyle/>
          <a:p>
            <a:pPr algn="ctr"/>
            <a:r>
              <a:rPr lang="en-US" sz="9600" b="1" i="0" dirty="0">
                <a:solidFill>
                  <a:srgbClr val="FF0000"/>
                </a:solidFill>
                <a:effectLst/>
                <a:latin typeface="inherit"/>
              </a:rPr>
              <a:t>Tesla</a:t>
            </a:r>
            <a:endParaRPr lang="uk-UA" dirty="0"/>
          </a:p>
        </p:txBody>
      </p:sp>
    </p:spTree>
    <p:extLst>
      <p:ext uri="{BB962C8B-B14F-4D97-AF65-F5344CB8AC3E}">
        <p14:creationId xmlns:p14="http://schemas.microsoft.com/office/powerpoint/2010/main" val="228246922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3139E187-B71C-40A1-AFF8-6DB6D721A90B}"/>
              </a:ext>
            </a:extLst>
          </p:cNvPr>
          <p:cNvSpPr>
            <a:spLocks noGrp="1"/>
          </p:cNvSpPr>
          <p:nvPr>
            <p:ph type="title"/>
          </p:nvPr>
        </p:nvSpPr>
        <p:spPr>
          <a:xfrm>
            <a:off x="1393638" y="2240878"/>
            <a:ext cx="9404723" cy="1400530"/>
          </a:xfrm>
        </p:spPr>
        <p:txBody>
          <a:bodyPr/>
          <a:lstStyle/>
          <a:p>
            <a:pPr algn="ctr"/>
            <a:r>
              <a:rPr lang="en-US" sz="9600" b="1" i="0" dirty="0">
                <a:solidFill>
                  <a:srgbClr val="FF0000"/>
                </a:solidFill>
                <a:effectLst/>
                <a:latin typeface="inherit"/>
              </a:rPr>
              <a:t>Apple</a:t>
            </a:r>
            <a:endParaRPr lang="uk-UA" dirty="0"/>
          </a:p>
        </p:txBody>
      </p:sp>
    </p:spTree>
    <p:extLst>
      <p:ext uri="{BB962C8B-B14F-4D97-AF65-F5344CB8AC3E}">
        <p14:creationId xmlns:p14="http://schemas.microsoft.com/office/powerpoint/2010/main" val="168179448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6A594019-1762-4F61-B333-B2777385F1C5}"/>
              </a:ext>
            </a:extLst>
          </p:cNvPr>
          <p:cNvSpPr>
            <a:spLocks noGrp="1"/>
          </p:cNvSpPr>
          <p:nvPr>
            <p:ph type="title"/>
          </p:nvPr>
        </p:nvSpPr>
        <p:spPr>
          <a:xfrm>
            <a:off x="1393638" y="2028470"/>
            <a:ext cx="9404723" cy="1400530"/>
          </a:xfrm>
        </p:spPr>
        <p:txBody>
          <a:bodyPr/>
          <a:lstStyle/>
          <a:p>
            <a:pPr algn="ctr"/>
            <a:r>
              <a:rPr lang="en-US" sz="9600" b="1" i="0" dirty="0" err="1">
                <a:solidFill>
                  <a:srgbClr val="FF0000"/>
                </a:solidFill>
                <a:effectLst/>
                <a:latin typeface="Arial" panose="020B0604020202020204" pitchFamily="34" charset="0"/>
              </a:rPr>
              <a:t>DeepSeek</a:t>
            </a:r>
            <a:r>
              <a:rPr lang="en-US" sz="4400" b="0" i="0" dirty="0">
                <a:solidFill>
                  <a:srgbClr val="202122"/>
                </a:solidFill>
                <a:effectLst/>
                <a:latin typeface="Arial" panose="020B0604020202020204" pitchFamily="34" charset="0"/>
              </a:rPr>
              <a:t> </a:t>
            </a:r>
            <a:br>
              <a:rPr lang="uk-UA" sz="4400" b="0" i="0" dirty="0">
                <a:solidFill>
                  <a:srgbClr val="202122"/>
                </a:solidFill>
                <a:effectLst/>
                <a:latin typeface="Arial" panose="020B0604020202020204" pitchFamily="34" charset="0"/>
              </a:rPr>
            </a:br>
            <a:endParaRPr lang="uk-UA" dirty="0"/>
          </a:p>
        </p:txBody>
      </p:sp>
    </p:spTree>
    <p:extLst>
      <p:ext uri="{BB962C8B-B14F-4D97-AF65-F5344CB8AC3E}">
        <p14:creationId xmlns:p14="http://schemas.microsoft.com/office/powerpoint/2010/main" val="429043260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857447ED-0A59-45B5-BC69-90D1992F7998}"/>
              </a:ext>
            </a:extLst>
          </p:cNvPr>
          <p:cNvSpPr>
            <a:spLocks noGrp="1"/>
          </p:cNvSpPr>
          <p:nvPr>
            <p:ph type="title"/>
          </p:nvPr>
        </p:nvSpPr>
        <p:spPr>
          <a:xfrm>
            <a:off x="1393638" y="2240878"/>
            <a:ext cx="9404723" cy="1400530"/>
          </a:xfrm>
        </p:spPr>
        <p:txBody>
          <a:bodyPr/>
          <a:lstStyle/>
          <a:p>
            <a:pPr algn="ctr"/>
            <a:r>
              <a:rPr lang="en-US" sz="9600" b="1" i="0" dirty="0">
                <a:solidFill>
                  <a:srgbClr val="FF0000"/>
                </a:solidFill>
                <a:effectLst/>
                <a:latin typeface="Noto Sans" panose="020B0502040504020204" pitchFamily="34" charset="0"/>
              </a:rPr>
              <a:t>Mistral</a:t>
            </a:r>
            <a:r>
              <a:rPr lang="en-US" sz="4400" b="1" i="0" dirty="0">
                <a:solidFill>
                  <a:srgbClr val="FF0000"/>
                </a:solidFill>
                <a:effectLst/>
                <a:latin typeface="Noto Sans" panose="020B0502040504020204" pitchFamily="34" charset="0"/>
              </a:rPr>
              <a:t> </a:t>
            </a:r>
            <a:r>
              <a:rPr lang="en-US" sz="9600" b="1" i="0" dirty="0">
                <a:solidFill>
                  <a:srgbClr val="FF0000"/>
                </a:solidFill>
                <a:effectLst/>
                <a:latin typeface="Noto Sans" panose="020B0502040504020204" pitchFamily="34" charset="0"/>
              </a:rPr>
              <a:t>AI</a:t>
            </a:r>
            <a:r>
              <a:rPr lang="en-US" sz="4400" b="1" i="0" dirty="0">
                <a:solidFill>
                  <a:srgbClr val="FF0000"/>
                </a:solidFill>
                <a:effectLst/>
                <a:latin typeface="Noto Sans" panose="020B0502040504020204" pitchFamily="34" charset="0"/>
              </a:rPr>
              <a:t> </a:t>
            </a:r>
            <a:br>
              <a:rPr lang="uk-UA" sz="4400" b="1" i="0" dirty="0">
                <a:solidFill>
                  <a:srgbClr val="FF0000"/>
                </a:solidFill>
                <a:effectLst/>
                <a:latin typeface="Noto Sans" panose="020B0502040504020204" pitchFamily="34" charset="0"/>
              </a:rPr>
            </a:br>
            <a:endParaRPr lang="uk-UA" dirty="0"/>
          </a:p>
        </p:txBody>
      </p:sp>
    </p:spTree>
    <p:extLst>
      <p:ext uri="{BB962C8B-B14F-4D97-AF65-F5344CB8AC3E}">
        <p14:creationId xmlns:p14="http://schemas.microsoft.com/office/powerpoint/2010/main" val="151518418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B60F1D3-A3FD-4555-AEDA-B1780B5CC227}"/>
              </a:ext>
            </a:extLst>
          </p:cNvPr>
          <p:cNvSpPr>
            <a:spLocks noGrp="1"/>
          </p:cNvSpPr>
          <p:nvPr>
            <p:ph type="title"/>
          </p:nvPr>
        </p:nvSpPr>
        <p:spPr>
          <a:xfrm>
            <a:off x="1389855" y="2638070"/>
            <a:ext cx="9412289" cy="978890"/>
          </a:xfrm>
        </p:spPr>
        <p:txBody>
          <a:bodyPr/>
          <a:lstStyle/>
          <a:p>
            <a:pPr algn="ctr"/>
            <a:r>
              <a:rPr lang="uk-UA" sz="7200" dirty="0"/>
              <a:t>Дякую за увагу</a:t>
            </a:r>
          </a:p>
        </p:txBody>
      </p:sp>
    </p:spTree>
    <p:extLst>
      <p:ext uri="{BB962C8B-B14F-4D97-AF65-F5344CB8AC3E}">
        <p14:creationId xmlns:p14="http://schemas.microsoft.com/office/powerpoint/2010/main" val="150960663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Ион">
  <a:themeElements>
    <a:clrScheme name="Ион">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Ион">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Ион">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Template>
  <TotalTime>317</TotalTime>
  <Words>2549</Words>
  <Application>Microsoft Office PowerPoint</Application>
  <PresentationFormat>Широкоэкранный</PresentationFormat>
  <Paragraphs>164</Paragraphs>
  <Slides>53</Slides>
  <Notes>38</Notes>
  <HiddenSlides>0</HiddenSlides>
  <MMClips>0</MMClips>
  <ScaleCrop>false</ScaleCrop>
  <HeadingPairs>
    <vt:vector size="6" baseType="variant">
      <vt:variant>
        <vt:lpstr>Использованные шрифты</vt:lpstr>
      </vt:variant>
      <vt:variant>
        <vt:i4>12</vt:i4>
      </vt:variant>
      <vt:variant>
        <vt:lpstr>Тема</vt:lpstr>
      </vt:variant>
      <vt:variant>
        <vt:i4>1</vt:i4>
      </vt:variant>
      <vt:variant>
        <vt:lpstr>Заголовки слайдов</vt:lpstr>
      </vt:variant>
      <vt:variant>
        <vt:i4>53</vt:i4>
      </vt:variant>
    </vt:vector>
  </HeadingPairs>
  <TitlesOfParts>
    <vt:vector size="66" baseType="lpstr">
      <vt:lpstr>Arial</vt:lpstr>
      <vt:lpstr>Arial Black</vt:lpstr>
      <vt:lpstr>Calibri</vt:lpstr>
      <vt:lpstr>Century Gothic</vt:lpstr>
      <vt:lpstr>Helvetica</vt:lpstr>
      <vt:lpstr>inherit</vt:lpstr>
      <vt:lpstr>Lato</vt:lpstr>
      <vt:lpstr>Noto Sans</vt:lpstr>
      <vt:lpstr>Roboto</vt:lpstr>
      <vt:lpstr>Times New Roman</vt:lpstr>
      <vt:lpstr>Wingdings</vt:lpstr>
      <vt:lpstr>Wingdings 3</vt:lpstr>
      <vt:lpstr>Ион</vt:lpstr>
      <vt:lpstr>Презентация PowerPoint</vt:lpstr>
      <vt:lpstr>Подолання дефіциту робочої сили</vt:lpstr>
      <vt:lpstr>Значення агрономів у сталому розвитку</vt:lpstr>
      <vt:lpstr>Ланцюги постачання в агросфері</vt:lpstr>
      <vt:lpstr>Як штучний інтелект змінює український аграрний сектор?</vt:lpstr>
      <vt:lpstr>ІНТЕЛЕКТУАЛЬНЕ УПРАВЛІННЯ ПОЛЯМИ</vt:lpstr>
      <vt:lpstr>Технології, які економлять ресурси</vt:lpstr>
      <vt:lpstr>Аналітика ринку та продажів</vt:lpstr>
      <vt:lpstr>Українська статистика, яка вражає…</vt:lpstr>
      <vt:lpstr>За підтримки швидкого розвитку технологій та інформаційних засобів,  професія агронома в майбутньому може виглядати так</vt:lpstr>
      <vt:lpstr>Цифровий агроном</vt:lpstr>
      <vt:lpstr>Інженер-агроном з генетики </vt:lpstr>
      <vt:lpstr>Агроеколог-консультант </vt:lpstr>
      <vt:lpstr>Агротехнологічний дизайнер </vt:lpstr>
      <vt:lpstr>Освітній та консультаційний агроном</vt:lpstr>
      <vt:lpstr>Як буде розвиватись захист культур в майбутньому</vt:lpstr>
      <vt:lpstr>Розвиток резистентних  сортів рослин</vt:lpstr>
      <vt:lpstr>Інтегрований підхід до управління шкідниками</vt:lpstr>
      <vt:lpstr>Нові технології вирощування</vt:lpstr>
      <vt:lpstr>Підвищена освіта та консультації</vt:lpstr>
      <vt:lpstr>Застосування точної сільськогосподарської техніки</vt:lpstr>
      <vt:lpstr>Розвиток екологічного та органічного землеробства в майбутньому</vt:lpstr>
      <vt:lpstr>Технологічний прогрес для збільшення врожаїв</vt:lpstr>
      <vt:lpstr>Біологічні заходи захисту</vt:lpstr>
      <vt:lpstr>Збереження ґрунтів та біорізноманіття: </vt:lpstr>
      <vt:lpstr> Збільшення усвідомленості споживачів</vt:lpstr>
      <vt:lpstr>СІЛЬСЬКОГОСПОДАРСЬКА ТЕХНІКА В МАЙБУТНЬОМУ</vt:lpstr>
      <vt:lpstr>Автоматизація та роботизація: Виробництво сільськогосподарської техніки все більше буде спрямоване на розробку автономних роботів та дронів для різних сільськогосподарських завдань</vt:lpstr>
      <vt:lpstr>Екологічна сталість: Зі зростанням усвідомленості про зміни клімату та важливість збереження навколишнього середовища, сільськогосподарська техніка буде спрямована на зменшення впливу на довкілля. </vt:lpstr>
      <vt:lpstr>Точне землеробство: За допомогою сучасних технологій, таких як GPS, датчики та аналітика даних, сільськогосподарська техніка може стати ще більш точною та ефективною. </vt:lpstr>
      <vt:lpstr>Нові матеріали та конструкції: Розвиток нових матеріалів, які будуть міцними, легкими та довговічними, може покращити якість та продуктивність сільськогосподарської техніки. </vt:lpstr>
      <vt:lpstr>Підвищена механізація: Важливим напрямком може стати подальше підвищення механізації сільськогосподарських операцій, таких як збирання врожаю, обробка ґрунту, полив, годівництво тощо.</vt:lpstr>
      <vt:lpstr>Зменшення втрат та відходів: Технології для зменшення втрат врожаю під час збирання, зберігання та транспортування можуть стати більш розповсюдженими. </vt:lpstr>
      <vt:lpstr>Використання агрономами штучного інтелекту в майбутньому</vt:lpstr>
      <vt:lpstr>Підтримка рішень: ШІ зможе аналізувати величезні обсяги даних про ґрунт, погоду, врожайність та інші фактори, що впливають на сільськогосподарське виробництво. </vt:lpstr>
      <vt:lpstr>Моніторинг та прогнозування хвороб і шкідників: Штучний інтелект може використовувати навчання на великих наборах даних для виявлення змін в стані рослин, що вказують на хвороби або напади шкідників. </vt:lpstr>
      <vt:lpstr>Автономні роботи: ШІ може керувати автономними сільськогосподарськими машинами, такими як трактори, комбайни, поливальні системи та дрони. </vt:lpstr>
      <vt:lpstr>Прогнозування врожаю: ШІ буде використовувати складні моделі прогнозування врожаю на основі великих обсягів даних. </vt:lpstr>
      <vt:lpstr>ШІ може революціонізувати роботу агрономів, роблячи їхню діяльність більш точною, ефективною та сталою. Однак важливо враховувати етичні, соціальні та екологічні аспекти використання ШІ, щоб забезпечити збалансований розвиток аграрного сектору економіки.</vt:lpstr>
      <vt:lpstr>Найвпливовіші компаній у сфері штучного інтелекту </vt:lpstr>
      <vt:lpstr>DeepMind (Google) </vt:lpstr>
      <vt:lpstr>Презентация PowerPoint</vt:lpstr>
      <vt:lpstr>NVIDIA</vt:lpstr>
      <vt:lpstr>Microsoft</vt:lpstr>
      <vt:lpstr>Amazon</vt:lpstr>
      <vt:lpstr>Meta (Facebook)</vt:lpstr>
      <vt:lpstr>IBM</vt:lpstr>
      <vt:lpstr>Grok/xAI </vt:lpstr>
      <vt:lpstr>Tesla</vt:lpstr>
      <vt:lpstr>Apple</vt:lpstr>
      <vt:lpstr>DeepSeek  </vt:lpstr>
      <vt:lpstr>Mistral AI  </vt:lpstr>
      <vt:lpstr>Дякую за увагу</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Сергій</dc:creator>
  <cp:lastModifiedBy>Сергій</cp:lastModifiedBy>
  <cp:revision>40</cp:revision>
  <dcterms:created xsi:type="dcterms:W3CDTF">2025-06-16T12:33:55Z</dcterms:created>
  <dcterms:modified xsi:type="dcterms:W3CDTF">2025-06-24T12:34:05Z</dcterms:modified>
</cp:coreProperties>
</file>