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49" r:id="rId2"/>
    <p:sldId id="315" r:id="rId3"/>
    <p:sldId id="350" r:id="rId4"/>
    <p:sldId id="351" r:id="rId5"/>
    <p:sldId id="352" r:id="rId6"/>
    <p:sldId id="353" r:id="rId7"/>
    <p:sldId id="354" r:id="rId8"/>
    <p:sldId id="355" r:id="rId9"/>
    <p:sldId id="356" r:id="rId10"/>
    <p:sldId id="357" r:id="rId11"/>
    <p:sldId id="358" r:id="rId12"/>
    <p:sldId id="359" r:id="rId13"/>
    <p:sldId id="325" r:id="rId14"/>
    <p:sldId id="326" r:id="rId15"/>
    <p:sldId id="327" r:id="rId16"/>
    <p:sldId id="328" r:id="rId17"/>
    <p:sldId id="329" r:id="rId18"/>
    <p:sldId id="360" r:id="rId19"/>
    <p:sldId id="333" r:id="rId20"/>
    <p:sldId id="334" r:id="rId21"/>
    <p:sldId id="336" r:id="rId22"/>
    <p:sldId id="337" r:id="rId23"/>
    <p:sldId id="338" r:id="rId24"/>
    <p:sldId id="339" r:id="rId25"/>
    <p:sldId id="340" r:id="rId26"/>
    <p:sldId id="341" r:id="rId27"/>
    <p:sldId id="346" r:id="rId28"/>
    <p:sldId id="347" r:id="rId29"/>
    <p:sldId id="348" r:id="rId30"/>
    <p:sldId id="361"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00" autoAdjust="0"/>
  </p:normalViewPr>
  <p:slideViewPr>
    <p:cSldViewPr snapToGrid="0">
      <p:cViewPr>
        <p:scale>
          <a:sx n="63" d="100"/>
          <a:sy n="63" d="100"/>
        </p:scale>
        <p:origin x="-1349" y="-4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541953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2242029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1712463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2920725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2141774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4158666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2912302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2115919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1103570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3772853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831022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2914959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4684998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2512086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4231325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18.01.2024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1229316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C5240AC-BFCC-416A-9C9C-83AA1C99E4E8}" type="datetimeFigureOut">
              <a:rPr lang="ru-RU" smtClean="0"/>
              <a:pPr/>
              <a:t>18.01.2024</a:t>
            </a:fld>
            <a:endParaRPr lang="ru-RU"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5885EB9-AB2C-46D2-9C24-844D364DF5A7}" type="slidenum">
              <a:rPr lang="ru-RU" smtClean="0"/>
              <a:pPr/>
              <a:t>‹#›</a:t>
            </a:fld>
            <a:endParaRPr lang="ru-RU" dirty="0"/>
          </a:p>
        </p:txBody>
      </p:sp>
    </p:spTree>
    <p:extLst>
      <p:ext uri="{BB962C8B-B14F-4D97-AF65-F5344CB8AC3E}">
        <p14:creationId xmlns:p14="http://schemas.microsoft.com/office/powerpoint/2010/main" xmlns="" val="25515455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microsoft.com/office/2007/relationships/hdphoto" Target="../media/hdphoto2.wdp"/></Relationships>
</file>

<file path=ppt/slides/_rels/slide2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293604" y="2667000"/>
            <a:ext cx="7757191" cy="914399"/>
          </a:xfrm>
          <a:prstGeom prst="roundRect">
            <a:avLst/>
          </a:prstGeom>
          <a:solidFill>
            <a:schemeClr val="bg2">
              <a:lumMod val="75000"/>
            </a:schemeClr>
          </a:solidFill>
          <a:ln w="76200">
            <a:solidFill>
              <a:schemeClr val="accent1">
                <a:lumMod val="75000"/>
              </a:schemeClr>
            </a:solidFill>
          </a:ln>
        </p:spPr>
        <p:txBody>
          <a:bodyPr>
            <a:noAutofit/>
          </a:bodyPr>
          <a:lstStyle/>
          <a:p>
            <a:pPr algn="ctr"/>
            <a:r>
              <a:rPr lang="uk-UA" sz="4400" b="1" i="1" dirty="0" smtClean="0">
                <a:effectLst>
                  <a:outerShdw blurRad="38100" dist="38100" dir="2700000" algn="tl">
                    <a:srgbClr val="000000">
                      <a:alpha val="43137"/>
                    </a:srgbClr>
                  </a:outerShdw>
                </a:effectLst>
                <a:latin typeface="Times New Roman" pitchFamily="18" charset="0"/>
                <a:cs typeface="Times New Roman" pitchFamily="18" charset="0"/>
              </a:rPr>
              <a:t>Установка дверних зависів</a:t>
            </a:r>
            <a:endParaRPr lang="uk-UA" sz="4400" b="1" i="1"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1479" t="26458" r="38507" b="38750"/>
          <a:stretch/>
        </p:blipFill>
        <p:spPr bwMode="auto">
          <a:xfrm>
            <a:off x="2880360" y="121920"/>
            <a:ext cx="6172200" cy="24139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9473" t="25417" r="38989" b="23750"/>
          <a:stretch/>
        </p:blipFill>
        <p:spPr bwMode="auto">
          <a:xfrm>
            <a:off x="3489960" y="3733800"/>
            <a:ext cx="5364480" cy="29748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928572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78525" y="480419"/>
            <a:ext cx="9736235" cy="1256941"/>
          </a:xfrm>
          <a:prstGeom prst="roundRect">
            <a:avLst/>
          </a:prstGeom>
          <a:solidFill>
            <a:schemeClr val="bg2">
              <a:lumMod val="75000"/>
            </a:schemeClr>
          </a:solidFill>
          <a:ln w="76200">
            <a:solidFill>
              <a:schemeClr val="accent1">
                <a:lumMod val="75000"/>
              </a:schemeClr>
            </a:solidFill>
          </a:ln>
        </p:spPr>
        <p:txBody>
          <a:bodyPr>
            <a:normAutofit fontScale="90000"/>
          </a:bodyPr>
          <a:lstStyle/>
          <a:p>
            <a:pPr algn="ctr"/>
            <a:r>
              <a:rPr lang="uk-UA" b="1" dirty="0" smtClean="0">
                <a:latin typeface="Times New Roman" pitchFamily="18" charset="0"/>
                <a:cs typeface="Times New Roman" pitchFamily="18" charset="0"/>
              </a:rPr>
              <a:t>Для навішування дверних полотен застосовують металеві завіси.</a:t>
            </a:r>
            <a:r>
              <a:rPr lang="ru-RU" i="1" dirty="0" smtClean="0"/>
              <a:t/>
            </a:r>
            <a:br>
              <a:rPr lang="ru-RU" i="1" dirty="0" smtClean="0"/>
            </a:br>
            <a:r>
              <a:rPr lang="ru-RU" i="1" dirty="0" smtClean="0"/>
              <a:t> </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7177132" y="2168434"/>
            <a:ext cx="4396559" cy="4396559"/>
          </a:xfrm>
          <a:prstGeom prst="round2DiagRect">
            <a:avLst>
              <a:gd name="adj1" fmla="val 16667"/>
              <a:gd name="adj2" fmla="val 0"/>
            </a:avLst>
          </a:prstGeom>
          <a:ln w="88900" cap="sq">
            <a:solidFill>
              <a:schemeClr val="accent1">
                <a:lumMod val="75000"/>
              </a:schemeClr>
            </a:solidFill>
            <a:miter lim="800000"/>
          </a:ln>
          <a:effectLst>
            <a:outerShdw blurRad="254000" algn="tl" rotWithShape="0">
              <a:srgbClr val="000000">
                <a:alpha val="43000"/>
              </a:srgbClr>
            </a:outerShdw>
          </a:effectLst>
        </p:spPr>
      </p:pic>
      <p:sp>
        <p:nvSpPr>
          <p:cNvPr id="3" name="Прямоугольник 2"/>
          <p:cNvSpPr/>
          <p:nvPr/>
        </p:nvSpPr>
        <p:spPr>
          <a:xfrm>
            <a:off x="1630680" y="4488894"/>
            <a:ext cx="5219700" cy="1631216"/>
          </a:xfrm>
          <a:prstGeom prst="rect">
            <a:avLst/>
          </a:prstGeom>
        </p:spPr>
        <p:txBody>
          <a:bodyPr wrap="square">
            <a:spAutoFit/>
          </a:bodyPr>
          <a:lstStyle/>
          <a:p>
            <a:r>
              <a:rPr lang="uk-UA" sz="2000" b="1" dirty="0" smtClean="0">
                <a:solidFill>
                  <a:srgbClr val="202122"/>
                </a:solidFill>
                <a:latin typeface="Times New Roman" pitchFamily="18" charset="0"/>
                <a:cs typeface="Times New Roman" pitchFamily="18" charset="0"/>
              </a:rPr>
              <a:t>Завіса </a:t>
            </a:r>
            <a:r>
              <a:rPr lang="uk-UA" sz="2000" dirty="0" smtClean="0">
                <a:solidFill>
                  <a:srgbClr val="202122"/>
                </a:solidFill>
                <a:latin typeface="Times New Roman" pitchFamily="18" charset="0"/>
                <a:cs typeface="Times New Roman" pitchFamily="18" charset="0"/>
              </a:rPr>
              <a:t>складається з двох плоских деталей (карт) </a:t>
            </a:r>
            <a:r>
              <a:rPr lang="uk-UA" sz="2000" dirty="0">
                <a:solidFill>
                  <a:prstClr val="black"/>
                </a:solidFill>
                <a:latin typeface="Times New Roman" pitchFamily="18" charset="0"/>
                <a:cs typeface="Times New Roman" pitchFamily="18" charset="0"/>
              </a:rPr>
              <a:t>з'єднаних шарніром </a:t>
            </a:r>
            <a:r>
              <a:rPr lang="uk-UA" sz="2000" dirty="0" smtClean="0">
                <a:solidFill>
                  <a:srgbClr val="202122"/>
                </a:solidFill>
                <a:latin typeface="Times New Roman" pitchFamily="18" charset="0"/>
                <a:cs typeface="Times New Roman" pitchFamily="18" charset="0"/>
              </a:rPr>
              <a:t>для кріплення до дверей і до місця встановлення і сполучної осі (стрижня). У картах зазвичай є отвори для кріплення.</a:t>
            </a:r>
            <a:endParaRPr lang="uk-UA" sz="2000" dirty="0">
              <a:solidFill>
                <a:prstClr val="black"/>
              </a:solidFill>
              <a:latin typeface="Times New Roman" pitchFamily="18" charset="0"/>
              <a:cs typeface="Times New Roman" pitchFamily="18" charset="0"/>
            </a:endParaRPr>
          </a:p>
        </p:txBody>
      </p:sp>
      <p:sp>
        <p:nvSpPr>
          <p:cNvPr id="6" name="Прямоугольник 5"/>
          <p:cNvSpPr/>
          <p:nvPr/>
        </p:nvSpPr>
        <p:spPr>
          <a:xfrm>
            <a:off x="754380" y="1924318"/>
            <a:ext cx="6096000" cy="2554545"/>
          </a:xfrm>
          <a:prstGeom prst="rect">
            <a:avLst/>
          </a:prstGeom>
        </p:spPr>
        <p:txBody>
          <a:bodyPr>
            <a:spAutoFit/>
          </a:bodyPr>
          <a:lstStyle/>
          <a:p>
            <a:r>
              <a:rPr lang="uk-UA" sz="2000" b="1" dirty="0" smtClean="0">
                <a:solidFill>
                  <a:srgbClr val="000000"/>
                </a:solidFill>
                <a:latin typeface="Times New Roman" pitchFamily="18" charset="0"/>
                <a:cs typeface="Times New Roman" pitchFamily="18" charset="0"/>
              </a:rPr>
              <a:t>Завіси </a:t>
            </a:r>
            <a:r>
              <a:rPr lang="uk-UA" sz="2000" dirty="0" smtClean="0">
                <a:solidFill>
                  <a:srgbClr val="000000"/>
                </a:solidFill>
                <a:latin typeface="Times New Roman" pitchFamily="18" charset="0"/>
                <a:cs typeface="Times New Roman" pitchFamily="18" charset="0"/>
              </a:rPr>
              <a:t>- вид фурнітури, функціональне призначення якої полягає в кріпленні дверного полотна до дверної коробки. Крім основного свого  завдання петлі також перешкоджають провисанню дверного полотна під своєю вагою. При провисанні можуть виникнути деякі проблеми, аж до того, що двері просто не закриється, не кажучи про те, що вона може скрипіти, затирати поріг.</a:t>
            </a:r>
            <a:endParaRPr lang="uk-UA" sz="20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1626069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93520" y="169039"/>
            <a:ext cx="10363200" cy="2308324"/>
          </a:xfrm>
          <a:prstGeom prst="rect">
            <a:avLst/>
          </a:prstGeom>
        </p:spPr>
        <p:txBody>
          <a:bodyPr wrap="square">
            <a:spAutoFit/>
          </a:bodyPr>
          <a:lstStyle/>
          <a:p>
            <a:pPr algn="ctr"/>
            <a:r>
              <a:rPr lang="uk-UA" sz="2400" b="1" dirty="0" smtClean="0">
                <a:latin typeface="Times New Roman" pitchFamily="18" charset="0"/>
                <a:cs typeface="Times New Roman" pitchFamily="18" charset="0"/>
              </a:rPr>
              <a:t>1. Накладні (зовнішні) завіси.</a:t>
            </a:r>
          </a:p>
          <a:p>
            <a:r>
              <a:rPr lang="uk-UA" sz="2000" dirty="0" smtClean="0">
                <a:latin typeface="Times New Roman" pitchFamily="18" charset="0"/>
                <a:cs typeface="Times New Roman" pitchFamily="18" charset="0"/>
              </a:rPr>
              <a:t>Найдавніший вид дверних зависів. Такі завіси виготовлялися з тих пір, як людина збагнула таїнство кування металу. Раніше ковані петлі могли бути дуже великими, це робилося для того, щоб можна було набрати двері з одного шару дощок і при цьому двері не деформувалися. Таким чином, ковані петлі служили не тільки для кріплення дверей до дверної коробки, але одночасно були частиною конструкції дверей. Зараз накладні петлі можуть бути будь-яких розмірів та найрізноманітніших форм:</a:t>
            </a:r>
            <a:endParaRPr lang="uk-UA" sz="20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6763" y="2477363"/>
            <a:ext cx="3972877" cy="19822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1386840" y="4488050"/>
            <a:ext cx="10469880" cy="1631216"/>
          </a:xfrm>
          <a:prstGeom prst="rect">
            <a:avLst/>
          </a:prstGeom>
        </p:spPr>
        <p:txBody>
          <a:bodyPr wrap="square">
            <a:spAutoFit/>
          </a:bodyPr>
          <a:lstStyle/>
          <a:p>
            <a:r>
              <a:rPr lang="uk-UA" sz="2000" dirty="0" smtClean="0">
                <a:latin typeface="Times New Roman" pitchFamily="18" charset="0"/>
                <a:cs typeface="Times New Roman" pitchFamily="18" charset="0"/>
              </a:rPr>
              <a:t>Сучасні накладні завіси для дерев'яних дверей</a:t>
            </a:r>
          </a:p>
          <a:p>
            <a:r>
              <a:rPr lang="uk-UA" sz="2000" dirty="0" smtClean="0">
                <a:latin typeface="Times New Roman" pitchFamily="18" charset="0"/>
                <a:cs typeface="Times New Roman" pitchFamily="18" charset="0"/>
              </a:rPr>
              <a:t>Завіси - найдешевший вид зовнішніх зависів, вони використовують у основному сільській місцевості для навішування дверей господарських будівель іноді для хвіртки. Такі завіси раніше прибивали цвяхами, але зараз все частіше прикручуються саморізами. Влаштовані навісні завіси таким чином:</a:t>
            </a:r>
            <a:endParaRPr lang="uk-UA"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35537610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b="64964"/>
          <a:stretch/>
        </p:blipFill>
        <p:spPr bwMode="auto">
          <a:xfrm>
            <a:off x="2174557" y="259080"/>
            <a:ext cx="4276725" cy="23193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39410"/>
          <a:stretch/>
        </p:blipFill>
        <p:spPr bwMode="auto">
          <a:xfrm>
            <a:off x="6807518" y="0"/>
            <a:ext cx="3584588" cy="33618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1514474" y="2968942"/>
            <a:ext cx="10113646" cy="3693319"/>
          </a:xfrm>
          <a:prstGeom prst="rect">
            <a:avLst/>
          </a:prstGeom>
        </p:spPr>
        <p:txBody>
          <a:bodyPr wrap="square">
            <a:spAutoFit/>
          </a:bodyPr>
          <a:lstStyle/>
          <a:p>
            <a:r>
              <a:rPr lang="uk-UA" dirty="0" smtClean="0">
                <a:latin typeface="Times New Roman" pitchFamily="18" charset="0"/>
                <a:cs typeface="Times New Roman" pitchFamily="18" charset="0"/>
              </a:rPr>
              <a:t>                       </a:t>
            </a:r>
            <a:r>
              <a:rPr lang="uk-UA" b="1" dirty="0" smtClean="0">
                <a:latin typeface="Times New Roman" pitchFamily="18" charset="0"/>
                <a:cs typeface="Times New Roman" pitchFamily="18" charset="0"/>
              </a:rPr>
              <a:t>Влаштування накладних зависів.</a:t>
            </a:r>
          </a:p>
          <a:p>
            <a:r>
              <a:rPr lang="uk-UA" dirty="0" smtClean="0">
                <a:latin typeface="Times New Roman" pitchFamily="18" charset="0"/>
                <a:cs typeface="Times New Roman" pitchFamily="18" charset="0"/>
              </a:rPr>
              <a:t>1 – Центральний штир (поворотна вісь). Навколо цієї осі і повертаються двері при відкриванні та закриванні. Щоб при експлуатації штир не випадав із зависів під дією сили тяжіння, його приклепують до однієї із пластин.                                                                                                                        2 – Вертикальний брусок дверної коробки (лутки).</a:t>
            </a:r>
          </a:p>
          <a:p>
            <a:r>
              <a:rPr lang="uk-UA" dirty="0" smtClean="0">
                <a:latin typeface="Times New Roman" pitchFamily="18" charset="0"/>
                <a:cs typeface="Times New Roman" pitchFamily="18" charset="0"/>
              </a:rPr>
              <a:t>3 – Вертикальна дошка дверного полотна.</a:t>
            </a:r>
          </a:p>
          <a:p>
            <a:r>
              <a:rPr lang="uk-UA" dirty="0" smtClean="0">
                <a:latin typeface="Times New Roman" pitchFamily="18" charset="0"/>
                <a:cs typeface="Times New Roman" pitchFamily="18" charset="0"/>
              </a:rPr>
              <a:t>4 - Пластина завіси (карта), яка кріпиться до вертикального бруска дверної коробки.</a:t>
            </a:r>
          </a:p>
          <a:p>
            <a:r>
              <a:rPr lang="uk-UA" dirty="0" smtClean="0">
                <a:latin typeface="Times New Roman" pitchFamily="18" charset="0"/>
                <a:cs typeface="Times New Roman" pitchFamily="18" charset="0"/>
              </a:rPr>
              <a:t>5 - Цвяхи або шурупи.</a:t>
            </a:r>
          </a:p>
          <a:p>
            <a:r>
              <a:rPr lang="uk-UA" dirty="0" smtClean="0">
                <a:latin typeface="Times New Roman" pitchFamily="18" charset="0"/>
                <a:cs typeface="Times New Roman" pitchFamily="18" charset="0"/>
              </a:rPr>
              <a:t>6 – Пластина</a:t>
            </a:r>
            <a:r>
              <a:rPr lang="uk-UA" dirty="0">
                <a:solidFill>
                  <a:prstClr val="black"/>
                </a:solidFill>
                <a:latin typeface="Times New Roman" pitchFamily="18" charset="0"/>
                <a:cs typeface="Times New Roman" pitchFamily="18" charset="0"/>
              </a:rPr>
              <a:t> </a:t>
            </a:r>
            <a:r>
              <a:rPr lang="uk-UA" dirty="0" smtClean="0">
                <a:solidFill>
                  <a:prstClr val="black"/>
                </a:solidFill>
                <a:latin typeface="Times New Roman" pitchFamily="18" charset="0"/>
                <a:cs typeface="Times New Roman" pitchFamily="18" charset="0"/>
              </a:rPr>
              <a:t>завіси </a:t>
            </a:r>
            <a:r>
              <a:rPr lang="uk-UA" dirty="0" smtClean="0">
                <a:latin typeface="Times New Roman" pitchFamily="18" charset="0"/>
                <a:cs typeface="Times New Roman" pitchFamily="18" charset="0"/>
              </a:rPr>
              <a:t>(карта), яка кріпиться до вертикальної дошки дверного полотна.</a:t>
            </a:r>
          </a:p>
          <a:p>
            <a:r>
              <a:rPr lang="uk-UA" dirty="0" smtClean="0">
                <a:latin typeface="Times New Roman" pitchFamily="18" charset="0"/>
                <a:cs typeface="Times New Roman" pitchFamily="18" charset="0"/>
              </a:rPr>
              <a:t>7 - горизонтальна дошка, що стягує, або брусок дверного полотна. Якщо ширина пластини, яка кріпиться до дверного полотна, значно менша за ширину дверей, то така дошка або брусок обов'язкові. Зазвичай петлі кріпляться в тих місцях, де до вертикальних дощ дверного полотна прикріплені горизонтальні дошки або бруски.</a:t>
            </a:r>
            <a:endParaRPr lang="uk-UA" dirty="0">
              <a:latin typeface="Times New Roman" pitchFamily="18" charset="0"/>
              <a:cs typeface="Times New Roman" pitchFamily="18" charset="0"/>
            </a:endParaRPr>
          </a:p>
        </p:txBody>
      </p:sp>
    </p:spTree>
    <p:extLst>
      <p:ext uri="{BB962C8B-B14F-4D97-AF65-F5344CB8AC3E}">
        <p14:creationId xmlns:p14="http://schemas.microsoft.com/office/powerpoint/2010/main" xmlns="" val="9939444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b="67118"/>
          <a:stretch/>
        </p:blipFill>
        <p:spPr bwMode="auto">
          <a:xfrm>
            <a:off x="1591394" y="2076450"/>
            <a:ext cx="5221366" cy="26879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33716"/>
          <a:stretch/>
        </p:blipFill>
        <p:spPr bwMode="auto">
          <a:xfrm>
            <a:off x="7217092" y="1579851"/>
            <a:ext cx="3892868" cy="40322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5040186" y="470208"/>
            <a:ext cx="2349169" cy="523220"/>
          </a:xfrm>
          <a:prstGeom prst="rect">
            <a:avLst/>
          </a:prstGeom>
        </p:spPr>
        <p:txBody>
          <a:bodyPr wrap="none">
            <a:spAutoFit/>
          </a:bodyPr>
          <a:lstStyle/>
          <a:p>
            <a:pPr lvl="0" algn="ctr"/>
            <a:r>
              <a:rPr lang="uk-UA" sz="2800" b="1" dirty="0" smtClean="0">
                <a:solidFill>
                  <a:prstClr val="black"/>
                </a:solidFill>
                <a:latin typeface="Times New Roman" pitchFamily="18" charset="0"/>
                <a:cs typeface="Times New Roman" pitchFamily="18" charset="0"/>
              </a:rPr>
              <a:t>Ковані завіси</a:t>
            </a:r>
            <a:endParaRPr lang="uk-UA" sz="28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8775136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45920" y="181600"/>
            <a:ext cx="10302240" cy="2616101"/>
          </a:xfrm>
          <a:prstGeom prst="rect">
            <a:avLst/>
          </a:prstGeom>
        </p:spPr>
        <p:txBody>
          <a:bodyPr wrap="square">
            <a:spAutoFit/>
          </a:bodyPr>
          <a:lstStyle/>
          <a:p>
            <a:pPr algn="ctr"/>
            <a:r>
              <a:rPr lang="uk-UA" sz="2400" b="1" dirty="0" smtClean="0">
                <a:latin typeface="Times New Roman" pitchFamily="18" charset="0"/>
                <a:cs typeface="Times New Roman" pitchFamily="18" charset="0"/>
              </a:rPr>
              <a:t>2. Врізні (внутрішні) завіси.</a:t>
            </a:r>
          </a:p>
          <a:p>
            <a:r>
              <a:rPr lang="uk-UA" sz="2000" dirty="0" smtClean="0">
                <a:latin typeface="Times New Roman" pitchFamily="18" charset="0"/>
                <a:cs typeface="Times New Roman" pitchFamily="18" charset="0"/>
              </a:rPr>
              <a:t>Пристрій врізних завісів майже такий самий, як і у накладних зависів, ось тільки пластини (карти) завіса при закритих дверях не видно, а видно тільки частини пластин, що закривають поворотний штир. Часто такі завіси називають картковими. Представляти такі навіси особливо не потрібно, вони й так добре були представлені в радянську пору, деякі люди, які живуть у старих будинках, досі мають двері та </a:t>
            </a:r>
            <a:r>
              <a:rPr lang="uk-UA" sz="2000" dirty="0">
                <a:latin typeface="Times New Roman" pitchFamily="18" charset="0"/>
                <a:cs typeface="Times New Roman" pitchFamily="18" charset="0"/>
              </a:rPr>
              <a:t>н</a:t>
            </a:r>
            <a:r>
              <a:rPr lang="uk-UA" sz="2000" dirty="0" smtClean="0">
                <a:latin typeface="Times New Roman" pitchFamily="18" charset="0"/>
                <a:cs typeface="Times New Roman" pitchFamily="18" charset="0"/>
              </a:rPr>
              <a:t>авіть вікна з такими завісами. Головна відмінність врізних завісів від накладних завісів у тому, що завіси дозволяють легко зняти двері (дверне полотно), не викручуючи завіси. Виглядають врізні завіси так:</a:t>
            </a:r>
            <a:endParaRPr lang="uk-UA" sz="2000" dirty="0">
              <a:latin typeface="Times New Roman" pitchFamily="18" charset="0"/>
              <a:cs typeface="Times New Roman" pitchFamily="18" charset="0"/>
            </a:endParaRPr>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b="76615"/>
          <a:stretch/>
        </p:blipFill>
        <p:spPr bwMode="auto">
          <a:xfrm>
            <a:off x="631508" y="2797701"/>
            <a:ext cx="3400425" cy="1703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26768" b="35287"/>
          <a:stretch/>
        </p:blipFill>
        <p:spPr bwMode="auto">
          <a:xfrm>
            <a:off x="4372293" y="2797701"/>
            <a:ext cx="3402013" cy="27643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65470"/>
          <a:stretch/>
        </p:blipFill>
        <p:spPr bwMode="auto">
          <a:xfrm>
            <a:off x="8301513" y="2797701"/>
            <a:ext cx="3402013" cy="25155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1249680" y="5772835"/>
            <a:ext cx="10453846" cy="400110"/>
          </a:xfrm>
          <a:prstGeom prst="rect">
            <a:avLst/>
          </a:prstGeom>
        </p:spPr>
        <p:txBody>
          <a:bodyPr wrap="square">
            <a:spAutoFit/>
          </a:bodyPr>
          <a:lstStyle/>
          <a:p>
            <a:r>
              <a:rPr lang="uk-UA" sz="2000" dirty="0" smtClean="0">
                <a:latin typeface="Times New Roman" pitchFamily="18" charset="0"/>
                <a:cs typeface="Times New Roman" pitchFamily="18" charset="0"/>
              </a:rPr>
              <a:t> Врізні завіси у розгорнутому вигляді (а), розібраному вигляді (b) та у робочому стані (с).</a:t>
            </a:r>
            <a:endParaRPr lang="uk-UA"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10864651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47800" y="505837"/>
            <a:ext cx="10591800" cy="5632311"/>
          </a:xfrm>
          <a:prstGeom prst="rect">
            <a:avLst/>
          </a:prstGeom>
        </p:spPr>
        <p:txBody>
          <a:bodyPr wrap="square">
            <a:spAutoFit/>
          </a:bodyPr>
          <a:lstStyle/>
          <a:p>
            <a:r>
              <a:rPr lang="uk-UA" sz="2000" dirty="0" smtClean="0">
                <a:latin typeface="Times New Roman" pitchFamily="18" charset="0"/>
                <a:cs typeface="Times New Roman" pitchFamily="18" charset="0"/>
              </a:rPr>
              <a:t>1 – Центральний штир (поворотна вісь). Навколо цієї осі повертаються двері при відкриванні та закриванні. Щоб при експлуатації штир не випадав під дією сили тяжіння, його приклепують до карти, яка кріпиться до дверної коробки.</a:t>
            </a:r>
          </a:p>
          <a:p>
            <a:r>
              <a:rPr lang="uk-UA" sz="2000" dirty="0" smtClean="0">
                <a:latin typeface="Times New Roman" pitchFamily="18" charset="0"/>
                <a:cs typeface="Times New Roman" pitchFamily="18" charset="0"/>
              </a:rPr>
              <a:t>2 – Вертикальний брусок дверної коробки (лутки).</a:t>
            </a:r>
          </a:p>
          <a:p>
            <a:r>
              <a:rPr lang="uk-UA" sz="2000" dirty="0" smtClean="0">
                <a:latin typeface="Times New Roman" pitchFamily="18" charset="0"/>
                <a:cs typeface="Times New Roman" pitchFamily="18" charset="0"/>
              </a:rPr>
              <a:t>3 – Дверне полотно. Врізні завіси використовуються для навішування не тільки дерев'яних дверей, а й для щитових, каркасно-стільникових дверей, дверей з МДФ та ХДФ.</a:t>
            </a:r>
          </a:p>
          <a:p>
            <a:r>
              <a:rPr lang="uk-UA" sz="2000" dirty="0" smtClean="0">
                <a:latin typeface="Times New Roman" pitchFamily="18" charset="0"/>
                <a:cs typeface="Times New Roman" pitchFamily="18" charset="0"/>
              </a:rPr>
              <a:t>4 - Пластина завіси (карта), яка кріпиться до вертикального бруска дверної коробки.</a:t>
            </a:r>
          </a:p>
          <a:p>
            <a:r>
              <a:rPr lang="uk-UA" sz="2000" dirty="0" smtClean="0">
                <a:latin typeface="Times New Roman" pitchFamily="18" charset="0"/>
                <a:cs typeface="Times New Roman" pitchFamily="18" charset="0"/>
              </a:rPr>
              <a:t>5 – Пластина завіси(карта), яка кріпиться до стоячого бруска дверного полотна.</a:t>
            </a:r>
          </a:p>
          <a:p>
            <a:r>
              <a:rPr lang="uk-UA" sz="2000" dirty="0" smtClean="0">
                <a:latin typeface="Times New Roman" pitchFamily="18" charset="0"/>
                <a:cs typeface="Times New Roman" pitchFamily="18" charset="0"/>
              </a:rPr>
              <a:t>6 - Шурупи, іноді цвяхи. Незважаючи на те, що карти кріпилися до дверної коробки і до дверного полотна в основному шурупами, але викрутити такі шурупи часто досить важко, оскільки раніше шурупи не завжди закручувалися, а часто забивалися молотком, як цвяхи (треба було давати план). Тому іноді, коли потрібно зняти старі завіси та поміняти на нові, буває простіше висвердлити капелюшки шурупів свердлом по металу.</a:t>
            </a:r>
          </a:p>
          <a:p>
            <a:r>
              <a:rPr lang="uk-UA" sz="2000" dirty="0" smtClean="0">
                <a:latin typeface="Times New Roman" pitchFamily="18" charset="0"/>
                <a:cs typeface="Times New Roman" pitchFamily="18" charset="0"/>
              </a:rPr>
              <a:t>7 - Лиштва. </a:t>
            </a:r>
          </a:p>
          <a:p>
            <a:r>
              <a:rPr lang="uk-UA" sz="2000" dirty="0" smtClean="0">
                <a:latin typeface="Times New Roman" pitchFamily="18" charset="0"/>
                <a:cs typeface="Times New Roman" pitchFamily="18" charset="0"/>
              </a:rPr>
              <a:t>8 – Декоративна заглушка. Заглушка не тільки покращує естетичний вигляд завісу, але й перешкоджає попаданню пилу в ділянку між поворотним штирем та пластинами. Таким чином, якщо штир належним чином змащений, то двері відчинятимуться і зачинятимуться без будь-яких труднощів протягом багатьох років і навіть десятків років.</a:t>
            </a:r>
            <a:endParaRPr lang="uk-UA"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26510115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73480" y="335846"/>
            <a:ext cx="6690360" cy="3508653"/>
          </a:xfrm>
          <a:prstGeom prst="rect">
            <a:avLst/>
          </a:prstGeom>
        </p:spPr>
        <p:txBody>
          <a:bodyPr wrap="square">
            <a:spAutoFit/>
          </a:bodyPr>
          <a:lstStyle/>
          <a:p>
            <a:pPr algn="ctr"/>
            <a:r>
              <a:rPr lang="uk-UA" sz="2400" b="1" dirty="0" smtClean="0">
                <a:latin typeface="Times New Roman" pitchFamily="18" charset="0"/>
                <a:cs typeface="Times New Roman" pitchFamily="18" charset="0"/>
              </a:rPr>
              <a:t>3. Врізні (внутрішні) петлі.</a:t>
            </a:r>
          </a:p>
          <a:p>
            <a:r>
              <a:rPr lang="uk-UA" dirty="0" smtClean="0">
                <a:latin typeface="Times New Roman" pitchFamily="18" charset="0"/>
                <a:cs typeface="Times New Roman" pitchFamily="18" charset="0"/>
              </a:rPr>
              <a:t>По суті це ті ж врізні завіси, але мають дещо іншу конструкцію, тому їх правильніше називати врізними або картковими завісами. Не дивлячись на те, що конструкція врізних зависів подібна до конструкції врізних завісів, моделей врізних завісів дуже багато. Різноманітність досягається в основному за рахунок форми декоративної заглушки та низу поворотного штиря, а також за рахунок різних способів захисту пластин, у карткових завісах також можуть використовуватися підшипники, що при відповідному мастилі робить відкриття та закривання дверей дуже легким та практично безшумним.. Виглядають врізні петлі приблизно так:</a:t>
            </a:r>
            <a:endParaRPr lang="uk-UA"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863840" y="213360"/>
            <a:ext cx="4114801" cy="391016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1310640" y="4123522"/>
            <a:ext cx="10668001" cy="2308324"/>
          </a:xfrm>
          <a:prstGeom prst="rect">
            <a:avLst/>
          </a:prstGeom>
        </p:spPr>
        <p:txBody>
          <a:bodyPr wrap="square">
            <a:spAutoFit/>
          </a:bodyPr>
          <a:lstStyle/>
          <a:p>
            <a:r>
              <a:rPr lang="uk-UA" dirty="0" smtClean="0">
                <a:latin typeface="Times New Roman" pitchFamily="18" charset="0"/>
                <a:cs typeface="Times New Roman" pitchFamily="18" charset="0"/>
              </a:rPr>
              <a:t>1 – Центральний штир (поворотна вісь). На відміну від раніше розглянутих видів зависів у карткових зависів для дверей штир не проклепується, так як він заводиться зверху і теоретично вилазити вгору при експлуатації дверей не повинен. Однак теорія і практика - речі різні, іноді поворотний штир все-таки починає поступово підніматися і періодично його доводиться підбивати. Якщо на картковій завіси штир таки розклепаний, то це швидше за все петля не для дверей, а для вікон.</a:t>
            </a:r>
          </a:p>
          <a:p>
            <a:r>
              <a:rPr lang="uk-UA" dirty="0" smtClean="0">
                <a:latin typeface="Times New Roman" pitchFamily="18" charset="0"/>
                <a:cs typeface="Times New Roman" pitchFamily="18" charset="0"/>
              </a:rPr>
              <a:t>2 – Декоративна заглушка. Тримається за рахунок щільного примикання до циліндричної частини картки.              3 – Підшипники. Є тільки в сучасних карткових завісах для дверей.</a:t>
            </a:r>
          </a:p>
          <a:p>
            <a:r>
              <a:rPr lang="uk-UA" dirty="0" smtClean="0">
                <a:latin typeface="Times New Roman" pitchFamily="18" charset="0"/>
                <a:cs typeface="Times New Roman" pitchFamily="18" charset="0"/>
              </a:rPr>
              <a:t>4 - Пластина завіси (карта), яка кріпиться до вертикального бруска дверної коробки або дверного полотна.</a:t>
            </a:r>
            <a:endParaRPr lang="uk-UA" dirty="0">
              <a:latin typeface="Times New Roman" pitchFamily="18" charset="0"/>
              <a:cs typeface="Times New Roman" pitchFamily="18" charset="0"/>
            </a:endParaRPr>
          </a:p>
        </p:txBody>
      </p:sp>
    </p:spTree>
    <p:extLst>
      <p:ext uri="{BB962C8B-B14F-4D97-AF65-F5344CB8AC3E}">
        <p14:creationId xmlns:p14="http://schemas.microsoft.com/office/powerpoint/2010/main" xmlns="" val="41671072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15440" y="184279"/>
            <a:ext cx="10408920" cy="1846659"/>
          </a:xfrm>
          <a:prstGeom prst="rect">
            <a:avLst/>
          </a:prstGeom>
        </p:spPr>
        <p:txBody>
          <a:bodyPr wrap="square">
            <a:spAutoFit/>
          </a:bodyPr>
          <a:lstStyle/>
          <a:p>
            <a:pPr algn="ctr"/>
            <a:r>
              <a:rPr lang="uk-UA" sz="2400" b="1" dirty="0" smtClean="0">
                <a:latin typeface="Times New Roman" pitchFamily="18" charset="0"/>
                <a:cs typeface="Times New Roman" pitchFamily="18" charset="0"/>
              </a:rPr>
              <a:t>4. Накладні внутрішні завіси.</a:t>
            </a:r>
          </a:p>
          <a:p>
            <a:r>
              <a:rPr lang="uk-UA" dirty="0" smtClean="0">
                <a:latin typeface="Times New Roman" pitchFamily="18" charset="0"/>
                <a:cs typeface="Times New Roman" pitchFamily="18" charset="0"/>
              </a:rPr>
              <a:t>Останнім часом у продажу з'явилися внутрішні накладні завіси. Принцип пристрою їх практично такий же як і врізних завіс, але є одна відмінна особливість - завіси не потрібно врізати в полотно дверей і в дверну коробку, петлі зроблені так, що в закритому стані карта, що кріпиться до дверного полотна, таким чином стандартної щілини між дверною коробкою і полотном дверей в 3 мм цілком достатньо, щоб закріпити завіси. Виглядають такі завіси приблизно так</a:t>
            </a:r>
            <a:endParaRPr lang="uk-UA" dirty="0">
              <a:latin typeface="Times New Roman" pitchFamily="18" charset="0"/>
              <a:cs typeface="Times New Roman" pitchFamily="18" charset="0"/>
            </a:endParaRPr>
          </a:p>
        </p:txBody>
      </p:sp>
      <p:pic>
        <p:nvPicPr>
          <p:cNvPr id="6146"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543" r="1543" b="46838"/>
          <a:stretch/>
        </p:blipFill>
        <p:spPr bwMode="auto">
          <a:xfrm>
            <a:off x="1615440" y="2307937"/>
            <a:ext cx="5077992" cy="30565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62872"/>
          <a:stretch/>
        </p:blipFill>
        <p:spPr bwMode="auto">
          <a:xfrm>
            <a:off x="6819900" y="2849880"/>
            <a:ext cx="4583800" cy="23044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1684020" y="5630317"/>
            <a:ext cx="10271760" cy="923330"/>
          </a:xfrm>
          <a:prstGeom prst="rect">
            <a:avLst/>
          </a:prstGeom>
        </p:spPr>
        <p:txBody>
          <a:bodyPr wrap="square">
            <a:spAutoFit/>
          </a:bodyPr>
          <a:lstStyle/>
          <a:p>
            <a:r>
              <a:rPr lang="uk-UA" dirty="0" smtClean="0">
                <a:latin typeface="Times New Roman" pitchFamily="18" charset="0"/>
                <a:cs typeface="Times New Roman" pitchFamily="18" charset="0"/>
              </a:rPr>
              <a:t>Головна перевага таких завісів у тому, що врізати карти завіс нікуди не потрібно і тому навішування дверей на такі завіси проводиться максимально швидко і ніяких особливих інструментів для цього не потрібно. Але такі завіси мають і недолік – використовувати такі завіси для важких дверей – небажано.</a:t>
            </a:r>
            <a:endParaRPr lang="uk-UA" dirty="0">
              <a:latin typeface="Times New Roman" pitchFamily="18" charset="0"/>
              <a:cs typeface="Times New Roman" pitchFamily="18" charset="0"/>
            </a:endParaRPr>
          </a:p>
        </p:txBody>
      </p:sp>
    </p:spTree>
    <p:extLst>
      <p:ext uri="{BB962C8B-B14F-4D97-AF65-F5344CB8AC3E}">
        <p14:creationId xmlns:p14="http://schemas.microsoft.com/office/powerpoint/2010/main" xmlns="" val="14953972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91640" y="250597"/>
            <a:ext cx="10119360" cy="1692771"/>
          </a:xfrm>
          <a:prstGeom prst="rect">
            <a:avLst/>
          </a:prstGeom>
        </p:spPr>
        <p:txBody>
          <a:bodyPr wrap="square">
            <a:spAutoFit/>
          </a:bodyPr>
          <a:lstStyle/>
          <a:p>
            <a:pPr algn="ctr"/>
            <a:r>
              <a:rPr lang="uk-UA" sz="2400" b="1" dirty="0" smtClean="0">
                <a:latin typeface="Times New Roman" pitchFamily="18" charset="0"/>
                <a:cs typeface="Times New Roman" pitchFamily="18" charset="0"/>
              </a:rPr>
              <a:t>5. Двосторонні завіси.</a:t>
            </a:r>
          </a:p>
          <a:p>
            <a:r>
              <a:rPr lang="uk-UA" sz="2000" dirty="0" smtClean="0">
                <a:latin typeface="Times New Roman" pitchFamily="18" charset="0"/>
                <a:cs typeface="Times New Roman" pitchFamily="18" charset="0"/>
              </a:rPr>
              <a:t>Використовуються тільки для дверей, що відчиняються в обидві сторони. Як правило, такі двері встановлюються в барах, кафе, громадських установах, які бажають мати в квартирі двері, що відкриваються в обидві сторони - мало. Виглядають двосторонні завіси приблизно так:</a:t>
            </a:r>
            <a:endParaRPr lang="uk-UA" sz="2000" dirty="0">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714750" y="1723073"/>
            <a:ext cx="5414010" cy="2284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1950720" y="3989420"/>
            <a:ext cx="9860280" cy="400110"/>
          </a:xfrm>
          <a:prstGeom prst="rect">
            <a:avLst/>
          </a:prstGeom>
        </p:spPr>
        <p:txBody>
          <a:bodyPr wrap="square">
            <a:spAutoFit/>
          </a:bodyPr>
          <a:lstStyle/>
          <a:p>
            <a:r>
              <a:rPr lang="uk-UA" sz="2000" dirty="0" smtClean="0">
                <a:latin typeface="Times New Roman" pitchFamily="18" charset="0"/>
                <a:cs typeface="Times New Roman" pitchFamily="18" charset="0"/>
              </a:rPr>
              <a:t>Принцип дії двосторонньої завіси, сподіваюся, буде зрозумілий з наступного малюнка:</a:t>
            </a:r>
            <a:endParaRPr lang="uk-UA" sz="2000" dirty="0">
              <a:latin typeface="Times New Roman" pitchFamily="18" charset="0"/>
              <a:cs typeface="Times New Roman" pitchFamily="18" charset="0"/>
            </a:endParaRPr>
          </a:p>
        </p:txBody>
      </p:sp>
      <p:pic>
        <p:nvPicPr>
          <p:cNvPr id="7171" name="Picture 3"/>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22404" b="38798"/>
          <a:stretch/>
        </p:blipFill>
        <p:spPr bwMode="auto">
          <a:xfrm>
            <a:off x="4804410" y="4389530"/>
            <a:ext cx="2876550" cy="23983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63020"/>
          <a:stretch/>
        </p:blipFill>
        <p:spPr bwMode="auto">
          <a:xfrm>
            <a:off x="8387715" y="4445727"/>
            <a:ext cx="2876550"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b="77777"/>
          <a:stretch/>
        </p:blipFill>
        <p:spPr bwMode="auto">
          <a:xfrm>
            <a:off x="1128880" y="4861559"/>
            <a:ext cx="3349513" cy="17368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466126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02080" y="425560"/>
            <a:ext cx="6827520" cy="3231654"/>
          </a:xfrm>
          <a:prstGeom prst="rect">
            <a:avLst/>
          </a:prstGeom>
        </p:spPr>
        <p:txBody>
          <a:bodyPr wrap="square">
            <a:spAutoFit/>
          </a:bodyPr>
          <a:lstStyle/>
          <a:p>
            <a:pPr algn="ctr"/>
            <a:r>
              <a:rPr lang="uk-UA" sz="2400" b="1" dirty="0" smtClean="0">
                <a:latin typeface="Times New Roman" pitchFamily="18" charset="0"/>
                <a:cs typeface="Times New Roman" pitchFamily="18" charset="0"/>
              </a:rPr>
              <a:t>6. Вкрутні завіси, що вкручуються.</a:t>
            </a:r>
          </a:p>
          <a:p>
            <a:r>
              <a:rPr lang="uk-UA" dirty="0" smtClean="0">
                <a:latin typeface="Times New Roman" pitchFamily="18" charset="0"/>
                <a:cs typeface="Times New Roman" pitchFamily="18" charset="0"/>
              </a:rPr>
              <a:t>Такі завіси з'явилися відносно недавно, але останнім часом набувають все більшого поширення. Основна причина у простоті та швидкості встановлення дверей на такі завіси. За рахунок вкручування на потрібну глибину кріплень у дверну коробку і дверне полотно можна змінювати положення дверного полотна в двох площинах. Крім того, існують моделі завіс, що вкручуються, мають додаткове регулювання по висоті. Таке регулювання дозволяє підігнати дверне полотно до дверної коробки з особливою точністю. Моделей крутих завісів багато, але принцип у них один. Виглядають завіси, що вкручуються, приблизно так:</a:t>
            </a:r>
            <a:endParaRPr lang="uk-UA" dirty="0">
              <a:latin typeface="Times New Roman" pitchFamily="18" charset="0"/>
              <a:cs typeface="Times New Roman" pitchFamily="18" charset="0"/>
            </a:endParaRP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29600" y="163889"/>
            <a:ext cx="3804285" cy="66082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2834640" y="3675193"/>
            <a:ext cx="5394960" cy="2862322"/>
          </a:xfrm>
          <a:prstGeom prst="rect">
            <a:avLst/>
          </a:prstGeom>
        </p:spPr>
        <p:txBody>
          <a:bodyPr wrap="square">
            <a:spAutoFit/>
          </a:bodyPr>
          <a:lstStyle/>
          <a:p>
            <a:r>
              <a:rPr lang="uk-UA" dirty="0" smtClean="0">
                <a:latin typeface="Times New Roman" pitchFamily="18" charset="0"/>
                <a:cs typeface="Times New Roman" pitchFamily="18" charset="0"/>
              </a:rPr>
              <a:t>На малюнку 1а показаний найпростіший завіс у зібраному стані, на малюнку 1b - при знятій верхній частині завісу, такі завіси використовуються для найлегших дверей. На малюнку 2 показаний крутий завіс з регулюванням по висоті, що використовується для більш важких дверей. При кріпленні таких завісів робляться додаткові отвори для направляючих, а напрямні для поворотного штиря кріпляться спеціальними шурупами через напрямні. На мал. 3 показана вкручувана завіса.</a:t>
            </a:r>
            <a:endParaRPr lang="uk-UA" dirty="0">
              <a:latin typeface="Times New Roman" pitchFamily="18" charset="0"/>
              <a:cs typeface="Times New Roman" pitchFamily="18" charset="0"/>
            </a:endParaRPr>
          </a:p>
        </p:txBody>
      </p:sp>
      <p:pic>
        <p:nvPicPr>
          <p:cNvPr id="8197"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9080" y="3810154"/>
            <a:ext cx="2575560" cy="2420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187257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24000" y="216099"/>
            <a:ext cx="10485120" cy="2000548"/>
          </a:xfrm>
          <a:prstGeom prst="rect">
            <a:avLst/>
          </a:prstGeom>
        </p:spPr>
        <p:txBody>
          <a:bodyPr wrap="square">
            <a:spAutoFit/>
          </a:bodyPr>
          <a:lstStyle/>
          <a:p>
            <a:pPr algn="ctr"/>
            <a:r>
              <a:rPr lang="uk-UA" sz="2400" b="1" dirty="0" smtClean="0">
                <a:latin typeface="Times New Roman" pitchFamily="18" charset="0"/>
                <a:cs typeface="Times New Roman" pitchFamily="18" charset="0"/>
              </a:rPr>
              <a:t>7. Приховані завіси.</a:t>
            </a:r>
          </a:p>
          <a:p>
            <a:r>
              <a:rPr lang="uk-UA" sz="2000" dirty="0" smtClean="0">
                <a:latin typeface="Times New Roman" pitchFamily="18" charset="0"/>
                <a:cs typeface="Times New Roman" pitchFamily="18" charset="0"/>
              </a:rPr>
              <a:t>Для тих, хто взагалі не хоче бачити жодних частин дверних завіс при зачинених дверях, а у завісах, описаних у пунктах 2-7, поворотні осі завіс видно навіть у закритому стані, придумані приховані або потайні завіси. Такі завіси мають найскладнішу конструкцію, тому що в них присутні як мінімум три поворотні осі. Моделей прихованих завіс дуже багато, виглядати приховані завіси можуть приблизно так:</a:t>
            </a:r>
            <a:endParaRPr lang="uk-UA" sz="2000" dirty="0">
              <a:latin typeface="Times New Roman" pitchFamily="18" charset="0"/>
              <a:cs typeface="Times New Roman" pitchFamily="18" charset="0"/>
            </a:endParaRP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66560" y="2216644"/>
            <a:ext cx="4358014" cy="4473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2362200" y="3176229"/>
            <a:ext cx="4114800" cy="2554545"/>
          </a:xfrm>
          <a:prstGeom prst="rect">
            <a:avLst/>
          </a:prstGeom>
        </p:spPr>
        <p:txBody>
          <a:bodyPr wrap="square">
            <a:spAutoFit/>
          </a:bodyPr>
          <a:lstStyle/>
          <a:p>
            <a:r>
              <a:rPr lang="uk-UA" sz="2000" dirty="0" smtClean="0">
                <a:latin typeface="Times New Roman" pitchFamily="18" charset="0"/>
                <a:cs typeface="Times New Roman" pitchFamily="18" charset="0"/>
              </a:rPr>
              <a:t>1 – Центральна поворотна вісь.</a:t>
            </a:r>
          </a:p>
          <a:p>
            <a:endParaRPr lang="uk-UA" sz="2000" dirty="0" smtClean="0">
              <a:latin typeface="Times New Roman" pitchFamily="18" charset="0"/>
              <a:cs typeface="Times New Roman" pitchFamily="18" charset="0"/>
            </a:endParaRPr>
          </a:p>
          <a:p>
            <a:r>
              <a:rPr lang="uk-UA" sz="2000" dirty="0" smtClean="0">
                <a:latin typeface="Times New Roman" pitchFamily="18" charset="0"/>
                <a:cs typeface="Times New Roman" pitchFamily="18" charset="0"/>
              </a:rPr>
              <a:t>2 - Нерухомі поворотні осі (на малюнку не видно).</a:t>
            </a:r>
          </a:p>
          <a:p>
            <a:endParaRPr lang="uk-UA" sz="2000" dirty="0" smtClean="0">
              <a:latin typeface="Times New Roman" pitchFamily="18" charset="0"/>
              <a:cs typeface="Times New Roman" pitchFamily="18" charset="0"/>
            </a:endParaRPr>
          </a:p>
          <a:p>
            <a:r>
              <a:rPr lang="uk-UA" sz="2000" dirty="0" smtClean="0">
                <a:latin typeface="Times New Roman" pitchFamily="18" charset="0"/>
                <a:cs typeface="Times New Roman" pitchFamily="18" charset="0"/>
              </a:rPr>
              <a:t>3 - Напрямні, що переміщуються в пазах під час відчинення або закривання дверей.</a:t>
            </a:r>
            <a:endParaRPr lang="uk-UA"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42514789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0799" y="373739"/>
            <a:ext cx="8199121" cy="936901"/>
          </a:xfrm>
          <a:prstGeom prst="roundRect">
            <a:avLst/>
          </a:prstGeom>
          <a:solidFill>
            <a:schemeClr val="bg2">
              <a:lumMod val="75000"/>
            </a:schemeClr>
          </a:solidFill>
          <a:ln w="76200">
            <a:solidFill>
              <a:schemeClr val="accent1">
                <a:lumMod val="75000"/>
              </a:schemeClr>
            </a:solidFill>
          </a:ln>
        </p:spPr>
        <p:txBody>
          <a:bodyPr>
            <a:normAutofit/>
          </a:bodyPr>
          <a:lstStyle/>
          <a:p>
            <a:pPr algn="ctr"/>
            <a:r>
              <a:rPr lang="uk-UA" sz="4800" b="1" dirty="0" smtClean="0">
                <a:latin typeface="Times New Roman" pitchFamily="18" charset="0"/>
                <a:cs typeface="Times New Roman" pitchFamily="18" charset="0"/>
              </a:rPr>
              <a:t>З чого виготовлені завіси?</a:t>
            </a:r>
            <a:endParaRPr lang="uk-UA" sz="4800" b="1" dirty="0">
              <a:latin typeface="Times New Roman" pitchFamily="18" charset="0"/>
              <a:cs typeface="Times New Roman" pitchFamily="18" charset="0"/>
            </a:endParaRPr>
          </a:p>
        </p:txBody>
      </p:sp>
      <p:sp>
        <p:nvSpPr>
          <p:cNvPr id="3" name="Объект 2"/>
          <p:cNvSpPr>
            <a:spLocks noGrp="1"/>
          </p:cNvSpPr>
          <p:nvPr>
            <p:ph idx="1"/>
          </p:nvPr>
        </p:nvSpPr>
        <p:spPr>
          <a:xfrm>
            <a:off x="929641" y="2416627"/>
            <a:ext cx="5288280" cy="2688774"/>
          </a:xfrm>
        </p:spPr>
        <p:txBody>
          <a:bodyPr>
            <a:normAutofit/>
          </a:bodyPr>
          <a:lstStyle/>
          <a:p>
            <a:pPr>
              <a:defRPr/>
            </a:pPr>
            <a:r>
              <a:rPr lang="uk-UA" sz="3200" b="1" i="1" dirty="0">
                <a:latin typeface="Times New Roman" pitchFamily="18" charset="0"/>
                <a:cs typeface="Times New Roman" pitchFamily="18" charset="0"/>
              </a:rPr>
              <a:t>л</a:t>
            </a:r>
            <a:r>
              <a:rPr lang="uk-UA" sz="3200" b="1" i="1" dirty="0" smtClean="0">
                <a:latin typeface="Times New Roman" pitchFamily="18" charset="0"/>
                <a:cs typeface="Times New Roman" pitchFamily="18" charset="0"/>
              </a:rPr>
              <a:t>атуновані завіси (основа  – сплави цинку і сталі);</a:t>
            </a:r>
            <a:endParaRPr lang="uk-UA" sz="3200" b="1" dirty="0" smtClean="0">
              <a:latin typeface="Times New Roman" pitchFamily="18" charset="0"/>
              <a:cs typeface="Times New Roman" pitchFamily="18" charset="0"/>
            </a:endParaRPr>
          </a:p>
          <a:p>
            <a:pPr>
              <a:defRPr/>
            </a:pPr>
            <a:r>
              <a:rPr lang="ru-RU" sz="3200" b="1" dirty="0" smtClean="0">
                <a:latin typeface="+mj-lt"/>
              </a:rPr>
              <a:t> </a:t>
            </a:r>
            <a:r>
              <a:rPr lang="uk-UA" sz="3200" b="1" i="1" dirty="0" smtClean="0">
                <a:latin typeface="Times New Roman" pitchFamily="18" charset="0"/>
                <a:cs typeface="Times New Roman" pitchFamily="18" charset="0"/>
              </a:rPr>
              <a:t>завіси повністю з латуні;</a:t>
            </a:r>
            <a:endParaRPr lang="uk-UA" sz="3200" b="1" dirty="0" smtClean="0">
              <a:latin typeface="Times New Roman" pitchFamily="18" charset="0"/>
              <a:cs typeface="Times New Roman" pitchFamily="18" charset="0"/>
            </a:endParaRPr>
          </a:p>
          <a:p>
            <a:pPr>
              <a:defRPr/>
            </a:pPr>
            <a:r>
              <a:rPr lang="uk-UA" sz="3200" b="1" i="1" dirty="0">
                <a:latin typeface="+mj-lt"/>
              </a:rPr>
              <a:t>с</a:t>
            </a:r>
            <a:r>
              <a:rPr lang="uk-UA" sz="3200" b="1" i="1" dirty="0" smtClean="0">
                <a:latin typeface="+mj-lt"/>
              </a:rPr>
              <a:t>талеві (найміцніші).</a:t>
            </a:r>
            <a:endParaRPr lang="uk-UA" sz="3200" b="1" dirty="0" smtClean="0">
              <a:latin typeface="+mj-lt"/>
            </a:endParaRPr>
          </a:p>
          <a:p>
            <a:pPr marL="0" indent="0">
              <a:buNone/>
            </a:pPr>
            <a:endParaRPr lang="ru-RU" sz="3200" b="1" dirty="0">
              <a:latin typeface="+mj-lt"/>
            </a:endParaRPr>
          </a:p>
        </p:txBody>
      </p:sp>
      <p:pic>
        <p:nvPicPr>
          <p:cNvPr id="6" name="Picture 8"/>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12766" y="2133600"/>
            <a:ext cx="4860925" cy="4156075"/>
          </a:xfrm>
          <a:prstGeom prst="round2DiagRect">
            <a:avLst>
              <a:gd name="adj1" fmla="val 16667"/>
              <a:gd name="adj2" fmla="val 0"/>
            </a:avLst>
          </a:prstGeom>
          <a:ln w="88900" cap="sq">
            <a:solidFill>
              <a:schemeClr val="accent1">
                <a:lumMod val="75000"/>
              </a:schemeClr>
            </a:solidFill>
            <a:miter lim="800000"/>
          </a:ln>
          <a:effectLst>
            <a:outerShdw blurRad="254000" algn="tl" rotWithShape="0">
              <a:srgbClr val="000000">
                <a:alpha val="43000"/>
              </a:srgbClr>
            </a:outerShd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278873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78525" y="480419"/>
            <a:ext cx="9895166" cy="1409342"/>
          </a:xfrm>
          <a:prstGeom prst="roundRect">
            <a:avLst/>
          </a:prstGeom>
          <a:solidFill>
            <a:schemeClr val="bg2">
              <a:lumMod val="75000"/>
            </a:schemeClr>
          </a:solidFill>
          <a:ln w="76200">
            <a:solidFill>
              <a:schemeClr val="accent1">
                <a:lumMod val="75000"/>
              </a:schemeClr>
            </a:solidFill>
          </a:ln>
        </p:spPr>
        <p:txBody>
          <a:bodyPr>
            <a:noAutofit/>
          </a:bodyPr>
          <a:lstStyle/>
          <a:p>
            <a:r>
              <a:rPr lang="uk-UA" b="1" dirty="0" smtClean="0">
                <a:latin typeface="Times New Roman" pitchFamily="18" charset="0"/>
                <a:cs typeface="Times New Roman" pitchFamily="18" charset="0"/>
              </a:rPr>
              <a:t>Завіси можуть бути накладними та врізними, правими та лівими позначаються вони так:</a:t>
            </a:r>
            <a:endParaRPr lang="uk-UA" b="1" dirty="0">
              <a:latin typeface="Times New Roman" pitchFamily="18" charset="0"/>
              <a:cs typeface="Times New Roman" pitchFamily="18" charset="0"/>
            </a:endParaRPr>
          </a:p>
        </p:txBody>
      </p:sp>
      <p:sp>
        <p:nvSpPr>
          <p:cNvPr id="3" name="Объект 2"/>
          <p:cNvSpPr>
            <a:spLocks noGrp="1"/>
          </p:cNvSpPr>
          <p:nvPr>
            <p:ph idx="1"/>
          </p:nvPr>
        </p:nvSpPr>
        <p:spPr>
          <a:xfrm>
            <a:off x="1373725" y="2425337"/>
            <a:ext cx="9895166" cy="3219902"/>
          </a:xfrm>
        </p:spPr>
        <p:txBody>
          <a:bodyPr>
            <a:normAutofit lnSpcReduction="10000"/>
          </a:bodyPr>
          <a:lstStyle/>
          <a:p>
            <a:pPr>
              <a:defRPr/>
            </a:pPr>
            <a:r>
              <a:rPr lang="uk-UA" sz="4800" b="1" i="1" dirty="0" smtClean="0">
                <a:latin typeface="Times New Roman" pitchFamily="18" charset="0"/>
                <a:cs typeface="Times New Roman" pitchFamily="18" charset="0"/>
              </a:rPr>
              <a:t>ПН - накладні петлі;</a:t>
            </a:r>
          </a:p>
          <a:p>
            <a:pPr>
              <a:defRPr/>
            </a:pPr>
            <a:r>
              <a:rPr lang="uk-UA" sz="4800" b="1" i="1" dirty="0" smtClean="0">
                <a:latin typeface="Times New Roman" pitchFamily="18" charset="0"/>
                <a:cs typeface="Times New Roman" pitchFamily="18" charset="0"/>
              </a:rPr>
              <a:t>ПВ - петлі врізні;</a:t>
            </a:r>
          </a:p>
          <a:p>
            <a:pPr>
              <a:defRPr/>
            </a:pPr>
            <a:r>
              <a:rPr lang="uk-UA" sz="4800" b="1" i="1" dirty="0" smtClean="0">
                <a:latin typeface="Times New Roman" pitchFamily="18" charset="0"/>
                <a:cs typeface="Times New Roman" pitchFamily="18" charset="0"/>
              </a:rPr>
              <a:t>На правих петлях вибито букву «П», на лівих — «Л».</a:t>
            </a:r>
            <a:endParaRPr lang="uk-UA" sz="32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32258935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27960" y="532671"/>
            <a:ext cx="6019800" cy="1037049"/>
          </a:xfrm>
          <a:prstGeom prst="roundRect">
            <a:avLst/>
          </a:prstGeom>
          <a:solidFill>
            <a:schemeClr val="bg2">
              <a:lumMod val="75000"/>
            </a:schemeClr>
          </a:solidFill>
          <a:ln w="76200">
            <a:solidFill>
              <a:schemeClr val="accent1">
                <a:lumMod val="75000"/>
              </a:schemeClr>
            </a:solidFill>
          </a:ln>
        </p:spPr>
        <p:txBody>
          <a:bodyPr>
            <a:noAutofit/>
          </a:bodyPr>
          <a:lstStyle/>
          <a:p>
            <a:pPr algn="ctr"/>
            <a:r>
              <a:rPr lang="uk-UA" sz="5400" b="1" dirty="0" smtClean="0">
                <a:latin typeface="Times New Roman" pitchFamily="18" charset="0"/>
                <a:cs typeface="Times New Roman" pitchFamily="18" charset="0"/>
              </a:rPr>
              <a:t>Запам´ятайте!!!!</a:t>
            </a:r>
            <a:endParaRPr lang="uk-UA" sz="5400" b="1" dirty="0">
              <a:latin typeface="Times New Roman" pitchFamily="18" charset="0"/>
              <a:cs typeface="Times New Roman" pitchFamily="18" charset="0"/>
            </a:endParaRPr>
          </a:p>
        </p:txBody>
      </p:sp>
      <p:sp>
        <p:nvSpPr>
          <p:cNvPr id="3" name="Объект 2"/>
          <p:cNvSpPr>
            <a:spLocks noGrp="1"/>
          </p:cNvSpPr>
          <p:nvPr>
            <p:ph idx="1"/>
          </p:nvPr>
        </p:nvSpPr>
        <p:spPr>
          <a:xfrm>
            <a:off x="899108" y="1874199"/>
            <a:ext cx="8519212" cy="3971108"/>
          </a:xfrm>
        </p:spPr>
        <p:txBody>
          <a:bodyPr>
            <a:normAutofit fontScale="40000" lnSpcReduction="20000"/>
          </a:bodyPr>
          <a:lstStyle/>
          <a:p>
            <a:pPr marL="0" indent="0" algn="ctr">
              <a:buNone/>
              <a:defRPr/>
            </a:pPr>
            <a:r>
              <a:rPr lang="uk-UA" sz="8000" b="1" dirty="0" smtClean="0">
                <a:latin typeface="Times New Roman" pitchFamily="18" charset="0"/>
                <a:cs typeface="Times New Roman" pitchFamily="18" charset="0"/>
              </a:rPr>
              <a:t>Перед встановленням завіс:</a:t>
            </a:r>
          </a:p>
          <a:p>
            <a:pPr>
              <a:buFont typeface="Wingdings" pitchFamily="2" charset="2"/>
              <a:buChar char="Ø"/>
              <a:defRPr/>
            </a:pPr>
            <a:r>
              <a:rPr lang="uk-UA" sz="7300" b="1" i="1" dirty="0" smtClean="0">
                <a:latin typeface="Times New Roman" pitchFamily="18" charset="0"/>
                <a:cs typeface="Times New Roman" pitchFamily="18" charset="0"/>
              </a:rPr>
              <a:t>У зависів не повинно бути перекосу карт;</a:t>
            </a:r>
          </a:p>
          <a:p>
            <a:pPr>
              <a:buFont typeface="Wingdings" pitchFamily="2" charset="2"/>
              <a:buChar char="Ø"/>
              <a:defRPr/>
            </a:pPr>
            <a:r>
              <a:rPr lang="uk-UA" sz="7300" b="1" i="1" dirty="0" smtClean="0">
                <a:latin typeface="Times New Roman" pitchFamily="18" charset="0"/>
                <a:cs typeface="Times New Roman" pitchFamily="18" charset="0"/>
              </a:rPr>
              <a:t>Складені вдвічі завіси краї мають збігатися;</a:t>
            </a:r>
          </a:p>
          <a:p>
            <a:pPr>
              <a:buFont typeface="Wingdings" pitchFamily="2" charset="2"/>
              <a:buChar char="Ø"/>
              <a:defRPr/>
            </a:pPr>
            <a:r>
              <a:rPr lang="uk-UA" sz="7300" b="1" i="1" dirty="0" smtClean="0">
                <a:latin typeface="Times New Roman" pitchFamily="18" charset="0"/>
                <a:cs typeface="Times New Roman" pitchFamily="18" charset="0"/>
              </a:rPr>
              <a:t>Обидві половини повинні легко, без зусиль, повертатися навколо шарніра;</a:t>
            </a:r>
          </a:p>
          <a:p>
            <a:pPr>
              <a:buFont typeface="Wingdings" pitchFamily="2" charset="2"/>
              <a:buChar char="Ø"/>
              <a:defRPr/>
            </a:pPr>
            <a:r>
              <a:rPr lang="uk-UA" sz="7300" b="1" i="1" dirty="0" smtClean="0">
                <a:latin typeface="Times New Roman" pitchFamily="18" charset="0"/>
                <a:cs typeface="Times New Roman" pitchFamily="18" charset="0"/>
              </a:rPr>
              <a:t>Не допускається, щоб завіса розміщувалася на горизонтальних брусках обв'язувальних дверей на сучках, тріщинах.</a:t>
            </a:r>
            <a:endParaRPr lang="uk-UA" sz="3200" b="1" dirty="0">
              <a:latin typeface="Times New Roman" pitchFamily="18" charset="0"/>
              <a:cs typeface="Times New Roman" pitchFamily="18" charset="0"/>
            </a:endParaRPr>
          </a:p>
        </p:txBody>
      </p:sp>
      <p:pic>
        <p:nvPicPr>
          <p:cNvPr id="4" name="Рисунок 3"/>
          <p:cNvPicPr>
            <a:picLocks noChangeAspect="1"/>
          </p:cNvPicPr>
          <p:nvPr/>
        </p:nvPicPr>
        <p:blipFill>
          <a:blip r:embed="rId2" cstate="print"/>
          <a:stretch>
            <a:fillRect/>
          </a:stretch>
        </p:blipFill>
        <p:spPr>
          <a:xfrm>
            <a:off x="9637349" y="349791"/>
            <a:ext cx="2119222" cy="3509962"/>
          </a:xfrm>
          <a:prstGeom prst="rect">
            <a:avLst/>
          </a:prstGeom>
        </p:spPr>
      </p:pic>
    </p:spTree>
    <p:extLst>
      <p:ext uri="{BB962C8B-B14F-4D97-AF65-F5344CB8AC3E}">
        <p14:creationId xmlns:p14="http://schemas.microsoft.com/office/powerpoint/2010/main" xmlns="" val="10069754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a:xfrm>
            <a:off x="1879904" y="317179"/>
            <a:ext cx="9370008" cy="908050"/>
          </a:xfrm>
          <a:prstGeom prst="roundRect">
            <a:avLst/>
          </a:prstGeom>
          <a:solidFill>
            <a:schemeClr val="bg2">
              <a:lumMod val="75000"/>
            </a:schemeClr>
          </a:solidFill>
          <a:ln w="76200">
            <a:solidFill>
              <a:schemeClr val="accent1">
                <a:lumMod val="75000"/>
              </a:schemeClr>
            </a:solidFill>
          </a:ln>
        </p:spPr>
        <p:txBody>
          <a:bodyPr/>
          <a:lstStyle/>
          <a:p>
            <a:pPr algn="ctr" eaLnBrk="1" hangingPunct="1">
              <a:defRPr/>
            </a:pPr>
            <a:r>
              <a:rPr lang="uk-UA" b="1" dirty="0" smtClean="0">
                <a:solidFill>
                  <a:schemeClr val="tx1"/>
                </a:solidFill>
              </a:rPr>
              <a:t>Ліві і праві</a:t>
            </a:r>
          </a:p>
        </p:txBody>
      </p:sp>
      <p:sp>
        <p:nvSpPr>
          <p:cNvPr id="34821" name="Rectangle 5"/>
          <p:cNvSpPr>
            <a:spLocks noGrp="1" noRot="1" noChangeArrowheads="1"/>
          </p:cNvSpPr>
          <p:nvPr>
            <p:ph sz="half" idx="1"/>
          </p:nvPr>
        </p:nvSpPr>
        <p:spPr>
          <a:xfrm>
            <a:off x="1639273" y="5770689"/>
            <a:ext cx="9370008" cy="896984"/>
          </a:xfrm>
          <a:solidFill>
            <a:schemeClr val="bg2">
              <a:lumMod val="75000"/>
            </a:schemeClr>
          </a:solidFill>
        </p:spPr>
        <p:txBody>
          <a:bodyPr>
            <a:noAutofit/>
          </a:bodyPr>
          <a:lstStyle/>
          <a:p>
            <a:pPr marL="0" indent="0" algn="ctr">
              <a:buNone/>
              <a:defRPr/>
            </a:pPr>
            <a:r>
              <a:rPr lang="uk-UA" sz="2800" dirty="0" smtClean="0">
                <a:latin typeface="Times New Roman" pitchFamily="18" charset="0"/>
                <a:cs typeface="Times New Roman" pitchFamily="18" charset="0"/>
              </a:rPr>
              <a:t>Схема, яка допоможе визначити, які петлі вам потрібні – ліві чи праві</a:t>
            </a:r>
          </a:p>
        </p:txBody>
      </p:sp>
      <p:pic>
        <p:nvPicPr>
          <p:cNvPr id="1026" name="Picture 2"/>
          <p:cNvPicPr>
            <a:picLocks noChangeAspect="1" noChangeArrowheads="1"/>
          </p:cNvPicPr>
          <p:nvPr/>
        </p:nvPicPr>
        <p:blipFill>
          <a:blip r:embed="rId2" cstate="print"/>
          <a:srcRect l="37796" t="37193" r="20461" b="30000"/>
          <a:stretch>
            <a:fillRect/>
          </a:stretch>
        </p:blipFill>
        <p:spPr bwMode="auto">
          <a:xfrm>
            <a:off x="1143000" y="1251285"/>
            <a:ext cx="10178716" cy="4499810"/>
          </a:xfrm>
          <a:prstGeom prst="rect">
            <a:avLst/>
          </a:prstGeom>
          <a:noFill/>
          <a:ln w="9525">
            <a:noFill/>
            <a:miter lim="800000"/>
            <a:headEnd/>
            <a:tailEnd/>
          </a:ln>
          <a:effectLst/>
        </p:spPr>
      </p:pic>
    </p:spTree>
    <p:extLst>
      <p:ext uri="{BB962C8B-B14F-4D97-AF65-F5344CB8AC3E}">
        <p14:creationId xmlns:p14="http://schemas.microsoft.com/office/powerpoint/2010/main" xmlns="" val="2797745777"/>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63735" y="226537"/>
            <a:ext cx="5985590" cy="868336"/>
          </a:xfrm>
          <a:prstGeom prst="roundRect">
            <a:avLst/>
          </a:prstGeom>
          <a:solidFill>
            <a:schemeClr val="bg2">
              <a:lumMod val="75000"/>
            </a:schemeClr>
          </a:solidFill>
          <a:ln w="76200">
            <a:solidFill>
              <a:schemeClr val="accent1">
                <a:lumMod val="75000"/>
              </a:schemeClr>
            </a:solidFill>
          </a:ln>
        </p:spPr>
        <p:txBody>
          <a:bodyPr>
            <a:noAutofit/>
          </a:bodyPr>
          <a:lstStyle/>
          <a:p>
            <a:pPr algn="ctr"/>
            <a:r>
              <a:rPr lang="uk-UA" sz="4000" b="1" dirty="0" smtClean="0">
                <a:effectLst>
                  <a:outerShdw blurRad="38100" dist="38100" dir="2700000" algn="tl">
                    <a:srgbClr val="000000">
                      <a:alpha val="43137"/>
                    </a:srgbClr>
                  </a:outerShdw>
                </a:effectLst>
                <a:latin typeface="Times New Roman" pitchFamily="18" charset="0"/>
                <a:cs typeface="Times New Roman" pitchFamily="18" charset="0"/>
              </a:rPr>
              <a:t>Установка</a:t>
            </a:r>
            <a:r>
              <a:rPr lang="uk-UA" sz="4000" b="1" dirty="0" smtClean="0">
                <a:effectLst>
                  <a:outerShdw blurRad="38100" dist="38100" dir="2700000" algn="tl">
                    <a:srgbClr val="000000">
                      <a:alpha val="43137"/>
                    </a:srgbClr>
                  </a:outerShdw>
                </a:effectLst>
              </a:rPr>
              <a:t> </a:t>
            </a:r>
            <a:r>
              <a:rPr lang="uk-UA" sz="4000" b="1" dirty="0" smtClean="0">
                <a:effectLst>
                  <a:outerShdw blurRad="38100" dist="38100" dir="2700000" algn="tl">
                    <a:srgbClr val="000000">
                      <a:alpha val="43137"/>
                    </a:srgbClr>
                  </a:outerShdw>
                </a:effectLst>
                <a:latin typeface="Times New Roman" pitchFamily="18" charset="0"/>
                <a:cs typeface="Times New Roman" pitchFamily="18" charset="0"/>
              </a:rPr>
              <a:t>зависів</a:t>
            </a:r>
            <a:endParaRPr lang="uk-UA" sz="4000" b="1"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 name="Рисунок 4"/>
          <p:cNvPicPr>
            <a:picLocks noChangeAspect="1"/>
          </p:cNvPicPr>
          <p:nvPr/>
        </p:nvPicPr>
        <p:blipFill>
          <a:blip r:embed="rId2" cstate="print"/>
          <a:srcRect b="15625"/>
          <a:stretch>
            <a:fillRect/>
          </a:stretch>
        </p:blipFill>
        <p:spPr>
          <a:xfrm>
            <a:off x="7023121" y="1149759"/>
            <a:ext cx="3714953" cy="4260442"/>
          </a:xfrm>
          <a:prstGeom prst="rect">
            <a:avLst/>
          </a:prstGeom>
        </p:spPr>
      </p:pic>
      <p:sp>
        <p:nvSpPr>
          <p:cNvPr id="8" name="Прямоугольник 7"/>
          <p:cNvSpPr/>
          <p:nvPr/>
        </p:nvSpPr>
        <p:spPr>
          <a:xfrm>
            <a:off x="7539477" y="5449963"/>
            <a:ext cx="4114800" cy="1200329"/>
          </a:xfrm>
          <a:prstGeom prst="rect">
            <a:avLst/>
          </a:prstGeom>
        </p:spPr>
        <p:txBody>
          <a:bodyPr wrap="square">
            <a:spAutoFit/>
          </a:bodyPr>
          <a:lstStyle/>
          <a:p>
            <a:r>
              <a:rPr lang="uk-UA" sz="2400" dirty="0" smtClean="0">
                <a:latin typeface="Times New Roman" pitchFamily="18" charset="0"/>
                <a:cs typeface="Times New Roman" pitchFamily="18" charset="0"/>
              </a:rPr>
              <a:t>Кріплення зависів при навішуванні дверей: а – ліві; б – праві.</a:t>
            </a:r>
            <a:endParaRPr lang="uk-UA" sz="2400" dirty="0">
              <a:latin typeface="Times New Roman" pitchFamily="18" charset="0"/>
              <a:cs typeface="Times New Roman" pitchFamily="18" charset="0"/>
            </a:endParaRPr>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2213" t="14179" r="50000" b="9702"/>
          <a:stretch/>
        </p:blipFill>
        <p:spPr bwMode="auto">
          <a:xfrm>
            <a:off x="960120" y="1149759"/>
            <a:ext cx="4846320" cy="55170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1738306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844040" y="2584655"/>
            <a:ext cx="3215640" cy="36953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1447800" y="223302"/>
            <a:ext cx="10622280" cy="2308324"/>
          </a:xfrm>
          <a:prstGeom prst="rect">
            <a:avLst/>
          </a:prstGeom>
        </p:spPr>
        <p:txBody>
          <a:bodyPr wrap="square">
            <a:spAutoFit/>
          </a:bodyPr>
          <a:lstStyle/>
          <a:p>
            <a:pPr algn="ctr"/>
            <a:r>
              <a:rPr lang="uk-UA" sz="2400" b="1" dirty="0" smtClean="0">
                <a:effectLst>
                  <a:outerShdw blurRad="38100" dist="38100" dir="2700000" algn="tl">
                    <a:srgbClr val="000000">
                      <a:alpha val="43137"/>
                    </a:srgbClr>
                  </a:outerShdw>
                </a:effectLst>
                <a:latin typeface="Times New Roman" pitchFamily="18" charset="0"/>
                <a:cs typeface="Times New Roman" pitchFamily="18" charset="0"/>
              </a:rPr>
              <a:t>Як розмітити гнізда для зависів</a:t>
            </a:r>
          </a:p>
          <a:p>
            <a:r>
              <a:rPr lang="uk-UA" sz="2000" dirty="0" smtClean="0">
                <a:latin typeface="Times New Roman" pitchFamily="18" charset="0"/>
                <a:cs typeface="Times New Roman" pitchFamily="18" charset="0"/>
              </a:rPr>
              <a:t>Проведіть лінію поперек завісного торця дверей на відстані 150 - 200 мм від верхнього та нижнього краю. Додайте завісу до цієї лінії і на тому ж торці позначте нижній край завіси. Рейсмусом, поставленим на відстань між краєм карти пластини та серединою завіси, прокресліть лінію від лицьового боку дверей по її торцю, з'єднавши дві раніше нанесені лінії. Тепер поставте рейсмус на відстань, що дорівнює товщині карти пластини, і нанесіть цю відстань на лицьову сторону дверей. </a:t>
            </a:r>
            <a:endParaRPr lang="ru-RU" dirty="0"/>
          </a:p>
        </p:txBody>
      </p:sp>
      <p:pic>
        <p:nvPicPr>
          <p:cNvPr id="2053" name="Picture 5"/>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67800"/>
          <a:stretch/>
        </p:blipFill>
        <p:spPr bwMode="auto">
          <a:xfrm>
            <a:off x="6240780" y="2375971"/>
            <a:ext cx="3070860" cy="411275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5868991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83985" y="625733"/>
            <a:ext cx="6948954" cy="523220"/>
          </a:xfrm>
          <a:prstGeom prst="rect">
            <a:avLst/>
          </a:prstGeom>
        </p:spPr>
        <p:txBody>
          <a:bodyPr wrap="none">
            <a:spAutoFit/>
          </a:bodyPr>
          <a:lstStyle/>
          <a:p>
            <a:r>
              <a:rPr lang="uk-UA" sz="2800" dirty="0" smtClean="0">
                <a:latin typeface="Times New Roman" pitchFamily="18" charset="0"/>
                <a:cs typeface="Times New Roman" pitchFamily="18" charset="0"/>
              </a:rPr>
              <a:t>Замість олівця можна використовувати ніж. </a:t>
            </a:r>
            <a:endParaRPr lang="uk-UA" sz="2800"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785643" y="1465898"/>
            <a:ext cx="6983197" cy="48184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840915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463040" y="263664"/>
            <a:ext cx="10728960" cy="2616101"/>
          </a:xfrm>
          <a:prstGeom prst="rect">
            <a:avLst/>
          </a:prstGeom>
        </p:spPr>
        <p:txBody>
          <a:bodyPr wrap="square">
            <a:spAutoFit/>
          </a:bodyPr>
          <a:lstStyle/>
          <a:p>
            <a:r>
              <a:rPr lang="uk-UA" dirty="0" smtClean="0">
                <a:latin typeface="Times New Roman" pitchFamily="18" charset="0"/>
                <a:cs typeface="Times New Roman" pitchFamily="18" charset="0"/>
              </a:rPr>
              <a:t>Візьміть стамеску зі скошеним лезом такої ж ширини, як заглиблення. Поставте стамеску скосом у бік поглиблюваної частини, поперек заглиблення на відстані 2 мм від краю і сильно вдарте киянкою, щоб прорізати полотно дверей на глибину, рівну товщині завісової пластини (карти). Те саме зробіть і на іншому кінці розмітки. Потім поставте лезо стамески у нанесеної на торці лінії, паралельній лицьовій стороні дверей, і робіть вибірку до неї. Тримайте стамеску скосом вниз під кутом 45 градусів упоперек заглиблення. По стамеску бийте різкими ударами. Потім переверніть стамеску скосом вгору, поставте її на лінію, нанесену на лицьову сторону дверей, і вибирайте деревину у напрямку задньої межі поглиблення. Після цього поставте стамеску прямовисно і ріжте зверху вниз від верхньої та нижньої позначок, щоб підрівняти краї та вичистити поглиблення. Те саме проробіть і з іншими поглибленнями</a:t>
            </a:r>
            <a:r>
              <a:rPr lang="uk-UA" sz="2000" dirty="0" smtClean="0">
                <a:latin typeface="Times New Roman" pitchFamily="18" charset="0"/>
                <a:cs typeface="Times New Roman" pitchFamily="18" charset="0"/>
              </a:rPr>
              <a:t>.</a:t>
            </a:r>
            <a:endParaRPr lang="uk-UA" sz="2000" dirty="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1219200" y="2985361"/>
            <a:ext cx="6339840" cy="33812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r="68000"/>
          <a:stretch/>
        </p:blipFill>
        <p:spPr bwMode="auto">
          <a:xfrm>
            <a:off x="8313420" y="2858195"/>
            <a:ext cx="3368040" cy="388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177138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stretch>
            <a:fillRect/>
          </a:stretch>
        </p:blipFill>
        <p:spPr>
          <a:xfrm>
            <a:off x="6888480" y="1737359"/>
            <a:ext cx="5029200" cy="3769173"/>
          </a:xfrm>
          <a:prstGeom prst="round2DiagRect">
            <a:avLst>
              <a:gd name="adj1" fmla="val 16667"/>
              <a:gd name="adj2" fmla="val 0"/>
            </a:avLst>
          </a:prstGeom>
          <a:ln w="88900" cap="sq">
            <a:solidFill>
              <a:schemeClr val="accent1">
                <a:lumMod val="75000"/>
              </a:schemeClr>
            </a:solidFill>
            <a:miter lim="800000"/>
          </a:ln>
          <a:effectLst>
            <a:outerShdw blurRad="254000" algn="tl" rotWithShape="0">
              <a:srgbClr val="000000">
                <a:alpha val="43000"/>
              </a:srgbClr>
            </a:outerShdw>
          </a:effectLst>
        </p:spPr>
      </p:pic>
      <p:sp>
        <p:nvSpPr>
          <p:cNvPr id="5" name="Прямоугольник 4"/>
          <p:cNvSpPr/>
          <p:nvPr/>
        </p:nvSpPr>
        <p:spPr>
          <a:xfrm>
            <a:off x="1859280" y="761107"/>
            <a:ext cx="10058400" cy="461665"/>
          </a:xfrm>
          <a:prstGeom prst="rect">
            <a:avLst/>
          </a:prstGeom>
        </p:spPr>
        <p:txBody>
          <a:bodyPr wrap="square">
            <a:spAutoFit/>
          </a:bodyPr>
          <a:lstStyle/>
          <a:p>
            <a:r>
              <a:rPr lang="uk-UA" sz="2400" dirty="0" smtClean="0">
                <a:latin typeface="Times New Roman" pitchFamily="18" charset="0"/>
                <a:cs typeface="Times New Roman" pitchFamily="18" charset="0"/>
              </a:rPr>
              <a:t>Прикладаємо завісу, вирівнюючи по краю та наколюємо  отвори шилом.</a:t>
            </a:r>
            <a:endParaRPr lang="uk-UA" sz="2400" dirty="0">
              <a:latin typeface="Times New Roman" pitchFamily="18" charset="0"/>
              <a:cs typeface="Times New Roman" pitchFamily="18" charset="0"/>
            </a:endParaRPr>
          </a:p>
        </p:txBody>
      </p:sp>
      <p:pic>
        <p:nvPicPr>
          <p:cNvPr id="6146" name="Picture 2"/>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l="33799" r="34013" b="66658"/>
          <a:stretch/>
        </p:blipFill>
        <p:spPr bwMode="auto">
          <a:xfrm>
            <a:off x="502919" y="2598092"/>
            <a:ext cx="6050281" cy="333027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93286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Lst>
          </a:blip>
          <a:stretch>
            <a:fillRect/>
          </a:stretch>
        </p:blipFill>
        <p:spPr>
          <a:xfrm>
            <a:off x="3550104" y="1234440"/>
            <a:ext cx="5685335" cy="5067364"/>
          </a:xfrm>
          <a:prstGeom prst="round2DiagRect">
            <a:avLst>
              <a:gd name="adj1" fmla="val 16667"/>
              <a:gd name="adj2" fmla="val 0"/>
            </a:avLst>
          </a:prstGeom>
          <a:ln w="88900" cap="sq">
            <a:solidFill>
              <a:schemeClr val="accent1">
                <a:lumMod val="75000"/>
              </a:schemeClr>
            </a:solidFill>
            <a:miter lim="800000"/>
          </a:ln>
          <a:effectLst>
            <a:outerShdw blurRad="254000" algn="tl" rotWithShape="0">
              <a:srgbClr val="000000">
                <a:alpha val="43000"/>
              </a:srgbClr>
            </a:outerShdw>
          </a:effectLst>
        </p:spPr>
      </p:pic>
      <p:sp>
        <p:nvSpPr>
          <p:cNvPr id="4" name="Прямоугольник 3"/>
          <p:cNvSpPr/>
          <p:nvPr/>
        </p:nvSpPr>
        <p:spPr>
          <a:xfrm>
            <a:off x="4476304" y="498901"/>
            <a:ext cx="4312014" cy="523220"/>
          </a:xfrm>
          <a:prstGeom prst="rect">
            <a:avLst/>
          </a:prstGeom>
        </p:spPr>
        <p:txBody>
          <a:bodyPr wrap="none">
            <a:spAutoFit/>
          </a:bodyPr>
          <a:lstStyle/>
          <a:p>
            <a:r>
              <a:rPr lang="uk-UA" sz="2800" dirty="0" smtClean="0">
                <a:latin typeface="Times New Roman" pitchFamily="18" charset="0"/>
                <a:cs typeface="Times New Roman" pitchFamily="18" charset="0"/>
              </a:rPr>
              <a:t>Засвердлюємо під шурупи.</a:t>
            </a:r>
            <a:endParaRPr lang="uk-UA" sz="2800" dirty="0">
              <a:latin typeface="Times New Roman" pitchFamily="18" charset="0"/>
              <a:cs typeface="Times New Roman" pitchFamily="18" charset="0"/>
            </a:endParaRPr>
          </a:p>
        </p:txBody>
      </p:sp>
    </p:spTree>
    <p:extLst>
      <p:ext uri="{BB962C8B-B14F-4D97-AF65-F5344CB8AC3E}">
        <p14:creationId xmlns:p14="http://schemas.microsoft.com/office/powerpoint/2010/main" xmlns="" val="23983105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2431487" y="1419225"/>
            <a:ext cx="8111490" cy="50291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Прямоугольник 5"/>
          <p:cNvSpPr/>
          <p:nvPr/>
        </p:nvSpPr>
        <p:spPr>
          <a:xfrm>
            <a:off x="3642992" y="775454"/>
            <a:ext cx="4254626" cy="461665"/>
          </a:xfrm>
          <a:prstGeom prst="rect">
            <a:avLst/>
          </a:prstGeom>
        </p:spPr>
        <p:txBody>
          <a:bodyPr wrap="none">
            <a:spAutoFit/>
          </a:bodyPr>
          <a:lstStyle/>
          <a:p>
            <a:r>
              <a:rPr lang="uk-UA" sz="2400" dirty="0" smtClean="0">
                <a:latin typeface="Times New Roman" pitchFamily="18" charset="0"/>
                <a:cs typeface="Times New Roman" pitchFamily="18" charset="0"/>
              </a:rPr>
              <a:t>Закріплюємо завісу шурупами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xmlns="" val="22440966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606040" y="466190"/>
            <a:ext cx="7711440" cy="523220"/>
          </a:xfrm>
          <a:prstGeom prst="rect">
            <a:avLst/>
          </a:prstGeom>
        </p:spPr>
        <p:txBody>
          <a:bodyPr wrap="square">
            <a:spAutoFit/>
          </a:bodyPr>
          <a:lstStyle/>
          <a:p>
            <a:r>
              <a:rPr lang="uk-UA" sz="2800" dirty="0" smtClean="0">
                <a:latin typeface="Times New Roman" pitchFamily="18" charset="0"/>
                <a:cs typeface="Times New Roman" pitchFamily="18" charset="0"/>
              </a:rPr>
              <a:t>Так само, і на коробці - вибираємо паз  під завісу.</a:t>
            </a:r>
            <a:endParaRPr lang="uk-UA" sz="2800" dirty="0">
              <a:latin typeface="Times New Roman" pitchFamily="18" charset="0"/>
              <a:cs typeface="Times New Roman" pitchFamily="18" charset="0"/>
            </a:endParaRPr>
          </a:p>
        </p:txBody>
      </p:sp>
      <p:pic>
        <p:nvPicPr>
          <p:cNvPr id="7170" name="Picture 2"/>
          <p:cNvPicPr>
            <a:picLocks noChangeAspect="1" noChangeArrowheads="1"/>
          </p:cNvPicPr>
          <p:nvPr/>
        </p:nvPicPr>
        <p:blipFill rotWithShape="1">
          <a:blip r:embed="rId2" cstate="print">
            <a:extLst>
              <a:ext uri="{BEBA8EAE-BF5A-486C-A8C5-ECC9F3942E4B}">
                <a14:imgProps xmlns:a14="http://schemas.microsoft.com/office/drawing/2010/main" xmlns="">
                  <a14:imgLayer r:embed="rId3">
                    <a14:imgEffect>
                      <a14:sharpenSoften amount="25000"/>
                    </a14:imgEffect>
                  </a14:imgLayer>
                </a14:imgProps>
              </a:ext>
              <a:ext uri="{28A0092B-C50C-407E-A947-70E740481C1C}">
                <a14:useLocalDpi xmlns:a14="http://schemas.microsoft.com/office/drawing/2010/main" xmlns="" val="0"/>
              </a:ext>
            </a:extLst>
          </a:blip>
          <a:srcRect l="50000"/>
          <a:stretch/>
        </p:blipFill>
        <p:spPr bwMode="auto">
          <a:xfrm rot="5400000">
            <a:off x="6070323" y="493665"/>
            <a:ext cx="4623353" cy="638476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51560" y="1566611"/>
            <a:ext cx="3846830" cy="4431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1255225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stretch>
            <a:fillRect/>
          </a:stretch>
        </p:blipFill>
        <p:spPr>
          <a:xfrm>
            <a:off x="3972492" y="1733006"/>
            <a:ext cx="4245428" cy="4255032"/>
          </a:xfrm>
          <a:prstGeom prst="round2DiagRect">
            <a:avLst>
              <a:gd name="adj1" fmla="val 16667"/>
              <a:gd name="adj2" fmla="val 0"/>
            </a:avLst>
          </a:prstGeom>
          <a:ln w="88900" cap="sq">
            <a:solidFill>
              <a:schemeClr val="accent1">
                <a:lumMod val="75000"/>
              </a:schemeClr>
            </a:solidFill>
            <a:miter lim="800000"/>
          </a:ln>
          <a:effectLst>
            <a:outerShdw blurRad="254000" algn="tl" rotWithShape="0">
              <a:srgbClr val="000000">
                <a:alpha val="43000"/>
              </a:srgbClr>
            </a:outerShdw>
          </a:effectLst>
        </p:spPr>
      </p:pic>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614103" y="560070"/>
            <a:ext cx="5608624" cy="82677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21012474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cstate="print"/>
          <a:stretch>
            <a:fillRect/>
          </a:stretch>
        </p:blipFill>
        <p:spPr>
          <a:xfrm>
            <a:off x="3642360" y="1355879"/>
            <a:ext cx="4725589" cy="4917241"/>
          </a:xfrm>
          <a:prstGeom prst="round2DiagRect">
            <a:avLst>
              <a:gd name="adj1" fmla="val 16667"/>
              <a:gd name="adj2" fmla="val 0"/>
            </a:avLst>
          </a:prstGeom>
          <a:ln w="88900" cap="sq">
            <a:solidFill>
              <a:schemeClr val="accent1">
                <a:lumMod val="75000"/>
              </a:schemeClr>
            </a:solidFill>
            <a:miter lim="800000"/>
          </a:ln>
          <a:effectLst>
            <a:outerShdw blurRad="254000" algn="tl" rotWithShape="0">
              <a:srgbClr val="000000">
                <a:alpha val="43000"/>
              </a:srgbClr>
            </a:outerShdw>
          </a:effectLst>
        </p:spPr>
      </p:pic>
      <p:sp>
        <p:nvSpPr>
          <p:cNvPr id="4" name="Прямоугольник 3"/>
          <p:cNvSpPr/>
          <p:nvPr/>
        </p:nvSpPr>
        <p:spPr>
          <a:xfrm>
            <a:off x="3533555" y="546854"/>
            <a:ext cx="5779274" cy="523220"/>
          </a:xfrm>
          <a:prstGeom prst="rect">
            <a:avLst/>
          </a:prstGeom>
        </p:spPr>
        <p:txBody>
          <a:bodyPr wrap="none">
            <a:spAutoFit/>
          </a:bodyPr>
          <a:lstStyle/>
          <a:p>
            <a:r>
              <a:rPr lang="uk-UA" sz="2800" dirty="0" smtClean="0">
                <a:latin typeface="Times New Roman" pitchFamily="18" charset="0"/>
                <a:cs typeface="Times New Roman" pitchFamily="18" charset="0"/>
              </a:rPr>
              <a:t>Перевіряємо правильність притвору.</a:t>
            </a:r>
            <a:endParaRPr lang="uk-UA" sz="2800" dirty="0">
              <a:latin typeface="Times New Roman" pitchFamily="18" charset="0"/>
              <a:cs typeface="Times New Roman" pitchFamily="18" charset="0"/>
            </a:endParaRPr>
          </a:p>
        </p:txBody>
      </p:sp>
    </p:spTree>
    <p:extLst>
      <p:ext uri="{BB962C8B-B14F-4D97-AF65-F5344CB8AC3E}">
        <p14:creationId xmlns:p14="http://schemas.microsoft.com/office/powerpoint/2010/main" xmlns="" val="37970788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39440" y="659674"/>
            <a:ext cx="6248400" cy="711926"/>
          </a:xfrm>
          <a:prstGeom prst="roundRect">
            <a:avLst/>
          </a:prstGeom>
          <a:solidFill>
            <a:schemeClr val="bg2">
              <a:lumMod val="75000"/>
            </a:schemeClr>
          </a:solidFill>
          <a:ln w="76200">
            <a:solidFill>
              <a:schemeClr val="accent1">
                <a:lumMod val="75000"/>
              </a:schemeClr>
            </a:solidFill>
          </a:ln>
        </p:spPr>
        <p:txBody>
          <a:bodyPr>
            <a:noAutofit/>
          </a:bodyPr>
          <a:lstStyle/>
          <a:p>
            <a:pPr algn="ctr"/>
            <a:r>
              <a:rPr lang="uk-UA" b="1" dirty="0" smtClean="0">
                <a:latin typeface="Times New Roman" pitchFamily="18" charset="0"/>
                <a:cs typeface="Times New Roman" pitchFamily="18" charset="0"/>
              </a:rPr>
              <a:t>Як загвинчувати шурупи?</a:t>
            </a:r>
            <a:endParaRPr lang="uk-UA" b="1" dirty="0">
              <a:latin typeface="Times New Roman" pitchFamily="18" charset="0"/>
              <a:cs typeface="Times New Roman" pitchFamily="18" charset="0"/>
            </a:endParaRPr>
          </a:p>
        </p:txBody>
      </p:sp>
      <p:sp>
        <p:nvSpPr>
          <p:cNvPr id="3" name="Объект 2"/>
          <p:cNvSpPr>
            <a:spLocks noGrp="1"/>
          </p:cNvSpPr>
          <p:nvPr>
            <p:ph idx="1"/>
          </p:nvPr>
        </p:nvSpPr>
        <p:spPr>
          <a:xfrm>
            <a:off x="1663285" y="1752600"/>
            <a:ext cx="9895166" cy="1828800"/>
          </a:xfrm>
        </p:spPr>
        <p:txBody>
          <a:bodyPr>
            <a:noAutofit/>
          </a:bodyPr>
          <a:lstStyle/>
          <a:p>
            <a:pPr>
              <a:defRPr/>
            </a:pPr>
            <a:r>
              <a:rPr lang="uk-UA" sz="2400" dirty="0" smtClean="0">
                <a:latin typeface="Times New Roman" pitchFamily="18" charset="0"/>
                <a:cs typeface="Times New Roman" pitchFamily="18" charset="0"/>
              </a:rPr>
              <a:t>Перед тим як почати вкручувати шуруп, необхідно намітити в деревині невеликий отвір.</a:t>
            </a:r>
          </a:p>
          <a:p>
            <a:pPr>
              <a:defRPr/>
            </a:pPr>
            <a:r>
              <a:rPr lang="uk-UA" sz="2400" dirty="0" smtClean="0">
                <a:latin typeface="Times New Roman" pitchFamily="18" charset="0"/>
                <a:cs typeface="Times New Roman" pitchFamily="18" charset="0"/>
              </a:rPr>
              <a:t>Столярне шило дозволяє намітити отвір для шурупів із великою точністю.</a:t>
            </a:r>
            <a:endParaRPr lang="uk-UA" sz="2400" dirty="0">
              <a:latin typeface="Times New Roman" pitchFamily="18" charset="0"/>
              <a:cs typeface="Times New Roman" pitchFamily="18" charset="0"/>
            </a:endParaRPr>
          </a:p>
        </p:txBody>
      </p:sp>
      <p:sp>
        <p:nvSpPr>
          <p:cNvPr id="5" name="Объект 2"/>
          <p:cNvSpPr txBox="1">
            <a:spLocks/>
          </p:cNvSpPr>
          <p:nvPr/>
        </p:nvSpPr>
        <p:spPr>
          <a:xfrm>
            <a:off x="1693765" y="3725089"/>
            <a:ext cx="9895166" cy="2736671"/>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buClr>
                <a:srgbClr val="F0A22E"/>
              </a:buClr>
              <a:defRPr/>
            </a:pPr>
            <a:r>
              <a:rPr lang="uk-UA" sz="2400" dirty="0" smtClean="0">
                <a:solidFill>
                  <a:prstClr val="black">
                    <a:lumMod val="75000"/>
                    <a:lumOff val="25000"/>
                  </a:prstClr>
                </a:solidFill>
                <a:latin typeface="Times New Roman" pitchFamily="18" charset="0"/>
                <a:cs typeface="Times New Roman" pitchFamily="18" charset="0"/>
              </a:rPr>
              <a:t>Вгвинчуйте шуруп спочатку вручну, потім викруткою, кінець якої повинен упиратися в середину долоні.</a:t>
            </a:r>
          </a:p>
          <a:p>
            <a:pPr>
              <a:lnSpc>
                <a:spcPct val="90000"/>
              </a:lnSpc>
              <a:buClr>
                <a:srgbClr val="F0A22E"/>
              </a:buClr>
              <a:defRPr/>
            </a:pPr>
            <a:r>
              <a:rPr lang="uk-UA" sz="2400" dirty="0" smtClean="0">
                <a:solidFill>
                  <a:prstClr val="black">
                    <a:lumMod val="75000"/>
                    <a:lumOff val="25000"/>
                  </a:prstClr>
                </a:solidFill>
                <a:latin typeface="Times New Roman" pitchFamily="18" charset="0"/>
                <a:cs typeface="Times New Roman" pitchFamily="18" charset="0"/>
              </a:rPr>
              <a:t>При цьому ти весь час натискаєш на викрутку, збільшуючи зусилля в міру того, як шуруп все більше заглиблюється в деревину.</a:t>
            </a:r>
          </a:p>
          <a:p>
            <a:pPr>
              <a:lnSpc>
                <a:spcPct val="90000"/>
              </a:lnSpc>
              <a:buClr>
                <a:srgbClr val="F0A22E"/>
              </a:buClr>
              <a:defRPr/>
            </a:pPr>
            <a:r>
              <a:rPr lang="uk-UA" sz="2400" dirty="0" smtClean="0">
                <a:solidFill>
                  <a:prstClr val="black">
                    <a:lumMod val="75000"/>
                    <a:lumOff val="25000"/>
                  </a:prstClr>
                </a:solidFill>
                <a:latin typeface="Times New Roman" pitchFamily="18" charset="0"/>
                <a:cs typeface="Times New Roman" pitchFamily="18" charset="0"/>
              </a:rPr>
              <a:t>Важливо стежити, щоб лезо викрутки не вискочило з прорізу шурупа і не зашкодило її.</a:t>
            </a:r>
            <a:endParaRPr lang="uk-UA" sz="2400" dirty="0">
              <a:solidFill>
                <a:prstClr val="black">
                  <a:lumMod val="75000"/>
                  <a:lumOff val="25000"/>
                </a:prstClr>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0080827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32760" y="324395"/>
            <a:ext cx="7117080" cy="864325"/>
          </a:xfrm>
          <a:prstGeom prst="roundRect">
            <a:avLst/>
          </a:prstGeom>
          <a:solidFill>
            <a:schemeClr val="bg2">
              <a:lumMod val="75000"/>
            </a:schemeClr>
          </a:solidFill>
          <a:ln w="76200">
            <a:solidFill>
              <a:schemeClr val="accent1">
                <a:lumMod val="75000"/>
              </a:schemeClr>
            </a:solidFill>
          </a:ln>
        </p:spPr>
        <p:txBody>
          <a:bodyPr>
            <a:noAutofit/>
          </a:bodyPr>
          <a:lstStyle/>
          <a:p>
            <a:pPr algn="ctr"/>
            <a:r>
              <a:rPr lang="uk-UA" sz="4000" b="1" dirty="0" smtClean="0">
                <a:latin typeface="Times New Roman" pitchFamily="18" charset="0"/>
                <a:cs typeface="Times New Roman" pitchFamily="18" charset="0"/>
              </a:rPr>
              <a:t>Перевірка на уважність</a:t>
            </a:r>
            <a:endParaRPr lang="uk-UA" sz="4000" b="1" dirty="0">
              <a:latin typeface="Times New Roman" pitchFamily="18" charset="0"/>
              <a:cs typeface="Times New Roman" pitchFamily="18" charset="0"/>
            </a:endParaRPr>
          </a:p>
        </p:txBody>
      </p:sp>
      <p:pic>
        <p:nvPicPr>
          <p:cNvPr id="4" name="Рисунок 3"/>
          <p:cNvPicPr>
            <a:picLocks noChangeAspect="1"/>
          </p:cNvPicPr>
          <p:nvPr/>
        </p:nvPicPr>
        <p:blipFill>
          <a:blip r:embed="rId2" cstate="print"/>
          <a:stretch>
            <a:fillRect/>
          </a:stretch>
        </p:blipFill>
        <p:spPr>
          <a:xfrm>
            <a:off x="10284006" y="1807027"/>
            <a:ext cx="1381125" cy="2286000"/>
          </a:xfrm>
          <a:prstGeom prst="rect">
            <a:avLst/>
          </a:prstGeom>
        </p:spPr>
      </p:pic>
      <p:sp>
        <p:nvSpPr>
          <p:cNvPr id="17" name="TextBox 16"/>
          <p:cNvSpPr txBox="1"/>
          <p:nvPr/>
        </p:nvSpPr>
        <p:spPr>
          <a:xfrm>
            <a:off x="1691640" y="1784703"/>
            <a:ext cx="8455206" cy="1754326"/>
          </a:xfrm>
          <a:prstGeom prst="rect">
            <a:avLst/>
          </a:prstGeom>
          <a:noFill/>
        </p:spPr>
        <p:txBody>
          <a:bodyPr wrap="square" rtlCol="0">
            <a:spAutoFit/>
          </a:bodyPr>
          <a:lstStyle/>
          <a:p>
            <a:pPr algn="ctr"/>
            <a:r>
              <a:rPr lang="uk-UA" sz="3600" b="1" i="1" dirty="0" smtClean="0">
                <a:solidFill>
                  <a:prstClr val="black"/>
                </a:solidFill>
                <a:latin typeface="Times New Roman" pitchFamily="18" charset="0"/>
                <a:cs typeface="Times New Roman" pitchFamily="18" charset="0"/>
              </a:rPr>
              <a:t>(Ви повинні вибрати ті операції, які потрібні при виконанні установки зависів та послідовно їх розташувати)</a:t>
            </a:r>
            <a:endParaRPr lang="uk-UA" sz="3600" b="1" i="1" dirty="0">
              <a:solidFill>
                <a:prstClr val="black"/>
              </a:solidFill>
              <a:latin typeface="Times New Roman" pitchFamily="18" charset="0"/>
              <a:cs typeface="Times New Roman" pitchFamily="18" charset="0"/>
            </a:endParaRPr>
          </a:p>
        </p:txBody>
      </p:sp>
      <p:sp>
        <p:nvSpPr>
          <p:cNvPr id="3" name="Прямоугольник 2"/>
          <p:cNvSpPr/>
          <p:nvPr/>
        </p:nvSpPr>
        <p:spPr>
          <a:xfrm>
            <a:off x="2468880" y="3890278"/>
            <a:ext cx="2316480" cy="1569660"/>
          </a:xfrm>
          <a:prstGeom prst="rect">
            <a:avLst/>
          </a:prstGeom>
        </p:spPr>
        <p:txBody>
          <a:bodyPr wrap="square">
            <a:spAutoFit/>
          </a:bodyPr>
          <a:lstStyle/>
          <a:p>
            <a:pPr marL="342900" indent="-342900">
              <a:buFont typeface="Wingdings" pitchFamily="2" charset="2"/>
              <a:buChar char="Ø"/>
            </a:pPr>
            <a:r>
              <a:rPr lang="uk-UA" sz="2400" dirty="0" smtClean="0">
                <a:solidFill>
                  <a:prstClr val="black"/>
                </a:solidFill>
                <a:latin typeface="Times New Roman" pitchFamily="18" charset="0"/>
                <a:cs typeface="Times New Roman" pitchFamily="18" charset="0"/>
              </a:rPr>
              <a:t>Свердління</a:t>
            </a:r>
          </a:p>
          <a:p>
            <a:pPr marL="342900" indent="-342900">
              <a:buFont typeface="Wingdings" pitchFamily="2" charset="2"/>
              <a:buChar char="Ø"/>
            </a:pPr>
            <a:r>
              <a:rPr lang="uk-UA" sz="2400" dirty="0" smtClean="0">
                <a:solidFill>
                  <a:prstClr val="black"/>
                </a:solidFill>
                <a:latin typeface="Times New Roman" pitchFamily="18" charset="0"/>
                <a:cs typeface="Times New Roman" pitchFamily="18" charset="0"/>
              </a:rPr>
              <a:t>Зачистка</a:t>
            </a:r>
          </a:p>
          <a:p>
            <a:pPr marL="342900" indent="-342900">
              <a:buFont typeface="Wingdings" pitchFamily="2" charset="2"/>
              <a:buChar char="Ø"/>
            </a:pPr>
            <a:r>
              <a:rPr lang="uk-UA" sz="2400" dirty="0" smtClean="0">
                <a:solidFill>
                  <a:prstClr val="black"/>
                </a:solidFill>
                <a:latin typeface="Times New Roman" pitchFamily="18" charset="0"/>
                <a:cs typeface="Times New Roman" pitchFamily="18" charset="0"/>
              </a:rPr>
              <a:t>Пиляння</a:t>
            </a:r>
          </a:p>
          <a:p>
            <a:pPr marL="342900" indent="-342900">
              <a:buFont typeface="Wingdings" pitchFamily="2" charset="2"/>
              <a:buChar char="Ø"/>
            </a:pPr>
            <a:r>
              <a:rPr lang="uk-UA" sz="2400" dirty="0" smtClean="0">
                <a:solidFill>
                  <a:prstClr val="black"/>
                </a:solidFill>
                <a:latin typeface="Times New Roman" pitchFamily="18" charset="0"/>
                <a:cs typeface="Times New Roman" pitchFamily="18" charset="0"/>
              </a:rPr>
              <a:t>Стругання</a:t>
            </a:r>
            <a:endParaRPr lang="uk-UA" sz="2400" dirty="0">
              <a:solidFill>
                <a:prstClr val="black"/>
              </a:solidFill>
              <a:latin typeface="Times New Roman" pitchFamily="18" charset="0"/>
              <a:cs typeface="Times New Roman" pitchFamily="18" charset="0"/>
            </a:endParaRPr>
          </a:p>
        </p:txBody>
      </p:sp>
      <p:sp>
        <p:nvSpPr>
          <p:cNvPr id="5" name="Прямоугольник 4"/>
          <p:cNvSpPr/>
          <p:nvPr/>
        </p:nvSpPr>
        <p:spPr>
          <a:xfrm>
            <a:off x="6269763" y="3977642"/>
            <a:ext cx="2721837" cy="1569660"/>
          </a:xfrm>
          <a:prstGeom prst="rect">
            <a:avLst/>
          </a:prstGeom>
        </p:spPr>
        <p:txBody>
          <a:bodyPr wrap="square">
            <a:spAutoFit/>
          </a:bodyPr>
          <a:lstStyle/>
          <a:p>
            <a:pPr marL="342900" indent="-342900">
              <a:buFont typeface="Wingdings" pitchFamily="2" charset="2"/>
              <a:buChar char="Ø"/>
            </a:pPr>
            <a:r>
              <a:rPr lang="uk-UA" sz="2400" dirty="0" smtClean="0">
                <a:solidFill>
                  <a:prstClr val="black"/>
                </a:solidFill>
                <a:latin typeface="Times New Roman" pitchFamily="18" charset="0"/>
                <a:cs typeface="Times New Roman" pitchFamily="18" charset="0"/>
              </a:rPr>
              <a:t>Розмітка</a:t>
            </a:r>
          </a:p>
          <a:p>
            <a:pPr marL="342900" indent="-342900">
              <a:buFont typeface="Wingdings" pitchFamily="2" charset="2"/>
              <a:buChar char="Ø"/>
            </a:pPr>
            <a:r>
              <a:rPr lang="uk-UA" sz="2400" dirty="0" smtClean="0">
                <a:solidFill>
                  <a:prstClr val="black"/>
                </a:solidFill>
                <a:latin typeface="Times New Roman" pitchFamily="18" charset="0"/>
                <a:cs typeface="Times New Roman" pitchFamily="18" charset="0"/>
              </a:rPr>
              <a:t>Лакування</a:t>
            </a:r>
          </a:p>
          <a:p>
            <a:pPr marL="342900" indent="-342900">
              <a:buFont typeface="Wingdings" pitchFamily="2" charset="2"/>
              <a:buChar char="Ø"/>
            </a:pPr>
            <a:r>
              <a:rPr lang="uk-UA" sz="2400" dirty="0" smtClean="0">
                <a:solidFill>
                  <a:prstClr val="black"/>
                </a:solidFill>
                <a:latin typeface="Times New Roman" pitchFamily="18" charset="0"/>
                <a:cs typeface="Times New Roman" pitchFamily="18" charset="0"/>
              </a:rPr>
              <a:t>Навішування</a:t>
            </a:r>
          </a:p>
          <a:p>
            <a:pPr marL="342900" indent="-342900">
              <a:buFont typeface="Wingdings" pitchFamily="2" charset="2"/>
              <a:buChar char="Ø"/>
            </a:pPr>
            <a:r>
              <a:rPr lang="uk-UA" sz="2400" dirty="0" smtClean="0">
                <a:solidFill>
                  <a:prstClr val="black"/>
                </a:solidFill>
                <a:latin typeface="Times New Roman" pitchFamily="18" charset="0"/>
                <a:cs typeface="Times New Roman" pitchFamily="18" charset="0"/>
              </a:rPr>
              <a:t>Вибирання паза</a:t>
            </a:r>
            <a:endParaRPr lang="uk-UA" sz="24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5078057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10284006" y="1426027"/>
            <a:ext cx="1381125" cy="2286000"/>
          </a:xfrm>
          <a:prstGeom prst="rect">
            <a:avLst/>
          </a:prstGeom>
        </p:spPr>
      </p:pic>
      <p:sp>
        <p:nvSpPr>
          <p:cNvPr id="17" name="TextBox 16"/>
          <p:cNvSpPr txBox="1"/>
          <p:nvPr/>
        </p:nvSpPr>
        <p:spPr>
          <a:xfrm>
            <a:off x="1295400" y="1664745"/>
            <a:ext cx="8455206" cy="1569660"/>
          </a:xfrm>
          <a:prstGeom prst="rect">
            <a:avLst/>
          </a:prstGeom>
          <a:noFill/>
        </p:spPr>
        <p:txBody>
          <a:bodyPr wrap="square" rtlCol="0">
            <a:spAutoFit/>
          </a:bodyPr>
          <a:lstStyle/>
          <a:p>
            <a:pPr algn="ctr"/>
            <a:r>
              <a:rPr lang="uk-UA" sz="3200" b="1" i="1" dirty="0" smtClean="0">
                <a:solidFill>
                  <a:prstClr val="black"/>
                </a:solidFill>
                <a:latin typeface="Times New Roman" pitchFamily="18" charset="0"/>
                <a:cs typeface="Times New Roman" pitchFamily="18" charset="0"/>
              </a:rPr>
              <a:t>(Ви повинні вибрати тільки ті інструменти, які потрібні для встановлення зависів)</a:t>
            </a:r>
            <a:endParaRPr lang="uk-UA" sz="3200" b="1" i="1" dirty="0">
              <a:solidFill>
                <a:prstClr val="black"/>
              </a:solidFill>
              <a:latin typeface="Times New Roman" pitchFamily="18" charset="0"/>
              <a:cs typeface="Times New Roman" pitchFamily="18" charset="0"/>
            </a:endParaRPr>
          </a:p>
        </p:txBody>
      </p:sp>
      <p:sp>
        <p:nvSpPr>
          <p:cNvPr id="6" name="Заголовок 1"/>
          <p:cNvSpPr>
            <a:spLocks noGrp="1"/>
          </p:cNvSpPr>
          <p:nvPr>
            <p:ph type="title"/>
          </p:nvPr>
        </p:nvSpPr>
        <p:spPr>
          <a:xfrm>
            <a:off x="3032760" y="324395"/>
            <a:ext cx="7117080" cy="864325"/>
          </a:xfrm>
          <a:prstGeom prst="roundRect">
            <a:avLst/>
          </a:prstGeom>
          <a:solidFill>
            <a:schemeClr val="bg2">
              <a:lumMod val="75000"/>
            </a:schemeClr>
          </a:solidFill>
          <a:ln w="76200">
            <a:solidFill>
              <a:schemeClr val="accent1">
                <a:lumMod val="75000"/>
              </a:schemeClr>
            </a:solidFill>
          </a:ln>
        </p:spPr>
        <p:txBody>
          <a:bodyPr>
            <a:noAutofit/>
          </a:bodyPr>
          <a:lstStyle/>
          <a:p>
            <a:pPr algn="ctr"/>
            <a:r>
              <a:rPr lang="uk-UA" sz="4000" b="1" dirty="0" smtClean="0">
                <a:latin typeface="Times New Roman" pitchFamily="18" charset="0"/>
                <a:cs typeface="Times New Roman" pitchFamily="18" charset="0"/>
              </a:rPr>
              <a:t>Перевірка на уважність</a:t>
            </a:r>
            <a:endParaRPr lang="uk-UA" sz="4000" b="1" dirty="0">
              <a:latin typeface="Times New Roman" pitchFamily="18" charset="0"/>
              <a:cs typeface="Times New Roman" pitchFamily="18" charset="0"/>
            </a:endParaRPr>
          </a:p>
        </p:txBody>
      </p:sp>
      <p:sp>
        <p:nvSpPr>
          <p:cNvPr id="5" name="Прямоугольник 4"/>
          <p:cNvSpPr/>
          <p:nvPr/>
        </p:nvSpPr>
        <p:spPr>
          <a:xfrm>
            <a:off x="2261643" y="3567723"/>
            <a:ext cx="2447517" cy="1631216"/>
          </a:xfrm>
          <a:prstGeom prst="rect">
            <a:avLst/>
          </a:prstGeom>
        </p:spPr>
        <p:txBody>
          <a:bodyPr wrap="square">
            <a:spAutoFit/>
          </a:bodyPr>
          <a:lstStyle/>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Молоток</a:t>
            </a:r>
          </a:p>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Наждачний папір</a:t>
            </a:r>
          </a:p>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Рубанок</a:t>
            </a:r>
          </a:p>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Циркуль</a:t>
            </a:r>
          </a:p>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Лінійка</a:t>
            </a:r>
            <a:endParaRPr lang="uk-UA" sz="2000" dirty="0">
              <a:solidFill>
                <a:prstClr val="black"/>
              </a:solidFill>
              <a:latin typeface="Times New Roman" pitchFamily="18" charset="0"/>
              <a:cs typeface="Times New Roman" pitchFamily="18" charset="0"/>
            </a:endParaRPr>
          </a:p>
        </p:txBody>
      </p:sp>
      <p:sp>
        <p:nvSpPr>
          <p:cNvPr id="7" name="Прямоугольник 6"/>
          <p:cNvSpPr/>
          <p:nvPr/>
        </p:nvSpPr>
        <p:spPr>
          <a:xfrm>
            <a:off x="6349024" y="3597592"/>
            <a:ext cx="2036037" cy="1631216"/>
          </a:xfrm>
          <a:prstGeom prst="rect">
            <a:avLst/>
          </a:prstGeom>
        </p:spPr>
        <p:txBody>
          <a:bodyPr wrap="square">
            <a:spAutoFit/>
          </a:bodyPr>
          <a:lstStyle/>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Шило</a:t>
            </a:r>
          </a:p>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Викрутка</a:t>
            </a:r>
          </a:p>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Лобзик</a:t>
            </a:r>
          </a:p>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Плоскогубці</a:t>
            </a:r>
          </a:p>
          <a:p>
            <a:pPr marL="342900" indent="-342900">
              <a:buFont typeface="Wingdings" pitchFamily="2" charset="2"/>
              <a:buChar char="Ø"/>
            </a:pPr>
            <a:r>
              <a:rPr lang="uk-UA" sz="2000" dirty="0" smtClean="0">
                <a:solidFill>
                  <a:prstClr val="black"/>
                </a:solidFill>
                <a:latin typeface="Times New Roman" pitchFamily="18" charset="0"/>
                <a:cs typeface="Times New Roman" pitchFamily="18" charset="0"/>
              </a:rPr>
              <a:t>Стамеска</a:t>
            </a:r>
            <a:endParaRPr lang="uk-UA" sz="20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2597533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34915" y="2398670"/>
            <a:ext cx="7411454" cy="1200329"/>
          </a:xfrm>
          <a:prstGeom prst="rect">
            <a:avLst/>
          </a:prstGeom>
          <a:noFill/>
        </p:spPr>
        <p:txBody>
          <a:bodyPr wrap="square" rtlCol="0">
            <a:spAutoFit/>
          </a:bodyPr>
          <a:lstStyle/>
          <a:p>
            <a:pPr algn="ctr"/>
            <a:r>
              <a:rPr lang="uk-UA" sz="7200" b="1" i="1" dirty="0" smtClean="0">
                <a:solidFill>
                  <a:prstClr val="black"/>
                </a:solidFill>
                <a:latin typeface="Times New Roman" pitchFamily="18" charset="0"/>
                <a:cs typeface="Times New Roman" pitchFamily="18" charset="0"/>
              </a:rPr>
              <a:t>Дякую за увагу!</a:t>
            </a:r>
            <a:endParaRPr lang="uk-UA" sz="7200" b="1" i="1" dirty="0">
              <a:solidFill>
                <a:prstClr val="black"/>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Легкий дым">
  <a:themeElements>
    <a:clrScheme name="Желтый и оранжевый">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917</TotalTime>
  <Words>2012</Words>
  <Application>Microsoft Office PowerPoint</Application>
  <PresentationFormat>Произвольный</PresentationFormat>
  <Paragraphs>104</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Легкий дым</vt:lpstr>
      <vt:lpstr>Установка дверних зависів</vt:lpstr>
      <vt:lpstr>Для навішування дверних полотен застосовують металеві завіси.  </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З чого виготовлені завіси?</vt:lpstr>
      <vt:lpstr>Завіси можуть бути накладними та врізними, правими та лівими позначаються вони так:</vt:lpstr>
      <vt:lpstr>Запам´ятайте!!!!</vt:lpstr>
      <vt:lpstr>Ліві і праві</vt:lpstr>
      <vt:lpstr>Установка зависів</vt:lpstr>
      <vt:lpstr>Слайд 18</vt:lpstr>
      <vt:lpstr>Слайд 19</vt:lpstr>
      <vt:lpstr>Слайд 20</vt:lpstr>
      <vt:lpstr>Слайд 21</vt:lpstr>
      <vt:lpstr>Слайд 22</vt:lpstr>
      <vt:lpstr>Слайд 23</vt:lpstr>
      <vt:lpstr>Слайд 24</vt:lpstr>
      <vt:lpstr>Слайд 25</vt:lpstr>
      <vt:lpstr>Слайд 26</vt:lpstr>
      <vt:lpstr>Як загвинчувати шурупи?</vt:lpstr>
      <vt:lpstr>Перевірка на уважність</vt:lpstr>
      <vt:lpstr>Перевірка на уважність</vt:lpstr>
      <vt:lpstr>Слайд 30</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Закрепление настенных предметов.  Установка форточек, оконных и дверных петель</dc:title>
  <dc:creator>Алексей</dc:creator>
  <cp:lastModifiedBy>Administrator</cp:lastModifiedBy>
  <cp:revision>145</cp:revision>
  <dcterms:created xsi:type="dcterms:W3CDTF">2017-03-19T03:00:22Z</dcterms:created>
  <dcterms:modified xsi:type="dcterms:W3CDTF">2024-01-18T13:18:21Z</dcterms:modified>
</cp:coreProperties>
</file>