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sldIdLst>
    <p:sldId id="309" r:id="rId2"/>
    <p:sldId id="328" r:id="rId3"/>
    <p:sldId id="293" r:id="rId4"/>
    <p:sldId id="294" r:id="rId5"/>
    <p:sldId id="295" r:id="rId6"/>
    <p:sldId id="325" r:id="rId7"/>
    <p:sldId id="327" r:id="rId8"/>
    <p:sldId id="326" r:id="rId9"/>
    <p:sldId id="318" r:id="rId10"/>
    <p:sldId id="319" r:id="rId11"/>
    <p:sldId id="320" r:id="rId12"/>
    <p:sldId id="316" r:id="rId13"/>
    <p:sldId id="317" r:id="rId14"/>
    <p:sldId id="299" r:id="rId15"/>
  </p:sldIdLst>
  <p:sldSz cx="9144000" cy="6858000" type="screen4x3"/>
  <p:notesSz cx="6858000" cy="994568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000000"/>
    <a:srgbClr val="FF7C80"/>
    <a:srgbClr val="CCFF66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60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xmlns="" id="{DE12BEC6-D92E-4899-B784-4D467121A5AC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5" name="Дата 15">
            <a:extLst>
              <a:ext uri="{FF2B5EF4-FFF2-40B4-BE49-F238E27FC236}">
                <a16:creationId xmlns:a16="http://schemas.microsoft.com/office/drawing/2014/main" xmlns="" id="{582A0A86-B7B6-4B2F-B379-904B52C07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Нижний колонтитул 1">
            <a:extLst>
              <a:ext uri="{FF2B5EF4-FFF2-40B4-BE49-F238E27FC236}">
                <a16:creationId xmlns:a16="http://schemas.microsoft.com/office/drawing/2014/main" xmlns="" id="{BD0A0FB3-96E4-4981-B655-BCF8780FD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7" name="Номер слайда 14">
            <a:extLst>
              <a:ext uri="{FF2B5EF4-FFF2-40B4-BE49-F238E27FC236}">
                <a16:creationId xmlns:a16="http://schemas.microsoft.com/office/drawing/2014/main" xmlns="" id="{7C9010EE-EFD8-4E46-834D-5FC115AD00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5DAE8B93-C723-40B8-9738-291EBC43C1B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08057666"/>
      </p:ext>
    </p:extLst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24">
            <a:extLst>
              <a:ext uri="{FF2B5EF4-FFF2-40B4-BE49-F238E27FC236}">
                <a16:creationId xmlns:a16="http://schemas.microsoft.com/office/drawing/2014/main" xmlns="" id="{70A49C5E-8C32-477B-9F67-85EC5C225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xmlns="" id="{1C509CAA-12D5-499C-B5AA-5A1A27917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Номер слайда 15">
            <a:extLst>
              <a:ext uri="{FF2B5EF4-FFF2-40B4-BE49-F238E27FC236}">
                <a16:creationId xmlns:a16="http://schemas.microsoft.com/office/drawing/2014/main" xmlns="" id="{3C0960EC-A925-4977-828A-B99AED118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fld id="{900026EE-153E-4513-A6EF-07CEF8831A4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84143714"/>
      </p:ext>
    </p:extLst>
  </p:cSld>
  <p:clrMapOvr>
    <a:masterClrMapping/>
  </p:clrMapOvr>
  <p:hf sldNum="0"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>
            <a:extLst>
              <a:ext uri="{FF2B5EF4-FFF2-40B4-BE49-F238E27FC236}">
                <a16:creationId xmlns:a16="http://schemas.microsoft.com/office/drawing/2014/main" xmlns="" id="{8A0F34E0-B6E4-49C2-BC7E-35F59E4157DA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18">
            <a:extLst>
              <a:ext uri="{FF2B5EF4-FFF2-40B4-BE49-F238E27FC236}">
                <a16:creationId xmlns:a16="http://schemas.microsoft.com/office/drawing/2014/main" xmlns="" id="{2D7FD554-F0B0-494C-B102-2B6823FD66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7" name="Нижний колонтитул 10">
            <a:extLst>
              <a:ext uri="{FF2B5EF4-FFF2-40B4-BE49-F238E27FC236}">
                <a16:creationId xmlns:a16="http://schemas.microsoft.com/office/drawing/2014/main" xmlns="" id="{1ACC8C48-0002-4A8F-BEFE-CA97887ED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9" name="Номер слайда 15">
            <a:extLst>
              <a:ext uri="{FF2B5EF4-FFF2-40B4-BE49-F238E27FC236}">
                <a16:creationId xmlns:a16="http://schemas.microsoft.com/office/drawing/2014/main" xmlns="" id="{73500D4F-EA28-485F-90CC-5D3E6E883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940D53-58E8-40F3-941C-BCA0C3A5685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613829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hf sldNum="0"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10">
            <a:extLst>
              <a:ext uri="{FF2B5EF4-FFF2-40B4-BE49-F238E27FC236}">
                <a16:creationId xmlns:a16="http://schemas.microsoft.com/office/drawing/2014/main" xmlns="" id="{EAA8BA6B-1876-48B3-A539-E8500EF8C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Нижний колонтитул 27">
            <a:extLst>
              <a:ext uri="{FF2B5EF4-FFF2-40B4-BE49-F238E27FC236}">
                <a16:creationId xmlns:a16="http://schemas.microsoft.com/office/drawing/2014/main" xmlns="" id="{1074C24D-AF22-4D86-8436-4D89FB754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7" name="Номер слайда 4">
            <a:extLst>
              <a:ext uri="{FF2B5EF4-FFF2-40B4-BE49-F238E27FC236}">
                <a16:creationId xmlns:a16="http://schemas.microsoft.com/office/drawing/2014/main" xmlns="" id="{54663292-A1F0-45DC-B627-5FEF3AFEF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F3BC8B-1E62-49BC-A24B-238B1227A82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3647322"/>
      </p:ext>
    </p:extLst>
  </p:cSld>
  <p:clrMapOvr>
    <a:masterClrMapping/>
  </p:clrMapOvr>
  <p:hf sldNum="0"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>
            <a:extLst>
              <a:ext uri="{FF2B5EF4-FFF2-40B4-BE49-F238E27FC236}">
                <a16:creationId xmlns:a16="http://schemas.microsoft.com/office/drawing/2014/main" xmlns="" id="{092EF4AF-847B-49BE-AAEE-62BD1F79E080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>
            <a:extLst>
              <a:ext uri="{FF2B5EF4-FFF2-40B4-BE49-F238E27FC236}">
                <a16:creationId xmlns:a16="http://schemas.microsoft.com/office/drawing/2014/main" xmlns="" id="{9B2363DA-A3E5-4B11-A26A-3301EBE58D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9" name="Нижний колонтитул 5">
            <a:extLst>
              <a:ext uri="{FF2B5EF4-FFF2-40B4-BE49-F238E27FC236}">
                <a16:creationId xmlns:a16="http://schemas.microsoft.com/office/drawing/2014/main" xmlns="" id="{C4F7E053-485E-49E9-9F48-AEF12884B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10" name="Номер слайда 6">
            <a:extLst>
              <a:ext uri="{FF2B5EF4-FFF2-40B4-BE49-F238E27FC236}">
                <a16:creationId xmlns:a16="http://schemas.microsoft.com/office/drawing/2014/main" xmlns="" id="{8EE96C40-8A2E-475A-94E4-6D1850047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fld id="{69F5C73A-D6FD-49FC-A149-241B67E8F9E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0071880"/>
      </p:ext>
    </p:extLst>
  </p:cSld>
  <p:clrMapOvr>
    <a:masterClrMapping/>
  </p:clrMapOvr>
  <p:hf sldNum="0"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10">
            <a:extLst>
              <a:ext uri="{FF2B5EF4-FFF2-40B4-BE49-F238E27FC236}">
                <a16:creationId xmlns:a16="http://schemas.microsoft.com/office/drawing/2014/main" xmlns="" id="{EAA8BA6B-1876-48B3-A539-E8500EF8C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4" name="Нижний колонтитул 27">
            <a:extLst>
              <a:ext uri="{FF2B5EF4-FFF2-40B4-BE49-F238E27FC236}">
                <a16:creationId xmlns:a16="http://schemas.microsoft.com/office/drawing/2014/main" xmlns="" id="{1074C24D-AF22-4D86-8436-4D89FB754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4663292-A1F0-45DC-B627-5FEF3AFEF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90F9F-B412-4C8A-875B-F1DD9C4A39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6874287"/>
      </p:ext>
    </p:extLst>
  </p:cSld>
  <p:clrMapOvr>
    <a:masterClrMapping/>
  </p:clrMapOvr>
  <p:hf sldNum="0"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>
            <a:extLst>
              <a:ext uri="{FF2B5EF4-FFF2-40B4-BE49-F238E27FC236}">
                <a16:creationId xmlns:a16="http://schemas.microsoft.com/office/drawing/2014/main" xmlns="" id="{060014CE-41E9-4D8C-BF74-3FB1E8C27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3" name="Нижний колонтитул 23">
            <a:extLst>
              <a:ext uri="{FF2B5EF4-FFF2-40B4-BE49-F238E27FC236}">
                <a16:creationId xmlns:a16="http://schemas.microsoft.com/office/drawing/2014/main" xmlns="" id="{112E5FDD-2AAE-4599-A7A3-8018B9523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4" name="Номер слайда 6">
            <a:extLst>
              <a:ext uri="{FF2B5EF4-FFF2-40B4-BE49-F238E27FC236}">
                <a16:creationId xmlns:a16="http://schemas.microsoft.com/office/drawing/2014/main" xmlns="" id="{DEDC8CF5-CB71-477D-BBE3-5E6070880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C4741F-6B5C-4C75-8870-8C5B9030015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1568924"/>
      </p:ext>
    </p:extLst>
  </p:cSld>
  <p:clrMapOvr>
    <a:masterClrMapping/>
  </p:clrMapOvr>
  <p:hf sldNum="0"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>
            <a:extLst>
              <a:ext uri="{FF2B5EF4-FFF2-40B4-BE49-F238E27FC236}">
                <a16:creationId xmlns:a16="http://schemas.microsoft.com/office/drawing/2014/main" xmlns="" id="{7FF6076E-1CCB-45C2-BE55-57A844233D9E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24">
            <a:extLst>
              <a:ext uri="{FF2B5EF4-FFF2-40B4-BE49-F238E27FC236}">
                <a16:creationId xmlns:a16="http://schemas.microsoft.com/office/drawing/2014/main" xmlns="" id="{4C247E0C-576D-4FAB-9887-081C6DE66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7" name="Нижний колонтитул 28">
            <a:extLst>
              <a:ext uri="{FF2B5EF4-FFF2-40B4-BE49-F238E27FC236}">
                <a16:creationId xmlns:a16="http://schemas.microsoft.com/office/drawing/2014/main" xmlns="" id="{E9469B30-2AA2-48AF-B28A-2CD097E0A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8" name="Номер слайда 6">
            <a:extLst>
              <a:ext uri="{FF2B5EF4-FFF2-40B4-BE49-F238E27FC236}">
                <a16:creationId xmlns:a16="http://schemas.microsoft.com/office/drawing/2014/main" xmlns="" id="{A533E0F9-9557-4DFD-A65D-B7A50588F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2DCA3B-C1E6-4433-BD8D-540E1F39922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3125424"/>
      </p:ext>
    </p:extLst>
  </p:cSld>
  <p:clrMapOvr>
    <a:masterClrMapping/>
  </p:clrMapOvr>
  <p:hf sldNum="0" hdr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6">
            <a:extLst>
              <a:ext uri="{FF2B5EF4-FFF2-40B4-BE49-F238E27FC236}">
                <a16:creationId xmlns:a16="http://schemas.microsoft.com/office/drawing/2014/main" xmlns="" id="{EA75D9E6-EA01-444F-BF94-5265AA8CA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xmlns="" id="{F4879E74-815D-4652-93A4-BA9AC9EB6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7" name="Номер слайда 30">
            <a:extLst>
              <a:ext uri="{FF2B5EF4-FFF2-40B4-BE49-F238E27FC236}">
                <a16:creationId xmlns:a16="http://schemas.microsoft.com/office/drawing/2014/main" xmlns="" id="{FE7B7069-FAE6-4614-9A32-6FED743FA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BFE8BC-1806-42F4-B22A-D434C5EBC5B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7938613"/>
      </p:ext>
    </p:extLst>
  </p:cSld>
  <p:clrMapOvr>
    <a:masterClrMapping/>
  </p:clrMapOvr>
  <p:hf sldNum="0" hd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10">
            <a:extLst>
              <a:ext uri="{FF2B5EF4-FFF2-40B4-BE49-F238E27FC236}">
                <a16:creationId xmlns:a16="http://schemas.microsoft.com/office/drawing/2014/main" xmlns="" id="{EAA8BA6B-1876-48B3-A539-E8500EF8C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5" name="Нижний колонтитул 27">
            <a:extLst>
              <a:ext uri="{FF2B5EF4-FFF2-40B4-BE49-F238E27FC236}">
                <a16:creationId xmlns:a16="http://schemas.microsoft.com/office/drawing/2014/main" xmlns="" id="{1074C24D-AF22-4D86-8436-4D89FB754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Номер слайда 4">
            <a:extLst>
              <a:ext uri="{FF2B5EF4-FFF2-40B4-BE49-F238E27FC236}">
                <a16:creationId xmlns:a16="http://schemas.microsoft.com/office/drawing/2014/main" xmlns="" id="{54663292-A1F0-45DC-B627-5FEF3AFEF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D351F1-CC52-456E-9D5D-4B8A85EDB73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6471509"/>
      </p:ext>
    </p:extLst>
  </p:cSld>
  <p:clrMapOvr>
    <a:masterClrMapping/>
  </p:clrMapOvr>
  <p:hf sldNum="0"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51A09F0-42D6-4D1F-B078-4A9226DB4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E040607-03A7-478C-A275-0BF4719E7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FCFC6B6-F9A3-448C-8B15-E1D97D040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E99A9C-FE74-4B28-BB7B-30AD8E7AFE4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87486448"/>
      </p:ext>
    </p:extLst>
  </p:cSld>
  <p:clrMapOvr>
    <a:masterClrMapping/>
  </p:clrMapOvr>
  <p:hf sldNum="0"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xmlns="" id="{9219201A-DA40-474E-B534-C7D724499945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  <a:endParaRPr lang="en-US" altLang="en-US" smtClean="0"/>
          </a:p>
        </p:txBody>
      </p:sp>
      <p:sp>
        <p:nvSpPr>
          <p:cNvPr id="11" name="Дата 10">
            <a:extLst>
              <a:ext uri="{FF2B5EF4-FFF2-40B4-BE49-F238E27FC236}">
                <a16:creationId xmlns:a16="http://schemas.microsoft.com/office/drawing/2014/main" xmlns="" id="{EAA8BA6B-1876-48B3-A539-E8500EF8C5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28" name="Нижний колонтитул 27">
            <a:extLst>
              <a:ext uri="{FF2B5EF4-FFF2-40B4-BE49-F238E27FC236}">
                <a16:creationId xmlns:a16="http://schemas.microsoft.com/office/drawing/2014/main" xmlns="" id="{1074C24D-AF22-4D86-8436-4D89FB754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r>
              <a:rPr lang="en-US"/>
              <a:t>Company Logo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54663292-A1F0-45DC-B627-5FEF3AFEFB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D38E27"/>
                </a:solidFill>
              </a:defRPr>
            </a:lvl1pPr>
          </a:lstStyle>
          <a:p>
            <a:fld id="{1AC1F54D-B1F1-411F-8257-D98ABE4BC58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" name="Заголовок 9">
            <a:extLst>
              <a:ext uri="{FF2B5EF4-FFF2-40B4-BE49-F238E27FC236}">
                <a16:creationId xmlns:a16="http://schemas.microsoft.com/office/drawing/2014/main" xmlns="" id="{E3587BBF-DAF8-4A9E-9BB5-91202FDC8C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xmlns="" id="{AA8E3C00-EB88-41EE-90EA-CD341135A918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cs typeface="+mn-cs"/>
            </a:endParaRPr>
          </a:p>
        </p:txBody>
      </p:sp>
      <p:sp>
        <p:nv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xmlns="" id="{9B94970F-75EA-4EC6-AA2C-5A5C26BFD466}"/>
              </a:ext>
            </a:extLst>
          </p:cNvPr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lang="en-US">
              <a:latin typeface="Arial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0" r:id="rId4"/>
    <p:sldLayoutId id="2147483807" r:id="rId5"/>
    <p:sldLayoutId id="2147483801" r:id="rId6"/>
    <p:sldLayoutId id="2147483808" r:id="rId7"/>
    <p:sldLayoutId id="2147483809" r:id="rId8"/>
    <p:sldLayoutId id="2147483810" r:id="rId9"/>
    <p:sldLayoutId id="2147483802" r:id="rId10"/>
    <p:sldLayoutId id="2147483811" r:id="rId11"/>
  </p:sldLayoutIdLst>
  <p:hf sldNum="0"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nstantia" panose="02030602050306030303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nstantia" panose="02030602050306030303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nstantia" panose="02030602050306030303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nstantia" panose="02030602050306030303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nstantia" panose="02030602050306030303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nstantia" panose="02030602050306030303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nstantia" panose="02030602050306030303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nstantia" panose="02030602050306030303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>
            <a:extLst>
              <a:ext uri="{FF2B5EF4-FFF2-40B4-BE49-F238E27FC236}">
                <a16:creationId xmlns:a16="http://schemas.microsoft.com/office/drawing/2014/main" xmlns="" id="{3BA74C96-331D-4919-B7CF-F26482340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9912" y="764704"/>
            <a:ext cx="5135488" cy="5242396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uk-UA" i="1" dirty="0">
                <a:solidFill>
                  <a:srgbClr val="0070C0"/>
                </a:solidFill>
              </a:rPr>
              <a:t>У цьому суспільстві головною метою освіти</a:t>
            </a:r>
            <a:r>
              <a:rPr lang="ru-RU" i="1" dirty="0">
                <a:solidFill>
                  <a:srgbClr val="0070C0"/>
                </a:solidFill>
              </a:rPr>
              <a:t/>
            </a:r>
            <a:br>
              <a:rPr lang="ru-RU" i="1" dirty="0">
                <a:solidFill>
                  <a:srgbClr val="0070C0"/>
                </a:solidFill>
              </a:rPr>
            </a:br>
            <a:r>
              <a:rPr lang="uk-UA" i="1" dirty="0">
                <a:solidFill>
                  <a:srgbClr val="0070C0"/>
                </a:solidFill>
              </a:rPr>
              <a:t>має бути розвиток і зміцнення творчих духовних сил людини. Освіта повинна бути доступною для всіх, а її методи сприяти самопізнанню та моральному</a:t>
            </a:r>
            <a:r>
              <a:rPr lang="en-US" i="1" dirty="0">
                <a:solidFill>
                  <a:srgbClr val="0070C0"/>
                </a:solidFill>
              </a:rPr>
              <a:t> </a:t>
            </a:r>
            <a:r>
              <a:rPr lang="uk-UA" i="1" dirty="0">
                <a:solidFill>
                  <a:srgbClr val="0070C0"/>
                </a:solidFill>
              </a:rPr>
              <a:t>вдосконаленню</a:t>
            </a:r>
            <a:br>
              <a:rPr lang="uk-UA" i="1" dirty="0">
                <a:solidFill>
                  <a:srgbClr val="0070C0"/>
                </a:solidFill>
              </a:rPr>
            </a:br>
            <a:r>
              <a:rPr lang="uk-UA" i="1" dirty="0">
                <a:solidFill>
                  <a:srgbClr val="0070C0"/>
                </a:solidFill>
              </a:rPr>
              <a:t/>
            </a:r>
            <a:br>
              <a:rPr lang="uk-UA" i="1" dirty="0">
                <a:solidFill>
                  <a:srgbClr val="0070C0"/>
                </a:solidFill>
              </a:rPr>
            </a:br>
            <a:r>
              <a:rPr lang="uk-UA" i="1" dirty="0" err="1">
                <a:solidFill>
                  <a:srgbClr val="0070C0"/>
                </a:solidFill>
              </a:rPr>
              <a:t>григорій</a:t>
            </a:r>
            <a:r>
              <a:rPr lang="uk-UA" i="1" dirty="0">
                <a:solidFill>
                  <a:srgbClr val="0070C0"/>
                </a:solidFill>
              </a:rPr>
              <a:t> сковорода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171301-4B66-4E7A-9C18-2C86CF2ED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uk-UA" dirty="0"/>
              <a:t>Початки дистанційного навчання</a:t>
            </a:r>
            <a:endParaRPr lang="en-US" dirty="0"/>
          </a:p>
        </p:txBody>
      </p:sp>
      <p:pic>
        <p:nvPicPr>
          <p:cNvPr id="13315" name="Picture 2" descr="Університетський коледж Лондона — Вікіпеді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155950"/>
            <a:ext cx="2381250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550" y="1344613"/>
            <a:ext cx="6692900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4" descr="Англійська шкільна форма для хлопчиків. Шкільна форма прийшла до нас з  Англії? Шкільна форма в Таїланді - найсексуальніш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063" y="3141663"/>
            <a:ext cx="2701925" cy="179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Box 5"/>
          <p:cNvSpPr txBox="1">
            <a:spLocks noChangeArrowheads="1"/>
          </p:cNvSpPr>
          <p:nvPr/>
        </p:nvSpPr>
        <p:spPr bwMode="auto">
          <a:xfrm>
            <a:off x="1403350" y="5513388"/>
            <a:ext cx="68405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uk-UA" altLang="ru-RU"/>
              <a:t>1836 рік Лондонський університет</a:t>
            </a:r>
            <a:endParaRPr lang="en-US" alt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>
            <a:extLst>
              <a:ext uri="{FF2B5EF4-FFF2-40B4-BE49-F238E27FC236}">
                <a16:creationId xmlns:a16="http://schemas.microsoft.com/office/drawing/2014/main" xmlns="" id="{E7592FB1-82B6-4FB4-8B5F-33A3F2120F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7188" y="714375"/>
            <a:ext cx="8472487" cy="8413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2800" dirty="0">
                <a:effectLst/>
              </a:rPr>
              <a:t>Під час дистанційного навчання використовуються такі основні елементи:</a:t>
            </a:r>
          </a:p>
        </p:txBody>
      </p:sp>
      <p:sp>
        <p:nvSpPr>
          <p:cNvPr id="38917" name="Rectangle 5"/>
          <p:cNvSpPr>
            <a:spLocks noGrp="1"/>
          </p:cNvSpPr>
          <p:nvPr>
            <p:ph type="body" sz="half" idx="4294967295"/>
          </p:nvPr>
        </p:nvSpPr>
        <p:spPr>
          <a:xfrm>
            <a:off x="676275" y="2071688"/>
            <a:ext cx="8467725" cy="4786312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endParaRPr lang="uk-UA" altLang="en-US" sz="2000" b="1" dirty="0" smtClean="0"/>
          </a:p>
          <a:p>
            <a:pPr algn="ctr" eaLnBrk="1" hangingPunct="1">
              <a:buFont typeface="Wingdings 2" pitchFamily="18" charset="2"/>
              <a:buNone/>
            </a:pPr>
            <a:endParaRPr lang="uk-UA" altLang="en-US" sz="2000" b="1" dirty="0" smtClean="0"/>
          </a:p>
          <a:p>
            <a:pPr algn="ctr" eaLnBrk="1" hangingPunct="1">
              <a:buFont typeface="Wingdings 2" pitchFamily="18" charset="2"/>
              <a:buNone/>
            </a:pPr>
            <a:endParaRPr lang="uk-UA" altLang="en-US" sz="2000" b="1" dirty="0" smtClean="0"/>
          </a:p>
          <a:p>
            <a:pPr eaLnBrk="1" hangingPunct="1">
              <a:buFont typeface="Wingdings 2" pitchFamily="18" charset="2"/>
              <a:buNone/>
            </a:pPr>
            <a:endParaRPr lang="uk-UA" altLang="en-US" sz="2000" b="1" dirty="0" smtClean="0"/>
          </a:p>
          <a:p>
            <a:pPr eaLnBrk="1" hangingPunct="1">
              <a:buFont typeface="Wingdings 2" pitchFamily="18" charset="2"/>
              <a:buNone/>
            </a:pPr>
            <a:endParaRPr lang="ru-RU" altLang="en-US" sz="2000" b="1" dirty="0" smtClean="0"/>
          </a:p>
        </p:txBody>
      </p:sp>
      <p:sp>
        <p:nvSpPr>
          <p:cNvPr id="38918" name="Oval 6"/>
          <p:cNvSpPr>
            <a:spLocks noChangeArrowheads="1"/>
          </p:cNvSpPr>
          <p:nvPr/>
        </p:nvSpPr>
        <p:spPr bwMode="auto">
          <a:xfrm>
            <a:off x="3357563" y="3571875"/>
            <a:ext cx="2571750" cy="1285875"/>
          </a:xfrm>
          <a:prstGeom prst="ellipse">
            <a:avLst/>
          </a:prstGeom>
          <a:gradFill rotWithShape="1">
            <a:gsLst>
              <a:gs pos="0">
                <a:srgbClr val="FF9900"/>
              </a:gs>
              <a:gs pos="100000">
                <a:srgbClr val="FFFF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FF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400">
                <a:solidFill>
                  <a:schemeClr val="tx1"/>
                </a:solidFill>
                <a:latin typeface="Arial" pitchFamily="34" charset="0"/>
              </a:rPr>
              <a:t>електронна пошта,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uk-UA" altLang="en-US" sz="140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>
                <a:solidFill>
                  <a:schemeClr val="tx1"/>
                </a:solidFill>
                <a:latin typeface="Arial" pitchFamily="34" charset="0"/>
              </a:rPr>
              <a:t>Google Classrom</a:t>
            </a:r>
            <a:endParaRPr lang="uk-UA" altLang="en-US" sz="14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38919" name="Oval 7"/>
          <p:cNvSpPr>
            <a:spLocks noChangeArrowheads="1"/>
          </p:cNvSpPr>
          <p:nvPr/>
        </p:nvSpPr>
        <p:spPr bwMode="auto">
          <a:xfrm>
            <a:off x="6215063" y="4357688"/>
            <a:ext cx="2428875" cy="928687"/>
          </a:xfrm>
          <a:prstGeom prst="ellipse">
            <a:avLst/>
          </a:prstGeom>
          <a:gradFill rotWithShape="1">
            <a:gsLst>
              <a:gs pos="0">
                <a:srgbClr val="FFFFFF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400">
                <a:solidFill>
                  <a:schemeClr val="tx1"/>
                </a:solidFill>
                <a:latin typeface="Arial" pitchFamily="34" charset="0"/>
              </a:rPr>
              <a:t> відеоконференції</a:t>
            </a:r>
          </a:p>
        </p:txBody>
      </p:sp>
      <p:sp>
        <p:nvSpPr>
          <p:cNvPr id="38920" name="Oval 8"/>
          <p:cNvSpPr>
            <a:spLocks noChangeArrowheads="1"/>
          </p:cNvSpPr>
          <p:nvPr/>
        </p:nvSpPr>
        <p:spPr bwMode="auto">
          <a:xfrm>
            <a:off x="785813" y="3214688"/>
            <a:ext cx="2500312" cy="928687"/>
          </a:xfrm>
          <a:prstGeom prst="ellipse">
            <a:avLst/>
          </a:prstGeom>
          <a:gradFill rotWithShape="1">
            <a:gsLst>
              <a:gs pos="0">
                <a:srgbClr val="00CCFF"/>
              </a:gs>
              <a:gs pos="100000">
                <a:srgbClr val="3366FF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3366FF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400">
                <a:solidFill>
                  <a:schemeClr val="tx1"/>
                </a:solidFill>
                <a:latin typeface="Arial" pitchFamily="34" charset="0"/>
              </a:rPr>
              <a:t>дистанційні заняття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en-US" sz="14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1" name="Стрелка вниз 10">
            <a:extLst>
              <a:ext uri="{FF2B5EF4-FFF2-40B4-BE49-F238E27FC236}">
                <a16:creationId xmlns:a16="http://schemas.microsoft.com/office/drawing/2014/main" xmlns="" id="{500AD30C-AA96-4FFF-8FD0-9C2510881AAB}"/>
              </a:ext>
            </a:extLst>
          </p:cNvPr>
          <p:cNvSpPr/>
          <p:nvPr/>
        </p:nvSpPr>
        <p:spPr>
          <a:xfrm>
            <a:off x="4214813" y="2571750"/>
            <a:ext cx="785812" cy="10001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3" name="Стрелка вниз 12">
            <a:extLst>
              <a:ext uri="{FF2B5EF4-FFF2-40B4-BE49-F238E27FC236}">
                <a16:creationId xmlns:a16="http://schemas.microsoft.com/office/drawing/2014/main" xmlns="" id="{8C6AAD10-44AA-4CCA-8100-BACE912A767D}"/>
              </a:ext>
            </a:extLst>
          </p:cNvPr>
          <p:cNvSpPr/>
          <p:nvPr/>
        </p:nvSpPr>
        <p:spPr>
          <a:xfrm>
            <a:off x="1714500" y="2571750"/>
            <a:ext cx="857250" cy="6429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Стрелка вниз 13">
            <a:extLst>
              <a:ext uri="{FF2B5EF4-FFF2-40B4-BE49-F238E27FC236}">
                <a16:creationId xmlns:a16="http://schemas.microsoft.com/office/drawing/2014/main" xmlns="" id="{0D1AB566-FFB4-4A11-9368-9516E2AA3D5A}"/>
              </a:ext>
            </a:extLst>
          </p:cNvPr>
          <p:cNvSpPr/>
          <p:nvPr/>
        </p:nvSpPr>
        <p:spPr>
          <a:xfrm>
            <a:off x="6786563" y="2571750"/>
            <a:ext cx="857250" cy="13573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mph" presetSubtype="0" repeatCount="5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5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emph" presetSubtype="0" repeatCount="5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500" fill="hold"/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mph" presetSubtype="0" repeatCount="5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8" dur="500" fill="hold"/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/>
      <p:bldP spid="38918" grpId="0" animBg="1"/>
      <p:bldP spid="38918" grpId="1" animBg="1"/>
      <p:bldP spid="38919" grpId="0" animBg="1"/>
      <p:bldP spid="38919" grpId="1" animBg="1"/>
      <p:bldP spid="38920" grpId="0" animBg="1"/>
      <p:bldP spid="3892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2">
            <a:extLst>
              <a:ext uri="{FF2B5EF4-FFF2-40B4-BE49-F238E27FC236}">
                <a16:creationId xmlns:a16="http://schemas.microsoft.com/office/drawing/2014/main" xmlns="" id="{C0FC4A53-A21D-4CA3-9BA8-41AF855AB77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57290" y="500042"/>
            <a:ext cx="7072313" cy="1357312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2000" cap="none" dirty="0"/>
              <a:t>Для формування компетентного фахівця </a:t>
            </a:r>
            <a:r>
              <a:rPr lang="uk-UA" sz="2000" cap="none" dirty="0" smtClean="0"/>
              <a:t>у </a:t>
            </a:r>
            <a:r>
              <a:rPr lang="uk-UA" sz="2000" cap="none" dirty="0"/>
              <a:t>процесі навчання особливо важливо враховувати такі компоненти як </a:t>
            </a:r>
            <a:r>
              <a:rPr lang="uk-UA" sz="2000" b="1" cap="none" dirty="0"/>
              <a:t>інтелектуально-логічні здібності студента: </a:t>
            </a:r>
            <a:r>
              <a:rPr lang="ru-RU" sz="2000" cap="none" dirty="0"/>
              <a:t/>
            </a:r>
            <a:br>
              <a:rPr lang="ru-RU" sz="2000" cap="none" dirty="0"/>
            </a:br>
            <a:endParaRPr lang="en-US" sz="2000" cap="none" dirty="0"/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en-US" sz="18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8110" name="AutoShape 46">
            <a:extLst>
              <a:ext uri="{FF2B5EF4-FFF2-40B4-BE49-F238E27FC236}">
                <a16:creationId xmlns:a16="http://schemas.microsoft.com/office/drawing/2014/main" xmlns="" id="{37B846A9-C91B-44DE-8451-6B75E9F52ABC}"/>
              </a:ext>
            </a:extLst>
          </p:cNvPr>
          <p:cNvSpPr>
            <a:spLocks noChangeArrowheads="1"/>
          </p:cNvSpPr>
          <p:nvPr/>
        </p:nvSpPr>
        <p:spPr bwMode="ltGray">
          <a:xfrm rot="5400000">
            <a:off x="-2412206" y="1383506"/>
            <a:ext cx="4824412" cy="4772026"/>
          </a:xfrm>
          <a:custGeom>
            <a:avLst/>
            <a:gdLst>
              <a:gd name="G0" fmla="+- 10478 0 0"/>
              <a:gd name="G1" fmla="+- -11739500 0 0"/>
              <a:gd name="G2" fmla="+- 0 0 -11739500"/>
              <a:gd name="T0" fmla="*/ 0 256 1"/>
              <a:gd name="T1" fmla="*/ 180 256 1"/>
              <a:gd name="G3" fmla="+- -11739500 T0 T1"/>
              <a:gd name="T2" fmla="*/ 0 256 1"/>
              <a:gd name="T3" fmla="*/ 90 256 1"/>
              <a:gd name="G4" fmla="+- -11739500 T2 T3"/>
              <a:gd name="G5" fmla="*/ G4 2 1"/>
              <a:gd name="T4" fmla="*/ 90 256 1"/>
              <a:gd name="T5" fmla="*/ 0 256 1"/>
              <a:gd name="G6" fmla="+- -11739500 T4 T5"/>
              <a:gd name="G7" fmla="*/ G6 2 1"/>
              <a:gd name="G8" fmla="abs -1173950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10478"/>
              <a:gd name="G18" fmla="*/ 10478 1 2"/>
              <a:gd name="G19" fmla="+- G18 5400 0"/>
              <a:gd name="G20" fmla="cos G19 -11739500"/>
              <a:gd name="G21" fmla="sin G19 -11739500"/>
              <a:gd name="G22" fmla="+- G20 10800 0"/>
              <a:gd name="G23" fmla="+- G21 10800 0"/>
              <a:gd name="G24" fmla="+- 10800 0 G20"/>
              <a:gd name="G25" fmla="+- 10478 10800 0"/>
              <a:gd name="G26" fmla="?: G9 G17 G25"/>
              <a:gd name="G27" fmla="?: G9 0 21600"/>
              <a:gd name="G28" fmla="cos 10800 -11739500"/>
              <a:gd name="G29" fmla="sin 10800 -11739500"/>
              <a:gd name="G30" fmla="sin 10478 -11739500"/>
              <a:gd name="G31" fmla="+- G28 10800 0"/>
              <a:gd name="G32" fmla="+- G29 10800 0"/>
              <a:gd name="G33" fmla="+- G30 10800 0"/>
              <a:gd name="G34" fmla="?: G4 0 G31"/>
              <a:gd name="G35" fmla="?: -11739500 G34 0"/>
              <a:gd name="G36" fmla="?: G6 G35 G31"/>
              <a:gd name="G37" fmla="+- 21600 0 G36"/>
              <a:gd name="G38" fmla="?: G4 0 G33"/>
              <a:gd name="G39" fmla="?: -1173950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162 w 21600"/>
              <a:gd name="T15" fmla="*/ 10638 h 21600"/>
              <a:gd name="T16" fmla="*/ 10800 w 21600"/>
              <a:gd name="T17" fmla="*/ 322 h 21600"/>
              <a:gd name="T18" fmla="*/ 21438 w 21600"/>
              <a:gd name="T19" fmla="*/ 10638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323" y="10641"/>
                </a:moveTo>
                <a:cubicBezTo>
                  <a:pt x="410" y="4916"/>
                  <a:pt x="5075" y="321"/>
                  <a:pt x="10800" y="322"/>
                </a:cubicBezTo>
                <a:cubicBezTo>
                  <a:pt x="16524" y="322"/>
                  <a:pt x="21189" y="4916"/>
                  <a:pt x="21276" y="10641"/>
                </a:cubicBezTo>
                <a:lnTo>
                  <a:pt x="21598" y="10636"/>
                </a:lnTo>
                <a:cubicBezTo>
                  <a:pt x="21509" y="4736"/>
                  <a:pt x="16700" y="-1"/>
                  <a:pt x="10799" y="0"/>
                </a:cubicBezTo>
                <a:cubicBezTo>
                  <a:pt x="4899" y="0"/>
                  <a:pt x="90" y="4736"/>
                  <a:pt x="1" y="10636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gamma/>
                  <a:tint val="45490"/>
                  <a:invGamma/>
                </a:schemeClr>
              </a:gs>
              <a:gs pos="50000">
                <a:schemeClr val="bg2"/>
              </a:gs>
              <a:gs pos="100000">
                <a:schemeClr val="bg2">
                  <a:gamma/>
                  <a:tint val="45490"/>
                  <a:invGamma/>
                </a:scheme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ru-RU">
              <a:latin typeface="Arial" charset="0"/>
              <a:cs typeface="+mn-cs"/>
            </a:endParaRPr>
          </a:p>
        </p:txBody>
      </p:sp>
      <p:sp>
        <p:nvSpPr>
          <p:cNvPr id="88111" name="AutoShape 47">
            <a:extLst>
              <a:ext uri="{FF2B5EF4-FFF2-40B4-BE49-F238E27FC236}">
                <a16:creationId xmlns:a16="http://schemas.microsoft.com/office/drawing/2014/main" xmlns="" id="{8C7580CE-49B1-4C94-83E4-2EF9BD8AA39A}"/>
              </a:ext>
            </a:extLst>
          </p:cNvPr>
          <p:cNvSpPr>
            <a:spLocks noChangeArrowheads="1"/>
          </p:cNvSpPr>
          <p:nvPr/>
        </p:nvSpPr>
        <p:spPr bwMode="ltGray">
          <a:xfrm flipH="1">
            <a:off x="0" y="1928813"/>
            <a:ext cx="2176463" cy="3856037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chemeClr val="bg2">
                  <a:alpha val="56000"/>
                </a:schemeClr>
              </a:gs>
              <a:gs pos="100000">
                <a:schemeClr val="bg2">
                  <a:gamma/>
                  <a:tint val="0"/>
                  <a:invGamma/>
                  <a:alpha val="48000"/>
                </a:schemeClr>
              </a:gs>
            </a:gsLst>
            <a:lin ang="540000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vert="wordArtVert" wrap="none" anchor="ctr">
            <a:scene3d>
              <a:camera prst="orthographicFront"/>
              <a:lightRig rig="threePt" dir="t"/>
            </a:scene3d>
            <a:sp3d>
              <a:bevelB w="38100" h="38100"/>
            </a:sp3d>
          </a:bodyPr>
          <a:lstStyle/>
          <a:p>
            <a:pPr algn="just" eaLnBrk="1" hangingPunct="1">
              <a:defRPr/>
            </a:pPr>
            <a:endParaRPr lang="ru-RU" sz="9600" b="1" dirty="0">
              <a:latin typeface="Arial" charset="0"/>
              <a:cs typeface="+mn-cs"/>
            </a:endParaRPr>
          </a:p>
        </p:txBody>
      </p:sp>
      <p:sp>
        <p:nvSpPr>
          <p:cNvPr id="15366" name="AutoShape 49"/>
          <p:cNvSpPr>
            <a:spLocks noChangeArrowheads="1"/>
          </p:cNvSpPr>
          <p:nvPr/>
        </p:nvSpPr>
        <p:spPr bwMode="gray">
          <a:xfrm>
            <a:off x="2143125" y="4857750"/>
            <a:ext cx="371475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en-US" sz="1800" b="1">
              <a:latin typeface="Arial" pitchFamily="34" charset="0"/>
            </a:endParaRPr>
          </a:p>
        </p:txBody>
      </p:sp>
      <p:sp>
        <p:nvSpPr>
          <p:cNvPr id="39944" name="AutoShape 50"/>
          <p:cNvSpPr>
            <a:spLocks noChangeArrowheads="1"/>
          </p:cNvSpPr>
          <p:nvPr/>
        </p:nvSpPr>
        <p:spPr bwMode="gray">
          <a:xfrm>
            <a:off x="2428875" y="3643313"/>
            <a:ext cx="5348288" cy="82708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600">
                <a:solidFill>
                  <a:srgbClr val="000000"/>
                </a:solidFill>
                <a:latin typeface="Arial" pitchFamily="34" charset="0"/>
              </a:rPr>
              <a:t>вміння пояснювати, аргументовано викладати і 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600">
                <a:solidFill>
                  <a:srgbClr val="000000"/>
                </a:solidFill>
                <a:latin typeface="Arial" pitchFamily="34" charset="0"/>
              </a:rPr>
              <a:t>пояснювати сутність питання, проблеми;</a:t>
            </a:r>
            <a:endParaRPr lang="en-US" altLang="en-US" sz="16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39945" name="AutoShape 51"/>
          <p:cNvSpPr>
            <a:spLocks noChangeArrowheads="1"/>
          </p:cNvSpPr>
          <p:nvPr/>
        </p:nvSpPr>
        <p:spPr bwMode="gray">
          <a:xfrm>
            <a:off x="2286000" y="2590800"/>
            <a:ext cx="5429250" cy="695325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600">
                <a:solidFill>
                  <a:srgbClr val="000000"/>
                </a:solidFill>
                <a:latin typeface="Arial" pitchFamily="34" charset="0"/>
              </a:rPr>
              <a:t>вміння формулювати правильне означення предмета;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6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5369" name="AutoShape 52"/>
          <p:cNvSpPr>
            <a:spLocks noChangeArrowheads="1"/>
          </p:cNvSpPr>
          <p:nvPr/>
        </p:nvSpPr>
        <p:spPr bwMode="gray">
          <a:xfrm>
            <a:off x="1765300" y="1820863"/>
            <a:ext cx="3949700" cy="508000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ru-RU" altLang="en-US" sz="1800" b="1">
              <a:latin typeface="Arial" pitchFamily="34" charset="0"/>
            </a:endParaRPr>
          </a:p>
        </p:txBody>
      </p:sp>
      <p:grpSp>
        <p:nvGrpSpPr>
          <p:cNvPr id="15370" name="Group 53"/>
          <p:cNvGrpSpPr>
            <a:grpSpLocks/>
          </p:cNvGrpSpPr>
          <p:nvPr/>
        </p:nvGrpSpPr>
        <p:grpSpPr bwMode="auto">
          <a:xfrm>
            <a:off x="1500188" y="2000250"/>
            <a:ext cx="500062" cy="285750"/>
            <a:chOff x="2078" y="1680"/>
            <a:chExt cx="1615" cy="1615"/>
          </a:xfrm>
        </p:grpSpPr>
        <p:sp>
          <p:nvSpPr>
            <p:cNvPr id="15394" name="Oval 54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15395" name="Oval 55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88120" name="Oval 56">
              <a:extLst>
                <a:ext uri="{FF2B5EF4-FFF2-40B4-BE49-F238E27FC236}">
                  <a16:creationId xmlns:a16="http://schemas.microsoft.com/office/drawing/2014/main" xmlns="" id="{AAB1F9CA-AD3F-4C51-AEF1-BAA07F3E826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252" y="1859"/>
              <a:ext cx="1261" cy="1256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eaLnBrk="1" hangingPunct="1"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  <p:sp>
          <p:nvSpPr>
            <p:cNvPr id="15397" name="Oval 57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88122" name="Oval 58">
              <a:extLst>
                <a:ext uri="{FF2B5EF4-FFF2-40B4-BE49-F238E27FC236}">
                  <a16:creationId xmlns:a16="http://schemas.microsoft.com/office/drawing/2014/main" xmlns="" id="{128D1621-C711-4671-AEB6-F6DE5415488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39" y="1940"/>
              <a:ext cx="1092" cy="10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eaLnBrk="1" hangingPunct="1"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  <p:sp>
          <p:nvSpPr>
            <p:cNvPr id="15399" name="Oval 59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FFCC00"/>
                </a:gs>
                <a:gs pos="100000">
                  <a:srgbClr val="7C63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</p:grpSp>
      <p:grpSp>
        <p:nvGrpSpPr>
          <p:cNvPr id="15371" name="Group 60"/>
          <p:cNvGrpSpPr>
            <a:grpSpLocks/>
          </p:cNvGrpSpPr>
          <p:nvPr/>
        </p:nvGrpSpPr>
        <p:grpSpPr bwMode="auto">
          <a:xfrm>
            <a:off x="1981200" y="2697163"/>
            <a:ext cx="381000" cy="381000"/>
            <a:chOff x="2078" y="1680"/>
            <a:chExt cx="1615" cy="1615"/>
          </a:xfrm>
        </p:grpSpPr>
        <p:sp>
          <p:nvSpPr>
            <p:cNvPr id="15388" name="Oval 61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15389" name="Oval 62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88127" name="Oval 63">
              <a:extLst>
                <a:ext uri="{FF2B5EF4-FFF2-40B4-BE49-F238E27FC236}">
                  <a16:creationId xmlns:a16="http://schemas.microsoft.com/office/drawing/2014/main" xmlns="" id="{8E44F39E-7BB2-4E6A-B319-724CB8DC55C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eaLnBrk="1" hangingPunct="1"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  <p:sp>
          <p:nvSpPr>
            <p:cNvPr id="15391" name="Oval 64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48BE67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88129" name="Oval 65">
              <a:extLst>
                <a:ext uri="{FF2B5EF4-FFF2-40B4-BE49-F238E27FC236}">
                  <a16:creationId xmlns:a16="http://schemas.microsoft.com/office/drawing/2014/main" xmlns="" id="{60F13E05-CC1B-4440-AA65-E76A4786AEE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eaLnBrk="1" hangingPunct="1"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  <p:sp>
          <p:nvSpPr>
            <p:cNvPr id="15393" name="Oval 66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48BE67"/>
                </a:gs>
                <a:gs pos="100000">
                  <a:srgbClr val="235C3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</p:grpSp>
      <p:grpSp>
        <p:nvGrpSpPr>
          <p:cNvPr id="15372" name="Group 67"/>
          <p:cNvGrpSpPr>
            <a:grpSpLocks/>
          </p:cNvGrpSpPr>
          <p:nvPr/>
        </p:nvGrpSpPr>
        <p:grpSpPr bwMode="auto">
          <a:xfrm>
            <a:off x="2143125" y="3786188"/>
            <a:ext cx="381000" cy="381000"/>
            <a:chOff x="2078" y="1680"/>
            <a:chExt cx="1615" cy="1615"/>
          </a:xfrm>
        </p:grpSpPr>
        <p:sp>
          <p:nvSpPr>
            <p:cNvPr id="15382" name="Oval 68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15383" name="Oval 69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88134" name="Oval 70">
              <a:extLst>
                <a:ext uri="{FF2B5EF4-FFF2-40B4-BE49-F238E27FC236}">
                  <a16:creationId xmlns:a16="http://schemas.microsoft.com/office/drawing/2014/main" xmlns="" id="{64366859-86CC-4780-B6F6-0A496934A80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eaLnBrk="1" hangingPunct="1"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  <p:sp>
          <p:nvSpPr>
            <p:cNvPr id="15385" name="Oval 71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0F5368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88136" name="Oval 72">
              <a:extLst>
                <a:ext uri="{FF2B5EF4-FFF2-40B4-BE49-F238E27FC236}">
                  <a16:creationId xmlns:a16="http://schemas.microsoft.com/office/drawing/2014/main" xmlns="" id="{31AE9A1C-C358-442A-98EF-961BC412018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eaLnBrk="1" hangingPunct="1"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  <p:sp>
          <p:nvSpPr>
            <p:cNvPr id="15387" name="Oval 73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10576D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</p:grpSp>
      <p:grpSp>
        <p:nvGrpSpPr>
          <p:cNvPr id="15373" name="Group 74"/>
          <p:cNvGrpSpPr>
            <a:grpSpLocks/>
          </p:cNvGrpSpPr>
          <p:nvPr/>
        </p:nvGrpSpPr>
        <p:grpSpPr bwMode="auto">
          <a:xfrm>
            <a:off x="1785938" y="4929188"/>
            <a:ext cx="381000" cy="381000"/>
            <a:chOff x="2078" y="1680"/>
            <a:chExt cx="1615" cy="1615"/>
          </a:xfrm>
        </p:grpSpPr>
        <p:sp>
          <p:nvSpPr>
            <p:cNvPr id="15376" name="Oval 7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15377" name="Oval 7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88141" name="Oval 77">
              <a:extLst>
                <a:ext uri="{FF2B5EF4-FFF2-40B4-BE49-F238E27FC236}">
                  <a16:creationId xmlns:a16="http://schemas.microsoft.com/office/drawing/2014/main" xmlns="" id="{F6E68030-BDFD-49C8-B1DC-2F60849ED4C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253" y="1855"/>
              <a:ext cx="1265" cy="126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eaLnBrk="1" hangingPunct="1"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  <p:sp>
          <p:nvSpPr>
            <p:cNvPr id="15379" name="Oval 78"/>
            <p:cNvSpPr>
              <a:spLocks noChangeArrowheads="1"/>
            </p:cNvSpPr>
            <p:nvPr/>
          </p:nvSpPr>
          <p:spPr bwMode="gray">
            <a:xfrm>
              <a:off x="2254" y="1856"/>
              <a:ext cx="1262" cy="1264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8D67E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  <p:sp>
          <p:nvSpPr>
            <p:cNvPr id="88143" name="Oval 79">
              <a:extLst>
                <a:ext uri="{FF2B5EF4-FFF2-40B4-BE49-F238E27FC236}">
                  <a16:creationId xmlns:a16="http://schemas.microsoft.com/office/drawing/2014/main" xmlns="" id="{3F6BE93A-05FB-48FE-9978-258C6DDFCB4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34" y="1936"/>
              <a:ext cx="1097" cy="110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eaLnBrk="1" hangingPunct="1">
                <a:defRPr/>
              </a:pPr>
              <a:endParaRPr lang="ru-RU">
                <a:latin typeface="Arial" charset="0"/>
                <a:cs typeface="+mn-cs"/>
              </a:endParaRPr>
            </a:p>
          </p:txBody>
        </p:sp>
        <p:sp>
          <p:nvSpPr>
            <p:cNvPr id="15381" name="Oval 80"/>
            <p:cNvSpPr>
              <a:spLocks noChangeArrowheads="1"/>
            </p:cNvSpPr>
            <p:nvPr/>
          </p:nvSpPr>
          <p:spPr bwMode="gray">
            <a:xfrm>
              <a:off x="2337" y="1939"/>
              <a:ext cx="1096" cy="1098"/>
            </a:xfrm>
            <a:prstGeom prst="ellipse">
              <a:avLst/>
            </a:prstGeom>
            <a:gradFill rotWithShape="1">
              <a:gsLst>
                <a:gs pos="0">
                  <a:srgbClr val="8D67E1"/>
                </a:gs>
                <a:gs pos="100000">
                  <a:srgbClr val="45326D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"/>
                <a:defRPr sz="3200">
                  <a:solidFill>
                    <a:schemeClr val="tx2"/>
                  </a:solidFill>
                  <a:latin typeface="Constantia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"/>
                <a:defRPr sz="2800">
                  <a:solidFill>
                    <a:schemeClr val="tx2"/>
                  </a:solidFill>
                  <a:latin typeface="Constantia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"/>
                <a:defRPr sz="2400">
                  <a:solidFill>
                    <a:schemeClr val="tx2"/>
                  </a:solidFill>
                  <a:latin typeface="Constantia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SzPct val="70000"/>
                <a:buFont typeface="Wingdings 2" pitchFamily="18" charset="2"/>
                <a:buChar char=""/>
                <a:defRPr sz="2000">
                  <a:solidFill>
                    <a:schemeClr val="tx2"/>
                  </a:solidFill>
                  <a:latin typeface="Constantia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 2" pitchFamily="18" charset="2"/>
                <a:buChar char=""/>
                <a:defRPr>
                  <a:solidFill>
                    <a:schemeClr val="tx2"/>
                  </a:solidFill>
                  <a:latin typeface="Constantia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ru-RU" altLang="en-US" sz="1800">
                <a:solidFill>
                  <a:schemeClr val="tx1"/>
                </a:solidFill>
                <a:latin typeface="Arial" pitchFamily="34" charset="0"/>
              </a:endParaRPr>
            </a:p>
          </p:txBody>
        </p:sp>
      </p:grpSp>
      <p:sp>
        <p:nvSpPr>
          <p:cNvPr id="39983" name="TextBox 49"/>
          <p:cNvSpPr txBox="1">
            <a:spLocks noChangeArrowheads="1"/>
          </p:cNvSpPr>
          <p:nvPr/>
        </p:nvSpPr>
        <p:spPr bwMode="auto">
          <a:xfrm>
            <a:off x="2143125" y="4929188"/>
            <a:ext cx="46434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600">
                <a:solidFill>
                  <a:schemeClr val="tx1"/>
                </a:solidFill>
                <a:latin typeface="Arial" pitchFamily="34" charset="0"/>
              </a:rPr>
              <a:t> вміння доводити.</a:t>
            </a:r>
            <a:endParaRPr lang="ru-RU" altLang="en-US" sz="16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" name="AutoShape 51"/>
          <p:cNvSpPr>
            <a:spLocks noChangeArrowheads="1"/>
          </p:cNvSpPr>
          <p:nvPr/>
        </p:nvSpPr>
        <p:spPr bwMode="gray">
          <a:xfrm>
            <a:off x="2000250" y="1857375"/>
            <a:ext cx="3857625" cy="428625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0070C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600">
                <a:solidFill>
                  <a:srgbClr val="000000"/>
                </a:solidFill>
                <a:latin typeface="Arial" pitchFamily="34" charset="0"/>
              </a:rPr>
              <a:t>вміння аналізувати;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en-US" altLang="en-US" sz="1600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8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8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8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9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9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 animBg="1"/>
      <p:bldP spid="39945" grpId="0" animBg="1"/>
      <p:bldP spid="39983" grpId="0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Oval 2"/>
          <p:cNvSpPr>
            <a:spLocks noChangeAspect="1" noChangeArrowheads="1"/>
          </p:cNvSpPr>
          <p:nvPr/>
        </p:nvSpPr>
        <p:spPr bwMode="auto">
          <a:xfrm>
            <a:off x="3851275" y="350838"/>
            <a:ext cx="4537149" cy="228600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rgbClr val="FF0066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0066"/>
            </a:solidFill>
            <a:round/>
            <a:headEnd/>
            <a:tailEnd/>
          </a:ln>
        </p:spPr>
        <p:txBody>
          <a:bodyPr lIns="90000" tIns="46800" rIns="90000" bIns="46800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Система роботи викладача </a:t>
            </a:r>
            <a:r>
              <a:rPr lang="uk-UA" altLang="en-US" sz="2200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під час дистанційного навчання включає</a:t>
            </a:r>
            <a:r>
              <a:rPr lang="uk-UA" altLang="en-US" sz="2200" dirty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en-US" b="1" i="1" dirty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40964" name="Oval 4"/>
          <p:cNvSpPr>
            <a:spLocks noChangeArrowheads="1"/>
          </p:cNvSpPr>
          <p:nvPr/>
        </p:nvSpPr>
        <p:spPr bwMode="auto">
          <a:xfrm>
            <a:off x="971550" y="2852738"/>
            <a:ext cx="2592388" cy="14954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66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комунікативна адаптація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студентів</a:t>
            </a:r>
            <a:endParaRPr lang="ru-RU" altLang="en-US" sz="1800" b="1" i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0965" name="Oval 5"/>
          <p:cNvSpPr>
            <a:spLocks noChangeArrowheads="1"/>
          </p:cNvSpPr>
          <p:nvPr/>
        </p:nvSpPr>
        <p:spPr bwMode="auto">
          <a:xfrm>
            <a:off x="1042988" y="1211263"/>
            <a:ext cx="2592387" cy="1497012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66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саморозкриття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студентів</a:t>
            </a:r>
            <a:endParaRPr lang="ru-RU" altLang="en-US" sz="1800" b="1" i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0967" name="Oval 7"/>
          <p:cNvSpPr>
            <a:spLocks noChangeArrowheads="1"/>
          </p:cNvSpPr>
          <p:nvPr/>
        </p:nvSpPr>
        <p:spPr bwMode="auto">
          <a:xfrm>
            <a:off x="6156325" y="2636838"/>
            <a:ext cx="2592388" cy="14954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66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задоволення потреб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студентів у новій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інформації</a:t>
            </a:r>
            <a:endParaRPr lang="ru-RU" altLang="en-US" sz="1800" b="1" i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0968" name="Oval 8"/>
          <p:cNvSpPr>
            <a:spLocks noChangeArrowheads="1"/>
          </p:cNvSpPr>
          <p:nvPr/>
        </p:nvSpPr>
        <p:spPr bwMode="auto">
          <a:xfrm>
            <a:off x="2143125" y="4786313"/>
            <a:ext cx="2592388" cy="1497012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66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допомога студентів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у самовираженні</a:t>
            </a:r>
            <a:endParaRPr lang="ru-RU" altLang="en-US" sz="1800" b="1" i="1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0969" name="Oval 9"/>
          <p:cNvSpPr>
            <a:spLocks noChangeArrowheads="1"/>
          </p:cNvSpPr>
          <p:nvPr/>
        </p:nvSpPr>
        <p:spPr bwMode="auto">
          <a:xfrm>
            <a:off x="5214938" y="4714875"/>
            <a:ext cx="2593975" cy="1497013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100000">
                <a:schemeClr val="accent1"/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6600"/>
            </a:solidFill>
            <a:round/>
            <a:headEnd/>
            <a:tailEnd/>
          </a:ln>
        </p:spPr>
        <p:txBody>
          <a:bodyPr wrap="none" lIns="90000" tIns="46800" rIns="90000" bIns="46800" anchor="ctr"/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самопрезентація у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взаєминах з людьми</a:t>
            </a:r>
            <a:endParaRPr lang="ru-RU" altLang="en-US" sz="1800" b="1" i="1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09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09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09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0962">
                                            <p:txEl>
                                              <p:char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  <p:bldP spid="40964" grpId="0" animBg="1"/>
      <p:bldP spid="40965" grpId="0" animBg="1"/>
      <p:bldP spid="40967" grpId="0" animBg="1"/>
      <p:bldP spid="40968" grpId="0" animBg="1"/>
      <p:bldP spid="4096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A883CF3-87EC-42E3-945D-4A254682E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752" y="400928"/>
            <a:ext cx="2427929" cy="2091967"/>
          </a:xfrm>
        </p:spPr>
        <p:txBody>
          <a:bodyPr/>
          <a:lstStyle/>
          <a:p>
            <a:pPr>
              <a:defRPr/>
            </a:pPr>
            <a:r>
              <a:rPr lang="uk-UA" sz="1800" dirty="0"/>
              <a:t>Пошук помилок у документах.</a:t>
            </a:r>
            <a:br>
              <a:rPr lang="uk-UA" sz="1800" dirty="0"/>
            </a:br>
            <a:r>
              <a:rPr lang="uk-UA" sz="1800" dirty="0"/>
              <a:t/>
            </a:r>
            <a:br>
              <a:rPr lang="uk-UA" sz="1800" dirty="0"/>
            </a:br>
            <a:r>
              <a:rPr lang="uk-UA" sz="1800" dirty="0"/>
              <a:t>Редагування документів разом з викладачем</a:t>
            </a:r>
            <a:endParaRPr lang="en-US" sz="18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1F6ACBF-F493-482E-87F5-2658722D34ED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DB3876B-8483-43AA-BB4B-9F1663B79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Company Logo</a:t>
            </a:r>
          </a:p>
        </p:txBody>
      </p:sp>
      <p:pic>
        <p:nvPicPr>
          <p:cNvPr id="1741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275" y="4763"/>
            <a:ext cx="5946775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429000"/>
            <a:ext cx="5953125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6C4752C-265A-46AE-97DE-9492246B138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DD50B78-BF9D-4741-A4BB-404C2CA7B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Company Logo</a:t>
            </a:r>
          </a:p>
        </p:txBody>
      </p:sp>
      <p:pic>
        <p:nvPicPr>
          <p:cNvPr id="18436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341438"/>
            <a:ext cx="7970838" cy="4535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Box 3"/>
          <p:cNvSpPr txBox="1">
            <a:spLocks noChangeArrowheads="1"/>
          </p:cNvSpPr>
          <p:nvPr/>
        </p:nvSpPr>
        <p:spPr bwMode="auto">
          <a:xfrm>
            <a:off x="1116013" y="365125"/>
            <a:ext cx="72723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Показ студентом презентації.</a:t>
            </a:r>
            <a:endParaRPr lang="en-US" altLang="en-US" sz="1800">
              <a:solidFill>
                <a:schemeClr val="tx1"/>
              </a:solidFill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43F4FCEB-7A16-4AC1-A310-55FF0847EB5E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www.themegallery.com</a:t>
            </a:r>
          </a:p>
          <a:p>
            <a:pPr>
              <a:defRPr/>
            </a:pP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EF041C8E-4DF4-4D1C-8D1D-6710AE803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Company Logo</a:t>
            </a:r>
          </a:p>
        </p:txBody>
      </p:sp>
      <p:pic>
        <p:nvPicPr>
          <p:cNvPr id="19460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900" y="71438"/>
            <a:ext cx="7115175" cy="350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724275"/>
            <a:ext cx="6523037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2" name="TextBox 3"/>
          <p:cNvSpPr txBox="1">
            <a:spLocks noChangeArrowheads="1"/>
          </p:cNvSpPr>
          <p:nvPr/>
        </p:nvSpPr>
        <p:spPr bwMode="auto">
          <a:xfrm>
            <a:off x="179388" y="549275"/>
            <a:ext cx="165576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Використання чату та інтерактивної дошки</a:t>
            </a:r>
            <a:endParaRPr lang="en-US" altLang="en-US" sz="1800">
              <a:solidFill>
                <a:schemeClr val="tx1"/>
              </a:solidFill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Картинки по запросу &quot;переваги та недоліки дистанційного навчання презентаці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27100"/>
            <a:ext cx="9144000" cy="500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1"/>
          <p:cNvSpPr txBox="1">
            <a:spLocks noChangeArrowheads="1"/>
          </p:cNvSpPr>
          <p:nvPr/>
        </p:nvSpPr>
        <p:spPr bwMode="auto">
          <a:xfrm>
            <a:off x="900113" y="323850"/>
            <a:ext cx="7632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1800">
                <a:solidFill>
                  <a:schemeClr val="tx1"/>
                </a:solidFill>
                <a:latin typeface="Arial" pitchFamily="34" charset="0"/>
              </a:rPr>
              <a:t>Результати опитування викладачів</a:t>
            </a:r>
            <a:endParaRPr lang="en-US" altLang="en-US" sz="1800">
              <a:solidFill>
                <a:schemeClr val="tx1"/>
              </a:solidFill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Картинки по запросу &quot;переваги та недоліки дистанційного навчання презентаці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3488"/>
            <a:ext cx="91440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Картинки по запросу &quot;переваги та недоліки дистанційного навчання презентаці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98575"/>
            <a:ext cx="9144000" cy="4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1"/>
          <p:cNvSpPr txBox="1">
            <a:spLocks noChangeArrowheads="1"/>
          </p:cNvSpPr>
          <p:nvPr/>
        </p:nvSpPr>
        <p:spPr bwMode="auto">
          <a:xfrm>
            <a:off x="1116013" y="333375"/>
            <a:ext cx="7416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uk-UA" altLang="ru-RU"/>
              <a:t>Студенти про дистанційне навчання</a:t>
            </a:r>
            <a:endParaRPr lang="en-US" alt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55BEFC6E-C079-408A-BDB0-8F7401FB6596}"/>
              </a:ext>
            </a:extLst>
          </p:cNvPr>
          <p:cNvSpPr/>
          <p:nvPr/>
        </p:nvSpPr>
        <p:spPr>
          <a:xfrm>
            <a:off x="3419474" y="2205038"/>
            <a:ext cx="3528789" cy="6477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 smtClean="0"/>
              <a:t>ПЕРЕВАГИ  ДИСТАНЦІЙНОГО НАВЧАННЯ 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3F159BD-4FD3-4D14-8F19-EC2503CF81EB}"/>
              </a:ext>
            </a:extLst>
          </p:cNvPr>
          <p:cNvSpPr/>
          <p:nvPr/>
        </p:nvSpPr>
        <p:spPr>
          <a:xfrm>
            <a:off x="5241925" y="4843463"/>
            <a:ext cx="2714625" cy="673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dirty="0"/>
              <a:t>постійний зв'язок з викладачем в режимі </a:t>
            </a:r>
            <a:r>
              <a:rPr lang="en-US" sz="1400" dirty="0"/>
              <a:t>on</a:t>
            </a:r>
            <a:r>
              <a:rPr lang="ru-RU" sz="1400" dirty="0"/>
              <a:t>-</a:t>
            </a:r>
            <a:r>
              <a:rPr lang="en-US" sz="1400" dirty="0"/>
              <a:t>line</a:t>
            </a:r>
            <a:r>
              <a:rPr lang="uk-UA" sz="1400" dirty="0"/>
              <a:t> чи іншими способами</a:t>
            </a:r>
            <a:endParaRPr lang="en-US" sz="14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5A4723CA-906F-4BC9-A698-D9931A64B4E4}"/>
              </a:ext>
            </a:extLst>
          </p:cNvPr>
          <p:cNvSpPr/>
          <p:nvPr/>
        </p:nvSpPr>
        <p:spPr>
          <a:xfrm>
            <a:off x="5867400" y="4076700"/>
            <a:ext cx="2736850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/>
              <a:t>можливість користуватися електронними підручниками і посібниками</a:t>
            </a:r>
            <a:endParaRPr lang="en-US" sz="14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82D4C56C-A63D-4C15-B684-674F47AB94C4}"/>
              </a:ext>
            </a:extLst>
          </p:cNvPr>
          <p:cNvSpPr/>
          <p:nvPr/>
        </p:nvSpPr>
        <p:spPr>
          <a:xfrm>
            <a:off x="6227763" y="3213100"/>
            <a:ext cx="2736850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/>
              <a:t>індивідуальний підхід до студентів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945156F2-FA11-4D8F-87CF-79E59998DDE8}"/>
              </a:ext>
            </a:extLst>
          </p:cNvPr>
          <p:cNvSpPr/>
          <p:nvPr/>
        </p:nvSpPr>
        <p:spPr>
          <a:xfrm>
            <a:off x="323850" y="2997200"/>
            <a:ext cx="2735263" cy="7921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/>
              <a:t>змога студентів засвоїти максимальний обсяг необхідних знань</a:t>
            </a:r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2C6ED8FC-3C7F-42CE-B3CC-4701254589B2}"/>
              </a:ext>
            </a:extLst>
          </p:cNvPr>
          <p:cNvSpPr/>
          <p:nvPr/>
        </p:nvSpPr>
        <p:spPr>
          <a:xfrm>
            <a:off x="1116013" y="3933825"/>
            <a:ext cx="2735262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dirty="0"/>
              <a:t>розвиток умінь і навичок студентів до самостійного пошуку інформації</a:t>
            </a:r>
            <a:endParaRPr lang="en-US" sz="14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C0FB6293-9903-4336-A00A-8E15993A6CDB}"/>
              </a:ext>
            </a:extLst>
          </p:cNvPr>
          <p:cNvSpPr/>
          <p:nvPr/>
        </p:nvSpPr>
        <p:spPr>
          <a:xfrm>
            <a:off x="1830388" y="4868863"/>
            <a:ext cx="2736850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/>
              <a:t>можливість навчатися особам у віддалених важкодоступних регіонах за допомогою ІКТ</a:t>
            </a:r>
            <a:endParaRPr lang="en-US" sz="14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5B2684AB-F377-40E1-88B8-8C1C41A9AB59}"/>
              </a:ext>
            </a:extLst>
          </p:cNvPr>
          <p:cNvSpPr/>
          <p:nvPr/>
        </p:nvSpPr>
        <p:spPr>
          <a:xfrm>
            <a:off x="3635375" y="5805488"/>
            <a:ext cx="2736850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400" dirty="0"/>
              <a:t>можливість навчатися без відриву від основної діяльності</a:t>
            </a:r>
            <a:endParaRPr lang="en-US" sz="1400" dirty="0"/>
          </a:p>
        </p:txBody>
      </p:sp>
      <p:pic>
        <p:nvPicPr>
          <p:cNvPr id="23562" name="Picture 2" descr="Картинки по запросу &quot;переваги та недоліки дистанційного навчання презентація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377"/>
          <a:stretch>
            <a:fillRect/>
          </a:stretch>
        </p:blipFill>
        <p:spPr bwMode="auto">
          <a:xfrm>
            <a:off x="152400" y="76200"/>
            <a:ext cx="8731250" cy="19129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509DC0D9-EEDF-4DDB-B3BB-367E90977748}"/>
              </a:ext>
            </a:extLst>
          </p:cNvPr>
          <p:cNvSpPr/>
          <p:nvPr/>
        </p:nvSpPr>
        <p:spPr>
          <a:xfrm>
            <a:off x="611188" y="138113"/>
            <a:ext cx="3313112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/>
              <a:t>НЕДОЛІКИ </a:t>
            </a:r>
          </a:p>
          <a:p>
            <a:pPr algn="ctr">
              <a:defRPr/>
            </a:pPr>
            <a:r>
              <a:rPr lang="uk-UA" dirty="0"/>
              <a:t>дистанційного навчання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CCEBE19-39E9-4E9D-AD17-1F4A36A492BB}"/>
              </a:ext>
            </a:extLst>
          </p:cNvPr>
          <p:cNvSpPr/>
          <p:nvPr/>
        </p:nvSpPr>
        <p:spPr>
          <a:xfrm>
            <a:off x="3924300" y="4746625"/>
            <a:ext cx="3311525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/>
              <a:t>недостатньо набутих знань і навичків використання ІКТ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4BA56814-A656-4152-ACD3-ECE9123C4A61}"/>
              </a:ext>
            </a:extLst>
          </p:cNvPr>
          <p:cNvSpPr/>
          <p:nvPr/>
        </p:nvSpPr>
        <p:spPr>
          <a:xfrm>
            <a:off x="5219700" y="5899150"/>
            <a:ext cx="3313113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/>
              <a:t>неякісний інтернет чи мережеве покриття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6780187A-CCE6-4EBA-A7DD-363820F6ACAC}"/>
              </a:ext>
            </a:extLst>
          </p:cNvPr>
          <p:cNvSpPr/>
          <p:nvPr/>
        </p:nvSpPr>
        <p:spPr>
          <a:xfrm>
            <a:off x="2051050" y="2492375"/>
            <a:ext cx="3313113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/>
              <a:t>недостатній контроль над засвоєнням студентами одержуваних знань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14562A0F-334A-4F3A-BBDA-CF7162314035}"/>
              </a:ext>
            </a:extLst>
          </p:cNvPr>
          <p:cNvSpPr/>
          <p:nvPr/>
        </p:nvSpPr>
        <p:spPr>
          <a:xfrm>
            <a:off x="2771775" y="3716338"/>
            <a:ext cx="3529013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600" dirty="0">
                <a:solidFill>
                  <a:schemeClr val="bg1"/>
                </a:solidFill>
                <a:latin typeface="Helvetica Neue"/>
              </a:rPr>
              <a:t>складність у розробці підручників, посібників, недостатня варіативність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4527AA4B-1C76-4EF5-A9C2-EE40A76C6756}"/>
              </a:ext>
            </a:extLst>
          </p:cNvPr>
          <p:cNvSpPr/>
          <p:nvPr/>
        </p:nvSpPr>
        <p:spPr>
          <a:xfrm>
            <a:off x="1116013" y="1412875"/>
            <a:ext cx="3311525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/>
              <a:t>відсутність мотивації у студентів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785813" y="3709988"/>
            <a:ext cx="771525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"/>
              <a:defRPr sz="3200">
                <a:solidFill>
                  <a:schemeClr val="tx2"/>
                </a:solidFill>
                <a:latin typeface="Constantia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"/>
              <a:defRPr sz="2800">
                <a:solidFill>
                  <a:schemeClr val="tx2"/>
                </a:solidFill>
                <a:latin typeface="Constantia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"/>
              <a:defRPr sz="2400">
                <a:solidFill>
                  <a:schemeClr val="tx2"/>
                </a:solidFill>
                <a:latin typeface="Constantia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Char char=""/>
              <a:defRPr sz="2000">
                <a:solidFill>
                  <a:schemeClr val="tx2"/>
                </a:solidFill>
                <a:latin typeface="Constantia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0000"/>
              <a:buFont typeface="Wingdings 2" pitchFamily="18" charset="2"/>
              <a:buChar char=""/>
              <a:defRPr>
                <a:solidFill>
                  <a:schemeClr val="tx2"/>
                </a:solidFill>
                <a:latin typeface="Constantia" pitchFamily="18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en-US" sz="2500">
                <a:solidFill>
                  <a:schemeClr val="tx1"/>
                </a:solidFill>
                <a:latin typeface="Arial" pitchFamily="34" charset="0"/>
              </a:rPr>
              <a:t>	</a:t>
            </a:r>
            <a:endParaRPr lang="ru-RU" altLang="en-US" sz="25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41989" name="WordArt 5"/>
          <p:cNvSpPr>
            <a:spLocks noChangeArrowheads="1" noChangeShapeType="1" noTextEdit="1"/>
          </p:cNvSpPr>
          <p:nvPr/>
        </p:nvSpPr>
        <p:spPr bwMode="auto">
          <a:xfrm>
            <a:off x="2428875" y="500063"/>
            <a:ext cx="4032250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endParaRPr lang="ru-RU" sz="3600" kern="10">
              <a:ln w="9525">
                <a:solidFill>
                  <a:srgbClr val="CC99FF"/>
                </a:solidFill>
                <a:round/>
                <a:headEnd/>
                <a:tailEnd/>
              </a:ln>
              <a:solidFill>
                <a:srgbClr val="00B0F0"/>
              </a:solidFill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Impac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63688" y="1094297"/>
            <a:ext cx="532859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dirty="0" smtClean="0"/>
              <a:t>    </a:t>
            </a:r>
            <a:r>
              <a:rPr lang="uk-UA" sz="1400" b="1" dirty="0" smtClean="0"/>
              <a:t>Ви дуже сильні, якщо бажаєте добра, якщо стараєтеся, якщо гуртуєтеся, якщо намагаєтеся спільно творити добро, жити чесно, жити творчо... Ми маємо щось лише тоді, коли прагнемо до чогось величного і чистого.</a:t>
            </a:r>
            <a:r>
              <a:rPr lang="en-US" sz="1400" b="1" dirty="0" smtClean="0"/>
              <a:t> </a:t>
            </a:r>
          </a:p>
          <a:p>
            <a:pPr algn="r"/>
            <a:endParaRPr lang="uk-UA" sz="1400" b="1" dirty="0" smtClean="0"/>
          </a:p>
          <a:p>
            <a:pPr algn="r"/>
            <a:r>
              <a:rPr lang="uk-UA" sz="1400" b="1" dirty="0" smtClean="0"/>
              <a:t>Любомир ГУЗАР</a:t>
            </a:r>
            <a:r>
              <a:rPr lang="uk-UA" sz="1400" dirty="0" smtClean="0"/>
              <a:t> </a:t>
            </a:r>
            <a:endParaRPr lang="uk-UA" sz="1400" dirty="0"/>
          </a:p>
        </p:txBody>
      </p:sp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62590"/>
            <a:ext cx="8551499" cy="3420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380312" y="6437071"/>
            <a:ext cx="14401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000" dirty="0" smtClean="0"/>
              <a:t>Катерина БІЛОКУР</a:t>
            </a:r>
            <a:endParaRPr lang="ru-RU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89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Трек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1404</TotalTime>
  <Words>271</Words>
  <Application>Microsoft Office PowerPoint</Application>
  <PresentationFormat>Экран (4:3)</PresentationFormat>
  <Paragraphs>62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Constantia</vt:lpstr>
      <vt:lpstr>Wingdings 2</vt:lpstr>
      <vt:lpstr>Calibri</vt:lpstr>
      <vt:lpstr>Verdana</vt:lpstr>
      <vt:lpstr>Helvetica Neue</vt:lpstr>
      <vt:lpstr>Трек</vt:lpstr>
      <vt:lpstr>У цьому суспільстві головною метою освіти має бути розвиток і зміцнення творчих духовних сил людини. Освіта повинна бути доступною для всіх, а її методи сприяти самопізнанню та моральному вдосконаленню  григорій сковорода</vt:lpstr>
      <vt:lpstr>Початки дистанційного навчання</vt:lpstr>
      <vt:lpstr>Під час дистанційного навчання використовуються такі основні елементи:</vt:lpstr>
      <vt:lpstr>Для формування компетентного фахівця у процесі навчання особливо важливо враховувати такі компоненти як інтелектуально-логічні здібності студента:  </vt:lpstr>
      <vt:lpstr>Презентация PowerPoint</vt:lpstr>
      <vt:lpstr>Пошук помилок у документах.  Редагування документів разом з викладачем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 досвіду роботи  вчителя української мови та літератури Балабинської гімназії “Престиж”  Пересунько Тетяни Миколаївни</dc:title>
  <dc:creator>Администратор</dc:creator>
  <cp:lastModifiedBy>Оксана</cp:lastModifiedBy>
  <cp:revision>178</cp:revision>
  <dcterms:created xsi:type="dcterms:W3CDTF">2010-01-26T18:50:50Z</dcterms:created>
  <dcterms:modified xsi:type="dcterms:W3CDTF">2024-02-27T20:44:58Z</dcterms:modified>
</cp:coreProperties>
</file>