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61" r:id="rId1"/>
  </p:sldMasterIdLst>
  <p:sldIdLst>
    <p:sldId id="256" r:id="rId2"/>
    <p:sldId id="266" r:id="rId3"/>
    <p:sldId id="268" r:id="rId4"/>
    <p:sldId id="269" r:id="rId5"/>
    <p:sldId id="270" r:id="rId6"/>
    <p:sldId id="279" r:id="rId7"/>
    <p:sldId id="276" r:id="rId8"/>
    <p:sldId id="277" r:id="rId9"/>
    <p:sldId id="278" r:id="rId10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C0000"/>
    <a:srgbClr val="320000"/>
    <a:srgbClr val="1E1708"/>
    <a:srgbClr val="CBAD8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9" d="100"/>
          <a:sy n="89" d="100"/>
        </p:scale>
        <p:origin x="46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743200" y="3124200"/>
            <a:ext cx="9347200" cy="1143000"/>
          </a:xfrm>
        </p:spPr>
        <p:txBody>
          <a:bodyPr/>
          <a:lstStyle>
            <a:lvl1pPr algn="ctr">
              <a:defRPr sz="4000"/>
            </a:lvl1pPr>
          </a:lstStyle>
          <a:p>
            <a:r>
              <a:rPr lang="ru-RU" altLang="en-US" smtClean="0"/>
              <a:t>Образец заголовка</a:t>
            </a:r>
            <a:endParaRPr lang="en-US" alt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251200" y="4419600"/>
            <a:ext cx="8026400" cy="6858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altLang="en-US" smtClean="0"/>
              <a:t>Образец подзаголовка</a:t>
            </a:r>
            <a:endParaRPr lang="en-US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914400" y="6477000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477000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477000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fld id="{9B751924-6F8C-4151-A8D5-1B7CFD203618}" type="slidenum">
              <a:rPr lang="en-US" altLang="ru-RU" smtClean="0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755248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www.PresentationPro.com</a:t>
            </a: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F453B0-5DE8-41CD-AE0D-3282D011007B}" type="slidenum">
              <a:rPr lang="en-US" altLang="uk-UA" smtClean="0"/>
              <a:pPr/>
              <a:t>‹#›</a:t>
            </a:fld>
            <a:endParaRPr lang="en-US" altLang="uk-UA"/>
          </a:p>
        </p:txBody>
      </p:sp>
    </p:spTree>
    <p:extLst>
      <p:ext uri="{BB962C8B-B14F-4D97-AF65-F5344CB8AC3E}">
        <p14:creationId xmlns:p14="http://schemas.microsoft.com/office/powerpoint/2010/main" val="2851681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www.PresentationPro.com</a:t>
            </a: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5981D3F-8281-4268-939F-23347D6CC9B7}" type="slidenum">
              <a:rPr lang="en-US" altLang="uk-UA" smtClean="0"/>
              <a:pPr/>
              <a:t>‹#›</a:t>
            </a:fld>
            <a:endParaRPr lang="en-US" altLang="uk-UA"/>
          </a:p>
        </p:txBody>
      </p:sp>
    </p:spTree>
    <p:extLst>
      <p:ext uri="{BB962C8B-B14F-4D97-AF65-F5344CB8AC3E}">
        <p14:creationId xmlns:p14="http://schemas.microsoft.com/office/powerpoint/2010/main" val="4211966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25600" y="1524000"/>
            <a:ext cx="49276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6400" y="1524000"/>
            <a:ext cx="49276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22C20E-4584-49E3-BC2F-C920A71BF93A}" type="datetimeFigureOut">
              <a:rPr lang="uk-UA" smtClean="0"/>
              <a:t>09.10.2021</a:t>
            </a:fld>
            <a:endParaRPr lang="uk-U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F8B4A46-85C0-4728-8856-4F3DD183FDE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7416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22C20E-4584-49E3-BC2F-C920A71BF93A}" type="datetimeFigureOut">
              <a:rPr lang="uk-UA" smtClean="0"/>
              <a:t>09.10.2021</a:t>
            </a:fld>
            <a:endParaRPr lang="uk-UA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F8B4A46-85C0-4728-8856-4F3DD183FDE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22718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22C20E-4584-49E3-BC2F-C920A71BF93A}" type="datetimeFigureOut">
              <a:rPr lang="uk-UA" smtClean="0"/>
              <a:t>09.10.2021</a:t>
            </a:fld>
            <a:endParaRPr lang="uk-U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F8B4A46-85C0-4728-8856-4F3DD183FDE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28562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22C20E-4584-49E3-BC2F-C920A71BF93A}" type="datetimeFigureOut">
              <a:rPr lang="uk-UA" smtClean="0"/>
              <a:t>09.10.2021</a:t>
            </a:fld>
            <a:endParaRPr lang="uk-UA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F8B4A46-85C0-4728-8856-4F3DD183FDE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76109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22C20E-4584-49E3-BC2F-C920A71BF93A}" type="datetimeFigureOut">
              <a:rPr lang="uk-UA" smtClean="0"/>
              <a:t>09.10.2021</a:t>
            </a:fld>
            <a:endParaRPr lang="uk-U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F8B4A46-85C0-4728-8856-4F3DD183FDE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62123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22C20E-4584-49E3-BC2F-C920A71BF93A}" type="datetimeFigureOut">
              <a:rPr lang="uk-UA" smtClean="0"/>
              <a:t>09.10.2021</a:t>
            </a:fld>
            <a:endParaRPr lang="uk-U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F8B4A46-85C0-4728-8856-4F3DD183FDE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10885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22C20E-4584-49E3-BC2F-C920A71BF93A}" type="datetimeFigureOut">
              <a:rPr lang="uk-UA" smtClean="0"/>
              <a:t>09.10.2021</a:t>
            </a:fld>
            <a:endParaRPr lang="uk-U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F8B4A46-85C0-4728-8856-4F3DD183FDE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88716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9400" y="152400"/>
            <a:ext cx="2514600" cy="6096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625600" y="152400"/>
            <a:ext cx="7340600" cy="6096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22C20E-4584-49E3-BC2F-C920A71BF93A}" type="datetimeFigureOut">
              <a:rPr lang="uk-UA" smtClean="0"/>
              <a:t>09.10.2021</a:t>
            </a:fld>
            <a:endParaRPr lang="uk-U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F8B4A46-85C0-4728-8856-4F3DD183FDE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59686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727200" y="152400"/>
            <a:ext cx="9956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 smtClean="0"/>
              <a:t>Образец заголовка</a:t>
            </a:r>
            <a:endParaRPr lang="en-US" alt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25600" y="1524000"/>
            <a:ext cx="10058400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 smtClean="0"/>
              <a:t>Образец текста</a:t>
            </a:r>
          </a:p>
          <a:p>
            <a:pPr lvl="1"/>
            <a:r>
              <a:rPr lang="ru-RU" altLang="en-US" smtClean="0"/>
              <a:t>Второй уровень</a:t>
            </a:r>
          </a:p>
          <a:p>
            <a:pPr lvl="2"/>
            <a:r>
              <a:rPr lang="ru-RU" altLang="en-US" smtClean="0"/>
              <a:t>Третий уровень</a:t>
            </a:r>
          </a:p>
          <a:p>
            <a:pPr lvl="3"/>
            <a:r>
              <a:rPr lang="ru-RU" altLang="en-US" smtClean="0"/>
              <a:t>Четвертый уровень</a:t>
            </a:r>
          </a:p>
          <a:p>
            <a:pPr lvl="4"/>
            <a:r>
              <a:rPr lang="ru-RU" altLang="en-US" smtClean="0"/>
              <a:t>Пятый уровень</a:t>
            </a:r>
            <a:endParaRPr lang="en-US" alt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400800"/>
            <a:ext cx="254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2"/>
                </a:solidFill>
                <a:cs typeface="Arial" charset="0"/>
              </a:defRPr>
            </a:lvl1pPr>
          </a:lstStyle>
          <a:p>
            <a:fld id="{8A22C20E-4584-49E3-BC2F-C920A71BF93A}" type="datetimeFigureOut">
              <a:rPr lang="uk-UA" smtClean="0"/>
              <a:t>09.10.2021</a:t>
            </a:fld>
            <a:endParaRPr lang="uk-U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400800"/>
            <a:ext cx="3860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chemeClr val="tx2"/>
                </a:solidFill>
                <a:cs typeface="Arial" charset="0"/>
              </a:defRPr>
            </a:lvl1pPr>
          </a:lstStyle>
          <a:p>
            <a:endParaRPr lang="uk-U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400800"/>
            <a:ext cx="254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tx2"/>
                </a:solidFill>
              </a:defRPr>
            </a:lvl1pPr>
          </a:lstStyle>
          <a:p>
            <a:fld id="{EF8B4A46-85C0-4728-8856-4F3DD183FDE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2964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2" r:id="rId1"/>
    <p:sldLayoutId id="2147483963" r:id="rId2"/>
    <p:sldLayoutId id="2147483964" r:id="rId3"/>
    <p:sldLayoutId id="2147483965" r:id="rId4"/>
    <p:sldLayoutId id="2147483966" r:id="rId5"/>
    <p:sldLayoutId id="2147483967" r:id="rId6"/>
    <p:sldLayoutId id="2147483968" r:id="rId7"/>
    <p:sldLayoutId id="2147483969" r:id="rId8"/>
    <p:sldLayoutId id="2147483970" r:id="rId9"/>
    <p:sldLayoutId id="2147483971" r:id="rId10"/>
    <p:sldLayoutId id="2147483972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2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2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2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936734" y="3578485"/>
            <a:ext cx="9052065" cy="1143000"/>
          </a:xfrm>
        </p:spPr>
        <p:txBody>
          <a:bodyPr/>
          <a:lstStyle/>
          <a:p>
            <a:r>
              <a:rPr lang="uk-UA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 інноваційних систем автоматизованого проектування при викладанні циклу професійної та практичної підготовки</a:t>
            </a:r>
            <a:endParaRPr lang="uk-UA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89105" y="5719010"/>
            <a:ext cx="5839167" cy="92333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i="1" dirty="0">
                <a:solidFill>
                  <a:schemeClr val="tx2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викладач механічних дисциплін </a:t>
            </a:r>
            <a:r>
              <a:rPr lang="uk-UA" i="1" dirty="0" smtClean="0">
                <a:solidFill>
                  <a:schemeClr val="tx2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ВСП КІФК </a:t>
            </a:r>
            <a:r>
              <a:rPr lang="uk-UA" i="1" dirty="0">
                <a:solidFill>
                  <a:schemeClr val="tx2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ДВНЗ </a:t>
            </a:r>
            <a:r>
              <a:rPr lang="uk-UA" i="1" dirty="0" smtClean="0">
                <a:solidFill>
                  <a:schemeClr val="tx2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ДонНТУ</a:t>
            </a:r>
            <a:endParaRPr lang="uk-UA" i="1" dirty="0">
              <a:solidFill>
                <a:schemeClr val="tx2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algn="ctr"/>
            <a:endParaRPr lang="uk-UA" i="1" dirty="0">
              <a:solidFill>
                <a:schemeClr val="tx2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algn="ctr"/>
            <a:r>
              <a:rPr lang="uk-UA" i="1" dirty="0">
                <a:solidFill>
                  <a:schemeClr val="tx2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Журавель Галина Юріївна</a:t>
            </a:r>
            <a:endParaRPr lang="en-US" i="1" dirty="0">
              <a:solidFill>
                <a:schemeClr val="tx2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4887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63700" y="139700"/>
            <a:ext cx="9893300" cy="1143000"/>
          </a:xfrm>
        </p:spPr>
        <p:txBody>
          <a:bodyPr/>
          <a:lstStyle/>
          <a:p>
            <a:pPr algn="ctr"/>
            <a:r>
              <a:rPr lang="uk-UA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Інноваційні системи автоматизованого проектування при викладанні циклу професійної та практичної підготовки </a:t>
            </a:r>
            <a:endParaRPr lang="uk-UA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473200" y="1384300"/>
            <a:ext cx="10604500" cy="5232400"/>
          </a:xfrm>
        </p:spPr>
        <p:txBody>
          <a:bodyPr/>
          <a:lstStyle/>
          <a:p>
            <a:pPr marL="0" indent="360000" algn="just">
              <a:spcBef>
                <a:spcPts val="0"/>
              </a:spcBef>
              <a:buNone/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Всього близько чверті століття тому кожне креслення, 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було 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зроблений олівцем або тушшю. Будь-яка зміна вимагало підчищення або навіть </a:t>
            </a:r>
            <a:r>
              <a:rPr lang="uk-UA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перерисовування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Тепер це вже історія. </a:t>
            </a:r>
            <a:endParaRPr lang="uk-UA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360000" algn="just">
              <a:spcBef>
                <a:spcPts val="0"/>
              </a:spcBef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САПР (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CAD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системи не тільки змінили методи підготовки креслень, а й внесли фундаментальні зміни в процес проектування. </a:t>
            </a:r>
            <a:endParaRPr lang="uk-UA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360000" algn="just">
              <a:spcBef>
                <a:spcPts val="0"/>
              </a:spcBef>
              <a:buNone/>
            </a:pP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Дефіцит 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кваліфікованих фахівців, здатних використовувати сучасні комп'ютерні технології на виробництвах, - головна перешкода на шляху комплексної автоматизації інженерної діяльності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360000" algn="just">
              <a:spcBef>
                <a:spcPts val="0"/>
              </a:spcBef>
              <a:buNone/>
            </a:pP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Тому так важливо вивчення і впровадження сучасних САПР в 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освітній 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 при виконанні курсових і дипломних проектів, як по </a:t>
            </a:r>
            <a:r>
              <a:rPr lang="uk-UA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загальноінженерних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так і зі спеціальних дисциплін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360000" algn="just">
              <a:spcBef>
                <a:spcPts val="0"/>
              </a:spcBef>
              <a:buNone/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Глибока підготовка фахівців, які володіють сучасними технологіями в області проектування, можлива лише за умови наскрізного застосування САПР на всіх загально-інженерних та 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спеціальних дисциплінах 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 закріпленні навичок проектування під час проходження виробничої практики та цільової підготовки фахівців. </a:t>
            </a:r>
            <a:endParaRPr lang="uk-UA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360000" algn="just">
              <a:spcBef>
                <a:spcPts val="0"/>
              </a:spcBef>
              <a:buNone/>
            </a:pP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Тоді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без сумніву, 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здобувачі освіти 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будуть проявляти інтерес до вивчення різних систем комп'ютерного моделювання, що позитивно відіб'ється на якості їх конструкторської та технологічної підготовки.</a:t>
            </a:r>
          </a:p>
        </p:txBody>
      </p:sp>
    </p:spTree>
    <p:extLst>
      <p:ext uri="{BB962C8B-B14F-4D97-AF65-F5344CB8AC3E}">
        <p14:creationId xmlns:p14="http://schemas.microsoft.com/office/powerpoint/2010/main" val="2865950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1" y="70420"/>
            <a:ext cx="10810342" cy="1143000"/>
          </a:xfrm>
        </p:spPr>
        <p:txBody>
          <a:bodyPr/>
          <a:lstStyle/>
          <a:p>
            <a:r>
              <a:rPr lang="uk-UA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Сучасні системи автоматизованого проектування </a:t>
            </a:r>
            <a:endParaRPr lang="uk-UA" sz="3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://cs606030.vk.me/v606030950/2246/BFDGMPQj4bQ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306"/>
          <a:stretch/>
        </p:blipFill>
        <p:spPr bwMode="auto">
          <a:xfrm>
            <a:off x="5175250" y="3396996"/>
            <a:ext cx="1905000" cy="1371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28" name="Picture 4" descr="http://cs606030.vk.me/v606030950/2246/BFDGMPQj4bQ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515"/>
          <a:stretch/>
        </p:blipFill>
        <p:spPr bwMode="auto">
          <a:xfrm>
            <a:off x="7508875" y="3396996"/>
            <a:ext cx="1905000" cy="1371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30" name="Picture 6" descr="https://im0-tub-ua.yandex.net/i?id=d79d260bb4c388f3b9e5c902be21ea04&amp;n=33&amp;h=215&amp;w=218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51" t="20030" r="2599" b="19241"/>
          <a:stretch/>
        </p:blipFill>
        <p:spPr bwMode="auto">
          <a:xfrm>
            <a:off x="9842500" y="3369214"/>
            <a:ext cx="2006506" cy="14271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5" name="Блок-схема: альтернативный процесс 4"/>
          <p:cNvSpPr/>
          <p:nvPr/>
        </p:nvSpPr>
        <p:spPr>
          <a:xfrm>
            <a:off x="5715000" y="1422400"/>
            <a:ext cx="1612900" cy="866648"/>
          </a:xfrm>
          <a:prstGeom prst="flowChartAlternateProcess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САПР</a:t>
            </a:r>
            <a:endParaRPr lang="uk-UA" dirty="0"/>
          </a:p>
        </p:txBody>
      </p:sp>
      <p:sp>
        <p:nvSpPr>
          <p:cNvPr id="6" name="Блок-схема: альтернативный процесс 5"/>
          <p:cNvSpPr/>
          <p:nvPr/>
        </p:nvSpPr>
        <p:spPr>
          <a:xfrm>
            <a:off x="7927975" y="2184400"/>
            <a:ext cx="3336878" cy="736600"/>
          </a:xfrm>
          <a:prstGeom prst="flowChartAlternateProcess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Графічна САПР </a:t>
            </a:r>
            <a:endParaRPr lang="uk-UA" dirty="0"/>
          </a:p>
        </p:txBody>
      </p:sp>
      <p:sp>
        <p:nvSpPr>
          <p:cNvPr id="10" name="Блок-схема: альтернативный процесс 9"/>
          <p:cNvSpPr/>
          <p:nvPr/>
        </p:nvSpPr>
        <p:spPr>
          <a:xfrm>
            <a:off x="1679622" y="2289048"/>
            <a:ext cx="3244803" cy="736600"/>
          </a:xfrm>
          <a:prstGeom prst="flowChartAlternateProcess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Розрахункова  САПР </a:t>
            </a:r>
            <a:endParaRPr lang="uk-UA" dirty="0"/>
          </a:p>
        </p:txBody>
      </p:sp>
      <p:pic>
        <p:nvPicPr>
          <p:cNvPr id="1032" name="Picture 8" descr="http://img15.nnm.me/6/2/7/d/b/ea54bb4ab386960f354eb56bd35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08" b="10300"/>
          <a:stretch/>
        </p:blipFill>
        <p:spPr bwMode="auto">
          <a:xfrm>
            <a:off x="2249136" y="3338902"/>
            <a:ext cx="1517650" cy="17670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13" name="Стрелка вниз 12"/>
          <p:cNvSpPr/>
          <p:nvPr/>
        </p:nvSpPr>
        <p:spPr>
          <a:xfrm>
            <a:off x="8966295" y="2930398"/>
            <a:ext cx="207686" cy="457200"/>
          </a:xfrm>
          <a:prstGeom prst="down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4" name="Стрелка вниз 13"/>
          <p:cNvSpPr/>
          <p:nvPr/>
        </p:nvSpPr>
        <p:spPr>
          <a:xfrm rot="3300000">
            <a:off x="7362989" y="2594596"/>
            <a:ext cx="203064" cy="1178421"/>
          </a:xfrm>
          <a:prstGeom prst="down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5" name="Стрелка вниз 14"/>
          <p:cNvSpPr/>
          <p:nvPr/>
        </p:nvSpPr>
        <p:spPr>
          <a:xfrm>
            <a:off x="10488356" y="2916507"/>
            <a:ext cx="207686" cy="457200"/>
          </a:xfrm>
          <a:prstGeom prst="down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6" name="Стрелка вниз 15"/>
          <p:cNvSpPr/>
          <p:nvPr/>
        </p:nvSpPr>
        <p:spPr>
          <a:xfrm>
            <a:off x="2931457" y="3029362"/>
            <a:ext cx="207686" cy="457200"/>
          </a:xfrm>
          <a:prstGeom prst="down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7" name="Стрелка влево 16"/>
          <p:cNvSpPr/>
          <p:nvPr/>
        </p:nvSpPr>
        <p:spPr>
          <a:xfrm rot="20114058">
            <a:off x="4694238" y="1994115"/>
            <a:ext cx="1060450" cy="276010"/>
          </a:xfrm>
          <a:prstGeom prst="left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3" name="Стрелка влево 22"/>
          <p:cNvSpPr/>
          <p:nvPr/>
        </p:nvSpPr>
        <p:spPr>
          <a:xfrm rot="1485942" flipH="1">
            <a:off x="7262749" y="1859285"/>
            <a:ext cx="1060450" cy="276010"/>
          </a:xfrm>
          <a:prstGeom prst="left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9" name="Прямоугольник с двумя усеченными противолежащими углами 18"/>
          <p:cNvSpPr/>
          <p:nvPr/>
        </p:nvSpPr>
        <p:spPr>
          <a:xfrm>
            <a:off x="1854200" y="5367607"/>
            <a:ext cx="2460417" cy="1388793"/>
          </a:xfrm>
          <a:prstGeom prst="snip2Diag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APM </a:t>
            </a:r>
            <a:r>
              <a:rPr lang="en-US" sz="1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WinMachine</a:t>
            </a:r>
            <a:r>
              <a:rPr lang="uk-UA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uk-UA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 автоматизованого розрахунку і проектування механічного обладнання і конструкцій в галузі машинобудування</a:t>
            </a:r>
            <a:endParaRPr lang="uk-UA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Прямоугольник с двумя усеченными противолежащими углами 25"/>
          <p:cNvSpPr/>
          <p:nvPr/>
        </p:nvSpPr>
        <p:spPr>
          <a:xfrm>
            <a:off x="4380729" y="5367607"/>
            <a:ext cx="2686210" cy="1406906"/>
          </a:xfrm>
          <a:prstGeom prst="snip2Diag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КОМПАС</a:t>
            </a:r>
            <a:r>
              <a:rPr lang="uk-UA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САПР з можливостями оформлення проектної та конструкторської документації відповідно до стандартів серії ЕСКД і СПДС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Прямоугольник с двумя усеченными противолежащими углами 26"/>
          <p:cNvSpPr/>
          <p:nvPr/>
        </p:nvSpPr>
        <p:spPr>
          <a:xfrm>
            <a:off x="7066939" y="5370401"/>
            <a:ext cx="2442750" cy="1406906"/>
          </a:xfrm>
          <a:prstGeom prst="snip2Diag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AutoCAD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—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дво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і 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тривимірна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система автоматичного </a:t>
            </a:r>
            <a:r>
              <a:rPr lang="uk-UA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проектування</a:t>
            </a:r>
            <a:r>
              <a:rPr lang="uk-UA" sz="1400" dirty="0" smtClean="0">
                <a:solidFill>
                  <a:srgbClr val="1E17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і креслення розроблена компанією</a:t>
            </a:r>
            <a:r>
              <a:rPr lang="ru-RU" sz="1400" dirty="0">
                <a:solidFill>
                  <a:srgbClr val="1E17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1400" dirty="0" smtClean="0">
                <a:solidFill>
                  <a:srgbClr val="1E17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Autodesk</a:t>
            </a:r>
            <a:r>
              <a:rPr lang="uk-UA" sz="1400" dirty="0" smtClean="0">
                <a:solidFill>
                  <a:srgbClr val="1E17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1400" dirty="0">
              <a:solidFill>
                <a:srgbClr val="1E170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Прямоугольник с двумя усеченными противолежащими углами 27"/>
          <p:cNvSpPr/>
          <p:nvPr/>
        </p:nvSpPr>
        <p:spPr>
          <a:xfrm>
            <a:off x="9575800" y="5345001"/>
            <a:ext cx="2616200" cy="1406906"/>
          </a:xfrm>
          <a:prstGeom prst="snip2Diag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SolidWorks</a:t>
            </a:r>
            <a:r>
              <a:rPr lang="uk-UA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програмний комплекс САПР для автоматизації робіт промислового підприємства на етапах конструкторської та технологічної підготовки виробництва.</a:t>
            </a:r>
            <a:endParaRPr lang="uk-UA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3074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0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3" grpId="0" animBg="1"/>
      <p:bldP spid="19" grpId="0" animBg="1"/>
      <p:bldP spid="26" grpId="0" animBg="1"/>
      <p:bldP spid="27" grpId="0" animBg="1"/>
      <p:bldP spid="2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08300" y="114300"/>
            <a:ext cx="8991600" cy="1143000"/>
          </a:xfrm>
        </p:spPr>
        <p:txBody>
          <a:bodyPr/>
          <a:lstStyle/>
          <a:p>
            <a:r>
              <a:rPr lang="uk-UA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 сучасних САПР в навчанні</a:t>
            </a:r>
            <a:endParaRPr lang="uk-UA" sz="3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01800" y="1574800"/>
            <a:ext cx="10058400" cy="4724400"/>
          </a:xfrm>
        </p:spPr>
        <p:txBody>
          <a:bodyPr/>
          <a:lstStyle/>
          <a:p>
            <a:pPr algn="just"/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Дисципліна «Комп'ютерна графіка», вивчення програми Компас:</a:t>
            </a:r>
          </a:p>
          <a:p>
            <a:pPr lvl="1" algn="just"/>
            <a:r>
              <a:rPr lang="uk-UA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Виконання креслень на площині у програмі </a:t>
            </a:r>
            <a:r>
              <a:rPr lang="uk-UA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Компас-графік-LT.</a:t>
            </a:r>
          </a:p>
          <a:p>
            <a:pPr lvl="1" algn="just"/>
            <a:r>
              <a:rPr lang="uk-UA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Виконання 3D моделей у програмі </a:t>
            </a:r>
            <a:r>
              <a:rPr lang="uk-UA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Компас-3D.</a:t>
            </a:r>
          </a:p>
          <a:p>
            <a:pPr lvl="1" algn="just"/>
            <a:r>
              <a:rPr lang="uk-UA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Креслення </a:t>
            </a:r>
            <a:r>
              <a:rPr lang="uk-UA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електричних схем в програмі Компас.</a:t>
            </a:r>
          </a:p>
          <a:p>
            <a:pPr algn="just"/>
            <a:endParaRPr lang="uk-UA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Дисципліна «Прикладні програми в інженерному проектуванні», вивчення програми Компас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APM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WinMachine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1" algn="just"/>
            <a:r>
              <a:rPr lang="uk-UA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Конструкторська робота у графічних </a:t>
            </a:r>
            <a:r>
              <a:rPr lang="uk-UA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редакторах, створення креслень та технічної документації </a:t>
            </a:r>
            <a:r>
              <a:rPr lang="uk-UA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програмі </a:t>
            </a:r>
            <a:r>
              <a:rPr lang="uk-UA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Компас-графік-LT.</a:t>
            </a:r>
            <a:endParaRPr lang="uk-UA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/>
            <a:r>
              <a:rPr lang="uk-UA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Створення  </a:t>
            </a:r>
            <a:r>
              <a:rPr lang="uk-UA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3D моделей </a:t>
            </a:r>
            <a:r>
              <a:rPr lang="uk-UA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 збірок у </a:t>
            </a:r>
            <a:r>
              <a:rPr lang="uk-UA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програмі </a:t>
            </a:r>
            <a:r>
              <a:rPr lang="uk-UA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Компас-3D.</a:t>
            </a:r>
            <a:endParaRPr lang="uk-UA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/>
            <a:r>
              <a:rPr lang="uk-UA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Проектувальна </a:t>
            </a:r>
            <a:r>
              <a:rPr lang="uk-UA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робота в </a:t>
            </a:r>
            <a:r>
              <a:rPr lang="uk-UA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прикладний програмі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APM 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WinMachine</a:t>
            </a:r>
            <a:r>
              <a:rPr lang="uk-UA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665724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r="50147"/>
          <a:stretch/>
        </p:blipFill>
        <p:spPr>
          <a:xfrm>
            <a:off x="4420090" y="3467101"/>
            <a:ext cx="3302000" cy="241116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52700" y="1"/>
            <a:ext cx="6883400" cy="1143000"/>
          </a:xfrm>
        </p:spPr>
        <p:txBody>
          <a:bodyPr/>
          <a:lstStyle/>
          <a:p>
            <a:r>
              <a:rPr lang="uk-UA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Міждисциплінарні зв'язки</a:t>
            </a:r>
            <a:endParaRPr lang="uk-UA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://www.pcweek.ru/upload/iblock/b18/asc_kab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67101"/>
            <a:ext cx="4420090" cy="339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1130300" y="1424237"/>
            <a:ext cx="11239500" cy="4724400"/>
          </a:xfrm>
        </p:spPr>
        <p:txBody>
          <a:bodyPr/>
          <a:lstStyle/>
          <a:p>
            <a:pPr algn="ctr"/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Виконання курсових проектів зі спеціальних дисциплін за допомогою САПР програм </a:t>
            </a:r>
          </a:p>
          <a:p>
            <a:pPr algn="ctr"/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Виконання дипломного проекту в САПР програмах</a:t>
            </a:r>
          </a:p>
          <a:p>
            <a:pPr algn="ctr"/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Робота на виробництві в програмі Компас,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APM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WinMachine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 інших САПР   програмах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6" descr="https://lh6.googleusercontent.com/-korFJpEr7JQ/USDNjQJApOI/AAAAAAAAGu0/EWy_yJdrwqA/s1500/kompas.jpg%22,tid:%22OIP.Md0eb3424c705df46f70bc12fa6feb7bco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0797" y="3467101"/>
            <a:ext cx="4971203" cy="3390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Picture 10" descr="https://im2-tub-ua.yandex.net/i?id=eb5c9b834b2bcb52eabeb72efe095f5a&amp;n=33&amp;h=215&amp;w=22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3500" y="1"/>
            <a:ext cx="1968500" cy="1462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0698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0569" y="0"/>
            <a:ext cx="11188461" cy="1279585"/>
          </a:xfrm>
        </p:spPr>
        <p:txBody>
          <a:bodyPr/>
          <a:lstStyle/>
          <a:p>
            <a:r>
              <a:rPr lang="uk-UA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 графічної програми Компас на практичних заняттях з дисципліни «Комп'ютерна графіка»</a:t>
            </a:r>
            <a:endParaRPr lang="en-US" sz="3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0983" y="1279585"/>
            <a:ext cx="6288505" cy="4724400"/>
          </a:xfrm>
          <a:prstGeom prst="rect">
            <a:avLst/>
          </a:prstGeom>
        </p:spPr>
      </p:pic>
      <p:pic>
        <p:nvPicPr>
          <p:cNvPr id="5" name="Рисунок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7599" y="2080260"/>
            <a:ext cx="6299835" cy="4777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2432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10552" y="76201"/>
            <a:ext cx="5931748" cy="854863"/>
          </a:xfrm>
        </p:spPr>
        <p:txBody>
          <a:bodyPr/>
          <a:lstStyle/>
          <a:p>
            <a:r>
              <a:rPr lang="uk-UA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Виконана практична робота</a:t>
            </a:r>
            <a:endParaRPr lang="uk-UA" sz="3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6700" y="1007263"/>
            <a:ext cx="8264750" cy="5850737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0852" y="1"/>
            <a:ext cx="3671147" cy="344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083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2055261" y="220269"/>
            <a:ext cx="5931748" cy="854863"/>
          </a:xfrm>
        </p:spPr>
        <p:txBody>
          <a:bodyPr/>
          <a:lstStyle/>
          <a:p>
            <a:r>
              <a:rPr lang="uk-UA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Виконана практична робота</a:t>
            </a:r>
            <a:endParaRPr lang="uk-UA" sz="3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6395" y="1308100"/>
            <a:ext cx="7839788" cy="5549900"/>
          </a:xfrm>
          <a:prstGeom prst="rect">
            <a:avLst/>
          </a:prstGeom>
        </p:spPr>
      </p:pic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09"/>
          <a:stretch/>
        </p:blipFill>
        <p:spPr>
          <a:xfrm>
            <a:off x="8315070" y="1"/>
            <a:ext cx="3876930" cy="3467100"/>
          </a:xfrm>
        </p:spPr>
      </p:pic>
    </p:spTree>
    <p:extLst>
      <p:ext uri="{BB962C8B-B14F-4D97-AF65-F5344CB8AC3E}">
        <p14:creationId xmlns:p14="http://schemas.microsoft.com/office/powerpoint/2010/main" val="3764284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24300" y="279400"/>
            <a:ext cx="5207000" cy="990600"/>
          </a:xfrm>
        </p:spPr>
        <p:txBody>
          <a:bodyPr/>
          <a:lstStyle/>
          <a:p>
            <a:r>
              <a:rPr lang="uk-UA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Дякую за увагу!</a:t>
            </a:r>
            <a:endParaRPr lang="uk-UA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84600" y="1778000"/>
            <a:ext cx="4724400" cy="47244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7975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7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292929"/>
      </a:accent1>
      <a:accent2>
        <a:srgbClr val="0000FF"/>
      </a:accent2>
      <a:accent3>
        <a:srgbClr val="FFFFFF"/>
      </a:accent3>
      <a:accent4>
        <a:srgbClr val="000000"/>
      </a:accent4>
      <a:accent5>
        <a:srgbClr val="ACACAC"/>
      </a:accent5>
      <a:accent6>
        <a:srgbClr val="0000E7"/>
      </a:accent6>
      <a:hlink>
        <a:srgbClr val="0000FF"/>
      </a:hlink>
      <a:folHlink>
        <a:srgbClr val="333399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Тема7" id="{85B39F70-17C2-4098-951B-EFE2266EC5D6}" vid="{9C7DFBB9-404D-4920-B202-B35BF74BBA6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Тема7</Template>
  <TotalTime>424</TotalTime>
  <Words>348</Words>
  <Application>Microsoft Office PowerPoint</Application>
  <PresentationFormat>Широкоэкранный</PresentationFormat>
  <Paragraphs>37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2" baseType="lpstr">
      <vt:lpstr>Arial</vt:lpstr>
      <vt:lpstr>Times New Roman</vt:lpstr>
      <vt:lpstr>Тема7</vt:lpstr>
      <vt:lpstr>Використання інноваційних систем автоматизованого проектування при викладанні циклу професійної та практичної підготовки</vt:lpstr>
      <vt:lpstr>Інноваційні системи автоматизованого проектування при викладанні циклу професійної та практичної підготовки </vt:lpstr>
      <vt:lpstr>Сучасні системи автоматизованого проектування </vt:lpstr>
      <vt:lpstr>Використання сучасних САПР в навчанні</vt:lpstr>
      <vt:lpstr>Міждисциплінарні зв'язки</vt:lpstr>
      <vt:lpstr>Використання графічної програми Компас на практичних заняттях з дисципліни «Комп'ютерна графіка»</vt:lpstr>
      <vt:lpstr>Виконана практична робота</vt:lpstr>
      <vt:lpstr>Виконана практична робота</vt:lpstr>
      <vt:lpstr>Дякую за увагу!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Juravel</dc:creator>
  <cp:lastModifiedBy>Пользователь Windows</cp:lastModifiedBy>
  <cp:revision>63</cp:revision>
  <dcterms:created xsi:type="dcterms:W3CDTF">2016-02-09T21:03:27Z</dcterms:created>
  <dcterms:modified xsi:type="dcterms:W3CDTF">2021-10-09T09:42:48Z</dcterms:modified>
</cp:coreProperties>
</file>