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31"/>
  </p:notesMasterIdLst>
  <p:sldIdLst>
    <p:sldId id="256" r:id="rId2"/>
    <p:sldId id="257" r:id="rId3"/>
    <p:sldId id="258" r:id="rId4"/>
    <p:sldId id="272" r:id="rId5"/>
    <p:sldId id="291" r:id="rId6"/>
    <p:sldId id="269" r:id="rId7"/>
    <p:sldId id="260" r:id="rId8"/>
    <p:sldId id="292" r:id="rId9"/>
    <p:sldId id="288" r:id="rId10"/>
    <p:sldId id="271" r:id="rId11"/>
    <p:sldId id="266" r:id="rId12"/>
    <p:sldId id="268" r:id="rId13"/>
    <p:sldId id="267" r:id="rId14"/>
    <p:sldId id="278" r:id="rId15"/>
    <p:sldId id="270" r:id="rId16"/>
    <p:sldId id="273" r:id="rId17"/>
    <p:sldId id="274" r:id="rId18"/>
    <p:sldId id="275" r:id="rId19"/>
    <p:sldId id="276" r:id="rId20"/>
    <p:sldId id="277" r:id="rId21"/>
    <p:sldId id="279" r:id="rId22"/>
    <p:sldId id="280" r:id="rId23"/>
    <p:sldId id="281" r:id="rId24"/>
    <p:sldId id="282" r:id="rId25"/>
    <p:sldId id="262" r:id="rId26"/>
    <p:sldId id="284" r:id="rId27"/>
    <p:sldId id="285" r:id="rId28"/>
    <p:sldId id="286" r:id="rId29"/>
    <p:sldId id="293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FA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0" d="100"/>
          <a:sy n="60" d="100"/>
        </p:scale>
        <p:origin x="-2490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873339-1551-465E-B6C8-5E400EA4A044}" type="datetimeFigureOut">
              <a:rPr lang="ru-RU" smtClean="0"/>
              <a:pPr/>
              <a:t>01.06.2022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0D921A-799D-4FD3-A5EE-37D3CC56EA2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125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244011-1EB9-41D5-8BBF-CBF9E6635347}" type="datetimeFigureOut">
              <a:rPr lang="ru-RU" smtClean="0"/>
              <a:pPr/>
              <a:t>01.06.2022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CDBA84-4D92-4302-927D-36CFF513225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244011-1EB9-41D5-8BBF-CBF9E6635347}" type="datetimeFigureOut">
              <a:rPr lang="ru-RU" smtClean="0"/>
              <a:pPr/>
              <a:t>01.06.2022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CDBA84-4D92-4302-927D-36CFF51322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244011-1EB9-41D5-8BBF-CBF9E6635347}" type="datetimeFigureOut">
              <a:rPr lang="ru-RU" smtClean="0"/>
              <a:pPr/>
              <a:t>01.06.2022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CDBA84-4D92-4302-927D-36CFF513225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244011-1EB9-41D5-8BBF-CBF9E6635347}" type="datetimeFigureOut">
              <a:rPr lang="ru-RU" smtClean="0"/>
              <a:pPr/>
              <a:t>01.06.2022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CDBA84-4D92-4302-927D-36CFF51322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244011-1EB9-41D5-8BBF-CBF9E6635347}" type="datetimeFigureOut">
              <a:rPr lang="ru-RU" smtClean="0"/>
              <a:pPr/>
              <a:t>01.06.2022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CDBA84-4D92-4302-927D-36CFF513225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244011-1EB9-41D5-8BBF-CBF9E6635347}" type="datetimeFigureOut">
              <a:rPr lang="ru-RU" smtClean="0"/>
              <a:pPr/>
              <a:t>01.06.2022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CDBA84-4D92-4302-927D-36CFF51322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244011-1EB9-41D5-8BBF-CBF9E6635347}" type="datetimeFigureOut">
              <a:rPr lang="ru-RU" smtClean="0"/>
              <a:pPr/>
              <a:t>01.06.2022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CDBA84-4D92-4302-927D-36CFF51322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244011-1EB9-41D5-8BBF-CBF9E6635347}" type="datetimeFigureOut">
              <a:rPr lang="ru-RU" smtClean="0"/>
              <a:pPr/>
              <a:t>01.06.2022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CDBA84-4D92-4302-927D-36CFF51322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B9244011-1EB9-41D5-8BBF-CBF9E6635347}" type="datetimeFigureOut">
              <a:rPr lang="ru-RU" smtClean="0"/>
              <a:pPr/>
              <a:t>01.06.2022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37CDBA84-4D92-4302-927D-36CFF51322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244011-1EB9-41D5-8BBF-CBF9E6635347}" type="datetimeFigureOut">
              <a:rPr lang="ru-RU" smtClean="0"/>
              <a:pPr/>
              <a:t>01.06.2022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CDBA84-4D92-4302-927D-36CFF51322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244011-1EB9-41D5-8BBF-CBF9E6635347}" type="datetimeFigureOut">
              <a:rPr lang="ru-RU" smtClean="0"/>
              <a:pPr/>
              <a:t>01.06.2022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7CDBA84-4D92-4302-927D-36CFF513225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9244011-1EB9-41D5-8BBF-CBF9E6635347}" type="datetimeFigureOut">
              <a:rPr lang="ru-RU" smtClean="0"/>
              <a:pPr/>
              <a:t>01.06.2022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37CDBA84-4D92-4302-927D-36CFF513225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body" idx="1"/>
          </p:nvPr>
        </p:nvSpPr>
        <p:spPr>
          <a:xfrm>
            <a:off x="3143240" y="3429000"/>
            <a:ext cx="5500726" cy="1714512"/>
          </a:xfrm>
        </p:spPr>
        <p:txBody>
          <a:bodyPr>
            <a:normAutofit/>
          </a:bodyPr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1357298"/>
            <a:ext cx="8220440" cy="1559614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ЗАГАЛЬНА ХАРАКТЕРИСТИКА         СПІЛКУВАННЯ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chemeClr val="accent3"/>
                </a:solidFill>
              </a:rPr>
              <a:t>План</a:t>
            </a:r>
            <a:endParaRPr lang="ru-RU" dirty="0">
              <a:solidFill>
                <a:schemeClr val="accent3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1.Поняття про спілкування, його структуру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2.Види спілкування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3.Засоби спілкування</a:t>
            </a:r>
          </a:p>
          <a:p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4.Основні аспекти спілкування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i="1" dirty="0" smtClean="0">
                <a:solidFill>
                  <a:schemeClr val="tx1">
                    <a:lumMod val="85000"/>
                  </a:schemeClr>
                </a:solidFill>
              </a:rPr>
              <a:t>    </a:t>
            </a:r>
            <a:r>
              <a:rPr lang="uk-UA" b="1" i="1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uk-UA" b="1" i="1" u="sng" dirty="0" smtClean="0">
                <a:solidFill>
                  <a:schemeClr val="tx1">
                    <a:lumMod val="85000"/>
                  </a:schemeClr>
                </a:solidFill>
              </a:rPr>
              <a:t>Спілкування</a:t>
            </a:r>
            <a:r>
              <a:rPr lang="uk-UA" i="1" dirty="0" smtClean="0">
                <a:solidFill>
                  <a:schemeClr val="tx1">
                    <a:lumMod val="85000"/>
                  </a:schemeClr>
                </a:solidFill>
              </a:rPr>
              <a:t> </a:t>
            </a:r>
            <a:r>
              <a:rPr lang="uk-UA" i="1" dirty="0" smtClean="0"/>
              <a:t>– </a:t>
            </a:r>
            <a:r>
              <a:rPr lang="uk-UA" b="1" i="1" dirty="0" smtClean="0"/>
              <a:t>це взаємодія</a:t>
            </a:r>
            <a:r>
              <a:rPr lang="uk-UA" i="1" dirty="0" smtClean="0"/>
              <a:t> двох або більше людей, під час якої виникає психічний контакт, що проявляється в </a:t>
            </a:r>
            <a:r>
              <a:rPr lang="uk-UA" b="1" i="1" dirty="0" smtClean="0"/>
              <a:t>обміні інформацією</a:t>
            </a:r>
            <a:r>
              <a:rPr lang="uk-UA" i="1" dirty="0" smtClean="0"/>
              <a:t>, </a:t>
            </a:r>
            <a:r>
              <a:rPr lang="uk-UA" b="1" i="1" dirty="0" smtClean="0"/>
              <a:t>взаємовпливі, взаєморозумінні, </a:t>
            </a:r>
            <a:r>
              <a:rPr lang="uk-UA" b="1" i="1" dirty="0" err="1" smtClean="0"/>
              <a:t>взаємопереживанні</a:t>
            </a:r>
            <a:r>
              <a:rPr lang="uk-UA" i="1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1285860"/>
            <a:ext cx="7772400" cy="45720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          </a:t>
            </a:r>
            <a:r>
              <a:rPr lang="uk-UA" dirty="0" smtClean="0"/>
              <a:t>Французький дослідник Р.</a:t>
            </a:r>
            <a:r>
              <a:rPr lang="uk-UA" dirty="0" err="1" smtClean="0"/>
              <a:t>Барт</a:t>
            </a:r>
            <a:r>
              <a:rPr lang="uk-UA" dirty="0" smtClean="0"/>
              <a:t>, який протягом шести місяців перебував один серед снігів Антарктиди, писав, що людина не може обійтися без звуків, голосів, без спілкування з іншими, як не може жити без фосфору або кальцію. У самотності він шукав спокою та духовного збагачення, а знайшов лише розчарування й безвихідь.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СТРУКТУРА СПІЛКУВАННЯ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14400" y="2038350"/>
          <a:ext cx="7772400" cy="2656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28840"/>
                <a:gridCol w="5543560"/>
              </a:tblGrid>
              <a:tr h="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СУБ”ЄКТИ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- люди</a:t>
                      </a:r>
                      <a:r>
                        <a:rPr lang="uk-UA" b="1" baseline="0" dirty="0" smtClean="0"/>
                        <a:t> ( не менше, ніж двоє) чи групи людей;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ЗМІСТ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-</a:t>
                      </a:r>
                      <a:r>
                        <a:rPr lang="uk-UA" b="1" baseline="0" dirty="0" smtClean="0"/>
                        <a:t> це інформація, яка передається від одного учасника спілкування до іншого;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МЕТА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- те, заради чого здійснюється взаємодія;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ЗАСОБИ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- це способи кодування, передачі, переробки і розшифровки його змісту;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РЕЗУЛЬТАТ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- передбачає</a:t>
                      </a:r>
                      <a:r>
                        <a:rPr lang="uk-UA" b="1" baseline="0" dirty="0" smtClean="0"/>
                        <a:t> зміну взаємовідносин, що відбувається на основі інтерпретації інформації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smtClean="0"/>
              <a:t>         </a:t>
            </a:r>
            <a:r>
              <a:rPr lang="uk-UA" b="1" dirty="0" smtClean="0"/>
              <a:t>Спілкування – це своєрідний театр, де є п’єса певного змісту, актор, що виконує конкретну роль, і глядач, який сприймає цю п’єсу й цю роль. А потім глядач виступає як актор і хоче, щоб його також сприйняли як особистість. До того ж глядач в обох випадках є активною стороною.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 стрелкой 4"/>
          <p:cNvCxnSpPr>
            <a:stCxn id="25" idx="2"/>
          </p:cNvCxnSpPr>
          <p:nvPr/>
        </p:nvCxnSpPr>
        <p:spPr>
          <a:xfrm rot="5400000">
            <a:off x="3786194" y="678649"/>
            <a:ext cx="785794" cy="8572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>
            <a:stCxn id="25" idx="2"/>
            <a:endCxn id="57" idx="0"/>
          </p:cNvCxnSpPr>
          <p:nvPr/>
        </p:nvCxnSpPr>
        <p:spPr>
          <a:xfrm rot="16200000" flipH="1">
            <a:off x="4714888" y="607211"/>
            <a:ext cx="785794" cy="10001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25" idx="2"/>
            <a:endCxn id="55" idx="0"/>
          </p:cNvCxnSpPr>
          <p:nvPr/>
        </p:nvCxnSpPr>
        <p:spPr>
          <a:xfrm rot="16200000" flipH="1">
            <a:off x="5675727" y="-353629"/>
            <a:ext cx="785794" cy="292181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25" idx="2"/>
            <a:endCxn id="18" idx="0"/>
          </p:cNvCxnSpPr>
          <p:nvPr/>
        </p:nvCxnSpPr>
        <p:spPr>
          <a:xfrm rot="5400000">
            <a:off x="2821781" y="-357202"/>
            <a:ext cx="714356" cy="28575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928662" y="1428736"/>
            <a:ext cx="164307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Залежно від контингенту</a:t>
            </a: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2928926" y="1500174"/>
            <a:ext cx="164307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Залежно від спрямування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 rot="5400000">
            <a:off x="214282" y="3857628"/>
            <a:ext cx="1928826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rot="16200000">
            <a:off x="-321503" y="3893347"/>
            <a:ext cx="1928826" cy="4286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міжособистісне</a:t>
            </a:r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 rot="5400000">
            <a:off x="1321571" y="3893347"/>
            <a:ext cx="1928826" cy="4286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 rot="5400000">
            <a:off x="785786" y="3857628"/>
            <a:ext cx="1928826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2071670" y="214290"/>
            <a:ext cx="5072098" cy="50009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4786314" y="1500174"/>
            <a:ext cx="164307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6715140" y="1500174"/>
            <a:ext cx="1643074" cy="71438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 rot="5400000">
            <a:off x="3143240" y="3857628"/>
            <a:ext cx="1928826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Прямоугольник 28"/>
          <p:cNvSpPr/>
          <p:nvPr/>
        </p:nvSpPr>
        <p:spPr>
          <a:xfrm rot="5400000">
            <a:off x="2214546" y="3857628"/>
            <a:ext cx="1928826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 rot="5400000">
            <a:off x="4214810" y="3857628"/>
            <a:ext cx="1928826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1" name="Прямоугольник 30"/>
          <p:cNvSpPr/>
          <p:nvPr/>
        </p:nvSpPr>
        <p:spPr>
          <a:xfrm rot="5400000">
            <a:off x="5072066" y="3857628"/>
            <a:ext cx="1928826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 rot="5400000">
            <a:off x="5929322" y="3857628"/>
            <a:ext cx="1928826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Прямоугольник 32"/>
          <p:cNvSpPr/>
          <p:nvPr/>
        </p:nvSpPr>
        <p:spPr>
          <a:xfrm rot="5400000">
            <a:off x="6500826" y="3857628"/>
            <a:ext cx="1928826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 rot="5400000">
            <a:off x="7072330" y="3857628"/>
            <a:ext cx="1928826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Прямоугольник 34"/>
          <p:cNvSpPr/>
          <p:nvPr/>
        </p:nvSpPr>
        <p:spPr>
          <a:xfrm rot="5400000">
            <a:off x="7643834" y="3857628"/>
            <a:ext cx="1928826" cy="50006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TextBox 48"/>
          <p:cNvSpPr txBox="1"/>
          <p:nvPr/>
        </p:nvSpPr>
        <p:spPr>
          <a:xfrm>
            <a:off x="2143108" y="285728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dirty="0" smtClean="0"/>
              <a:t>Класифікація видів спілкування</a:t>
            </a:r>
            <a:endParaRPr lang="ru-RU" dirty="0"/>
          </a:p>
        </p:txBody>
      </p:sp>
      <p:sp>
        <p:nvSpPr>
          <p:cNvPr id="55" name="TextBox 54"/>
          <p:cNvSpPr txBox="1"/>
          <p:nvPr/>
        </p:nvSpPr>
        <p:spPr>
          <a:xfrm>
            <a:off x="6715140" y="1500174"/>
            <a:ext cx="16287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Залежно від змісту</a:t>
            </a:r>
            <a:endParaRPr lang="ru-RU" dirty="0"/>
          </a:p>
        </p:txBody>
      </p:sp>
      <p:sp>
        <p:nvSpPr>
          <p:cNvPr id="57" name="TextBox 56"/>
          <p:cNvSpPr txBox="1"/>
          <p:nvPr/>
        </p:nvSpPr>
        <p:spPr>
          <a:xfrm>
            <a:off x="4786314" y="1500174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Залежно від засобів </a:t>
            </a:r>
            <a:endParaRPr lang="ru-RU" dirty="0"/>
          </a:p>
        </p:txBody>
      </p:sp>
      <p:sp>
        <p:nvSpPr>
          <p:cNvPr id="59" name="TextBox 58"/>
          <p:cNvSpPr txBox="1"/>
          <p:nvPr/>
        </p:nvSpPr>
        <p:spPr>
          <a:xfrm rot="16200000">
            <a:off x="220353" y="3784496"/>
            <a:ext cx="19288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Особистісно-групове</a:t>
            </a:r>
            <a:endParaRPr lang="ru-RU" dirty="0"/>
          </a:p>
        </p:txBody>
      </p:sp>
      <p:sp>
        <p:nvSpPr>
          <p:cNvPr id="60" name="TextBox 59"/>
          <p:cNvSpPr txBox="1"/>
          <p:nvPr/>
        </p:nvSpPr>
        <p:spPr>
          <a:xfrm rot="16200000">
            <a:off x="791857" y="3922995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/>
              <a:t>міжгрупове</a:t>
            </a:r>
            <a:endParaRPr lang="ru-RU" dirty="0"/>
          </a:p>
        </p:txBody>
      </p:sp>
      <p:sp>
        <p:nvSpPr>
          <p:cNvPr id="61" name="TextBox 60"/>
          <p:cNvSpPr txBox="1"/>
          <p:nvPr/>
        </p:nvSpPr>
        <p:spPr>
          <a:xfrm rot="16200000">
            <a:off x="1291923" y="3922995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опосередковане</a:t>
            </a:r>
            <a:endParaRPr lang="ru-RU" dirty="0"/>
          </a:p>
        </p:txBody>
      </p:sp>
      <p:sp>
        <p:nvSpPr>
          <p:cNvPr id="62" name="TextBox 61"/>
          <p:cNvSpPr txBox="1"/>
          <p:nvPr/>
        </p:nvSpPr>
        <p:spPr>
          <a:xfrm rot="16200000">
            <a:off x="2149179" y="3922995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пряме</a:t>
            </a:r>
            <a:endParaRPr lang="ru-RU" dirty="0"/>
          </a:p>
        </p:txBody>
      </p:sp>
      <p:sp>
        <p:nvSpPr>
          <p:cNvPr id="63" name="TextBox 62"/>
          <p:cNvSpPr txBox="1"/>
          <p:nvPr/>
        </p:nvSpPr>
        <p:spPr>
          <a:xfrm rot="16200000">
            <a:off x="3149311" y="3922995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непряме</a:t>
            </a:r>
            <a:endParaRPr lang="ru-RU" dirty="0"/>
          </a:p>
        </p:txBody>
      </p:sp>
      <p:sp>
        <p:nvSpPr>
          <p:cNvPr id="64" name="TextBox 63"/>
          <p:cNvSpPr txBox="1"/>
          <p:nvPr/>
        </p:nvSpPr>
        <p:spPr>
          <a:xfrm rot="16200000">
            <a:off x="4149443" y="3922995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ділове</a:t>
            </a:r>
            <a:endParaRPr lang="ru-RU" dirty="0"/>
          </a:p>
        </p:txBody>
      </p:sp>
      <p:sp>
        <p:nvSpPr>
          <p:cNvPr id="65" name="TextBox 64"/>
          <p:cNvSpPr txBox="1"/>
          <p:nvPr/>
        </p:nvSpPr>
        <p:spPr>
          <a:xfrm rot="16200000">
            <a:off x="5006699" y="3922995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особистісне</a:t>
            </a:r>
            <a:endParaRPr lang="ru-RU" dirty="0"/>
          </a:p>
        </p:txBody>
      </p:sp>
      <p:sp>
        <p:nvSpPr>
          <p:cNvPr id="66" name="TextBox 65"/>
          <p:cNvSpPr txBox="1"/>
          <p:nvPr/>
        </p:nvSpPr>
        <p:spPr>
          <a:xfrm rot="16200000">
            <a:off x="5863955" y="3922995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когнітивне</a:t>
            </a:r>
            <a:endParaRPr lang="ru-RU" dirty="0"/>
          </a:p>
        </p:txBody>
      </p:sp>
      <p:sp>
        <p:nvSpPr>
          <p:cNvPr id="67" name="TextBox 66"/>
          <p:cNvSpPr txBox="1"/>
          <p:nvPr/>
        </p:nvSpPr>
        <p:spPr>
          <a:xfrm rot="16200000">
            <a:off x="6435459" y="3922995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кондиційне</a:t>
            </a:r>
            <a:endParaRPr lang="ru-RU" dirty="0"/>
          </a:p>
        </p:txBody>
      </p:sp>
      <p:sp>
        <p:nvSpPr>
          <p:cNvPr id="68" name="TextBox 67"/>
          <p:cNvSpPr txBox="1"/>
          <p:nvPr/>
        </p:nvSpPr>
        <p:spPr>
          <a:xfrm rot="16200000">
            <a:off x="7006963" y="3922995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/>
              <a:t>мотиваційне</a:t>
            </a:r>
            <a:endParaRPr lang="ru-RU" dirty="0"/>
          </a:p>
        </p:txBody>
      </p:sp>
      <p:sp>
        <p:nvSpPr>
          <p:cNvPr id="69" name="TextBox 68"/>
          <p:cNvSpPr txBox="1"/>
          <p:nvPr/>
        </p:nvSpPr>
        <p:spPr>
          <a:xfrm rot="16200000">
            <a:off x="7578467" y="3922995"/>
            <a:ext cx="19288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err="1" smtClean="0"/>
              <a:t>діяльнісне</a:t>
            </a:r>
            <a:endParaRPr lang="ru-RU" dirty="0"/>
          </a:p>
        </p:txBody>
      </p:sp>
      <p:cxnSp>
        <p:nvCxnSpPr>
          <p:cNvPr id="71" name="Прямая со стрелкой 70"/>
          <p:cNvCxnSpPr>
            <a:stCxn id="18" idx="2"/>
          </p:cNvCxnSpPr>
          <p:nvPr/>
        </p:nvCxnSpPr>
        <p:spPr>
          <a:xfrm rot="5400000">
            <a:off x="699524" y="2092573"/>
            <a:ext cx="1000132" cy="110121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>
            <a:stCxn id="18" idx="2"/>
            <a:endCxn id="60" idx="3"/>
          </p:cNvCxnSpPr>
          <p:nvPr/>
        </p:nvCxnSpPr>
        <p:spPr>
          <a:xfrm rot="16200000" flipH="1">
            <a:off x="1253168" y="2640146"/>
            <a:ext cx="1000132" cy="60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>
            <a:stCxn id="18" idx="2"/>
            <a:endCxn id="59" idx="3"/>
          </p:cNvCxnSpPr>
          <p:nvPr/>
        </p:nvCxnSpPr>
        <p:spPr>
          <a:xfrm rot="5400000">
            <a:off x="967417" y="2360466"/>
            <a:ext cx="1000133" cy="5654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>
            <a:stCxn id="18" idx="2"/>
            <a:endCxn id="61" idx="3"/>
          </p:cNvCxnSpPr>
          <p:nvPr/>
        </p:nvCxnSpPr>
        <p:spPr>
          <a:xfrm rot="16200000" flipH="1">
            <a:off x="1503201" y="2390113"/>
            <a:ext cx="1000132" cy="5061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>
            <a:stCxn id="20" idx="2"/>
            <a:endCxn id="63" idx="3"/>
          </p:cNvCxnSpPr>
          <p:nvPr/>
        </p:nvCxnSpPr>
        <p:spPr>
          <a:xfrm rot="16200000" flipH="1">
            <a:off x="3467746" y="2497270"/>
            <a:ext cx="928694" cy="3632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>
            <a:stCxn id="20" idx="2"/>
            <a:endCxn id="62" idx="3"/>
          </p:cNvCxnSpPr>
          <p:nvPr/>
        </p:nvCxnSpPr>
        <p:spPr>
          <a:xfrm rot="5400000">
            <a:off x="2967681" y="2360466"/>
            <a:ext cx="928694" cy="63687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Прямая со стрелкой 85"/>
          <p:cNvCxnSpPr>
            <a:stCxn id="26" idx="2"/>
            <a:endCxn id="64" idx="3"/>
          </p:cNvCxnSpPr>
          <p:nvPr/>
        </p:nvCxnSpPr>
        <p:spPr>
          <a:xfrm rot="5400000">
            <a:off x="4896507" y="2431904"/>
            <a:ext cx="928694" cy="4939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>
            <a:stCxn id="26" idx="2"/>
            <a:endCxn id="65" idx="3"/>
          </p:cNvCxnSpPr>
          <p:nvPr/>
        </p:nvCxnSpPr>
        <p:spPr>
          <a:xfrm rot="16200000" flipH="1">
            <a:off x="5325134" y="2497270"/>
            <a:ext cx="928694" cy="3632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я со стрелкой 104"/>
          <p:cNvCxnSpPr>
            <a:stCxn id="27" idx="2"/>
            <a:endCxn id="66" idx="3"/>
          </p:cNvCxnSpPr>
          <p:nvPr/>
        </p:nvCxnSpPr>
        <p:spPr>
          <a:xfrm rot="5400000">
            <a:off x="6718176" y="2324747"/>
            <a:ext cx="928694" cy="7083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 стрелкой 105"/>
          <p:cNvCxnSpPr>
            <a:stCxn id="27" idx="2"/>
            <a:endCxn id="67" idx="3"/>
          </p:cNvCxnSpPr>
          <p:nvPr/>
        </p:nvCxnSpPr>
        <p:spPr>
          <a:xfrm rot="5400000">
            <a:off x="7003928" y="2610499"/>
            <a:ext cx="928694" cy="1368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 стрелкой 106"/>
          <p:cNvCxnSpPr>
            <a:stCxn id="27" idx="2"/>
            <a:endCxn id="68" idx="3"/>
          </p:cNvCxnSpPr>
          <p:nvPr/>
        </p:nvCxnSpPr>
        <p:spPr>
          <a:xfrm rot="16200000" flipH="1">
            <a:off x="7289679" y="2461551"/>
            <a:ext cx="928694" cy="43469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 стрелкой 107"/>
          <p:cNvCxnSpPr>
            <a:stCxn id="27" idx="2"/>
            <a:endCxn id="69" idx="3"/>
          </p:cNvCxnSpPr>
          <p:nvPr/>
        </p:nvCxnSpPr>
        <p:spPr>
          <a:xfrm rot="16200000" flipH="1">
            <a:off x="7575431" y="2175799"/>
            <a:ext cx="928694" cy="100620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ВЕРБАЛЬНІ ЗАСОБИ СПІЛКУВАННЯ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2571744"/>
            <a:ext cx="7772400" cy="4572000"/>
          </a:xfrm>
        </p:spPr>
        <p:txBody>
          <a:bodyPr/>
          <a:lstStyle/>
          <a:p>
            <a:r>
              <a:rPr lang="uk-UA" dirty="0" smtClean="0"/>
              <a:t>МОВА – система словесних знаків.</a:t>
            </a:r>
          </a:p>
          <a:p>
            <a:r>
              <a:rPr lang="uk-UA" dirty="0" smtClean="0"/>
              <a:t>МОВЛЕННЯ – практичне використання мови </a:t>
            </a:r>
            <a:endParaRPr lang="ru-RU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i="1" dirty="0" smtClean="0"/>
          </a:p>
          <a:p>
            <a:pPr>
              <a:buNone/>
            </a:pPr>
            <a:r>
              <a:rPr lang="uk-UA" i="1" dirty="0" smtClean="0"/>
              <a:t>             Давньогрецький </a:t>
            </a:r>
            <a:r>
              <a:rPr lang="uk-UA" b="1" i="1" u="sng" dirty="0" smtClean="0"/>
              <a:t>філософ Геракліт казав: "Ніхто двічі не може увійти в одну річку, через мить і він не той, і річка інша".</a:t>
            </a:r>
            <a:r>
              <a:rPr lang="uk-UA" i="1" dirty="0" smtClean="0"/>
              <a:t> </a:t>
            </a: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857232"/>
            <a:ext cx="7772400" cy="492919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3600" b="1" u="sng" dirty="0" smtClean="0"/>
              <a:t>     </a:t>
            </a:r>
            <a:r>
              <a:rPr lang="uk-UA" sz="3600" b="1" u="sng" dirty="0" smtClean="0"/>
              <a:t>"Порожнє слово сиплеться, як горох з решета, - насичене слово повертається повільно, наче куля, наповнена ртуттю", - так говорив про темп мови відомий режисер К.С. Станіславський.</a:t>
            </a:r>
            <a:endParaRPr lang="ru-RU" sz="3600" dirty="0"/>
          </a:p>
        </p:txBody>
      </p:sp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00B0F0"/>
                </a:solidFill>
              </a:rPr>
              <a:t>Невербальні засоби спілкування</a:t>
            </a:r>
            <a:endParaRPr lang="ru-RU" dirty="0">
              <a:solidFill>
                <a:srgbClr val="00B0F0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714348" y="2285992"/>
          <a:ext cx="7772400" cy="1752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3154"/>
                <a:gridCol w="5329246"/>
              </a:tblGrid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ПАРАЛІНГВІСТИЧНІ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- гучність, тональність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ЕКСТРАЛІНГВІСТИЧНІ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- темп, паузи</a:t>
                      </a:r>
                      <a:r>
                        <a:rPr lang="uk-UA" b="1" baseline="0" dirty="0" smtClean="0"/>
                        <a:t>, різні вкраплювання (</a:t>
                      </a:r>
                      <a:r>
                        <a:rPr lang="uk-UA" b="1" dirty="0" smtClean="0"/>
                        <a:t>сміх, плач, покашлювання</a:t>
                      </a:r>
                      <a:r>
                        <a:rPr lang="uk-UA" b="1" baseline="0" dirty="0" smtClean="0"/>
                        <a:t> )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КІНЕТИЧНІ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- жести,</a:t>
                      </a:r>
                      <a:r>
                        <a:rPr lang="uk-UA" b="1" baseline="0" dirty="0" smtClean="0"/>
                        <a:t> міміка, контакт очей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ПРОКСЕМІЧНІ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/>
                        <a:t>- пози, рухи тілом, просторово-часова організація</a:t>
                      </a:r>
                      <a:endParaRPr lang="ru-RU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629524" cy="357190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800" dirty="0" smtClean="0">
                <a:solidFill>
                  <a:srgbClr val="00B0F0"/>
                </a:solidFill>
              </a:rPr>
              <a:t>ХАРАКТЕРНІ ЖЕСТИ</a:t>
            </a:r>
            <a:endParaRPr lang="ru-RU" sz="2800" dirty="0">
              <a:solidFill>
                <a:srgbClr val="00B0F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457200"/>
          <a:ext cx="8715404" cy="64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8522"/>
                <a:gridCol w="6776882"/>
              </a:tblGrid>
              <a:tr h="355148">
                <a:tc>
                  <a:txBody>
                    <a:bodyPr/>
                    <a:lstStyle/>
                    <a:p>
                      <a:r>
                        <a:rPr lang="uk-UA" dirty="0" smtClean="0"/>
                        <a:t>               Жести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                            Ознаки</a:t>
                      </a:r>
                      <a:r>
                        <a:rPr lang="uk-UA" baseline="0" dirty="0" smtClean="0"/>
                        <a:t> жестів</a:t>
                      </a:r>
                      <a:endParaRPr lang="ru-RU" dirty="0"/>
                    </a:p>
                  </a:txBody>
                  <a:tcPr/>
                </a:tc>
              </a:tr>
              <a:tr h="2486033">
                <a:tc>
                  <a:txBody>
                    <a:bodyPr/>
                    <a:lstStyle/>
                    <a:p>
                      <a:r>
                        <a:rPr lang="uk-UA" dirty="0" smtClean="0"/>
                        <a:t>Жести руками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i="1" dirty="0" smtClean="0"/>
                        <a:t>Відкриті долоні</a:t>
                      </a:r>
                      <a:r>
                        <a:rPr lang="uk-UA" i="0" dirty="0" smtClean="0"/>
                        <a:t> – чесність, відвертість</a:t>
                      </a:r>
                    </a:p>
                    <a:p>
                      <a:r>
                        <a:rPr lang="uk-UA" i="1" dirty="0" smtClean="0"/>
                        <a:t>Долоня розвернута догори – </a:t>
                      </a:r>
                      <a:r>
                        <a:rPr lang="uk-UA" i="0" dirty="0" smtClean="0"/>
                        <a:t>прохальний жест.</a:t>
                      </a:r>
                      <a:r>
                        <a:rPr lang="uk-UA" i="0" baseline="0" dirty="0" smtClean="0"/>
                        <a:t> З такою позицією легше домогтися виконання прохання, оскільки вона не демонструє тиску з того боку, хто просить</a:t>
                      </a:r>
                    </a:p>
                    <a:p>
                      <a:r>
                        <a:rPr lang="uk-UA" i="1" baseline="0" dirty="0" smtClean="0"/>
                        <a:t>Долоня розвернута вниз (</a:t>
                      </a:r>
                      <a:r>
                        <a:rPr lang="uk-UA" i="1" baseline="0" dirty="0" err="1" smtClean="0"/>
                        <a:t>“дивиться</a:t>
                      </a:r>
                      <a:r>
                        <a:rPr lang="uk-UA" i="1" baseline="0" dirty="0" smtClean="0"/>
                        <a:t> в </a:t>
                      </a:r>
                      <a:r>
                        <a:rPr lang="uk-UA" i="1" baseline="0" dirty="0" err="1" smtClean="0"/>
                        <a:t>підлогу”</a:t>
                      </a:r>
                      <a:r>
                        <a:rPr lang="uk-UA" i="1" baseline="0" dirty="0" smtClean="0"/>
                        <a:t>) – </a:t>
                      </a:r>
                      <a:r>
                        <a:rPr lang="uk-UA" i="0" baseline="0" dirty="0" smtClean="0"/>
                        <a:t>владність з боку того, хто використовує подібну позицію, відчувається психологічний тиск</a:t>
                      </a:r>
                    </a:p>
                    <a:p>
                      <a:r>
                        <a:rPr lang="uk-UA" i="1" baseline="0" dirty="0" smtClean="0"/>
                        <a:t>Руки перехрещені на грудях – </a:t>
                      </a:r>
                      <a:r>
                        <a:rPr lang="uk-UA" i="0" baseline="0" dirty="0" smtClean="0"/>
                        <a:t>спроба сховатися, відгородитися від ситуації. Негативна реакція</a:t>
                      </a:r>
                      <a:endParaRPr lang="ru-RU" i="1" dirty="0"/>
                    </a:p>
                  </a:txBody>
                  <a:tcPr/>
                </a:tc>
              </a:tr>
              <a:tr h="1686951">
                <a:tc>
                  <a:txBody>
                    <a:bodyPr/>
                    <a:lstStyle/>
                    <a:p>
                      <a:r>
                        <a:rPr lang="uk-UA" dirty="0" smtClean="0"/>
                        <a:t>Жести ногами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i="1" dirty="0" smtClean="0"/>
                        <a:t>Перехрещування ніг (жест нога за ногу) – </a:t>
                      </a:r>
                      <a:r>
                        <a:rPr lang="uk-UA" i="0" dirty="0" smtClean="0"/>
                        <a:t>захист, тенденція до замкнутості</a:t>
                      </a:r>
                    </a:p>
                    <a:p>
                      <a:r>
                        <a:rPr lang="uk-UA" i="1" dirty="0" smtClean="0"/>
                        <a:t>Перехрещені ноги і перехрещені руки – </a:t>
                      </a:r>
                      <a:r>
                        <a:rPr lang="uk-UA" i="0" dirty="0" smtClean="0"/>
                        <a:t>несхвалення,</a:t>
                      </a:r>
                      <a:r>
                        <a:rPr lang="uk-UA" i="0" baseline="0" dirty="0" smtClean="0"/>
                        <a:t> неприйняття, посилений захист</a:t>
                      </a:r>
                    </a:p>
                    <a:p>
                      <a:r>
                        <a:rPr lang="uk-UA" i="1" baseline="0" dirty="0" smtClean="0"/>
                        <a:t>Перехрещені щиколотки – </a:t>
                      </a:r>
                      <a:r>
                        <a:rPr lang="uk-UA" i="0" baseline="0" dirty="0" smtClean="0"/>
                        <a:t>захист, напруга, негативне ставлення, знервованість, страх</a:t>
                      </a:r>
                      <a:endParaRPr lang="ru-RU" i="1" dirty="0"/>
                    </a:p>
                  </a:txBody>
                  <a:tcPr/>
                </a:tc>
              </a:tr>
              <a:tr h="1686951">
                <a:tc>
                  <a:txBody>
                    <a:bodyPr/>
                    <a:lstStyle/>
                    <a:p>
                      <a:r>
                        <a:rPr lang="uk-UA" dirty="0" smtClean="0"/>
                        <a:t>Жести біля щоки або біля підборіддя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i="1" dirty="0" smtClean="0"/>
                        <a:t>Рука як опора підтримує голову </a:t>
                      </a:r>
                      <a:r>
                        <a:rPr lang="uk-UA" dirty="0" smtClean="0"/>
                        <a:t>– нудьга, співрозмовнику не цікаво те, про що ви говорите</a:t>
                      </a:r>
                    </a:p>
                    <a:p>
                      <a:r>
                        <a:rPr lang="uk-UA" i="1" dirty="0" err="1" smtClean="0"/>
                        <a:t>Погладжування</a:t>
                      </a:r>
                      <a:r>
                        <a:rPr lang="uk-UA" i="1" dirty="0" smtClean="0"/>
                        <a:t> підборіддя – </a:t>
                      </a:r>
                      <a:r>
                        <a:rPr lang="uk-UA" i="0" dirty="0" smtClean="0"/>
                        <a:t>ухвалення рішення</a:t>
                      </a:r>
                    </a:p>
                    <a:p>
                      <a:r>
                        <a:rPr lang="uk-UA" b="0" i="1" dirty="0" smtClean="0"/>
                        <a:t>Торкання</a:t>
                      </a:r>
                      <a:r>
                        <a:rPr lang="uk-UA" b="0" i="1" baseline="0" dirty="0" smtClean="0"/>
                        <a:t> або потирання носа – </a:t>
                      </a:r>
                      <a:r>
                        <a:rPr lang="uk-UA" b="0" i="0" baseline="0" dirty="0" smtClean="0"/>
                        <a:t>брехливість з боку того, хто це робить</a:t>
                      </a:r>
                    </a:p>
                    <a:p>
                      <a:r>
                        <a:rPr lang="uk-UA" b="0" i="1" baseline="0" dirty="0" smtClean="0"/>
                        <a:t>Рука погладжує шию – </a:t>
                      </a:r>
                      <a:r>
                        <a:rPr lang="uk-UA" b="0" i="0" baseline="0" dirty="0" smtClean="0"/>
                        <a:t>невдоволення, заперечення, гнів</a:t>
                      </a:r>
                      <a:endParaRPr lang="ru-RU" b="0" i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642918"/>
            <a:ext cx="7772400" cy="51435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         </a:t>
            </a:r>
            <a:r>
              <a:rPr lang="uk-UA" dirty="0" smtClean="0"/>
              <a:t> К.Г.Паустовський радив: для того, щоб розвинути в собі  уміння читати за людським обличчям, слід намагатися в думках написати фарбами портрети незнайомих і знайомих людей. «І через два-три дні ви переконаєтеся, що до цього ви не бачили на обличчях людей і сотої частки того, що помітили тепер. А через два місяці ви навчитеся бачити, і вам уже не треба буде змушувати себе до цього».</a:t>
            </a:r>
            <a:endParaRPr lang="ru-RU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00B0F0"/>
                </a:solidFill>
              </a:rPr>
              <a:t>ОСНОВНІ АСПЕКТИ СПІЛКУВАННЯ</a:t>
            </a:r>
            <a:endParaRPr lang="ru-RU" dirty="0">
              <a:solidFill>
                <a:srgbClr val="00B0F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964"/>
                <a:gridCol w="5686436"/>
              </a:tblGrid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КОМУНІКАТИВНА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</a:t>
                      </a:r>
                      <a:r>
                        <a:rPr lang="uk-UA" baseline="0" dirty="0" smtClean="0"/>
                        <a:t> обмін інформацією між </a:t>
                      </a:r>
                      <a:r>
                        <a:rPr lang="uk-UA" baseline="0" dirty="0" err="1" smtClean="0"/>
                        <a:t>суб</a:t>
                      </a:r>
                      <a:r>
                        <a:rPr lang="en-US" baseline="0" dirty="0" smtClean="0"/>
                        <a:t>”</a:t>
                      </a:r>
                      <a:r>
                        <a:rPr lang="uk-UA" baseline="0" dirty="0" err="1" smtClean="0"/>
                        <a:t>єктами</a:t>
                      </a:r>
                      <a:r>
                        <a:rPr lang="uk-UA" baseline="0" dirty="0" smtClean="0"/>
                        <a:t> спілкування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ПЕРЦЕПТИВНА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сприймання співрозмовниками один одного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ІНТЕРАКТИВНА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mtClean="0"/>
                        <a:t>- обмін </a:t>
                      </a:r>
                      <a:r>
                        <a:rPr lang="uk-UA" dirty="0" smtClean="0"/>
                        <a:t>діями, речами впродовж взаємодії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428604"/>
            <a:ext cx="7772400" cy="914400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МОДЕЛЬ КОМУНІКАТИВНОГО ПРОЦЕСУ</a:t>
            </a:r>
            <a:endParaRPr lang="ru-RU" dirty="0">
              <a:solidFill>
                <a:srgbClr val="FFFF0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3886200"/>
              </a:tblGrid>
              <a:tr h="370840">
                <a:tc>
                  <a:txBody>
                    <a:bodyPr/>
                    <a:lstStyle/>
                    <a:p>
                      <a:r>
                        <a:rPr kumimoji="0" lang="uk-UA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Хто? (передає повідомлення) </a:t>
                      </a:r>
                      <a:endParaRPr kumimoji="0" lang="ru-RU" sz="18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КОМУНІКАТОР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dirty="0" smtClean="0"/>
                        <a:t>Що?</a:t>
                      </a:r>
                      <a:r>
                        <a:rPr lang="uk-UA" dirty="0" smtClean="0"/>
                        <a:t> (передається)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ПОВІДОМЛЕННЯ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dirty="0" smtClean="0"/>
                        <a:t>Як? </a:t>
                      </a:r>
                      <a:r>
                        <a:rPr lang="uk-UA" dirty="0" smtClean="0"/>
                        <a:t>(здійснюється передача)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КАНАЛ ЗВ</a:t>
                      </a:r>
                      <a:r>
                        <a:rPr lang="en-US" dirty="0" smtClean="0"/>
                        <a:t>’</a:t>
                      </a:r>
                      <a:r>
                        <a:rPr lang="uk-UA" dirty="0" smtClean="0"/>
                        <a:t>ЯЗКУ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dirty="0" smtClean="0"/>
                        <a:t>Кому? </a:t>
                      </a:r>
                      <a:r>
                        <a:rPr lang="uk-UA" dirty="0" smtClean="0"/>
                        <a:t>(напрям повідомлення)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РЕЦИПІЄНТ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dirty="0" smtClean="0"/>
                        <a:t>З яким ефектом?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ЕФЕКТИВНІСТЬ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571480"/>
            <a:ext cx="7772400" cy="528641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         </a:t>
            </a:r>
            <a:r>
              <a:rPr lang="uk-UA" dirty="0" smtClean="0"/>
              <a:t>Якість</a:t>
            </a:r>
            <a:r>
              <a:rPr lang="uk-UA" i="1" dirty="0" smtClean="0"/>
              <a:t> вертикальних комунікацій</a:t>
            </a:r>
            <a:r>
              <a:rPr lang="uk-UA" dirty="0" smtClean="0"/>
              <a:t> значно </a:t>
            </a:r>
            <a:r>
              <a:rPr lang="uk-UA" i="1" dirty="0" smtClean="0"/>
              <a:t>нижча</a:t>
            </a:r>
            <a:r>
              <a:rPr lang="uk-UA" dirty="0" smtClean="0"/>
              <a:t> за</a:t>
            </a:r>
            <a:r>
              <a:rPr lang="uk-UA" i="1" dirty="0" smtClean="0"/>
              <a:t> </a:t>
            </a:r>
            <a:r>
              <a:rPr lang="uk-UA" i="1" dirty="0" err="1" smtClean="0"/>
              <a:t>горизонтальні.</a:t>
            </a:r>
            <a:r>
              <a:rPr lang="uk-UA" dirty="0" err="1" smtClean="0"/>
              <a:t>Дослідження</a:t>
            </a:r>
            <a:r>
              <a:rPr lang="uk-UA" dirty="0" smtClean="0"/>
              <a:t> показують, що тільки </a:t>
            </a:r>
            <a:r>
              <a:rPr lang="uk-UA" u="sng" dirty="0" smtClean="0"/>
              <a:t>20 – 25%</a:t>
            </a:r>
            <a:r>
              <a:rPr lang="uk-UA" dirty="0" smtClean="0"/>
              <a:t> інформації, що передається від керівника, сприймається </a:t>
            </a:r>
            <a:r>
              <a:rPr lang="uk-UA" u="sng" dirty="0" smtClean="0"/>
              <a:t>підлеглими і правильно розуміється.</a:t>
            </a:r>
            <a:r>
              <a:rPr lang="uk-UA" dirty="0" smtClean="0"/>
              <a:t> Зворотний потік інформації – від підлеглих до керівників ще менш ефективний; тільки </a:t>
            </a:r>
            <a:r>
              <a:rPr lang="uk-UA" u="sng" dirty="0" smtClean="0"/>
              <a:t>10% інформації сприймається начальником.</a:t>
            </a:r>
            <a:r>
              <a:rPr lang="uk-UA" dirty="0" smtClean="0"/>
              <a:t> Ефективність </a:t>
            </a:r>
            <a:r>
              <a:rPr lang="uk-UA" u="sng" dirty="0" smtClean="0"/>
              <a:t>горизонтальних зв’язків сягає 90%.</a:t>
            </a:r>
            <a:r>
              <a:rPr lang="uk-UA" dirty="0" smtClean="0"/>
              <a:t> Ось чому так важливо будувати спілкування на позиціях рівноправності, взаємоповаги.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571480"/>
            <a:ext cx="8129590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dirty="0" smtClean="0"/>
              <a:t> </a:t>
            </a:r>
            <a:r>
              <a:rPr lang="en-US" dirty="0" smtClean="0"/>
              <a:t>         </a:t>
            </a:r>
            <a:r>
              <a:rPr lang="uk-UA" dirty="0" smtClean="0"/>
              <a:t>У результаті досліджень встановлено: якщо задуману людиною інформацію прийняти за 100%, то словесної форми набирає лише 90% цієї інформації, людина висловлює лише 80% задуманої інформації. Водночас інша людина вислуховує тільки 70% цієї інформації, а розуміє 60%. У пам’яті ж іншої людини залишається лише 24% задуманої та висловленої інформації.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00B050"/>
                </a:solidFill>
              </a:rPr>
              <a:t>ТИПИ ІНФОРМАЦІЇ</a:t>
            </a:r>
            <a:endParaRPr lang="ru-RU" dirty="0">
              <a:solidFill>
                <a:srgbClr val="00B05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2199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  <a:gridCol w="388620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uk-UA" sz="1800" b="1" i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СПОНУКАЛЬНА</a:t>
                      </a:r>
                      <a:endParaRPr kumimoji="0" lang="ru-RU" sz="1800" b="1" i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Виявляється</a:t>
                      </a:r>
                      <a:r>
                        <a:rPr lang="uk-UA" baseline="0" dirty="0" smtClean="0"/>
                        <a:t> у формі наказу, поради або прохання  і має викликати, стимулювати якусь дію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КОНСТАТУЮЧА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Виявляється у формі повідомлення і не припускає безпосередньої зміни поведінки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500042"/>
            <a:ext cx="7843838" cy="571504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     </a:t>
            </a:r>
            <a:r>
              <a:rPr lang="uk-UA" dirty="0" smtClean="0"/>
              <a:t> </a:t>
            </a:r>
            <a:r>
              <a:rPr lang="uk-UA" i="1" u="sng" dirty="0" smtClean="0"/>
              <a:t>Спонукальна</a:t>
            </a:r>
            <a:r>
              <a:rPr lang="uk-UA" dirty="0" smtClean="0"/>
              <a:t> інформація </a:t>
            </a:r>
            <a:r>
              <a:rPr lang="uk-UA" i="1" dirty="0" smtClean="0"/>
              <a:t>припускає активізацію</a:t>
            </a:r>
            <a:r>
              <a:rPr lang="uk-UA" dirty="0" smtClean="0"/>
              <a:t> (коли слухаючий починає діяти в заданому напрямі); </a:t>
            </a:r>
            <a:r>
              <a:rPr lang="uk-UA" i="1" dirty="0" smtClean="0"/>
              <a:t>інтердикцію </a:t>
            </a:r>
            <a:r>
              <a:rPr lang="uk-UA" dirty="0" smtClean="0"/>
              <a:t>(</a:t>
            </a:r>
            <a:r>
              <a:rPr lang="uk-UA" b="1" dirty="0" smtClean="0"/>
              <a:t>заборона небажаних видів діяльності</a:t>
            </a:r>
            <a:r>
              <a:rPr lang="uk-UA" dirty="0" smtClean="0"/>
              <a:t>) і </a:t>
            </a:r>
            <a:r>
              <a:rPr lang="uk-UA" i="1" dirty="0" smtClean="0"/>
              <a:t>дестабілізацію </a:t>
            </a:r>
            <a:r>
              <a:rPr lang="uk-UA" dirty="0" smtClean="0"/>
              <a:t>(неузгодженість або порушення деяких форм поведінки). </a:t>
            </a:r>
            <a:r>
              <a:rPr lang="uk-UA" i="1" dirty="0" smtClean="0"/>
              <a:t>Іноді та сама інформація викликає різне до неї ставлення.</a:t>
            </a:r>
            <a:r>
              <a:rPr lang="uk-UA" dirty="0" smtClean="0"/>
              <a:t> І </a:t>
            </a:r>
            <a:r>
              <a:rPr lang="uk-UA" u="sng" dirty="0" smtClean="0"/>
              <a:t>якщо вчитель повідомляє</a:t>
            </a:r>
            <a:r>
              <a:rPr lang="uk-UA" dirty="0" smtClean="0"/>
              <a:t>, що </a:t>
            </a:r>
            <a:r>
              <a:rPr lang="uk-UA" u="sng" dirty="0" smtClean="0"/>
              <a:t>до закінчення контрольної роботи</a:t>
            </a:r>
            <a:r>
              <a:rPr lang="uk-UA" dirty="0" smtClean="0"/>
              <a:t> залишилося </a:t>
            </a:r>
            <a:r>
              <a:rPr lang="uk-UA" u="sng" dirty="0" smtClean="0"/>
              <a:t>5 </a:t>
            </a:r>
            <a:r>
              <a:rPr lang="uk-UA" u="sng" dirty="0" err="1" smtClean="0"/>
              <a:t>хв</a:t>
            </a:r>
            <a:r>
              <a:rPr lang="uk-UA" u="sng" dirty="0" smtClean="0"/>
              <a:t>,</a:t>
            </a:r>
            <a:r>
              <a:rPr lang="uk-UA" dirty="0" smtClean="0"/>
              <a:t> то для тих студентів, що </a:t>
            </a:r>
            <a:r>
              <a:rPr lang="uk-UA" u="sng" dirty="0" smtClean="0"/>
              <a:t>добре вчаться</a:t>
            </a:r>
            <a:r>
              <a:rPr lang="uk-UA" dirty="0" smtClean="0"/>
              <a:t>, це є </a:t>
            </a:r>
            <a:r>
              <a:rPr lang="uk-UA" u="sng" dirty="0" smtClean="0"/>
              <a:t>сигналом дописувати швидше (активізація)</a:t>
            </a:r>
            <a:r>
              <a:rPr lang="uk-UA" dirty="0" smtClean="0"/>
              <a:t>, для тих, </a:t>
            </a:r>
            <a:r>
              <a:rPr lang="uk-UA" u="sng" dirty="0" smtClean="0"/>
              <a:t>хто розмовляв, очікуючи можливості списати</a:t>
            </a:r>
            <a:r>
              <a:rPr lang="uk-UA" dirty="0" smtClean="0"/>
              <a:t>, - </a:t>
            </a:r>
            <a:r>
              <a:rPr lang="uk-UA" u="sng" dirty="0" smtClean="0"/>
              <a:t>припинення бесіди</a:t>
            </a:r>
            <a:r>
              <a:rPr lang="uk-UA" dirty="0" smtClean="0"/>
              <a:t> </a:t>
            </a:r>
            <a:r>
              <a:rPr lang="uk-UA" u="sng" dirty="0" smtClean="0"/>
              <a:t>(</a:t>
            </a:r>
            <a:r>
              <a:rPr lang="uk-UA" u="sng" dirty="0" err="1" smtClean="0"/>
              <a:t>інтердикція</a:t>
            </a:r>
            <a:r>
              <a:rPr lang="uk-UA" dirty="0" smtClean="0"/>
              <a:t>), а ті</a:t>
            </a:r>
            <a:r>
              <a:rPr lang="uk-UA" u="sng" dirty="0" smtClean="0"/>
              <a:t>, хто зовсім нічого не знав, розуміє, що вже все одно нічого не встигне і відкладає ручку вбік -  (дестабілізація</a:t>
            </a:r>
            <a:r>
              <a:rPr lang="uk-UA" dirty="0" smtClean="0"/>
              <a:t>). 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/>
        </p:nvSpPr>
        <p:spPr>
          <a:xfrm>
            <a:off x="685800" y="2971800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 spc="-100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endParaRPr lang="ru-RU"/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mtClean="0"/>
              <a:t>Види слухання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2392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7402"/>
                <a:gridCol w="5614998"/>
              </a:tblGrid>
              <a:tr h="370840">
                <a:tc>
                  <a:txBody>
                    <a:bodyPr/>
                    <a:lstStyle/>
                    <a:p>
                      <a:r>
                        <a:rPr lang="uk-UA" i="1" dirty="0" smtClean="0"/>
                        <a:t>НЕРЕФЛЕКСИВНЕ</a:t>
                      </a:r>
                      <a:endParaRPr lang="ru-RU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невтручання у мовлення співрозмовника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РЕФЛЕКСИВНЕ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Із зворотним </a:t>
                      </a:r>
                      <a:r>
                        <a:rPr lang="uk-UA" dirty="0" err="1" smtClean="0"/>
                        <a:t>зв</a:t>
                      </a:r>
                      <a:r>
                        <a:rPr lang="en-US" dirty="0" smtClean="0"/>
                        <a:t>”</a:t>
                      </a:r>
                      <a:r>
                        <a:rPr lang="uk-UA" dirty="0" err="1" smtClean="0"/>
                        <a:t>язком</a:t>
                      </a:r>
                      <a:r>
                        <a:rPr lang="uk-UA" dirty="0" smtClean="0"/>
                        <a:t> підтвердження від </a:t>
                      </a:r>
                      <a:r>
                        <a:rPr lang="uk-UA" dirty="0" err="1" smtClean="0"/>
                        <a:t>рецепієнта</a:t>
                      </a:r>
                      <a:r>
                        <a:rPr lang="uk-UA" dirty="0" smtClean="0"/>
                        <a:t>: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З</a:t>
                      </a:r>
                      <a:r>
                        <a:rPr lang="en-US" b="1" i="1" dirty="0" smtClean="0"/>
                        <a:t>”</a:t>
                      </a:r>
                      <a:r>
                        <a:rPr lang="uk-UA" b="1" i="1" dirty="0" smtClean="0"/>
                        <a:t>ЯСУВАННЯ – </a:t>
                      </a:r>
                      <a:r>
                        <a:rPr lang="uk-UA" b="0" i="0" dirty="0" smtClean="0"/>
                        <a:t>уточнення</a:t>
                      </a:r>
                      <a:r>
                        <a:rPr lang="uk-UA" b="0" i="0" baseline="0" dirty="0" smtClean="0"/>
                        <a:t> правильності розуміння сказаного;</a:t>
                      </a:r>
                      <a:endParaRPr lang="ru-RU" b="1" i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ПЕРЕФРАЗУВАННЯ</a:t>
                      </a:r>
                      <a:r>
                        <a:rPr lang="uk-UA" b="0" i="0" baseline="0" dirty="0" smtClean="0"/>
                        <a:t> – власне формулювання почутої інформації реципієнтом;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РЕЗЮМУВАННЯ</a:t>
                      </a:r>
                      <a:r>
                        <a:rPr lang="uk-UA" b="0" i="0" dirty="0" smtClean="0"/>
                        <a:t> – </a:t>
                      </a:r>
                      <a:r>
                        <a:rPr lang="uk-UA" b="0" i="0" baseline="0" dirty="0" smtClean="0"/>
                        <a:t> підведення </a:t>
                      </a:r>
                      <a:r>
                        <a:rPr lang="uk-UA" b="0" i="0" baseline="0" smtClean="0"/>
                        <a:t>підсумків реципієнтом.</a:t>
                      </a:r>
                      <a:endParaRPr lang="ru-RU" b="1" i="1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Заголовок 1"/>
          <p:cNvSpPr>
            <a:spLocks noGrp="1"/>
          </p:cNvSpPr>
          <p:nvPr/>
        </p:nvSpPr>
        <p:spPr>
          <a:xfrm>
            <a:off x="685800" y="2971800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 spc="-100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endParaRPr lang="ru-RU"/>
          </a:p>
        </p:txBody>
      </p:sp>
      <p:sp>
        <p:nvSpPr>
          <p:cNvPr id="6" name="Заголовок 1"/>
          <p:cNvSpPr>
            <a:spLocks noGrp="1"/>
          </p:cNvSpPr>
          <p:nvPr/>
        </p:nvSpPr>
        <p:spPr>
          <a:xfrm>
            <a:off x="838200" y="3124200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 spc="-100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endParaRPr lang="ru-RU"/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85728"/>
            <a:ext cx="7772400" cy="642942"/>
          </a:xfrm>
        </p:spPr>
        <p:txBody>
          <a:bodyPr>
            <a:normAutofit/>
          </a:bodyPr>
          <a:lstStyle/>
          <a:p>
            <a:pPr algn="ctr"/>
            <a:r>
              <a:rPr lang="uk-UA" sz="3200" b="1" i="1" dirty="0" smtClean="0"/>
              <a:t>ПСИХОЛОГІЧНІ МЕХАНІЗМИ СПРИЙМАННЯ</a:t>
            </a:r>
            <a:endParaRPr lang="ru-RU" sz="3200" b="1" i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28662" y="857232"/>
          <a:ext cx="7772400" cy="530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7402"/>
                <a:gridCol w="5614998"/>
              </a:tblGrid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ІДЕНТИФІКАЦІЯ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0" dirty="0" smtClean="0"/>
                        <a:t>- спосіб розуміння однієї людини іншою</a:t>
                      </a:r>
                      <a:r>
                        <a:rPr lang="uk-UA" b="0" baseline="0" dirty="0" smtClean="0"/>
                        <a:t> через усвідомлене чи неусвідомлене уподібнення себе її характеристикам;</a:t>
                      </a:r>
                      <a:endParaRPr lang="ru-RU" b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РЕФЛЕКСІЯ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усвідомлення людиною того, як її сприймає партнер по спілкуванню;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ЕМПАТІЯ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здатність проникати</a:t>
                      </a:r>
                      <a:r>
                        <a:rPr lang="uk-UA" baseline="0" dirty="0" smtClean="0"/>
                        <a:t> в емоційний стан іншої людини шляхом співпереживання;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ЕГОЦЕНТРИЗМ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зосередження людини тільки на власних інтересах і переживаннях;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СТЕРЕОТИПІЗАЦІЯ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привнесення в образ партнера рис, якими наділяють представників певної професії чи національної</a:t>
                      </a:r>
                      <a:r>
                        <a:rPr lang="uk-UA" baseline="0" dirty="0" smtClean="0"/>
                        <a:t> групи;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КАУЗАЛЬНА </a:t>
                      </a:r>
                      <a:r>
                        <a:rPr lang="uk-UA" b="1" i="1" baseline="0" dirty="0" smtClean="0"/>
                        <a:t> АТРИБУЦІЯ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причинне пояснення вчинків партнера шляхом </a:t>
                      </a:r>
                      <a:r>
                        <a:rPr lang="uk-UA" dirty="0" err="1" smtClean="0"/>
                        <a:t>“приписування”</a:t>
                      </a:r>
                      <a:r>
                        <a:rPr lang="uk-UA" dirty="0" smtClean="0"/>
                        <a:t> йому почуттів,</a:t>
                      </a:r>
                      <a:r>
                        <a:rPr lang="uk-UA" baseline="0" dirty="0" smtClean="0"/>
                        <a:t> намірів і мотивів поведінки;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ЕФЕКТ ОРЕОЛУ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приписування позитивних якостей особам, до яких </a:t>
                      </a:r>
                      <a:r>
                        <a:rPr lang="uk-UA" baseline="0" dirty="0" smtClean="0"/>
                        <a:t> ставимося позитивно, і негативних – тим, хто нам не подобається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 smtClean="0"/>
              <a:t>СПОСОБИ ВПЛИВУ НА ПАРТНЕРІВ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914400" y="1784350"/>
          <a:ext cx="7772400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5964"/>
                <a:gridCol w="5686436"/>
              </a:tblGrid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ПСИХІЧНЕ ЗАРАЖЕННЯ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</a:t>
                      </a:r>
                      <a:r>
                        <a:rPr lang="uk-UA" baseline="0" dirty="0" smtClean="0"/>
                        <a:t> передавання однієї людини іншій свого емоційного стану (під час паніки, масових психозів);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НАВІЮВАННЯ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вибірковий вплив на конкретну людину, яка некритично сприймає інформацію;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НАСЛІДУВАННЯ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повторення людиною зразків поведінки, що її демонструє</a:t>
                      </a:r>
                      <a:r>
                        <a:rPr lang="uk-UA" baseline="0" dirty="0" smtClean="0"/>
                        <a:t> оточення;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dirty="0" smtClean="0"/>
                        <a:t>ПЕРЕКОНАННЯ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вплив на партнерів спілкування за допомогою доказів і аргументів.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714356"/>
            <a:ext cx="7772400" cy="492919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      </a:t>
            </a:r>
            <a:r>
              <a:rPr lang="uk-UA" dirty="0" smtClean="0"/>
              <a:t>Олександр Мень писав:</a:t>
            </a:r>
          </a:p>
          <a:p>
            <a:pPr>
              <a:buNone/>
            </a:pPr>
            <a:r>
              <a:rPr lang="uk-UA" dirty="0" smtClean="0"/>
              <a:t>“ Маса – некритична.</a:t>
            </a:r>
            <a:r>
              <a:rPr lang="en-US" dirty="0" smtClean="0"/>
              <a:t> </a:t>
            </a:r>
            <a:r>
              <a:rPr lang="uk-UA" dirty="0" smtClean="0"/>
              <a:t>Вона підвладна емоціям, її легко можна повернути в потрібний бік,маніпулювати у вигідному напрямі. Одразу перед нами постає </a:t>
            </a:r>
            <a:r>
              <a:rPr lang="uk-UA" i="1" dirty="0" smtClean="0"/>
              <a:t>євагнельський образ натовпу,</a:t>
            </a:r>
            <a:r>
              <a:rPr lang="uk-UA" dirty="0" smtClean="0"/>
              <a:t> який спочатку на честь Ісуса Христа кричав </a:t>
            </a:r>
            <a:r>
              <a:rPr lang="uk-UA" dirty="0" err="1" smtClean="0"/>
              <a:t>“Осанна</a:t>
            </a:r>
            <a:r>
              <a:rPr lang="uk-UA" dirty="0" smtClean="0"/>
              <a:t>!”, а через кілька днів – </a:t>
            </a:r>
            <a:r>
              <a:rPr lang="uk-UA" dirty="0" err="1" smtClean="0"/>
              <a:t>“Розіпни</a:t>
            </a:r>
            <a:r>
              <a:rPr lang="uk-UA" dirty="0" smtClean="0"/>
              <a:t> його!”</a:t>
            </a:r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28662" y="642918"/>
            <a:ext cx="7758138" cy="542689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        </a:t>
            </a:r>
            <a:r>
              <a:rPr lang="uk-UA" dirty="0" err="1" smtClean="0"/>
              <a:t>Блез</a:t>
            </a:r>
            <a:r>
              <a:rPr lang="uk-UA" dirty="0" smtClean="0"/>
              <a:t> Паскаль писав: </a:t>
            </a:r>
            <a:r>
              <a:rPr lang="uk-UA" dirty="0" err="1" smtClean="0"/>
              <a:t>“Кожний</a:t>
            </a:r>
            <a:r>
              <a:rPr lang="uk-UA" dirty="0" smtClean="0"/>
              <a:t> знає, що поняття потрапляють у душу двома шляхами: через розум і волю. Шлях розуму найбільш природний, оскільки не можна погоджуватися ні з чим, окрім доведених істин. Проте найбільш звичним є шлях волі…”</a:t>
            </a:r>
            <a:endParaRPr lang="ru-RU" dirty="0"/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adoration-of-the-magi-1632.jpg!Blog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28860" y="0"/>
            <a:ext cx="5429288" cy="6857999"/>
          </a:xfr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142852"/>
            <a:ext cx="7772400" cy="91440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МЕХАНІЗМИ ВПЛИВУ НА ЛЮДЕЙ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28662" y="857233"/>
          <a:ext cx="7772400" cy="558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5950"/>
                <a:gridCol w="5986450"/>
              </a:tblGrid>
              <a:tr h="857255">
                <a:tc>
                  <a:txBody>
                    <a:bodyPr/>
                    <a:lstStyle/>
                    <a:p>
                      <a:r>
                        <a:rPr lang="uk-UA" b="0" i="1" dirty="0" smtClean="0"/>
                        <a:t>МАНІПУЛЯТОР</a:t>
                      </a:r>
                      <a:endParaRPr lang="ru-RU" b="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це</a:t>
                      </a:r>
                      <a:r>
                        <a:rPr lang="uk-UA" baseline="0" dirty="0" smtClean="0"/>
                        <a:t> частина нашої особистості, яка свідомо або несвідомо вдається до всіляких хитрощів, щоб контролювати ситуацію та досягти поставленої мети: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І-й</a:t>
                      </a:r>
                      <a:r>
                        <a:rPr lang="uk-UA" baseline="0" dirty="0" smtClean="0"/>
                        <a:t> тип – </a:t>
                      </a:r>
                      <a:r>
                        <a:rPr lang="uk-UA" b="1" i="1" baseline="0" dirty="0" smtClean="0"/>
                        <a:t>активний – </a:t>
                      </a:r>
                      <a:r>
                        <a:rPr lang="uk-UA" b="0" i="0" baseline="0" dirty="0" smtClean="0"/>
                        <a:t>прагне впливати на інших, використовуючи активні методи;</a:t>
                      </a:r>
                      <a:endParaRPr lang="ru-RU" b="1" i="1" dirty="0"/>
                    </a:p>
                  </a:txBody>
                  <a:tcPr/>
                </a:tc>
              </a:tr>
              <a:tr h="874411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ІІ-й</a:t>
                      </a:r>
                      <a:r>
                        <a:rPr lang="uk-UA" baseline="0" dirty="0" smtClean="0"/>
                        <a:t> – </a:t>
                      </a:r>
                      <a:r>
                        <a:rPr lang="uk-UA" b="1" i="1" baseline="0" dirty="0" smtClean="0"/>
                        <a:t>пасивний маніпулятор – </a:t>
                      </a:r>
                      <a:r>
                        <a:rPr lang="uk-UA" b="0" i="0" baseline="0" dirty="0" smtClean="0"/>
                        <a:t>демонструє роль безпорадного,який мало в чому розуміється, підштовхуючи іншого виконати за нього роботу;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ІІІ-й</a:t>
                      </a:r>
                      <a:r>
                        <a:rPr lang="uk-UA" dirty="0" smtClean="0"/>
                        <a:t> – ставиться до людей як до суперників, а то й ворогів, з якими він веде постійну боротьбу;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err="1" smtClean="0"/>
                        <a:t>ІУ-й</a:t>
                      </a:r>
                      <a:r>
                        <a:rPr lang="uk-UA" dirty="0" smtClean="0"/>
                        <a:t> – </a:t>
                      </a:r>
                      <a:r>
                        <a:rPr lang="uk-UA" b="1" i="1" dirty="0" smtClean="0"/>
                        <a:t>байдужий маніпулятор </a:t>
                      </a:r>
                      <a:r>
                        <a:rPr lang="uk-UA" dirty="0" smtClean="0"/>
                        <a:t>– намагається ніби уникнути контактів, демонструє індиферентність</a:t>
                      </a:r>
                      <a:r>
                        <a:rPr lang="uk-UA" baseline="0" dirty="0" smtClean="0"/>
                        <a:t> (байдужість)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АКТУАЛІЗАТОР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 - людина,</a:t>
                      </a:r>
                      <a:r>
                        <a:rPr lang="uk-UA" baseline="0" dirty="0" smtClean="0"/>
                        <a:t> прислуховується до інших і враховує їхні інтереси, прагне до самореалізації своєї самобутності та унікальності.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ТИПИ СПІЛКУВАННЯ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928662" y="1857364"/>
          <a:ext cx="7772400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7468"/>
                <a:gridCol w="5114932"/>
              </a:tblGrid>
              <a:tr h="370840">
                <a:tc>
                  <a:txBody>
                    <a:bodyPr/>
                    <a:lstStyle/>
                    <a:p>
                      <a:r>
                        <a:rPr lang="uk-UA" b="1" dirty="0" smtClean="0"/>
                        <a:t>ЗАПОБІГЛИВИЙ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0" i="0" dirty="0" smtClean="0"/>
                        <a:t>- така</a:t>
                      </a:r>
                      <a:r>
                        <a:rPr lang="uk-UA" b="0" i="0" baseline="0" dirty="0" smtClean="0"/>
                        <a:t> людина в розмові прагне догодити іншим, часто вибачається, не вступає в суперечки;</a:t>
                      </a:r>
                      <a:endParaRPr lang="ru-RU" b="0" i="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dirty="0" smtClean="0"/>
                        <a:t>ЗВИНУВАЧУВАЛЬНИЙ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така людина постійно шукає і знаходить винних. Вона – диктатор;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dirty="0" smtClean="0"/>
                        <a:t>РОЗВАЖЛИВИЙ (</a:t>
                      </a:r>
                      <a:r>
                        <a:rPr lang="uk-UA" b="1" dirty="0" err="1" smtClean="0"/>
                        <a:t>комп”ютер</a:t>
                      </a:r>
                      <a:r>
                        <a:rPr lang="uk-UA" b="1" baseline="0" dirty="0" smtClean="0"/>
                        <a:t> )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це дуже коректна, надто спокійна людина, яка все розраховує наперед;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dirty="0" smtClean="0"/>
                        <a:t>ВІДДАЛЕНИЙ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- не реагує на жодні запитання, часто говорить недоречно, невчасно і невлучно;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ВРІВНОВАЖЕНИЙ</a:t>
                      </a:r>
                      <a:endParaRPr lang="ru-RU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i="1" dirty="0" smtClean="0"/>
                        <a:t> - людина послідовна, гармонійна, до інших ставиться відкрито і чесно.</a:t>
                      </a:r>
                      <a:endParaRPr lang="ru-RU" b="1" i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cov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Позиції людини у спілкуванні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uk-UA" b="1" i="1" dirty="0" smtClean="0"/>
              <a:t>ДОРОСЛИЙ </a:t>
            </a:r>
            <a:r>
              <a:rPr lang="uk-UA" dirty="0" smtClean="0"/>
              <a:t> сприймає світ таким, яким      </a:t>
            </a:r>
          </a:p>
          <a:p>
            <a:pPr>
              <a:buNone/>
            </a:pPr>
            <a:r>
              <a:rPr lang="uk-UA" dirty="0" smtClean="0"/>
              <a:t>                             він є, розуміє інтереси інших;</a:t>
            </a:r>
          </a:p>
          <a:p>
            <a:pPr>
              <a:buNone/>
            </a:pPr>
            <a:r>
              <a:rPr lang="uk-UA" dirty="0" smtClean="0"/>
              <a:t>ДИТИНА   -    це наша емоційність, нерідко</a:t>
            </a:r>
          </a:p>
          <a:p>
            <a:pPr>
              <a:buNone/>
            </a:pPr>
            <a:r>
              <a:rPr lang="uk-UA" dirty="0" smtClean="0"/>
              <a:t>                             безпосередність і </a:t>
            </a:r>
          </a:p>
          <a:p>
            <a:pPr>
              <a:buNone/>
            </a:pPr>
            <a:r>
              <a:rPr lang="uk-UA" dirty="0" smtClean="0"/>
              <a:t>                             безвідповідальність, </a:t>
            </a:r>
          </a:p>
          <a:p>
            <a:pPr>
              <a:buNone/>
            </a:pPr>
            <a:r>
              <a:rPr lang="uk-UA" dirty="0" smtClean="0"/>
              <a:t>                             залежність від інших;</a:t>
            </a:r>
          </a:p>
          <a:p>
            <a:pPr>
              <a:buNone/>
            </a:pPr>
            <a:r>
              <a:rPr lang="uk-UA" dirty="0" smtClean="0"/>
              <a:t>БАТЬКО   -       це той, хто погано розуміє, </a:t>
            </a:r>
          </a:p>
          <a:p>
            <a:pPr>
              <a:buNone/>
            </a:pPr>
            <a:r>
              <a:rPr lang="uk-UA" dirty="0" smtClean="0"/>
              <a:t>                             який же світ насправді,проте</a:t>
            </a:r>
          </a:p>
          <a:p>
            <a:pPr>
              <a:buNone/>
            </a:pPr>
            <a:r>
              <a:rPr lang="uk-UA" dirty="0" smtClean="0"/>
              <a:t>                             знає, яким він має бути.                           </a:t>
            </a:r>
            <a:endParaRPr lang="ru-RU" dirty="0"/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/>
              <a:t>СТИЛІ СПІЛКУВАННЯ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2571744"/>
            <a:ext cx="7772400" cy="4572000"/>
          </a:xfrm>
        </p:spPr>
        <p:txBody>
          <a:bodyPr/>
          <a:lstStyle/>
          <a:p>
            <a:pPr algn="ctr">
              <a:buNone/>
            </a:pPr>
            <a:r>
              <a:rPr lang="uk-UA" dirty="0" smtClean="0"/>
              <a:t>АВТОРИТАРНИЙ;</a:t>
            </a:r>
          </a:p>
          <a:p>
            <a:pPr algn="ctr">
              <a:buNone/>
            </a:pPr>
            <a:r>
              <a:rPr lang="uk-UA" dirty="0" smtClean="0"/>
              <a:t>ДЕМОКРАТИЧНИЙ;</a:t>
            </a:r>
          </a:p>
          <a:p>
            <a:pPr algn="ctr">
              <a:buNone/>
            </a:pPr>
            <a:r>
              <a:rPr lang="uk-UA" dirty="0" smtClean="0"/>
              <a:t>ЛІБЕРАЛЬНИЙ</a:t>
            </a:r>
            <a:endParaRPr lang="ru-RU" dirty="0"/>
          </a:p>
        </p:txBody>
      </p:sp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592</TotalTime>
  <Words>1522</Words>
  <Application>Microsoft Office PowerPoint</Application>
  <PresentationFormat>Экран (4:3)</PresentationFormat>
  <Paragraphs>166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Метро</vt:lpstr>
      <vt:lpstr>ЗАГАЛЬНА ХАРАКТЕРИСТИКА         СПІЛКУВАННЯ    </vt:lpstr>
      <vt:lpstr>План</vt:lpstr>
      <vt:lpstr>Презентация PowerPoint</vt:lpstr>
      <vt:lpstr>Презентация PowerPoint</vt:lpstr>
      <vt:lpstr>СТРУКТУРА СПІЛКУВАННЯ</vt:lpstr>
      <vt:lpstr>Презентация PowerPoint</vt:lpstr>
      <vt:lpstr>Презентация PowerPoint</vt:lpstr>
      <vt:lpstr>ВЕРБАЛЬНІ ЗАСОБИ СПІЛКУВАННЯ</vt:lpstr>
      <vt:lpstr>Презентация PowerPoint</vt:lpstr>
      <vt:lpstr>Презентация PowerPoint</vt:lpstr>
      <vt:lpstr>Невербальні засоби спілкування</vt:lpstr>
      <vt:lpstr>ХАРАКТЕРНІ ЖЕСТИ</vt:lpstr>
      <vt:lpstr>Презентация PowerPoint</vt:lpstr>
      <vt:lpstr>ОСНОВНІ АСПЕКТИ СПІЛКУВАННЯ</vt:lpstr>
      <vt:lpstr>МОДЕЛЬ КОМУНІКАТИВНОГО ПРОЦЕСУ</vt:lpstr>
      <vt:lpstr>Презентация PowerPoint</vt:lpstr>
      <vt:lpstr>Презентация PowerPoint</vt:lpstr>
      <vt:lpstr>ТИПИ ІНФОРМАЦІЇ</vt:lpstr>
      <vt:lpstr>Презентация PowerPoint</vt:lpstr>
      <vt:lpstr>Види слухання</vt:lpstr>
      <vt:lpstr>ПСИХОЛОГІЧНІ МЕХАНІЗМИ СПРИЙМАННЯ</vt:lpstr>
      <vt:lpstr>СПОСОБИ ВПЛИВУ НА ПАРТНЕРІВ</vt:lpstr>
      <vt:lpstr>Презентация PowerPoint</vt:lpstr>
      <vt:lpstr>Презентация PowerPoint</vt:lpstr>
      <vt:lpstr>Презентация PowerPoint</vt:lpstr>
      <vt:lpstr>МЕХАНІЗМИ ВПЛИВУ НА ЛЮДЕЙ</vt:lpstr>
      <vt:lpstr>ТИПИ СПІЛКУВАННЯ</vt:lpstr>
      <vt:lpstr>Позиції людини у спілкуванні</vt:lpstr>
      <vt:lpstr>СТИЛІ СПІЛКУВАННЯ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ЗАГАЛЬНА ХАРАКТЕРИСТИКА СПІЛКУВАННЯ</dc:title>
  <dc:creator>Admin</dc:creator>
  <cp:lastModifiedBy>User</cp:lastModifiedBy>
  <cp:revision>139</cp:revision>
  <dcterms:created xsi:type="dcterms:W3CDTF">2013-02-22T05:26:58Z</dcterms:created>
  <dcterms:modified xsi:type="dcterms:W3CDTF">2022-06-01T05:36:12Z</dcterms:modified>
</cp:coreProperties>
</file>