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0"/>
  </p:notesMasterIdLst>
  <p:handoutMasterIdLst>
    <p:handoutMasterId r:id="rId31"/>
  </p:handoutMasterIdLst>
  <p:sldIdLst>
    <p:sldId id="268" r:id="rId2"/>
    <p:sldId id="263" r:id="rId3"/>
    <p:sldId id="264" r:id="rId4"/>
    <p:sldId id="267" r:id="rId5"/>
    <p:sldId id="266" r:id="rId6"/>
    <p:sldId id="269" r:id="rId7"/>
    <p:sldId id="271" r:id="rId8"/>
    <p:sldId id="270" r:id="rId9"/>
    <p:sldId id="272" r:id="rId10"/>
    <p:sldId id="273" r:id="rId11"/>
    <p:sldId id="274" r:id="rId12"/>
    <p:sldId id="276" r:id="rId13"/>
    <p:sldId id="275" r:id="rId14"/>
    <p:sldId id="277" r:id="rId15"/>
    <p:sldId id="278" r:id="rId16"/>
    <p:sldId id="279" r:id="rId17"/>
    <p:sldId id="256" r:id="rId18"/>
    <p:sldId id="258" r:id="rId19"/>
    <p:sldId id="257" r:id="rId20"/>
    <p:sldId id="259" r:id="rId21"/>
    <p:sldId id="260" r:id="rId22"/>
    <p:sldId id="315" r:id="rId23"/>
    <p:sldId id="280" r:id="rId24"/>
    <p:sldId id="261" r:id="rId25"/>
    <p:sldId id="262" r:id="rId26"/>
    <p:sldId id="326" r:id="rId27"/>
    <p:sldId id="327" r:id="rId28"/>
    <p:sldId id="32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78" autoAdjust="0"/>
    <p:restoredTop sz="94709" autoAdjust="0"/>
  </p:normalViewPr>
  <p:slideViewPr>
    <p:cSldViewPr>
      <p:cViewPr varScale="1">
        <p:scale>
          <a:sx n="119" d="100"/>
          <a:sy n="119" d="100"/>
        </p:scale>
        <p:origin x="-138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34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F1778-DFF1-4C69-918C-E3CE861CC8B7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309A7-B562-4C43-ACB3-028925D40B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4D654F-7F3B-4552-BF96-5D93AD5DA935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BA1119-DCE1-450D-85D0-68338B1F8E2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F50C93E-8836-47EA-8291-E81ACC149918}" type="datetimeFigureOut">
              <a:rPr lang="ru-RU" smtClean="0"/>
              <a:pPr/>
              <a:t>24.08.2014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F9B4DCE-DC4A-4515-AA9C-D26BB64B36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dic.academic.ru/dic.nsf/ruwiki/588644" TargetMode="External"/><Relationship Id="rId3" Type="http://schemas.openxmlformats.org/officeDocument/2006/relationships/hyperlink" Target="http://www.proshkolu.ru/user/Polikarpowa/zoom/415761/4eee8f76cad965aa/" TargetMode="External"/><Relationship Id="rId7" Type="http://schemas.openxmlformats.org/officeDocument/2006/relationships/hyperlink" Target="http://graphing.ru/i/svg-svgz/" TargetMode="External"/><Relationship Id="rId2" Type="http://schemas.openxmlformats.org/officeDocument/2006/relationships/hyperlink" Target="http://www.kids-price.ru/globus_luny_diametr_210_mm_685413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ndlessness.ru/index.php?option=com_content&amp;task=view&amp;id=409&amp;Itemid=1" TargetMode="External"/><Relationship Id="rId11" Type="http://schemas.openxmlformats.org/officeDocument/2006/relationships/hyperlink" Target="http://www.traveltours.ru/spb/articles/resortlenobl/lakes/ladoga/?light=&#1089;&#1072;&#1085;&#1082;&#1090;-&#1087;&#1077;&#1090;&#1077;&#1088;&#1073;&#1091;&#1088;&#1075;" TargetMode="External"/><Relationship Id="rId5" Type="http://schemas.openxmlformats.org/officeDocument/2006/relationships/hyperlink" Target="http://ru.wikipedia.org/wiki/&#1060;&#1072;&#1081;&#1083;:Continental_models.gif" TargetMode="External"/><Relationship Id="rId10" Type="http://schemas.openxmlformats.org/officeDocument/2006/relationships/hyperlink" Target="http://tver.spravedlivo.ru/section_107/section_118/views/" TargetMode="External"/><Relationship Id="rId4" Type="http://schemas.openxmlformats.org/officeDocument/2006/relationships/hyperlink" Target="http://www.proshkolu.ru/user/Polikarpowa/zoom/688471/8ce2637dd782380f/" TargetMode="External"/><Relationship Id="rId9" Type="http://schemas.openxmlformats.org/officeDocument/2006/relationships/hyperlink" Target="http://www.chitalnya.ru/CommunityTape.php?id=1998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57298"/>
            <a:ext cx="7772400" cy="1829761"/>
          </a:xfrm>
        </p:spPr>
        <p:txBody>
          <a:bodyPr/>
          <a:lstStyle/>
          <a:p>
            <a:r>
              <a:rPr lang="uk-UA" dirty="0" smtClean="0">
                <a:solidFill>
                  <a:srgbClr val="0070C0"/>
                </a:solidFill>
              </a:rPr>
              <a:t>БАТЬКІВСЬКІ  ЗБОРИ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2"/>
                </a:solidFill>
              </a:rPr>
              <a:t>ВИКОНУЄМО  ДОМАШНІ  ЗАВДАННЯ</a:t>
            </a:r>
            <a:endParaRPr lang="ru-RU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0"/>
            <a:ext cx="9144001" cy="707233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en-US" sz="2800" dirty="0" smtClean="0"/>
              <a:t>      </a:t>
            </a:r>
            <a:r>
              <a:rPr lang="ru-RU" sz="2800" b="1" dirty="0" err="1" smtClean="0"/>
              <a:t>Домашня</a:t>
            </a:r>
            <a:r>
              <a:rPr lang="ru-RU" sz="2800" b="1" dirty="0" smtClean="0"/>
              <a:t> робота — </a:t>
            </a:r>
            <a:r>
              <a:rPr lang="ru-RU" sz="2800" b="1" dirty="0" err="1" smtClean="0">
                <a:solidFill>
                  <a:srgbClr val="FF0000"/>
                </a:solidFill>
              </a:rPr>
              <a:t>самостійне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виконання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учнями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навчальних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завдань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після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уроків</a:t>
            </a:r>
            <a:r>
              <a:rPr lang="ru-RU" sz="2800" b="1" dirty="0" smtClean="0"/>
              <a:t>.  </a:t>
            </a:r>
            <a:r>
              <a:rPr lang="ru-RU" sz="2800" b="1" dirty="0" err="1" smtClean="0"/>
              <a:t>Необхідність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домашніх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завдань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зумовлена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тим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що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знання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навички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уміння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засвоюються</a:t>
            </a:r>
            <a:r>
              <a:rPr lang="ru-RU" sz="2800" b="1" dirty="0" smtClean="0"/>
              <a:t> не </a:t>
            </a:r>
            <a:r>
              <a:rPr lang="ru-RU" sz="2800" b="1" dirty="0" err="1" smtClean="0"/>
              <a:t>відразу</a:t>
            </a:r>
            <a:r>
              <a:rPr lang="ru-RU" sz="2800" b="1" dirty="0" smtClean="0"/>
              <a:t>, а через </a:t>
            </a:r>
            <a:r>
              <a:rPr lang="ru-RU" sz="2800" b="1" dirty="0" err="1" smtClean="0"/>
              <a:t>періодичне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повторення</a:t>
            </a:r>
            <a:r>
              <a:rPr lang="ru-RU" sz="2800" b="1" dirty="0" smtClean="0"/>
              <a:t>. </a:t>
            </a:r>
            <a:br>
              <a:rPr lang="ru-RU" sz="2800" b="1" dirty="0" smtClean="0"/>
            </a:br>
            <a:r>
              <a:rPr lang="ru-RU" sz="2800" b="1" dirty="0" err="1" smtClean="0"/>
              <a:t>Крім</a:t>
            </a:r>
            <a:r>
              <a:rPr lang="ru-RU" sz="2800" b="1" dirty="0" smtClean="0"/>
              <a:t> того, </a:t>
            </a:r>
            <a:r>
              <a:rPr lang="ru-RU" sz="2800" b="1" dirty="0" err="1" smtClean="0">
                <a:solidFill>
                  <a:srgbClr val="FF0000"/>
                </a:solidFill>
              </a:rPr>
              <a:t>лише</a:t>
            </a:r>
            <a:r>
              <a:rPr lang="ru-RU" sz="2800" b="1" dirty="0" smtClean="0">
                <a:solidFill>
                  <a:srgbClr val="FF0000"/>
                </a:solidFill>
              </a:rPr>
              <a:t> в </a:t>
            </a:r>
            <a:r>
              <a:rPr lang="ru-RU" sz="2800" b="1" dirty="0" err="1" smtClean="0">
                <a:solidFill>
                  <a:srgbClr val="FF0000"/>
                </a:solidFill>
              </a:rPr>
              <a:t>домаш</a:t>
            </a:r>
            <a:r>
              <a:rPr lang="uk-UA" sz="2800" b="1" dirty="0" smtClean="0">
                <a:solidFill>
                  <a:srgbClr val="FF0000"/>
                </a:solidFill>
              </a:rPr>
              <a:t>ній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/>
              <a:t>роботі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учень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може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якнайкраще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виявити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випробувати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свої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можливості</a:t>
            </a:r>
            <a:r>
              <a:rPr lang="ru-RU" sz="2800" b="1" dirty="0" smtClean="0"/>
              <a:t>, набути </a:t>
            </a:r>
            <a:r>
              <a:rPr lang="ru-RU" sz="2800" b="1" dirty="0" err="1" smtClean="0"/>
              <a:t>уміння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самостійно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вчитися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переборювати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труднощі</a:t>
            </a:r>
            <a:r>
              <a:rPr lang="ru-RU" sz="2800" b="1" dirty="0" smtClean="0"/>
              <a:t>. </a:t>
            </a:r>
            <a:br>
              <a:rPr lang="ru-RU" sz="2800" b="1" dirty="0" smtClean="0"/>
            </a:br>
            <a:r>
              <a:rPr lang="ru-RU" sz="2800" b="1" dirty="0" err="1" smtClean="0"/>
              <a:t>Домашні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завдання</a:t>
            </a:r>
            <a:r>
              <a:rPr lang="ru-RU" sz="2800" b="1" dirty="0" smtClean="0"/>
              <a:t> — </a:t>
            </a:r>
            <a:r>
              <a:rPr lang="ru-RU" sz="2800" b="1" dirty="0" err="1" smtClean="0"/>
              <a:t>це</a:t>
            </a:r>
            <a:r>
              <a:rPr lang="ru-RU" sz="2800" b="1" dirty="0" smtClean="0"/>
              <a:t> не </a:t>
            </a:r>
            <a:r>
              <a:rPr lang="ru-RU" sz="2800" b="1" dirty="0" err="1" smtClean="0"/>
              <a:t>лише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виучування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поясненого</a:t>
            </a:r>
            <a:r>
              <a:rPr lang="ru-RU" sz="2800" b="1" dirty="0" smtClean="0"/>
              <a:t> на </a:t>
            </a:r>
            <a:r>
              <a:rPr lang="ru-RU" sz="2800" b="1" dirty="0" err="1" smtClean="0"/>
              <a:t>уроці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виконання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вправ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розв'язання</a:t>
            </a:r>
            <a:r>
              <a:rPr lang="ru-RU" sz="2800" b="1" dirty="0" smtClean="0"/>
              <a:t> задач </a:t>
            </a:r>
            <a:r>
              <a:rPr lang="ru-RU" sz="2800" b="1" dirty="0" err="1" smtClean="0"/>
              <a:t>тощо</a:t>
            </a:r>
            <a:r>
              <a:rPr lang="ru-RU" sz="2800" b="1" dirty="0" smtClean="0"/>
              <a:t>. </a:t>
            </a:r>
            <a:br>
              <a:rPr lang="ru-RU" sz="2800" b="1" dirty="0" smtClean="0"/>
            </a:br>
            <a:r>
              <a:rPr lang="ru-RU" sz="2800" b="1" dirty="0" err="1" smtClean="0"/>
              <a:t>Домашні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завдання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передбачають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і</a:t>
            </a:r>
            <a:r>
              <a:rPr lang="ru-RU" sz="2800" b="1" dirty="0" smtClean="0"/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самостійне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вивчення</a:t>
            </a:r>
            <a:r>
              <a:rPr lang="ru-RU" sz="2800" b="1" dirty="0" smtClean="0"/>
              <a:t> нового </a:t>
            </a:r>
            <a:r>
              <a:rPr lang="ru-RU" sz="2800" b="1" dirty="0" err="1" smtClean="0"/>
              <a:t>матеріалу</a:t>
            </a:r>
            <a:r>
              <a:rPr lang="ru-RU" sz="2800" b="1" dirty="0" smtClean="0"/>
              <a:t>. </a:t>
            </a:r>
            <a:br>
              <a:rPr lang="ru-RU" sz="2800" b="1" dirty="0" smtClean="0"/>
            </a:br>
            <a:endParaRPr lang="ru-RU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dirty="0" smtClean="0"/>
              <a:t>    </a:t>
            </a:r>
            <a:r>
              <a:rPr lang="en-US" sz="2800" dirty="0" smtClean="0"/>
              <a:t> </a:t>
            </a:r>
            <a:r>
              <a:rPr lang="ru-RU" sz="2800" b="1" dirty="0" smtClean="0"/>
              <a:t>Для того, </a:t>
            </a:r>
            <a:r>
              <a:rPr lang="ru-RU" sz="2800" b="1" dirty="0" err="1" smtClean="0"/>
              <a:t>щоб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домашня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навчальна</a:t>
            </a:r>
            <a:r>
              <a:rPr lang="ru-RU" sz="2800" b="1" dirty="0" smtClean="0"/>
              <a:t> робота </a:t>
            </a:r>
            <a:r>
              <a:rPr lang="ru-RU" sz="2800" b="1" dirty="0" err="1" smtClean="0"/>
              <a:t>була</a:t>
            </a:r>
            <a:r>
              <a:rPr lang="ru-RU" sz="2800" b="1" dirty="0" smtClean="0"/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ефективною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учні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повинні</a:t>
            </a:r>
            <a:r>
              <a:rPr lang="ru-RU" sz="2800" b="1" dirty="0" smtClean="0"/>
              <a:t> бути </a:t>
            </a:r>
            <a:r>
              <a:rPr lang="ru-RU" sz="2800" b="1" dirty="0" err="1" smtClean="0"/>
              <a:t>уважними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спостережливими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вміти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запам'ятовувати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користуватися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мисленнєвими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операціями,цінувати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розподіляти</a:t>
            </a:r>
            <a:r>
              <a:rPr lang="ru-RU" sz="2800" b="1" dirty="0" smtClean="0"/>
              <a:t> час, </a:t>
            </a:r>
            <a:r>
              <a:rPr lang="ru-RU" sz="2800" b="1" dirty="0" err="1" smtClean="0"/>
              <a:t>фіксувати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прочитане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побачене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почуте</a:t>
            </a:r>
            <a:r>
              <a:rPr lang="ru-RU" sz="2800" b="1" dirty="0" smtClean="0"/>
              <a:t> (</a:t>
            </a:r>
            <a:r>
              <a:rPr lang="ru-RU" sz="2800" b="1" dirty="0" err="1" smtClean="0"/>
              <a:t>тези,конспект</a:t>
            </a:r>
            <a:r>
              <a:rPr lang="ru-RU" sz="2800" b="1" dirty="0" smtClean="0"/>
              <a:t>, реферат, </a:t>
            </a:r>
            <a:r>
              <a:rPr lang="ru-RU" sz="2800" b="1" dirty="0" err="1" smtClean="0"/>
              <a:t>анотацію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рецензію</a:t>
            </a:r>
            <a:r>
              <a:rPr lang="ru-RU" sz="2800" b="1" dirty="0" smtClean="0"/>
              <a:t> та </a:t>
            </a:r>
            <a:r>
              <a:rPr lang="ru-RU" sz="2800" b="1" dirty="0" err="1" smtClean="0"/>
              <a:t>ін</a:t>
            </a:r>
            <a:r>
              <a:rPr lang="ru-RU" sz="2800" b="1" dirty="0" smtClean="0"/>
              <a:t>.), </a:t>
            </a:r>
            <a:r>
              <a:rPr lang="ru-RU" sz="2800" b="1" dirty="0" err="1" smtClean="0"/>
              <a:t>писати</a:t>
            </a:r>
            <a:r>
              <a:rPr lang="ru-RU" sz="2800" b="1" dirty="0" smtClean="0"/>
              <a:t> твори, </a:t>
            </a:r>
            <a:r>
              <a:rPr lang="ru-RU" sz="2800" b="1" dirty="0" err="1" smtClean="0"/>
              <a:t>виготовляти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наочні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посібники</a:t>
            </a:r>
            <a:r>
              <a:rPr lang="ru-RU" sz="2800" b="1" dirty="0" smtClean="0"/>
              <a:t> та </a:t>
            </a:r>
            <a:r>
              <a:rPr lang="ru-RU" sz="2800" b="1" dirty="0" err="1" smtClean="0"/>
              <a:t>ін</a:t>
            </a:r>
            <a:r>
              <a:rPr lang="ru-RU" sz="2800" b="1" dirty="0" smtClean="0"/>
              <a:t>. </a:t>
            </a:r>
            <a:br>
              <a:rPr lang="ru-RU" sz="2800" b="1" dirty="0" smtClean="0"/>
            </a:br>
            <a:endParaRPr lang="ru-RU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0"/>
            <a:ext cx="8572528" cy="7072338"/>
          </a:xfrm>
        </p:spPr>
        <p:txBody>
          <a:bodyPr/>
          <a:lstStyle/>
          <a:p>
            <a:pPr>
              <a:buNone/>
            </a:pPr>
            <a:r>
              <a:rPr lang="uk-UA" sz="2800" b="1" dirty="0" smtClean="0">
                <a:latin typeface="Consolas" pitchFamily="49" charset="0"/>
              </a:rPr>
              <a:t>  </a:t>
            </a:r>
            <a:r>
              <a:rPr lang="en-US" sz="2800" b="1" dirty="0" smtClean="0">
                <a:latin typeface="Consolas" pitchFamily="49" charset="0"/>
              </a:rPr>
              <a:t> </a:t>
            </a:r>
            <a:r>
              <a:rPr lang="uk-UA" sz="2800" b="1" dirty="0" err="1" smtClean="0">
                <a:latin typeface="Consolas" pitchFamily="49" charset="0"/>
              </a:rPr>
              <a:t>Обов</a:t>
            </a:r>
            <a:r>
              <a:rPr lang="en-US" sz="2800" b="1" dirty="0" smtClean="0">
                <a:latin typeface="Consolas" pitchFamily="49" charset="0"/>
              </a:rPr>
              <a:t>’</a:t>
            </a:r>
            <a:r>
              <a:rPr lang="uk-UA" sz="2800" b="1" dirty="0" err="1" smtClean="0">
                <a:latin typeface="Consolas" pitchFamily="49" charset="0"/>
              </a:rPr>
              <a:t>язок</a:t>
            </a:r>
            <a:r>
              <a:rPr lang="uk-UA" sz="2800" b="1" dirty="0" smtClean="0">
                <a:latin typeface="Consolas" pitchFamily="49" charset="0"/>
              </a:rPr>
              <a:t> учителів і батьків </a:t>
            </a:r>
            <a:r>
              <a:rPr lang="uk-UA" sz="2800" b="1" dirty="0" err="1" smtClean="0">
                <a:latin typeface="Consolas" pitchFamily="49" charset="0"/>
              </a:rPr>
              <a:t>–створити</a:t>
            </a:r>
            <a:r>
              <a:rPr lang="uk-UA" sz="2800" b="1" dirty="0" smtClean="0">
                <a:latin typeface="Consolas" pitchFamily="49" charset="0"/>
              </a:rPr>
              <a:t> дитині належні умови для виконання домашніх завдань. Вона повинна мати вдома своє робоче місце, необхідні посібники старатися виконувати завдання в день,коли </a:t>
            </a:r>
            <a:r>
              <a:rPr lang="uk-UA" sz="2800" b="1" dirty="0" smtClean="0"/>
              <a:t>отримала.</a:t>
            </a:r>
          </a:p>
          <a:p>
            <a:pPr>
              <a:buNone/>
            </a:pPr>
            <a:r>
              <a:rPr lang="uk-UA" sz="2800" b="1" dirty="0" smtClean="0"/>
              <a:t>    </a:t>
            </a:r>
            <a:r>
              <a:rPr lang="en-US" sz="2800" b="1" dirty="0" smtClean="0"/>
              <a:t> </a:t>
            </a:r>
            <a:r>
              <a:rPr lang="uk-UA" sz="2800" b="1" dirty="0" smtClean="0">
                <a:solidFill>
                  <a:srgbClr val="FF0000"/>
                </a:solidFill>
              </a:rPr>
              <a:t>Метою домашніх завдань як форми організації пізнавальної діяльності учнів є розширення знань учнів, привчання їх до регулярної самостійної навчальної роботи, формування вмінь самоконтролю, виховання самостійності, активності, почуття </a:t>
            </a:r>
            <a:r>
              <a:rPr lang="uk-UA" sz="2800" b="1" dirty="0" err="1" smtClean="0">
                <a:solidFill>
                  <a:srgbClr val="FF0000"/>
                </a:solidFill>
              </a:rPr>
              <a:t>обов</a:t>
            </a:r>
            <a:r>
              <a:rPr lang="en-US" sz="2800" b="1" dirty="0" smtClean="0">
                <a:solidFill>
                  <a:srgbClr val="FF0000"/>
                </a:solidFill>
              </a:rPr>
              <a:t>’</a:t>
            </a:r>
            <a:r>
              <a:rPr lang="uk-UA" sz="2800" b="1" dirty="0" err="1" smtClean="0">
                <a:solidFill>
                  <a:srgbClr val="FF0000"/>
                </a:solidFill>
              </a:rPr>
              <a:t>язку</a:t>
            </a:r>
            <a:r>
              <a:rPr lang="uk-UA" sz="2800" b="1" dirty="0" smtClean="0">
                <a:solidFill>
                  <a:srgbClr val="FF0000"/>
                </a:solidFill>
              </a:rPr>
              <a:t> та відповідальності . </a:t>
            </a:r>
          </a:p>
          <a:p>
            <a:endParaRPr lang="ru-RU" sz="2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571472" y="1285860"/>
            <a:ext cx="8229600" cy="5786478"/>
          </a:xfrm>
        </p:spPr>
        <p:txBody>
          <a:bodyPr/>
          <a:lstStyle/>
          <a:p>
            <a:pPr>
              <a:buNone/>
            </a:pPr>
            <a:r>
              <a:rPr lang="ru-RU" sz="2800" b="1" dirty="0" smtClean="0"/>
              <a:t>    </a:t>
            </a:r>
            <a:r>
              <a:rPr lang="ru-RU" sz="2800" b="1" dirty="0" err="1" smtClean="0"/>
              <a:t>Домашня</a:t>
            </a:r>
            <a:r>
              <a:rPr lang="ru-RU" sz="2800" b="1" dirty="0" smtClean="0"/>
              <a:t> робота </a:t>
            </a:r>
            <a:r>
              <a:rPr lang="ru-RU" sz="2800" b="1" dirty="0" err="1" smtClean="0"/>
              <a:t>тісно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пов'язана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</a:t>
            </a:r>
            <a:r>
              <a:rPr lang="ru-RU" sz="2800" b="1" dirty="0" smtClean="0"/>
              <a:t> уроком. Цей </a:t>
            </a:r>
            <a:r>
              <a:rPr lang="ru-RU" sz="2800" b="1" dirty="0" err="1" smtClean="0"/>
              <a:t>зв'язок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полягає</a:t>
            </a:r>
            <a:r>
              <a:rPr lang="ru-RU" sz="2800" b="1" dirty="0" smtClean="0"/>
              <a:t> в тому, </a:t>
            </a:r>
            <a:r>
              <a:rPr lang="ru-RU" sz="2800" b="1" dirty="0" err="1" smtClean="0"/>
              <a:t>що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пізнавальна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діяльність</a:t>
            </a:r>
            <a:r>
              <a:rPr lang="ru-RU" sz="2800" b="1" dirty="0" smtClean="0"/>
              <a:t> на </a:t>
            </a:r>
            <a:r>
              <a:rPr lang="ru-RU" sz="2800" b="1" dirty="0" err="1" smtClean="0"/>
              <a:t>уроці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потребує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додаткової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роботи</a:t>
            </a:r>
            <a:r>
              <a:rPr lang="ru-RU" sz="2800" b="1" dirty="0" smtClean="0"/>
              <a:t>: </a:t>
            </a:r>
            <a:r>
              <a:rPr lang="ru-RU" sz="2800" b="1" dirty="0" err="1" smtClean="0"/>
              <a:t>вправляння</a:t>
            </a:r>
            <a:r>
              <a:rPr lang="ru-RU" sz="2800" b="1" dirty="0" smtClean="0"/>
              <a:t> у </a:t>
            </a:r>
            <a:r>
              <a:rPr lang="ru-RU" sz="2800" b="1" dirty="0" err="1" smtClean="0"/>
              <a:t>застосуванні</a:t>
            </a:r>
            <a:r>
              <a:rPr lang="ru-RU" sz="2800" b="1" dirty="0" smtClean="0"/>
              <a:t> правил, </a:t>
            </a:r>
            <a:r>
              <a:rPr lang="ru-RU" sz="2800" b="1" dirty="0" err="1" smtClean="0"/>
              <a:t>розв'язанні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завдань</a:t>
            </a:r>
            <a:r>
              <a:rPr lang="ru-RU" sz="2800" b="1" dirty="0" smtClean="0"/>
              <a:t>, </a:t>
            </a:r>
            <a:r>
              <a:rPr lang="ru-RU" sz="2800" b="1" dirty="0" err="1" smtClean="0"/>
              <a:t>знаходженні</a:t>
            </a:r>
            <a:r>
              <a:rPr lang="ru-RU" sz="2800" b="1" dirty="0" smtClean="0"/>
              <a:t> в </a:t>
            </a:r>
            <a:r>
              <a:rPr lang="ru-RU" sz="2800" b="1" dirty="0" err="1" smtClean="0"/>
              <a:t>підручнику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відповідей</a:t>
            </a:r>
            <a:r>
              <a:rPr lang="ru-RU" sz="2800" b="1" dirty="0" smtClean="0"/>
              <a:t> на </a:t>
            </a:r>
            <a:r>
              <a:rPr lang="ru-RU" sz="2800" b="1" dirty="0" err="1" smtClean="0"/>
              <a:t>запитання</a:t>
            </a:r>
            <a:r>
              <a:rPr lang="ru-RU" sz="2800" b="1" dirty="0" smtClean="0"/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Виконуючи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домашнє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завдання</a:t>
            </a:r>
            <a:r>
              <a:rPr lang="ru-RU" sz="2800" b="1" dirty="0" smtClean="0">
                <a:solidFill>
                  <a:srgbClr val="FF0000"/>
                </a:solidFill>
              </a:rPr>
              <a:t>, </a:t>
            </a:r>
            <a:r>
              <a:rPr lang="ru-RU" sz="2800" b="1" dirty="0" err="1" smtClean="0">
                <a:solidFill>
                  <a:srgbClr val="FF0000"/>
                </a:solidFill>
              </a:rPr>
              <a:t>учні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готуються</a:t>
            </a:r>
            <a:r>
              <a:rPr lang="ru-RU" sz="2800" b="1" dirty="0" smtClean="0">
                <a:solidFill>
                  <a:srgbClr val="FF0000"/>
                </a:solidFill>
              </a:rPr>
              <a:t> до </a:t>
            </a:r>
            <a:r>
              <a:rPr lang="ru-RU" sz="2800" b="1" dirty="0" err="1" smtClean="0">
                <a:solidFill>
                  <a:srgbClr val="FF0000"/>
                </a:solidFill>
              </a:rPr>
              <a:t>сприймання</a:t>
            </a:r>
            <a:r>
              <a:rPr lang="ru-RU" sz="2800" b="1" dirty="0" smtClean="0">
                <a:solidFill>
                  <a:srgbClr val="FF0000"/>
                </a:solidFill>
              </a:rPr>
              <a:t> нового </a:t>
            </a:r>
            <a:r>
              <a:rPr lang="ru-RU" sz="2800" b="1" dirty="0" err="1" smtClean="0">
                <a:solidFill>
                  <a:srgbClr val="FF0000"/>
                </a:solidFill>
              </a:rPr>
              <a:t>матеріалу</a:t>
            </a:r>
            <a:r>
              <a:rPr lang="ru-RU" sz="2800" b="1" dirty="0" smtClean="0">
                <a:solidFill>
                  <a:srgbClr val="FF0000"/>
                </a:solidFill>
              </a:rPr>
              <a:t> на </a:t>
            </a:r>
            <a:r>
              <a:rPr lang="ru-RU" sz="2800" b="1" dirty="0" err="1" smtClean="0">
                <a:solidFill>
                  <a:srgbClr val="FF0000"/>
                </a:solidFill>
              </a:rPr>
              <a:t>наступному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</a:rPr>
              <a:t>уроці</a:t>
            </a:r>
            <a:r>
              <a:rPr lang="ru-RU" sz="2800" dirty="0" smtClean="0"/>
              <a:t>.</a:t>
            </a:r>
            <a:endParaRPr lang="ru-RU" sz="2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pPr>
              <a:buNone/>
            </a:pPr>
            <a:r>
              <a:rPr lang="uk-UA" b="1" dirty="0" smtClean="0"/>
              <a:t>     </a:t>
            </a:r>
            <a:r>
              <a:rPr lang="uk-UA" sz="2800" b="1" dirty="0" smtClean="0"/>
              <a:t>Навчання в школі,виконання домашніх завдань – </a:t>
            </a:r>
            <a:r>
              <a:rPr lang="uk-UA" sz="2800" b="1" dirty="0" smtClean="0">
                <a:solidFill>
                  <a:srgbClr val="FF0000"/>
                </a:solidFill>
              </a:rPr>
              <a:t>справа серйозна. </a:t>
            </a:r>
            <a:r>
              <a:rPr lang="uk-UA" sz="2800" b="1" dirty="0" smtClean="0"/>
              <a:t>Трапляється, що учні класу завантажені не менше, ніж дорослі. Тому наше завдання – привчити дітей працювати правильно, оскільки навчання – </a:t>
            </a:r>
            <a:r>
              <a:rPr lang="uk-UA" sz="2800" b="1" dirty="0" smtClean="0">
                <a:solidFill>
                  <a:srgbClr val="FF0000"/>
                </a:solidFill>
              </a:rPr>
              <a:t>це головна праця школяра</a:t>
            </a:r>
            <a:r>
              <a:rPr lang="uk-UA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ГРА  “ВАША  ДУМКА”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>
            <a:normAutofit/>
          </a:bodyPr>
          <a:lstStyle/>
          <a:p>
            <a:r>
              <a:rPr lang="uk-UA" sz="2800" b="1" dirty="0" smtClean="0"/>
              <a:t>Наша дитина виконує домашнє завдання…</a:t>
            </a:r>
          </a:p>
          <a:p>
            <a:endParaRPr lang="uk-UA" sz="2800" b="1" dirty="0" smtClean="0"/>
          </a:p>
          <a:p>
            <a:r>
              <a:rPr lang="uk-UA" sz="2800" b="1" dirty="0" smtClean="0"/>
              <a:t>Наша дитина має спеціальне місце, де вона…</a:t>
            </a:r>
          </a:p>
          <a:p>
            <a:endParaRPr lang="uk-UA" sz="2800" b="1" dirty="0" smtClean="0"/>
          </a:p>
          <a:p>
            <a:r>
              <a:rPr lang="uk-UA" sz="2800" b="1" dirty="0" smtClean="0"/>
              <a:t>  Самостійно впорається із завданнями… </a:t>
            </a:r>
          </a:p>
          <a:p>
            <a:endParaRPr lang="uk-UA" sz="2800" b="1" dirty="0" smtClean="0"/>
          </a:p>
          <a:p>
            <a:r>
              <a:rPr lang="uk-UA" sz="2800" b="1" dirty="0" smtClean="0"/>
              <a:t>Виконує з труднощами…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500042"/>
            <a:ext cx="8229600" cy="5507058"/>
          </a:xfrm>
        </p:spPr>
        <p:txBody>
          <a:bodyPr>
            <a:noAutofit/>
          </a:bodyPr>
          <a:lstStyle/>
          <a:p>
            <a:endParaRPr lang="ru-RU" sz="2800" dirty="0" smtClean="0"/>
          </a:p>
          <a:p>
            <a:r>
              <a:rPr lang="uk-UA" sz="3200" b="1" dirty="0" smtClean="0"/>
              <a:t>Ми надаємо допомогу дитині у виконанні домашніх завдань. Ця допомога полягає у… </a:t>
            </a:r>
            <a:endParaRPr lang="ru-RU" sz="3200" b="1" dirty="0" smtClean="0"/>
          </a:p>
          <a:p>
            <a:r>
              <a:rPr lang="uk-UA" sz="3200" b="1" dirty="0" smtClean="0"/>
              <a:t>Коли дитина виконує домашні завдання, ми ...</a:t>
            </a:r>
            <a:endParaRPr lang="en-US" sz="3200" b="1" dirty="0" smtClean="0"/>
          </a:p>
          <a:p>
            <a:pPr>
              <a:buNone/>
            </a:pPr>
            <a:endParaRPr lang="ru-RU" sz="3200" b="1" dirty="0" smtClean="0"/>
          </a:p>
          <a:p>
            <a:r>
              <a:rPr lang="uk-UA" sz="3200" b="1" dirty="0" smtClean="0"/>
              <a:t>Якщо дитина виконала завдання неохайно ...</a:t>
            </a:r>
            <a:endParaRPr lang="ru-RU" sz="3200" b="1" dirty="0" smtClean="0"/>
          </a:p>
          <a:p>
            <a:pPr>
              <a:buNone/>
            </a:pPr>
            <a:r>
              <a:rPr lang="uk-UA" sz="3200" b="1" dirty="0" smtClean="0"/>
              <a:t>  Наша дитина починає виконання домашніх завдань із ...</a:t>
            </a:r>
            <a:endParaRPr lang="ru-RU" sz="3200" b="1" dirty="0" smtClean="0"/>
          </a:p>
          <a:p>
            <a:r>
              <a:rPr lang="ru-RU" sz="3200" b="1" dirty="0" smtClean="0"/>
              <a:t> </a:t>
            </a:r>
            <a:endParaRPr lang="ru-RU" sz="32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smtClean="0"/>
              <a:t>     </a:t>
            </a:r>
            <a:r>
              <a:rPr lang="uk-UA" sz="2800" b="1" dirty="0" smtClean="0"/>
              <a:t>Якщо ми замислимося над тим, як правильно організувати навчальну роботу вдома, то помітимо, що це </a:t>
            </a:r>
            <a:r>
              <a:rPr lang="uk-UA" sz="2800" b="1" dirty="0" smtClean="0">
                <a:solidFill>
                  <a:srgbClr val="FF0000"/>
                </a:solidFill>
              </a:rPr>
              <a:t>подвійне завдання.</a:t>
            </a:r>
            <a:r>
              <a:rPr lang="uk-UA" sz="2800" b="1" dirty="0" smtClean="0"/>
              <a:t> З одного боку потрібно допомогти дитині знайти правильний розпорядок роботи, виділити місце для занять, визначити найсприятливішу послідовність виконання завдань. </a:t>
            </a:r>
            <a:endParaRPr lang="ru-RU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  </a:t>
            </a:r>
            <a:r>
              <a:rPr lang="uk-UA" sz="2800" b="1" dirty="0" smtClean="0"/>
              <a:t>А з іншого боку, виховати у неї стійку звичку братися за виконання завдань </a:t>
            </a:r>
            <a:r>
              <a:rPr lang="uk-UA" sz="2800" b="1" dirty="0" smtClean="0">
                <a:solidFill>
                  <a:srgbClr val="FF0000"/>
                </a:solidFill>
              </a:rPr>
              <a:t>усупереч бажанню </a:t>
            </a:r>
            <a:r>
              <a:rPr lang="uk-UA" sz="2800" b="1" dirty="0" smtClean="0"/>
              <a:t>погуляти або погратися з друзями, </a:t>
            </a:r>
            <a:r>
              <a:rPr lang="uk-UA" sz="2800" b="1" dirty="0" smtClean="0">
                <a:solidFill>
                  <a:srgbClr val="FF0000"/>
                </a:solidFill>
              </a:rPr>
              <a:t>сформувати</a:t>
            </a:r>
            <a:r>
              <a:rPr lang="uk-UA" sz="2800" b="1" dirty="0" smtClean="0"/>
              <a:t> вміння швидко залучатися до роботи, виконувати її, не відволікаючись, і в належному темпі.</a:t>
            </a:r>
            <a:endParaRPr lang="ru-RU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285720" y="428604"/>
            <a:ext cx="8158162" cy="478634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2800" dirty="0" smtClean="0"/>
              <a:t> </a:t>
            </a:r>
            <a:endParaRPr lang="ru-RU" sz="2800" dirty="0" smtClean="0"/>
          </a:p>
          <a:p>
            <a:pPr algn="just">
              <a:buNone/>
            </a:pPr>
            <a:r>
              <a:rPr lang="en-US" sz="2800" dirty="0" smtClean="0"/>
              <a:t>   </a:t>
            </a:r>
            <a:r>
              <a:rPr lang="uk-UA" sz="2800" b="1" dirty="0" smtClean="0"/>
              <a:t>Іноді батьки зауважують: </a:t>
            </a:r>
            <a:r>
              <a:rPr lang="uk-UA" sz="2800" b="1" i="1" dirty="0" smtClean="0">
                <a:solidFill>
                  <a:srgbClr val="FF0000"/>
                </a:solidFill>
              </a:rPr>
              <a:t>мій син (моя донька) виконує уроки по </a:t>
            </a:r>
            <a:r>
              <a:rPr lang="uk-UA" sz="2800" b="1" dirty="0" smtClean="0">
                <a:solidFill>
                  <a:srgbClr val="FF0000"/>
                </a:solidFill>
              </a:rPr>
              <a:t>3-4 </a:t>
            </a:r>
            <a:r>
              <a:rPr lang="uk-UA" sz="2800" b="1" i="1" dirty="0" smtClean="0">
                <a:solidFill>
                  <a:srgbClr val="FF0000"/>
                </a:solidFill>
              </a:rPr>
              <a:t>години. Такий (така) старанний (старанна). Такий (така) працьовитий (працьовита). От би ця</a:t>
            </a:r>
          </a:p>
          <a:p>
            <a:pPr algn="just">
              <a:buNone/>
            </a:pPr>
            <a:r>
              <a:rPr lang="uk-UA" sz="2800" b="1" i="1" dirty="0" smtClean="0">
                <a:solidFill>
                  <a:srgbClr val="FF0000"/>
                </a:solidFill>
              </a:rPr>
              <a:t>  старанність збереглася на всі подальші</a:t>
            </a:r>
          </a:p>
          <a:p>
            <a:pPr algn="just">
              <a:buNone/>
            </a:pPr>
            <a:r>
              <a:rPr lang="uk-UA" sz="2800" b="1" i="1" dirty="0" smtClean="0">
                <a:solidFill>
                  <a:srgbClr val="FF0000"/>
                </a:solidFill>
              </a:rPr>
              <a:t>  роки</a:t>
            </a:r>
            <a:r>
              <a:rPr lang="en-US" sz="2800" b="1" i="1" dirty="0" smtClean="0">
                <a:solidFill>
                  <a:srgbClr val="FF0000"/>
                </a:solidFill>
              </a:rPr>
              <a:t> </a:t>
            </a:r>
            <a:r>
              <a:rPr lang="uk-UA" sz="2800" b="1" i="1" dirty="0" smtClean="0">
                <a:solidFill>
                  <a:srgbClr val="FF0000"/>
                </a:solidFill>
              </a:rPr>
              <a:t>навчання».</a:t>
            </a:r>
          </a:p>
          <a:p>
            <a:pPr algn="just">
              <a:buNone/>
            </a:pPr>
            <a:r>
              <a:rPr lang="uk-UA" sz="2800" b="1" i="1" dirty="0" smtClean="0">
                <a:solidFill>
                  <a:srgbClr val="FF0000"/>
                </a:solidFill>
              </a:rPr>
              <a:t> </a:t>
            </a:r>
            <a:r>
              <a:rPr lang="uk-UA" sz="2800" b="1" dirty="0" smtClean="0"/>
              <a:t> Та потрібно проаналізувати, як саме такий учень виконує завдання. Адже сидіти за столом не означає працювати. </a:t>
            </a:r>
            <a:endParaRPr lang="ru-RU" sz="2800" b="1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714356"/>
            <a:ext cx="8229600" cy="52927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dirty="0" smtClean="0"/>
              <a:t>  </a:t>
            </a:r>
            <a:r>
              <a:rPr lang="uk-UA" sz="2800" b="1" dirty="0" smtClean="0"/>
              <a:t>Може виявитись, що у нього відсутній потрібний запис у щоденнику і необхідно телефонувати другові, щоб дізнатися, що задано; або з'ясовується, що немає на місці необхідного підручника; або замучила спрага і потрібно сходити попити; або хочеться дослухатися до розмови дорослих у сусідній кімнаті; або ... ; або ... ; врешті-решт, з'ясовується, що з </a:t>
            </a:r>
            <a:r>
              <a:rPr lang="uk-UA" sz="2800" b="1" dirty="0" smtClean="0">
                <a:solidFill>
                  <a:srgbClr val="FF0000"/>
                </a:solidFill>
              </a:rPr>
              <a:t>трьох</a:t>
            </a:r>
            <a:r>
              <a:rPr lang="uk-UA" sz="2800" b="1" dirty="0" smtClean="0"/>
              <a:t> </a:t>
            </a:r>
            <a:r>
              <a:rPr lang="uk-UA" sz="2800" b="1" dirty="0" smtClean="0">
                <a:solidFill>
                  <a:srgbClr val="FF0000"/>
                </a:solidFill>
              </a:rPr>
              <a:t>годин</a:t>
            </a:r>
            <a:r>
              <a:rPr lang="uk-UA" sz="2800" b="1" dirty="0" smtClean="0"/>
              <a:t>, проведених за столом, на виконання завдань учень витратив </a:t>
            </a:r>
            <a:r>
              <a:rPr lang="uk-UA" sz="2800" b="1" dirty="0" smtClean="0">
                <a:solidFill>
                  <a:srgbClr val="FF0000"/>
                </a:solidFill>
              </a:rPr>
              <a:t>1 год. 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500042"/>
            <a:ext cx="8229600" cy="550705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2800" dirty="0" smtClean="0"/>
              <a:t>  </a:t>
            </a:r>
            <a:r>
              <a:rPr lang="uk-UA" sz="2800" b="1" dirty="0" smtClean="0"/>
              <a:t>Що можна порадити батькам, якщо їхня дитина не може </a:t>
            </a:r>
            <a:r>
              <a:rPr lang="uk-UA" sz="2800" b="1" dirty="0" smtClean="0">
                <a:solidFill>
                  <a:srgbClr val="FF0000"/>
                </a:solidFill>
              </a:rPr>
              <a:t>«всидіти» </a:t>
            </a:r>
            <a:r>
              <a:rPr lang="uk-UA" sz="2800" b="1" dirty="0" smtClean="0"/>
              <a:t>,виконуючи домашні завдання? Велике значення в організації навчальної роботи відіграє </a:t>
            </a:r>
            <a:r>
              <a:rPr lang="uk-UA" sz="2800" b="1" dirty="0" smtClean="0">
                <a:solidFill>
                  <a:srgbClr val="FF0000"/>
                </a:solidFill>
              </a:rPr>
              <a:t>розпорядок дня</a:t>
            </a:r>
            <a:r>
              <a:rPr lang="uk-UA" sz="2800" b="1" dirty="0" smtClean="0"/>
              <a:t>. Дослідження підтверджують той факт, що у молодших школярів, які мають високу успішність, є чітко встановлений час для виконання домашніх завдань, і вони завжди його дотримуються. І, навпаки, серед учнів із низьким рівнем навчальних досягнень багато хто не має сталого відведеного часу для занять.</a:t>
            </a:r>
            <a:endParaRPr lang="ru-RU" sz="2800" b="1" dirty="0" smtClean="0"/>
          </a:p>
          <a:p>
            <a:pPr>
              <a:buNone/>
            </a:pPr>
            <a:endParaRPr lang="uk-UA" sz="2800" b="1" dirty="0" smtClean="0"/>
          </a:p>
          <a:p>
            <a:endParaRPr lang="ru-RU" sz="24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428604"/>
            <a:ext cx="8229600" cy="55784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dirty="0" smtClean="0"/>
              <a:t>  </a:t>
            </a:r>
            <a:r>
              <a:rPr lang="uk-UA" sz="2800" b="1" dirty="0" smtClean="0"/>
              <a:t>Це не випадково. Виховання звички до систематичної роботи починається зі встановлення чіткого розпорядку занять, без цього не можна досягти успіхів у навчанні. Розпорядок денний </a:t>
            </a:r>
            <a:r>
              <a:rPr lang="uk-UA" sz="2800" b="1" dirty="0" smtClean="0">
                <a:solidFill>
                  <a:srgbClr val="FF0000"/>
                </a:solidFill>
              </a:rPr>
              <a:t>не повинен змінюватися</a:t>
            </a:r>
            <a:r>
              <a:rPr lang="uk-UA" sz="2800" b="1" dirty="0" smtClean="0"/>
              <a:t> залежно від кількості уроків, від того, що по телевізору транслюється цікавий фільм чи від того, що до оселі завітали гості.</a:t>
            </a:r>
            <a:endParaRPr lang="ru-RU" sz="2800" b="1" dirty="0" smtClean="0"/>
          </a:p>
          <a:p>
            <a:pPr>
              <a:buNone/>
            </a:pPr>
            <a:r>
              <a:rPr lang="uk-UA" sz="2800" b="1" dirty="0" smtClean="0"/>
              <a:t>  </a:t>
            </a:r>
            <a:r>
              <a:rPr lang="uk-UA" sz="2800" b="1" dirty="0" smtClean="0">
                <a:solidFill>
                  <a:srgbClr val="FF0000"/>
                </a:solidFill>
              </a:rPr>
              <a:t>Дитина повинна сідати за виконання завдань не лише в один і той самий час, але й на постійне робоче місце.</a:t>
            </a:r>
            <a:endParaRPr lang="ru-RU" sz="2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714356"/>
            <a:ext cx="8372444" cy="68580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dirty="0" smtClean="0"/>
              <a:t>  </a:t>
            </a:r>
            <a:r>
              <a:rPr lang="uk-UA" sz="2800" b="1" dirty="0" smtClean="0"/>
              <a:t>Дехто із дітей виконує завдання на </a:t>
            </a:r>
            <a:r>
              <a:rPr lang="uk-UA" sz="2800" b="1" dirty="0" smtClean="0">
                <a:solidFill>
                  <a:srgbClr val="FF0000"/>
                </a:solidFill>
              </a:rPr>
              <a:t>кухні</a:t>
            </a:r>
            <a:r>
              <a:rPr lang="uk-UA" sz="2800" b="1" dirty="0" smtClean="0"/>
              <a:t>, доки мати готує вечерю, одночасно регулюючи навчальний процес, На сковорідці шкварчать котлети, шумить вода, працює мікрохвильова піч. А мати дивується:” У кого вдалася така неуважна дитина?” А дитина </a:t>
            </a:r>
            <a:r>
              <a:rPr lang="uk-UA" sz="2800" b="1" dirty="0" smtClean="0">
                <a:solidFill>
                  <a:srgbClr val="FF0000"/>
                </a:solidFill>
              </a:rPr>
              <a:t>просто втомилася </a:t>
            </a:r>
            <a:r>
              <a:rPr lang="uk-UA" sz="2800" b="1" dirty="0" smtClean="0"/>
              <a:t>і не може зосередитися на вправі або задачі.</a:t>
            </a:r>
            <a:endParaRPr lang="ru-RU" sz="2800" b="1" dirty="0" smtClean="0"/>
          </a:p>
          <a:p>
            <a:pPr>
              <a:buNone/>
            </a:pPr>
            <a:r>
              <a:rPr lang="ru-RU" sz="2800" b="1" dirty="0" smtClean="0"/>
              <a:t> 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dirty="0" smtClean="0"/>
              <a:t>  </a:t>
            </a:r>
            <a:r>
              <a:rPr lang="uk-UA" sz="2800" b="1" dirty="0" smtClean="0"/>
              <a:t>Корисно разом із дитиною укласти </a:t>
            </a:r>
            <a:r>
              <a:rPr lang="uk-UA" sz="2800" b="1" dirty="0" smtClean="0">
                <a:solidFill>
                  <a:srgbClr val="FF0000"/>
                </a:solidFill>
              </a:rPr>
              <a:t>пам'ятку «Виконуємо домашні завдання». </a:t>
            </a:r>
            <a:r>
              <a:rPr lang="uk-UA" sz="2800" b="1" dirty="0" smtClean="0"/>
              <a:t>Почавши із протиставляння своїх дій із пунктами пам'ятки, дитина через деякий час досягне того, що всі ці дії стануть для неї  звичними.</a:t>
            </a:r>
            <a:endParaRPr lang="ru-RU" sz="2800" b="1" dirty="0" smtClean="0"/>
          </a:p>
          <a:p>
            <a:pPr>
              <a:buNone/>
            </a:pPr>
            <a:r>
              <a:rPr lang="ru-RU" sz="2800" b="1" dirty="0" smtClean="0"/>
              <a:t> </a:t>
            </a:r>
            <a:endParaRPr lang="ru-RU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7200" dirty="0" err="1" smtClean="0">
                <a:solidFill>
                  <a:srgbClr val="FF0000"/>
                </a:solidFill>
              </a:rPr>
              <a:t>Пам</a:t>
            </a:r>
            <a:r>
              <a:rPr lang="en-US" sz="7200" dirty="0" smtClean="0">
                <a:solidFill>
                  <a:srgbClr val="FF0000"/>
                </a:solidFill>
              </a:rPr>
              <a:t>’</a:t>
            </a:r>
            <a:r>
              <a:rPr lang="uk-UA" sz="7200" dirty="0" smtClean="0">
                <a:solidFill>
                  <a:srgbClr val="FF0000"/>
                </a:solidFill>
              </a:rPr>
              <a:t>ятка</a:t>
            </a:r>
            <a:endParaRPr lang="ru-RU" sz="7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uk-UA" sz="4400" dirty="0" smtClean="0">
                <a:solidFill>
                  <a:srgbClr val="0070C0"/>
                </a:solidFill>
              </a:rPr>
              <a:t>Як успішно працювати над</a:t>
            </a:r>
            <a:r>
              <a:rPr lang="uk-UA" sz="3200" dirty="0" smtClean="0">
                <a:solidFill>
                  <a:srgbClr val="0070C0"/>
                </a:solidFill>
              </a:rPr>
              <a:t> </a:t>
            </a:r>
            <a:r>
              <a:rPr lang="uk-UA" sz="4400" dirty="0" smtClean="0">
                <a:solidFill>
                  <a:srgbClr val="0070C0"/>
                </a:solidFill>
              </a:rPr>
              <a:t>домашнім завданням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719138" y="404813"/>
            <a:ext cx="8424862" cy="590391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None/>
            </a:pPr>
            <a:endParaRPr lang="uk-UA" dirty="0" smtClean="0"/>
          </a:p>
          <a:p>
            <a:pPr marL="514350" indent="-514350"/>
            <a:r>
              <a:rPr lang="uk-UA" sz="4100" b="1" dirty="0" smtClean="0"/>
              <a:t>Привчайте дітей сідати до занять без </a:t>
            </a:r>
            <a:r>
              <a:rPr lang="uk-UA" sz="4100" b="1" u="sng" dirty="0" smtClean="0">
                <a:solidFill>
                  <a:srgbClr val="FF0000"/>
                </a:solidFill>
              </a:rPr>
              <a:t>нагадувань.</a:t>
            </a:r>
          </a:p>
          <a:p>
            <a:pPr marL="514350" indent="-514350"/>
            <a:endParaRPr lang="uk-UA" sz="4100" b="1" dirty="0" smtClean="0"/>
          </a:p>
          <a:p>
            <a:pPr marL="514350" indent="-514350"/>
            <a:r>
              <a:rPr lang="uk-UA" sz="4100" b="1" dirty="0" smtClean="0"/>
              <a:t>Навчайте дитину користуватись годинником. Покажіть як за годинником робити перерви</a:t>
            </a:r>
            <a:r>
              <a:rPr lang="uk-UA" sz="4100" b="1" u="sng" dirty="0" smtClean="0">
                <a:solidFill>
                  <a:srgbClr val="FF0000"/>
                </a:solidFill>
              </a:rPr>
              <a:t>(10-15хв</a:t>
            </a:r>
            <a:r>
              <a:rPr lang="uk-UA" sz="4100" b="1" dirty="0" smtClean="0"/>
              <a:t>)для </a:t>
            </a:r>
            <a:r>
              <a:rPr lang="uk-UA" sz="4100" b="1" u="sng" dirty="0" smtClean="0">
                <a:solidFill>
                  <a:srgbClr val="FF0000"/>
                </a:solidFill>
              </a:rPr>
              <a:t>активного </a:t>
            </a:r>
            <a:r>
              <a:rPr lang="uk-UA" sz="4100" b="1" dirty="0" smtClean="0"/>
              <a:t>відпочинку і знову сідати до роботи. Усе це дитина має виконувати</a:t>
            </a:r>
            <a:r>
              <a:rPr lang="uk-UA" sz="4100" b="1" u="sng" dirty="0" smtClean="0">
                <a:solidFill>
                  <a:srgbClr val="FF0000"/>
                </a:solidFill>
              </a:rPr>
              <a:t> незалежно</a:t>
            </a:r>
            <a:r>
              <a:rPr lang="uk-UA" sz="4100" b="1" dirty="0" smtClean="0"/>
              <a:t> від того можете ви приділити  їй увагу чи ні. 										</a:t>
            </a:r>
          </a:p>
          <a:p>
            <a:pPr marL="514350" indent="-514350"/>
            <a:r>
              <a:rPr lang="uk-UA" sz="4100" b="1" dirty="0" smtClean="0"/>
              <a:t>Вимикайте радіо,телевізор,</a:t>
            </a:r>
            <a:r>
              <a:rPr lang="uk-UA" sz="4100" b="1" dirty="0" err="1" smtClean="0"/>
              <a:t>комп</a:t>
            </a:r>
            <a:r>
              <a:rPr lang="en-US" sz="4100" b="1" dirty="0" smtClean="0"/>
              <a:t>’</a:t>
            </a:r>
            <a:r>
              <a:rPr lang="uk-UA" sz="4100" b="1" dirty="0" err="1" smtClean="0"/>
              <a:t>ютер</a:t>
            </a:r>
            <a:r>
              <a:rPr lang="uk-UA" sz="4100" b="1" dirty="0" smtClean="0"/>
              <a:t>. У кімнаті, де працюють діти,повинно бути тихо.						</a:t>
            </a:r>
          </a:p>
          <a:p>
            <a:pPr marL="514350" indent="-514350">
              <a:buNone/>
            </a:pPr>
            <a:r>
              <a:rPr lang="uk-UA" dirty="0" smtClean="0"/>
              <a:t>.</a:t>
            </a:r>
          </a:p>
          <a:p>
            <a:pPr marL="514350" indent="-514350"/>
            <a:endParaRPr lang="uk-UA" dirty="0" smtClean="0"/>
          </a:p>
          <a:p>
            <a:pPr marL="514350" indent="-514350"/>
            <a:endParaRPr lang="uk-UA" dirty="0" smtClean="0"/>
          </a:p>
          <a:p>
            <a:pPr marL="514350" indent="-514350"/>
            <a:endParaRPr lang="uk-UA" dirty="0" smtClean="0"/>
          </a:p>
          <a:p>
            <a:pPr marL="514350" indent="-514350"/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285720" y="428604"/>
            <a:ext cx="8572528" cy="6094412"/>
          </a:xfrm>
        </p:spPr>
        <p:txBody>
          <a:bodyPr>
            <a:normAutofit fontScale="92500" lnSpcReduction="20000"/>
          </a:bodyPr>
          <a:lstStyle/>
          <a:p>
            <a:pPr marL="514350" indent="-514350"/>
            <a:r>
              <a:rPr lang="uk-UA" sz="3500" b="1" dirty="0" smtClean="0"/>
              <a:t>Виховуйте звичку виконувати домашні завдання </a:t>
            </a:r>
            <a:r>
              <a:rPr lang="uk-UA" sz="3500" b="1" u="sng" dirty="0" smtClean="0">
                <a:solidFill>
                  <a:srgbClr val="FF0000"/>
                </a:solidFill>
              </a:rPr>
              <a:t>систематично</a:t>
            </a:r>
            <a:r>
              <a:rPr lang="uk-UA" sz="3500" b="1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uk-UA" sz="3500" b="1" dirty="0" smtClean="0"/>
          </a:p>
          <a:p>
            <a:pPr marL="514350" indent="-514350"/>
            <a:r>
              <a:rPr lang="uk-UA" sz="3500" b="1" dirty="0" smtClean="0"/>
              <a:t>Привчайте розпочинати виконання завдань в один і той самий час кожного разу.</a:t>
            </a:r>
          </a:p>
          <a:p>
            <a:pPr marL="514350" indent="-514350">
              <a:buFont typeface="+mj-lt"/>
              <a:buAutoNum type="arabicPeriod"/>
            </a:pPr>
            <a:endParaRPr lang="uk-UA" sz="3500" b="1" dirty="0" smtClean="0"/>
          </a:p>
          <a:p>
            <a:pPr marL="514350" indent="-514350"/>
            <a:r>
              <a:rPr lang="uk-UA" sz="3500" b="1" dirty="0" smtClean="0"/>
              <a:t>Починати виконувати завдання можна вже через </a:t>
            </a:r>
            <a:r>
              <a:rPr lang="uk-UA" sz="3500" b="1" u="sng" dirty="0" smtClean="0">
                <a:solidFill>
                  <a:srgbClr val="FF0000"/>
                </a:solidFill>
              </a:rPr>
              <a:t>1,5 - 2 години </a:t>
            </a:r>
            <a:r>
              <a:rPr lang="uk-UA" sz="3500" b="1" dirty="0" smtClean="0"/>
              <a:t>після шкільних занять. Оптимальний час - </a:t>
            </a:r>
            <a:r>
              <a:rPr lang="uk-UA" sz="3500" b="1" u="sng" dirty="0" smtClean="0"/>
              <a:t>з</a:t>
            </a:r>
            <a:r>
              <a:rPr lang="uk-UA" sz="3500" b="1" u="sng" dirty="0" smtClean="0">
                <a:solidFill>
                  <a:srgbClr val="FF0000"/>
                </a:solidFill>
              </a:rPr>
              <a:t> 15.00 до 17.00.</a:t>
            </a:r>
          </a:p>
          <a:p>
            <a:pPr marL="514350" indent="-514350">
              <a:buFont typeface="+mj-lt"/>
              <a:buAutoNum type="arabicPeriod"/>
            </a:pPr>
            <a:endParaRPr lang="uk-UA" sz="3500" b="1" dirty="0" smtClean="0"/>
          </a:p>
          <a:p>
            <a:pPr marL="514350" indent="-514350"/>
            <a:r>
              <a:rPr lang="uk-UA" sz="3500" b="1" dirty="0" smtClean="0"/>
              <a:t>Провітрюйте кімнату за </a:t>
            </a:r>
            <a:r>
              <a:rPr lang="uk-UA" sz="3500" b="1" u="sng" dirty="0" smtClean="0">
                <a:solidFill>
                  <a:srgbClr val="FF0000"/>
                </a:solidFill>
              </a:rPr>
              <a:t>10</a:t>
            </a:r>
            <a:r>
              <a:rPr lang="uk-UA" sz="3500" b="1" dirty="0" smtClean="0"/>
              <a:t> хвилин до початку занять.</a:t>
            </a:r>
          </a:p>
          <a:p>
            <a:pPr marL="514350" indent="-514350">
              <a:buFont typeface="+mj-lt"/>
              <a:buAutoNum type="arabicPeriod"/>
            </a:pPr>
            <a:endParaRPr lang="uk-UA" dirty="0" smtClean="0"/>
          </a:p>
          <a:p>
            <a:pPr marL="514350" indent="-514350">
              <a:buNone/>
            </a:pPr>
            <a:endParaRPr lang="uk-UA" dirty="0" smtClean="0"/>
          </a:p>
          <a:p>
            <a:pPr marL="514350" indent="-514350">
              <a:buFont typeface="+mj-lt"/>
              <a:buAutoNum type="arabicPeriod"/>
            </a:pPr>
            <a:endParaRPr lang="uk-UA" dirty="0" smtClean="0"/>
          </a:p>
          <a:p>
            <a:pPr marL="514350" indent="-514350">
              <a:buFont typeface="+mj-lt"/>
              <a:buAutoNum type="arabicPeriod"/>
            </a:pPr>
            <a:endParaRPr lang="uk-UA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00034" y="0"/>
            <a:ext cx="8210580" cy="6858000"/>
          </a:xfrm>
        </p:spPr>
        <p:txBody>
          <a:bodyPr>
            <a:noAutofit/>
          </a:bodyPr>
          <a:lstStyle/>
          <a:p>
            <a:pPr marL="514350" indent="-514350"/>
            <a:r>
              <a:rPr lang="uk-UA" sz="3200" b="1" dirty="0" smtClean="0"/>
              <a:t>Дитина повинна з</a:t>
            </a:r>
            <a:r>
              <a:rPr lang="en-US" sz="3200" b="1" dirty="0" smtClean="0"/>
              <a:t>’</a:t>
            </a:r>
            <a:r>
              <a:rPr lang="uk-UA" sz="3200" b="1" dirty="0" smtClean="0"/>
              <a:t>ясувати </a:t>
            </a:r>
            <a:r>
              <a:rPr lang="uk-UA" sz="3200" b="1" dirty="0" smtClean="0">
                <a:solidFill>
                  <a:srgbClr val="FF0000"/>
                </a:solidFill>
              </a:rPr>
              <a:t>розклад</a:t>
            </a:r>
            <a:r>
              <a:rPr lang="uk-UA" sz="3200" b="1" dirty="0" smtClean="0"/>
              <a:t> </a:t>
            </a:r>
            <a:r>
              <a:rPr lang="uk-UA" sz="3200" b="1" dirty="0" smtClean="0">
                <a:solidFill>
                  <a:srgbClr val="FF0000"/>
                </a:solidFill>
              </a:rPr>
              <a:t>уроків на завтра</a:t>
            </a:r>
            <a:r>
              <a:rPr lang="uk-UA" sz="3200" b="1" dirty="0" smtClean="0"/>
              <a:t>.</a:t>
            </a:r>
            <a:r>
              <a:rPr lang="en-US" sz="3200" b="1" dirty="0" smtClean="0"/>
              <a:t> </a:t>
            </a:r>
            <a:r>
              <a:rPr lang="uk-UA" sz="3200" b="1" dirty="0" smtClean="0"/>
              <a:t>Перевірити, чи всі завдання записані у щоденнику.</a:t>
            </a:r>
          </a:p>
          <a:p>
            <a:pPr marL="514350" indent="-514350"/>
            <a:endParaRPr lang="uk-UA" sz="3200" b="1" dirty="0" smtClean="0"/>
          </a:p>
          <a:p>
            <a:pPr marL="514350" indent="-514350"/>
            <a:r>
              <a:rPr lang="uk-UA" sz="3200" b="1" dirty="0" smtClean="0"/>
              <a:t>Привчайте дитину на столі не залишати </a:t>
            </a:r>
            <a:r>
              <a:rPr lang="uk-UA" sz="3200" b="1" dirty="0" smtClean="0">
                <a:solidFill>
                  <a:srgbClr val="FF0000"/>
                </a:solidFill>
              </a:rPr>
              <a:t>нічого зайвого</a:t>
            </a:r>
            <a:r>
              <a:rPr lang="uk-UA" sz="3200" b="1" dirty="0" smtClean="0"/>
              <a:t>.</a:t>
            </a:r>
          </a:p>
          <a:p>
            <a:pPr marL="514350" indent="-514350"/>
            <a:endParaRPr lang="uk-UA" sz="3200" b="1" dirty="0" smtClean="0"/>
          </a:p>
          <a:p>
            <a:pPr marL="514350" indent="-514350"/>
            <a:r>
              <a:rPr lang="uk-UA" sz="3200" b="1" dirty="0" smtClean="0"/>
              <a:t>Навчайте дитину спочатку складати орієнтовний план майбутніх дій, </a:t>
            </a:r>
            <a:r>
              <a:rPr lang="uk-UA" sz="3200" b="1" dirty="0" smtClean="0">
                <a:solidFill>
                  <a:srgbClr val="FF0000"/>
                </a:solidFill>
              </a:rPr>
              <a:t>радитись </a:t>
            </a:r>
            <a:r>
              <a:rPr lang="uk-UA" sz="3200" b="1" dirty="0" smtClean="0"/>
              <a:t>з вами та </a:t>
            </a:r>
            <a:r>
              <a:rPr lang="uk-UA" sz="3200" b="1" dirty="0" smtClean="0">
                <a:solidFill>
                  <a:srgbClr val="FF0000"/>
                </a:solidFill>
              </a:rPr>
              <a:t>обговорювати</a:t>
            </a:r>
            <a:r>
              <a:rPr lang="uk-UA" sz="3200" b="1" dirty="0" smtClean="0"/>
              <a:t>, як виконати завдання, а потім </a:t>
            </a:r>
            <a:r>
              <a:rPr lang="uk-UA" sz="3200" b="1" dirty="0" smtClean="0">
                <a:solidFill>
                  <a:srgbClr val="FF0000"/>
                </a:solidFill>
              </a:rPr>
              <a:t>самостійно</a:t>
            </a:r>
            <a:r>
              <a:rPr lang="uk-UA" sz="3200" b="1" dirty="0" smtClean="0"/>
              <a:t> братися до роботи.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85720" y="857232"/>
            <a:ext cx="8858280" cy="6000768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Навчайте </a:t>
            </a:r>
            <a:r>
              <a:rPr lang="uk-UA" sz="3200" b="1" dirty="0" smtClean="0"/>
              <a:t>виділяти головне й другорядне, привчайте зосередитись на головному.</a:t>
            </a:r>
          </a:p>
          <a:p>
            <a:r>
              <a:rPr lang="uk-UA" sz="3200" b="1" u="sng" dirty="0" smtClean="0">
                <a:solidFill>
                  <a:srgbClr val="FF0000"/>
                </a:solidFill>
              </a:rPr>
              <a:t>Не забувайте </a:t>
            </a:r>
            <a:r>
              <a:rPr lang="uk-UA" sz="3200" b="1" dirty="0" smtClean="0"/>
              <a:t>нагадувати дитині повторити правила, які вивчали на уроці.</a:t>
            </a:r>
            <a:r>
              <a:rPr lang="en-US" sz="3200" b="1" dirty="0" smtClean="0"/>
              <a:t> </a:t>
            </a:r>
            <a:r>
              <a:rPr lang="uk-UA" sz="3200" b="1" dirty="0" smtClean="0">
                <a:solidFill>
                  <a:srgbClr val="FF0000"/>
                </a:solidFill>
              </a:rPr>
              <a:t>Прослідкуйте</a:t>
            </a:r>
            <a:r>
              <a:rPr lang="uk-UA" sz="3200" b="1" dirty="0" smtClean="0"/>
              <a:t> за правильним і </a:t>
            </a:r>
            <a:r>
              <a:rPr lang="uk-UA" sz="3200" b="1" dirty="0" err="1" smtClean="0"/>
              <a:t>обов</a:t>
            </a:r>
            <a:r>
              <a:rPr lang="en-US" sz="3200" b="1" dirty="0" smtClean="0"/>
              <a:t>’</a:t>
            </a:r>
            <a:r>
              <a:rPr lang="uk-UA" sz="3200" b="1" dirty="0" err="1" smtClean="0"/>
              <a:t>язковим</a:t>
            </a:r>
            <a:r>
              <a:rPr lang="uk-UA" sz="3200" b="1" dirty="0" smtClean="0"/>
              <a:t> виконанням роботи над         помилками.</a:t>
            </a:r>
          </a:p>
          <a:p>
            <a:endParaRPr lang="uk-UA" sz="3200" b="1" dirty="0" smtClean="0"/>
          </a:p>
          <a:p>
            <a:endParaRPr lang="uk-UA" sz="3200" b="1" dirty="0" smtClean="0"/>
          </a:p>
          <a:p>
            <a:pPr>
              <a:buNone/>
            </a:pPr>
            <a:endParaRPr lang="ru-RU" sz="32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179512" y="908720"/>
            <a:ext cx="8229600" cy="4525962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Проаналізуйте</a:t>
            </a:r>
            <a:r>
              <a:rPr lang="uk-UA" sz="3200" b="1" dirty="0" smtClean="0"/>
              <a:t> поради і зауваження вчителя.</a:t>
            </a:r>
          </a:p>
          <a:p>
            <a:pPr>
              <a:buNone/>
            </a:pPr>
            <a:r>
              <a:rPr lang="uk-UA" sz="3200" b="1" dirty="0" smtClean="0"/>
              <a:t>  </a:t>
            </a:r>
            <a:r>
              <a:rPr lang="uk-UA" sz="3200" b="1" dirty="0" smtClean="0">
                <a:solidFill>
                  <a:srgbClr val="FF0000"/>
                </a:solidFill>
              </a:rPr>
              <a:t>Покажіть</a:t>
            </a:r>
            <a:r>
              <a:rPr lang="uk-UA" sz="3200" b="1" dirty="0" smtClean="0"/>
              <a:t> свою зацікавленість до навчання   дитини. Вона </a:t>
            </a:r>
            <a:r>
              <a:rPr lang="uk-UA" sz="3200" b="1" dirty="0" smtClean="0">
                <a:solidFill>
                  <a:srgbClr val="FF0000"/>
                </a:solidFill>
              </a:rPr>
              <a:t>повинна відчути</a:t>
            </a:r>
            <a:r>
              <a:rPr lang="uk-UA" sz="3200" b="1" dirty="0" smtClean="0"/>
              <a:t>, що ви радієте її перемогам і допоможете подолати труднощі.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4294967295"/>
          </p:nvPr>
        </p:nvSpPr>
        <p:spPr>
          <a:xfrm>
            <a:off x="0" y="1481138"/>
            <a:ext cx="8229600" cy="4525962"/>
          </a:xfrm>
        </p:spPr>
        <p:txBody>
          <a:bodyPr>
            <a:normAutofit/>
          </a:bodyPr>
          <a:lstStyle/>
          <a:p>
            <a:r>
              <a:rPr lang="uk-UA" sz="3200" b="1" dirty="0" smtClean="0"/>
              <a:t>Виховуйте у дитини самоконтроль, самоаналіз та </a:t>
            </a:r>
            <a:r>
              <a:rPr lang="uk-UA" sz="3200" b="1" dirty="0" err="1" smtClean="0"/>
              <a:t>самооцінювання</a:t>
            </a:r>
            <a:r>
              <a:rPr lang="uk-UA" sz="3200" b="1" dirty="0" smtClean="0"/>
              <a:t>. </a:t>
            </a:r>
            <a:r>
              <a:rPr lang="uk-UA" sz="3200" b="1" dirty="0" smtClean="0">
                <a:solidFill>
                  <a:srgbClr val="FF0000"/>
                </a:solidFill>
              </a:rPr>
              <a:t>Акцентуйте</a:t>
            </a:r>
            <a:r>
              <a:rPr lang="uk-UA" sz="3200" b="1" dirty="0" smtClean="0"/>
              <a:t> увагу навіть на незначних перемогах, щоб дитина помічала їх і намагалася досягти більших результатів</a:t>
            </a:r>
            <a:r>
              <a:rPr lang="uk-UA" sz="2800" b="1" dirty="0" smtClean="0"/>
              <a:t>.</a:t>
            </a:r>
            <a:endParaRPr lang="ru-RU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71472" y="500042"/>
            <a:ext cx="8218487" cy="5922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endParaRPr lang="uk-UA" dirty="0" smtClean="0"/>
          </a:p>
          <a:p>
            <a:r>
              <a:rPr lang="uk-UA" sz="3500" b="1" dirty="0" smtClean="0"/>
              <a:t>Не забувайте відзначати старанність дитини. Не створюйте </a:t>
            </a:r>
            <a:r>
              <a:rPr lang="uk-UA" sz="3500" b="1" dirty="0" err="1" smtClean="0">
                <a:solidFill>
                  <a:srgbClr val="FF0000"/>
                </a:solidFill>
              </a:rPr>
              <a:t>“хронічний</a:t>
            </a:r>
            <a:r>
              <a:rPr lang="uk-UA" sz="3500" b="1" dirty="0" smtClean="0">
                <a:solidFill>
                  <a:srgbClr val="FF0000"/>
                </a:solidFill>
              </a:rPr>
              <a:t> дефіцит </a:t>
            </a:r>
            <a:r>
              <a:rPr lang="uk-UA" sz="3500" b="1" dirty="0" err="1" smtClean="0">
                <a:solidFill>
                  <a:srgbClr val="FF0000"/>
                </a:solidFill>
              </a:rPr>
              <a:t>похвал”</a:t>
            </a:r>
            <a:r>
              <a:rPr lang="uk-UA" sz="3500" b="1" dirty="0" smtClean="0">
                <a:solidFill>
                  <a:srgbClr val="FF0000"/>
                </a:solidFill>
              </a:rPr>
              <a:t> </a:t>
            </a:r>
            <a:r>
              <a:rPr lang="uk-UA" sz="3500" b="1" dirty="0" smtClean="0"/>
              <a:t>через те, що дитина одержує нижчий бал замість очікуваного високого.</a:t>
            </a:r>
          </a:p>
          <a:p>
            <a:r>
              <a:rPr lang="uk-UA" sz="3500" b="1" u="sng" dirty="0" smtClean="0">
                <a:solidFill>
                  <a:srgbClr val="FF0000"/>
                </a:solidFill>
              </a:rPr>
              <a:t>Не порівнюйте </a:t>
            </a:r>
            <a:r>
              <a:rPr lang="uk-UA" sz="3500" b="1" dirty="0" smtClean="0"/>
              <a:t>результати навчання своєї дитини з результатами інших дітей, а тільки з її власними!</a:t>
            </a:r>
          </a:p>
          <a:p>
            <a:endParaRPr lang="uk-UA" sz="3500" b="1" dirty="0" smtClean="0"/>
          </a:p>
          <a:p>
            <a:r>
              <a:rPr lang="uk-UA" sz="3500" b="1" dirty="0" smtClean="0"/>
              <a:t>Перевіряти – не значить </a:t>
            </a:r>
            <a:r>
              <a:rPr lang="uk-UA" sz="3500" b="1" dirty="0" err="1" smtClean="0"/>
              <a:t>“робити</a:t>
            </a:r>
            <a:r>
              <a:rPr lang="uk-UA" sz="3500" b="1" dirty="0" smtClean="0"/>
              <a:t> </a:t>
            </a:r>
            <a:r>
              <a:rPr lang="uk-UA" sz="3500" b="1" dirty="0" err="1" smtClean="0"/>
              <a:t>замість.”</a:t>
            </a:r>
            <a:r>
              <a:rPr lang="uk-UA" sz="3500" b="1" dirty="0" smtClean="0"/>
              <a:t> </a:t>
            </a:r>
            <a:r>
              <a:rPr lang="uk-UA" sz="3500" b="1" u="sng" dirty="0" smtClean="0">
                <a:solidFill>
                  <a:srgbClr val="FF0000"/>
                </a:solidFill>
              </a:rPr>
              <a:t>Ніколи</a:t>
            </a:r>
            <a:r>
              <a:rPr lang="uk-UA" sz="3500" b="1" dirty="0" smtClean="0"/>
              <a:t> не підказуйте дитині готових рішень.</a:t>
            </a:r>
          </a:p>
          <a:p>
            <a:endParaRPr lang="uk-UA" sz="2800" dirty="0" smtClean="0"/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14282" y="285728"/>
            <a:ext cx="9174168" cy="6954857"/>
          </a:xfrm>
        </p:spPr>
        <p:txBody>
          <a:bodyPr/>
          <a:lstStyle/>
          <a:p>
            <a:r>
              <a:rPr lang="uk-UA" sz="3200" b="1" dirty="0" smtClean="0"/>
              <a:t>На початку навчального року корисно контролювати, як дитина виконує домашні завдання. Перевіряти, чи правильно вона зрозуміла пройдений матеріал. </a:t>
            </a:r>
            <a:r>
              <a:rPr lang="uk-UA" sz="3200" b="1" dirty="0" smtClean="0">
                <a:solidFill>
                  <a:srgbClr val="FF0000"/>
                </a:solidFill>
              </a:rPr>
              <a:t>У 1 семестрі </a:t>
            </a:r>
            <a:r>
              <a:rPr lang="uk-UA" sz="3200" b="1" dirty="0" smtClean="0"/>
              <a:t>краще це робити </a:t>
            </a:r>
            <a:r>
              <a:rPr lang="uk-UA" sz="3200" b="1" u="sng" dirty="0" smtClean="0">
                <a:solidFill>
                  <a:srgbClr val="FF0000"/>
                </a:solidFill>
              </a:rPr>
              <a:t>щовечора</a:t>
            </a:r>
            <a:r>
              <a:rPr lang="uk-UA" sz="3200" b="1" dirty="0" smtClean="0"/>
              <a:t>, а у </a:t>
            </a:r>
            <a:r>
              <a:rPr lang="uk-UA" sz="3200" b="1" dirty="0" smtClean="0">
                <a:solidFill>
                  <a:srgbClr val="FF0000"/>
                </a:solidFill>
              </a:rPr>
              <a:t>2 семестрі </a:t>
            </a:r>
            <a:r>
              <a:rPr lang="uk-UA" sz="3200" b="1" dirty="0" smtClean="0"/>
              <a:t>– контроль можна зменшити до </a:t>
            </a:r>
            <a:r>
              <a:rPr lang="uk-UA" sz="3200" b="1" dirty="0" smtClean="0">
                <a:solidFill>
                  <a:srgbClr val="FF0000"/>
                </a:solidFill>
              </a:rPr>
              <a:t>2 – 3 </a:t>
            </a:r>
            <a:r>
              <a:rPr lang="uk-UA" sz="3200" b="1" dirty="0" smtClean="0"/>
              <a:t>разів </a:t>
            </a:r>
            <a:r>
              <a:rPr lang="uk-UA" sz="3200" b="1" u="sng" dirty="0" smtClean="0">
                <a:solidFill>
                  <a:srgbClr val="FF0000"/>
                </a:solidFill>
              </a:rPr>
              <a:t>на тиждень.</a:t>
            </a:r>
          </a:p>
          <a:p>
            <a:endParaRPr lang="uk-UA" sz="2800" u="sng" dirty="0" smtClean="0">
              <a:solidFill>
                <a:srgbClr val="FF0000"/>
              </a:solidFill>
            </a:endParaRPr>
          </a:p>
          <a:p>
            <a:endParaRPr lang="ru-RU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5"/>
            <a:r>
              <a:rPr lang="uk-UA" sz="3500" dirty="0" smtClean="0">
                <a:solidFill>
                  <a:schemeClr val="bg2">
                    <a:lumMod val="25000"/>
                  </a:schemeClr>
                </a:solidFill>
              </a:rPr>
              <a:t>Бажаю, щоб діти вас радували і ви раділи разом з ними. Щоб у вас були сили, час, наснага і здоров</a:t>
            </a:r>
            <a:r>
              <a:rPr lang="en-US" sz="3500" dirty="0" smtClean="0">
                <a:solidFill>
                  <a:schemeClr val="bg2">
                    <a:lumMod val="25000"/>
                  </a:schemeClr>
                </a:solidFill>
              </a:rPr>
              <a:t>’</a:t>
            </a:r>
            <a:r>
              <a:rPr lang="ru-RU" sz="3500" dirty="0" smtClean="0">
                <a:solidFill>
                  <a:schemeClr val="bg2">
                    <a:lumMod val="25000"/>
                  </a:schemeClr>
                </a:solidFill>
              </a:rPr>
              <a:t>я на  </a:t>
            </a:r>
            <a:r>
              <a:rPr lang="ru-RU" sz="3500" dirty="0" err="1" smtClean="0">
                <a:solidFill>
                  <a:schemeClr val="bg2">
                    <a:lumMod val="25000"/>
                  </a:schemeClr>
                </a:solidFill>
              </a:rPr>
              <a:t>їх</a:t>
            </a:r>
            <a:r>
              <a:rPr lang="ru-RU" sz="35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500" dirty="0" err="1" smtClean="0">
                <a:solidFill>
                  <a:schemeClr val="bg2">
                    <a:lumMod val="25000"/>
                  </a:schemeClr>
                </a:solidFill>
              </a:rPr>
              <a:t>виховання</a:t>
            </a:r>
            <a:r>
              <a:rPr lang="ru-RU" sz="3500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ru-RU" sz="35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1400" u="sng" dirty="0" smtClean="0">
                <a:hlinkClick r:id="rId2"/>
              </a:rPr>
              <a:t>http</a:t>
            </a:r>
            <a:r>
              <a:rPr lang="ru-RU" sz="1400" u="sng" dirty="0" smtClean="0">
                <a:hlinkClick r:id="rId2"/>
              </a:rPr>
              <a:t>://</a:t>
            </a:r>
            <a:r>
              <a:rPr lang="en-US" sz="1400" u="sng" dirty="0" smtClean="0">
                <a:hlinkClick r:id="rId2"/>
              </a:rPr>
              <a:t>www</a:t>
            </a:r>
            <a:r>
              <a:rPr lang="ru-RU" sz="1400" u="sng" dirty="0" smtClean="0">
                <a:hlinkClick r:id="rId2"/>
              </a:rPr>
              <a:t>.</a:t>
            </a:r>
            <a:r>
              <a:rPr lang="en-US" sz="1400" u="sng" dirty="0" smtClean="0">
                <a:hlinkClick r:id="rId2"/>
              </a:rPr>
              <a:t>kids</a:t>
            </a:r>
            <a:r>
              <a:rPr lang="ru-RU" sz="1400" u="sng" dirty="0" smtClean="0">
                <a:hlinkClick r:id="rId2"/>
              </a:rPr>
              <a:t>-</a:t>
            </a:r>
            <a:r>
              <a:rPr lang="en-US" sz="1400" u="sng" dirty="0" smtClean="0">
                <a:hlinkClick r:id="rId2"/>
              </a:rPr>
              <a:t>price</a:t>
            </a:r>
            <a:r>
              <a:rPr lang="ru-RU" sz="1400" u="sng" dirty="0" smtClean="0">
                <a:hlinkClick r:id="rId2"/>
              </a:rPr>
              <a:t>.</a:t>
            </a:r>
            <a:r>
              <a:rPr lang="en-US" sz="1400" u="sng" dirty="0" err="1" smtClean="0">
                <a:hlinkClick r:id="rId2"/>
              </a:rPr>
              <a:t>ru</a:t>
            </a:r>
            <a:r>
              <a:rPr lang="ru-RU" sz="1400" u="sng" dirty="0" smtClean="0">
                <a:hlinkClick r:id="rId2"/>
              </a:rPr>
              <a:t>/</a:t>
            </a:r>
            <a:r>
              <a:rPr lang="en-US" sz="1400" u="sng" dirty="0" err="1" smtClean="0">
                <a:hlinkClick r:id="rId2"/>
              </a:rPr>
              <a:t>globus</a:t>
            </a:r>
            <a:r>
              <a:rPr lang="ru-RU" sz="1400" u="sng" dirty="0" smtClean="0">
                <a:hlinkClick r:id="rId2"/>
              </a:rPr>
              <a:t>_</a:t>
            </a:r>
            <a:r>
              <a:rPr lang="en-US" sz="1400" u="sng" dirty="0" err="1" smtClean="0">
                <a:hlinkClick r:id="rId2"/>
              </a:rPr>
              <a:t>luny</a:t>
            </a:r>
            <a:r>
              <a:rPr lang="ru-RU" sz="1400" u="sng" dirty="0" smtClean="0">
                <a:hlinkClick r:id="rId2"/>
              </a:rPr>
              <a:t>_</a:t>
            </a:r>
            <a:r>
              <a:rPr lang="en-US" sz="1400" u="sng" dirty="0" err="1" smtClean="0">
                <a:hlinkClick r:id="rId2"/>
              </a:rPr>
              <a:t>diametr</a:t>
            </a:r>
            <a:r>
              <a:rPr lang="ru-RU" sz="1400" u="sng" dirty="0" smtClean="0">
                <a:hlinkClick r:id="rId2"/>
              </a:rPr>
              <a:t>_210_</a:t>
            </a:r>
            <a:r>
              <a:rPr lang="en-US" sz="1400" u="sng" dirty="0" smtClean="0">
                <a:hlinkClick r:id="rId2"/>
              </a:rPr>
              <a:t>mm</a:t>
            </a:r>
            <a:r>
              <a:rPr lang="ru-RU" sz="1400" u="sng" dirty="0" smtClean="0">
                <a:hlinkClick r:id="rId2"/>
              </a:rPr>
              <a:t>_685413.</a:t>
            </a:r>
            <a:r>
              <a:rPr lang="en-US" sz="1400" u="sng" dirty="0" smtClean="0">
                <a:hlinkClick r:id="rId2"/>
              </a:rPr>
              <a:t>html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3"/>
              </a:rPr>
              <a:t>http://www.proshkolu.ru/user/Polikarpowa/zoom/415761/4eee8f76cad965aa/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4"/>
              </a:rPr>
              <a:t>http://www.proshkolu.ru/user/Polikarpowa/zoom/688471/8ce2637dd782380f/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5"/>
              </a:rPr>
              <a:t>http://ru.wikipedia.org/wiki/Файл:Continental_models.gif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6"/>
              </a:rPr>
              <a:t>http://www.endlessness.ru/index.php?option=com_content&amp;task=view&amp;id=409&amp;Itemid=1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7"/>
              </a:rPr>
              <a:t>http://graphing.ru/i/svg-svgz/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8"/>
              </a:rPr>
              <a:t>http://dic.academic.ru/dic.nsf/ruwiki/588644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9"/>
              </a:rPr>
              <a:t>http://www.chitalnya.ru/CommunityTape.php?id=1998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10"/>
              </a:rPr>
              <a:t>http://tver.spravedlivo.ru/section_107/section_118/views/</a:t>
            </a:r>
            <a:r>
              <a:rPr lang="ru-RU" sz="1400" dirty="0" smtClean="0"/>
              <a:t> </a:t>
            </a:r>
          </a:p>
          <a:p>
            <a:pPr lvl="0"/>
            <a:r>
              <a:rPr lang="ru-RU" sz="1400" u="sng" dirty="0" smtClean="0">
                <a:hlinkClick r:id="rId11"/>
              </a:rPr>
              <a:t>http://www.traveltours.ru/spb/articles/resortlenobl/lakes/ladoga/?light=санкт-петербург</a:t>
            </a:r>
            <a:endParaRPr lang="ru-RU" sz="1400" u="sng" dirty="0" smtClean="0"/>
          </a:p>
          <a:p>
            <a:pPr lvl="0"/>
            <a:endParaRPr lang="ru-RU" sz="1400" u="sng" dirty="0" smtClean="0"/>
          </a:p>
          <a:p>
            <a:r>
              <a:rPr lang="uk-UA" sz="14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М.О.Володарська Батьківські збори,” Ранок,”2011</a:t>
            </a:r>
          </a:p>
          <a:p>
            <a:r>
              <a:rPr lang="uk-UA" sz="14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С. М.Корнієнко Батьківські збори у початкових класах,” Підручники і посібники,”2012</a:t>
            </a:r>
            <a:endParaRPr lang="ru-RU" sz="14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uk-UA" sz="14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lvl="0"/>
            <a:endParaRPr lang="ru-RU" sz="1200" u="sng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000" b="0" dirty="0" smtClean="0"/>
              <a:t>Використана література та </a:t>
            </a:r>
            <a:r>
              <a:rPr lang="uk-UA" sz="2000" b="0" dirty="0" err="1" smtClean="0"/>
              <a:t>інтернет-ресурси</a:t>
            </a:r>
            <a:endParaRPr lang="ru-RU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dirty="0" err="1" smtClean="0"/>
              <a:t>Мащенко</a:t>
            </a:r>
            <a:r>
              <a:rPr lang="uk-UA" dirty="0" smtClean="0"/>
              <a:t> Алла Олександрівна</a:t>
            </a:r>
          </a:p>
          <a:p>
            <a:pPr>
              <a:buNone/>
            </a:pPr>
            <a:endParaRPr lang="uk-UA" dirty="0" smtClean="0"/>
          </a:p>
          <a:p>
            <a:pPr algn="ctr">
              <a:buNone/>
            </a:pPr>
            <a:r>
              <a:rPr lang="uk-UA" dirty="0" smtClean="0"/>
              <a:t>вчитель вищої категорії,</a:t>
            </a:r>
          </a:p>
          <a:p>
            <a:pPr algn="ctr">
              <a:buNone/>
            </a:pPr>
            <a:r>
              <a:rPr lang="uk-UA" dirty="0" smtClean="0"/>
              <a:t>вчитель-методист</a:t>
            </a:r>
          </a:p>
          <a:p>
            <a:pPr algn="ctr">
              <a:buNone/>
            </a:pPr>
            <a:r>
              <a:rPr lang="uk-UA" dirty="0" smtClean="0"/>
              <a:t>Запорізький колегіум </a:t>
            </a:r>
            <a:r>
              <a:rPr lang="uk-UA" dirty="0" err="1" smtClean="0"/>
              <a:t>“Елінт”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Авторська сторінка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0F0F0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0F0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0F0F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746</TotalTime>
  <Words>1120</Words>
  <Application>Microsoft Office PowerPoint</Application>
  <PresentationFormat>Экран (4:3)</PresentationFormat>
  <Paragraphs>95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Открытая</vt:lpstr>
      <vt:lpstr>БАТЬКІВСЬКІ  ЗБОРИ</vt:lpstr>
      <vt:lpstr>Слайд 2</vt:lpstr>
      <vt:lpstr>Слайд 3</vt:lpstr>
      <vt:lpstr>Слайд 4</vt:lpstr>
      <vt:lpstr>Слайд 5</vt:lpstr>
      <vt:lpstr>Слайд 6</vt:lpstr>
      <vt:lpstr>ГРА  “ВАША  ДУМКА”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Пам’ятка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Використана література та інтернет-ресурси</vt:lpstr>
      <vt:lpstr>Авторська сторінка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Пам’ятка</dc:title>
  <dc:creator>User</dc:creator>
  <cp:lastModifiedBy>User</cp:lastModifiedBy>
  <cp:revision>214</cp:revision>
  <dcterms:created xsi:type="dcterms:W3CDTF">2013-01-21T13:56:50Z</dcterms:created>
  <dcterms:modified xsi:type="dcterms:W3CDTF">2014-08-24T16:14:27Z</dcterms:modified>
</cp:coreProperties>
</file>