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75" r:id="rId3"/>
    <p:sldId id="276" r:id="rId4"/>
    <p:sldId id="262" r:id="rId5"/>
    <p:sldId id="258" r:id="rId6"/>
    <p:sldId id="259" r:id="rId7"/>
    <p:sldId id="265" r:id="rId8"/>
    <p:sldId id="266" r:id="rId9"/>
    <p:sldId id="261" r:id="rId10"/>
    <p:sldId id="263" r:id="rId11"/>
    <p:sldId id="264" r:id="rId12"/>
    <p:sldId id="272" r:id="rId13"/>
    <p:sldId id="271" r:id="rId14"/>
    <p:sldId id="267" r:id="rId15"/>
    <p:sldId id="260" r:id="rId16"/>
    <p:sldId id="269" r:id="rId17"/>
    <p:sldId id="270" r:id="rId18"/>
    <p:sldId id="273" r:id="rId19"/>
    <p:sldId id="277" r:id="rId20"/>
    <p:sldId id="274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6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8DA22E-88E9-4790-94D2-19408C9AF31F}" type="datetimeFigureOut">
              <a:rPr lang="ru-RU" smtClean="0"/>
              <a:t>17.02.2018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56F002-FFA1-4F47-ADAA-CE3996D872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768752" cy="50765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7071" y="548680"/>
            <a:ext cx="81002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</a:rPr>
              <a:t>Любов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 до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</a:rPr>
              <a:t>Батьківщини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</a:rPr>
              <a:t>починається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 з 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</a:rPr>
              <a:t>родини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</a:rPr>
              <a:t>Ф.Бекон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18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02" y="1617190"/>
            <a:ext cx="7852929" cy="48942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1680" y="174992"/>
            <a:ext cx="59009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Свойого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доправляйся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endParaRPr lang="ru-RU" sz="40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від</a:t>
            </a:r>
            <a:r>
              <a:rPr lang="ru-RU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роду не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відчужай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09824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362" y="1844824"/>
            <a:ext cx="5066667" cy="477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742" y="836712"/>
            <a:ext cx="8747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Без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сім’ї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і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свого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роду –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немає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нації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ru-RU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народу»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3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42583"/>
            <a:ext cx="641645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Толстой Л.М. писав: </a:t>
            </a:r>
            <a:endParaRPr lang="ru-RU" sz="32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2800" dirty="0" smtClean="0"/>
          </a:p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Всі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щасливі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родини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схожі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одна на одну, </a:t>
            </a:r>
            <a:endParaRPr lang="ru-RU" sz="32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кожна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нещаслива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нещасна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по-своєму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Щасливий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той,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хто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щасливий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у себе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вдома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».</a:t>
            </a:r>
          </a:p>
          <a:p>
            <a:endParaRPr lang="uk-UA" sz="2800" dirty="0"/>
          </a:p>
          <a:p>
            <a:endParaRPr lang="uk-UA" sz="2800" dirty="0" smtClean="0"/>
          </a:p>
          <a:p>
            <a:endParaRPr lang="uk-UA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876" y="4725144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72008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dirty="0" err="1" smtClean="0">
                <a:solidFill>
                  <a:schemeClr val="bg2">
                    <a:lumMod val="50000"/>
                  </a:schemeClr>
                </a:solidFill>
              </a:rPr>
              <a:t>Прислів</a:t>
            </a:r>
            <a:r>
              <a:rPr lang="en-US" sz="6600" dirty="0" smtClean="0">
                <a:solidFill>
                  <a:schemeClr val="bg2">
                    <a:lumMod val="50000"/>
                  </a:schemeClr>
                </a:solidFill>
              </a:rPr>
              <a:t>’</a:t>
            </a:r>
            <a:r>
              <a:rPr lang="uk-UA" sz="6600" dirty="0" smtClean="0">
                <a:solidFill>
                  <a:schemeClr val="bg2">
                    <a:lumMod val="50000"/>
                  </a:schemeClr>
                </a:solidFill>
              </a:rPr>
              <a:t>я:</a:t>
            </a:r>
            <a:endParaRPr lang="ru-RU" sz="66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Оцей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пальчик –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мій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дідусь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Оцей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– моя бабуся,</a:t>
            </a:r>
          </a:p>
          <a:p>
            <a:pPr algn="ctr"/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Оцей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пальчик –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мій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татусь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Оцей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– моя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матуся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А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цей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пальчик –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оце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я!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А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вся моя </a:t>
            </a:r>
            <a:r>
              <a:rPr lang="ru-RU" sz="3200" dirty="0" err="1">
                <a:solidFill>
                  <a:schemeClr val="bg2">
                    <a:lumMod val="50000"/>
                  </a:schemeClr>
                </a:solidFill>
              </a:rPr>
              <a:t>рідня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!»</a:t>
            </a:r>
          </a:p>
          <a:p>
            <a:endParaRPr lang="uk-UA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86916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3837" y="259859"/>
            <a:ext cx="7488832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Яка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і я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uk-UA" sz="48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Шануй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батька й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неньку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то буде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тобі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скрізь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гладенько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uk-UA" sz="48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«Без роду,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хоч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з мосту та в воду»</a:t>
            </a:r>
            <a:endParaRPr lang="ru-RU" sz="48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0243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0648"/>
            <a:ext cx="7702750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Багато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дітей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у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сім’ї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Божа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благодать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uk-UA" sz="4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«Дерево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тримається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корінням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а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людина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сім’єю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uk-UA" sz="4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Годуй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діда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на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печі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бо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й сам там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будеш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149080"/>
            <a:ext cx="2699792" cy="20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9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260648"/>
            <a:ext cx="70567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Шануй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батька та Бога – буде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тобі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всюди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дорога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«Для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онука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дідусь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розум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а бабуся – душа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uk-UA" sz="40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«Як батьки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ставлять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до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своїх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батьків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так і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діти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ставитимуться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до них»</a:t>
            </a:r>
            <a:endParaRPr lang="uk-UA" sz="40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35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579319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«Молодь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багата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мудрістю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батьків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uk-UA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«У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нашому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роду нема переводу»</a:t>
            </a:r>
          </a:p>
          <a:p>
            <a:pPr algn="ctr"/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міцна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– горе плаче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!»</a:t>
            </a:r>
          </a:p>
          <a:p>
            <a:pPr algn="ctr"/>
            <a:endParaRPr lang="uk-UA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До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свого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роду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хоч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через воду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uk-UA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«Як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мати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рідненька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то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й сорочка 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біленька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091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7075976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Батько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–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рибалка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endParaRPr lang="ru-RU" sz="32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то 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й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діти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у воду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дивляться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»</a:t>
            </a:r>
          </a:p>
          <a:p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Який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кущ,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така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й хворостина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,</a:t>
            </a:r>
          </a:p>
          <a:p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який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батько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така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й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дитина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»</a:t>
            </a:r>
          </a:p>
          <a:p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«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Які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мамка й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татко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таке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й дитятко»</a:t>
            </a:r>
          </a:p>
          <a:p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«З кривого дерева – крива й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тінь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»</a:t>
            </a:r>
          </a:p>
          <a:p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«Яке волокно, </a:t>
            </a:r>
            <a:r>
              <a:rPr lang="ru-RU" sz="3200" dirty="0" err="1">
                <a:solidFill>
                  <a:schemeClr val="bg2">
                    <a:lumMod val="75000"/>
                  </a:schemeClr>
                </a:solidFill>
              </a:rPr>
              <a:t>таке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 й полотно»</a:t>
            </a:r>
          </a:p>
          <a:p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17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776488" cy="5539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«Яка гребля,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млин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;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який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батько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син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«Яке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зіллячко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таке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й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сім’ячко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Від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лося – лосята, а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від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свині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– поросята»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«Батьки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працьовиті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– і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діти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не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ледачі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Який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рід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і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плід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uk-UA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Який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дуб,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клин,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який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батько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такий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син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«Яке дерево,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його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квіти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;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які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батьки,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такі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й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діти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64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821774" cy="594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/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маленька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держава,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яка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має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свої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закони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права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і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обов’язки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традиції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що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передаються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від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роду до роду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цінності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– не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осередок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держави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–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держава і є» 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Сергій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Довлатов).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420" y="4869160"/>
            <a:ext cx="3291858" cy="18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2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36712"/>
            <a:ext cx="828092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Шануй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батька й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неньку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–</a:t>
            </a:r>
          </a:p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буде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тобі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скрізь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гладенько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Нащо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й клад, коли в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сім’ї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лад»</a:t>
            </a:r>
          </a:p>
          <a:p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«У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дружній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родині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і в холод тепло»</a:t>
            </a:r>
          </a:p>
          <a:p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437112"/>
            <a:ext cx="2232248" cy="229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9178" y="188641"/>
            <a:ext cx="740125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Загадки про </a:t>
            </a:r>
            <a:r>
              <a:rPr lang="ru-RU" sz="4400" dirty="0" err="1" smtClean="0">
                <a:solidFill>
                  <a:srgbClr val="C00000"/>
                </a:solidFill>
              </a:rPr>
              <a:t>сім’ю</a:t>
            </a:r>
            <a:r>
              <a:rPr lang="ru-RU" sz="4400" dirty="0" smtClean="0">
                <a:solidFill>
                  <a:srgbClr val="C00000"/>
                </a:solidFill>
              </a:rPr>
              <a:t> (родину)</a:t>
            </a:r>
          </a:p>
          <a:p>
            <a:pPr algn="ctr"/>
            <a:endParaRPr lang="ru-RU" sz="32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Ніжна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лагідна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і мила,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На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цей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світ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нас народила.</a:t>
            </a:r>
          </a:p>
          <a:p>
            <a:pPr algn="ct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Я до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неї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пригорнуся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</a:p>
          <a:p>
            <a:pPr algn="ctr"/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bg2">
                    <a:lumMod val="50000"/>
                  </a:schemeClr>
                </a:solidFill>
              </a:rPr>
              <a:t>ріднесенька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… </a:t>
            </a:r>
          </a:p>
          <a:p>
            <a:pPr algn="ctr"/>
            <a:endParaRPr lang="uk-UA" sz="48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uk-UA" dirty="0" smtClean="0"/>
          </a:p>
          <a:p>
            <a:endParaRPr lang="ru-RU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582095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C00000"/>
                </a:solidFill>
              </a:rPr>
              <a:t>Матуся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76" y="3328346"/>
            <a:ext cx="1901249" cy="252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0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74168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Хто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усіх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нас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захищає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Матінці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допомагає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?</a:t>
            </a:r>
          </a:p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З ним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нічого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не боюсь</a:t>
            </a:r>
          </a:p>
          <a:p>
            <a:pPr algn="ctr"/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Здогадались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? </a:t>
            </a:r>
          </a:p>
          <a:p>
            <a:pPr algn="ctr"/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6868" y="4869160"/>
            <a:ext cx="2323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Татусь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76" y="3573017"/>
            <a:ext cx="2800116" cy="265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1738" y="260648"/>
            <a:ext cx="747672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Ще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рідня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у мене є! </a:t>
            </a:r>
          </a:p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Всім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питання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задає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І вертлява, й невеличка, 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Моя люба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43772" y="5445224"/>
            <a:ext cx="3243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(сестричка)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79796"/>
            <a:ext cx="18097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60015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З ним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ніколи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не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сварюся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Іграшками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поділюся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Буду з ним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дружити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грати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Познайомтесь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мій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4413" y="5589240"/>
            <a:ext cx="27703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(братик)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13" y="2992972"/>
            <a:ext cx="26670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0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3095" y="260648"/>
            <a:ext cx="792075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Ще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голубонька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рідненька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–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Добра, мила і старенька. 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Я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ніколи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не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журюся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Бо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у мене є 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35896" y="5517232"/>
            <a:ext cx="2566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(бабуся)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00985"/>
            <a:ext cx="1845940" cy="327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538" y="260648"/>
            <a:ext cx="812273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Сивий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мудрий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і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поважний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Заклопотаний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відважний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Всього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я в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житті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навчусь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Бо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зі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мною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мій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5301208"/>
            <a:ext cx="35461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>
                <a:solidFill>
                  <a:srgbClr val="C00000"/>
                </a:solidFill>
              </a:rPr>
              <a:t>(</a:t>
            </a:r>
            <a:r>
              <a:rPr lang="ru-RU" sz="6600" dirty="0" err="1">
                <a:solidFill>
                  <a:srgbClr val="C00000"/>
                </a:solidFill>
              </a:rPr>
              <a:t>дідусь</a:t>
            </a:r>
            <a:r>
              <a:rPr lang="ru-RU" sz="6600" dirty="0">
                <a:solidFill>
                  <a:srgbClr val="C00000"/>
                </a:solidFill>
              </a:rPr>
              <a:t>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266429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2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073" y="548680"/>
            <a:ext cx="882485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Хитрі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очі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дві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косички. </a:t>
            </a:r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У веснянках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ніс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та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щічки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Непосида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невеличка </a:t>
            </a:r>
            <a:r>
              <a:rPr lang="ru-RU" sz="4000" dirty="0" err="1">
                <a:solidFill>
                  <a:schemeClr val="bg2">
                    <a:lumMod val="50000"/>
                  </a:schemeClr>
                </a:solidFill>
              </a:rPr>
              <a:t>називається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2804" y="5373216"/>
            <a:ext cx="37753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800" dirty="0">
                <a:solidFill>
                  <a:srgbClr val="C00000"/>
                </a:solidFill>
              </a:rPr>
              <a:t>(</a:t>
            </a:r>
            <a:r>
              <a:rPr lang="ru-RU" sz="4800" dirty="0" smtClean="0">
                <a:solidFill>
                  <a:srgbClr val="C00000"/>
                </a:solidFill>
              </a:rPr>
              <a:t>сестричка)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440" y="2636912"/>
            <a:ext cx="172212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2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283" y="188640"/>
            <a:ext cx="806983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Ніжна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лагідна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рідненька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як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голубонька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сивенька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Нам би небо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прихилила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… наша мила.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7864" y="5445224"/>
            <a:ext cx="27526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(бабуся)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78746"/>
            <a:ext cx="3129136" cy="301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52688"/>
            <a:ext cx="80041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Він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чимало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літ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прожив, </a:t>
            </a:r>
          </a:p>
          <a:p>
            <a:pPr algn="ctr"/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на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повагу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заслужив. </a:t>
            </a:r>
          </a:p>
          <a:p>
            <a:pPr algn="ctr"/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Для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матусі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він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—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татусь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а для мене </a:t>
            </a:r>
            <a:r>
              <a:rPr lang="ru-RU" sz="5400" dirty="0" err="1">
                <a:solidFill>
                  <a:schemeClr val="bg2">
                    <a:lumMod val="50000"/>
                  </a:schemeClr>
                </a:solidFill>
              </a:rPr>
              <a:t>він</a:t>
            </a:r>
            <a:r>
              <a:rPr lang="ru-RU" sz="5400" dirty="0">
                <a:solidFill>
                  <a:schemeClr val="bg2">
                    <a:lumMod val="50000"/>
                  </a:schemeClr>
                </a:solidFill>
              </a:rPr>
              <a:t> — </a:t>
            </a:r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6880" y="5229200"/>
            <a:ext cx="32447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>
                <a:solidFill>
                  <a:srgbClr val="C00000"/>
                </a:solidFill>
              </a:rPr>
              <a:t>(</a:t>
            </a:r>
            <a:r>
              <a:rPr lang="ru-RU" sz="6000" dirty="0" err="1" smtClean="0">
                <a:solidFill>
                  <a:srgbClr val="C00000"/>
                </a:solidFill>
              </a:rPr>
              <a:t>дідусь</a:t>
            </a:r>
            <a:r>
              <a:rPr lang="ru-RU" sz="6000" dirty="0" smtClean="0">
                <a:solidFill>
                  <a:srgbClr val="C00000"/>
                </a:solidFill>
              </a:rPr>
              <a:t>) 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9080"/>
            <a:ext cx="2337048" cy="2337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328" y="3736053"/>
            <a:ext cx="2483346" cy="279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3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те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первинне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середовище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, де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людина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повинна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вчитися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800" dirty="0" err="1">
                <a:solidFill>
                  <a:schemeClr val="bg2">
                    <a:lumMod val="50000"/>
                  </a:schemeClr>
                </a:solidFill>
              </a:rPr>
              <a:t>творити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 добро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  <a:p>
            <a:pPr algn="ctr"/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36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</a:rPr>
              <a:t>В.Сухомлинський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70" y="3573016"/>
            <a:ext cx="2438400" cy="23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92696"/>
            <a:ext cx="58207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Якщо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позабудеш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стежину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до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хати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Яку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дитинчам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навпростець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протоптав,</a:t>
            </a:r>
          </a:p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І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матір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і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рід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свій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і слово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крилате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То значить,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чужинцем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бездушним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ти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став.»</a:t>
            </a:r>
          </a:p>
          <a:p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36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Р.Братунь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879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5755549" cy="653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1268760"/>
            <a:ext cx="6286078" cy="50019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0885" y="188640"/>
            <a:ext cx="81836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Міцна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сім’я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– </a:t>
            </a:r>
            <a:r>
              <a:rPr lang="ru-RU" sz="4400" dirty="0" err="1">
                <a:solidFill>
                  <a:schemeClr val="bg2">
                    <a:lumMod val="50000"/>
                  </a:schemeClr>
                </a:solidFill>
              </a:rPr>
              <a:t>міцна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держава»</a:t>
            </a:r>
          </a:p>
          <a:p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5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644" y="2276872"/>
            <a:ext cx="5321052" cy="44312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0471" y="90990"/>
            <a:ext cx="655339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«З роду в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рід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кладе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життя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мости,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Без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коріння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саду не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цвісти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Без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стремління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човен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не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пливе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Без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коріння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сохне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 все 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</a:rPr>
              <a:t>живе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val="170521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28800"/>
            <a:ext cx="7022554" cy="48221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88640"/>
            <a:ext cx="64684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«Земля без води мертва, </a:t>
            </a:r>
            <a:endParaRPr lang="ru-RU" sz="3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людина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без </a:t>
            </a:r>
            <a:r>
              <a:rPr lang="ru-RU" sz="36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сім’ї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– </a:t>
            </a:r>
            <a:r>
              <a:rPr lang="ru-RU" sz="36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пустоцвіт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79229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70620"/>
            <a:ext cx="6274047" cy="46994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242" y="260648"/>
            <a:ext cx="88793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«Людина без </a:t>
            </a:r>
            <a:r>
              <a:rPr lang="ru-RU" sz="48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братів</a:t>
            </a:r>
            <a:r>
              <a:rPr lang="ru-RU" sz="4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і сестер – </a:t>
            </a:r>
            <a:endParaRPr lang="ru-RU" sz="4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самотнє</a:t>
            </a:r>
            <a:r>
              <a:rPr lang="ru-RU" sz="4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4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дерево»</a:t>
            </a:r>
          </a:p>
        </p:txBody>
      </p:sp>
    </p:spTree>
    <p:extLst>
      <p:ext uri="{BB962C8B-B14F-4D97-AF65-F5344CB8AC3E}">
        <p14:creationId xmlns:p14="http://schemas.microsoft.com/office/powerpoint/2010/main" val="375877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96752"/>
            <a:ext cx="5752876" cy="54364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195" y="476672"/>
            <a:ext cx="82541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«Людина без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сім’ї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що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дерево без </a:t>
            </a:r>
            <a:r>
              <a:rPr lang="ru-RU" sz="3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плодів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</a:p>
          <a:p>
            <a:pPr algn="ctr"/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4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230</TotalTime>
  <Words>793</Words>
  <Application>Microsoft Office PowerPoint</Application>
  <PresentationFormat>Экран (4:3)</PresentationFormat>
  <Paragraphs>165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ОЕВ</dc:creator>
  <cp:lastModifiedBy>ОЕВ</cp:lastModifiedBy>
  <cp:revision>59</cp:revision>
  <dcterms:created xsi:type="dcterms:W3CDTF">2018-02-17T10:22:55Z</dcterms:created>
  <dcterms:modified xsi:type="dcterms:W3CDTF">2018-02-17T18:50:50Z</dcterms:modified>
</cp:coreProperties>
</file>