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60" r:id="rId2"/>
    <p:sldId id="256" r:id="rId3"/>
    <p:sldId id="257" r:id="rId4"/>
    <p:sldId id="258" r:id="rId5"/>
    <p:sldId id="262" r:id="rId6"/>
    <p:sldId id="264" r:id="rId7"/>
    <p:sldId id="259" r:id="rId8"/>
    <p:sldId id="261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135" autoAdjust="0"/>
  </p:normalViewPr>
  <p:slideViewPr>
    <p:cSldViewPr snapToGrid="0">
      <p:cViewPr varScale="1">
        <p:scale>
          <a:sx n="82" d="100"/>
          <a:sy n="82" d="100"/>
        </p:scale>
        <p:origin x="-366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16000" contrast="71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250065" y="185195"/>
            <a:ext cx="10072085" cy="247698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endParaRPr lang="ru-RU" sz="6000" cap="none" dirty="0">
              <a:ln w="28575" cmpd="sng">
                <a:solidFill>
                  <a:srgbClr val="002060"/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На Волині оштрафували директорку ліцею, яка не відреагувала на булінг серед  учн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517" y="3033908"/>
            <a:ext cx="5139922" cy="339806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655443" y="4618297"/>
            <a:ext cx="50349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Підготувала: соціальний педагог </a:t>
            </a:r>
          </a:p>
          <a:p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Колонтаївського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ліцею</a:t>
            </a:r>
          </a:p>
          <a:p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Краснокутської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селищної ради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Богодухівського району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Харківської області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Тетяна КУЛИК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149752" y="173620"/>
            <a:ext cx="10046826" cy="24422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 err="1" smtClean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Булінг</a:t>
            </a:r>
            <a:r>
              <a:rPr lang="uk-UA" sz="6000" dirty="0" smtClean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дитячому середовищі</a:t>
            </a:r>
            <a:endParaRPr lang="uk-UA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79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09287" y="1259873"/>
            <a:ext cx="10882313" cy="226218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Булінґ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від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англ.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bully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–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хуліган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задирака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грубіян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«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to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bully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» —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задиратися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знущатися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) –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тривалий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процес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свідомого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жорстокого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ставлення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агресивної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поведінки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щоб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заподіяти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шкоду,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викликати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страх,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тривогу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або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ж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створити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негативне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середовище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для </a:t>
            </a:r>
            <a:r>
              <a:rPr lang="ru-RU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людини</a:t>
            </a:r>
            <a:endParaRPr lang="ru-RU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9607" y="258980"/>
            <a:ext cx="11437495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4400" b="1" dirty="0" err="1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latin typeface="Bookman Old Style" panose="02050604050505020204" pitchFamily="18" charset="0"/>
                <a:ea typeface="+mj-ea"/>
                <a:cs typeface="+mj-cs"/>
              </a:rPr>
              <a:t>Булінг</a:t>
            </a:r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latin typeface="Bookman Old Style" panose="02050604050505020204" pitchFamily="18" charset="0"/>
                <a:ea typeface="+mj-ea"/>
                <a:cs typeface="+mj-cs"/>
              </a:rPr>
              <a:t> та його характерні риси</a:t>
            </a:r>
            <a:endParaRPr lang="ru-RU" sz="4400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30157" y="3741584"/>
            <a:ext cx="5662297" cy="283283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/>
              <a:buChar char="•"/>
            </a:pPr>
            <a:r>
              <a:rPr lang="uk-UA" sz="2800" dirty="0" smtClean="0">
                <a:solidFill>
                  <a:srgbClr val="202124"/>
                </a:solidFill>
                <a:latin typeface="Google Sans"/>
              </a:rPr>
              <a:t>систематичність (повторюваність) діяння (дії або бездіяльності)</a:t>
            </a:r>
          </a:p>
          <a:p>
            <a:pPr algn="l">
              <a:buFont typeface="Arial"/>
              <a:buChar char="•"/>
            </a:pPr>
            <a:r>
              <a:rPr lang="uk-UA" sz="2800" dirty="0" smtClean="0">
                <a:solidFill>
                  <a:srgbClr val="202124"/>
                </a:solidFill>
                <a:latin typeface="Google Sans"/>
              </a:rPr>
              <a:t>умисні дії (злий умисел)</a:t>
            </a:r>
          </a:p>
          <a:p>
            <a:pPr algn="l">
              <a:buFont typeface="Arial"/>
              <a:buChar char="•"/>
            </a:pPr>
            <a:r>
              <a:rPr lang="uk-UA" sz="2800" dirty="0" smtClean="0">
                <a:solidFill>
                  <a:srgbClr val="202124"/>
                </a:solidFill>
                <a:latin typeface="Google Sans"/>
              </a:rPr>
              <a:t>владний дисбаланс між кривдником і потерпілим</a:t>
            </a:r>
          </a:p>
          <a:p>
            <a:pPr algn="l">
              <a:buFont typeface="Arial"/>
              <a:buChar char="•"/>
            </a:pPr>
            <a:r>
              <a:rPr lang="uk-UA" sz="2800" dirty="0" smtClean="0">
                <a:solidFill>
                  <a:srgbClr val="202124"/>
                </a:solidFill>
                <a:latin typeface="Google Sans"/>
              </a:rPr>
              <a:t>відсутнє розкаяння у кривдника.</a:t>
            </a:r>
            <a:endParaRPr lang="uk-UA" sz="2800" b="0" i="0" dirty="0">
              <a:solidFill>
                <a:srgbClr val="202124"/>
              </a:solidFill>
              <a:latin typeface="Google Sans"/>
            </a:endParaRPr>
          </a:p>
        </p:txBody>
      </p:sp>
      <p:sp>
        <p:nvSpPr>
          <p:cNvPr id="8194" name="AutoShape 2" descr="Історія людини, яка пережила шкільний булінг – bit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196" name="AutoShape 4" descr="Історія людини, яка пережила шкільний булінг – bit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198" name="Picture 6" descr="Юридична клініка НЮУ ім. Ярослава Мудрого Булінг: поняття, ознаки та  відповідальніс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4329" y="3360777"/>
            <a:ext cx="4876800" cy="32766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84032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9607" y="258980"/>
            <a:ext cx="11437495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latin typeface="Bookman Old Style" panose="02050604050505020204" pitchFamily="18" charset="0"/>
                <a:ea typeface="+mj-ea"/>
                <a:cs typeface="+mj-cs"/>
              </a:rPr>
              <a:t>Статистичні дані</a:t>
            </a:r>
            <a:endParaRPr lang="ru-RU" sz="44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15922" y="952909"/>
            <a:ext cx="5582994" cy="590509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ts val="800"/>
              </a:spcAft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24%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дітей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стали жертвами 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булінгу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;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48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%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дітей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нікому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не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розповідали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про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випадки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 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булінгу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;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Font typeface="Courier New" pitchFamily="49" charset="0"/>
              <a:buChar char="o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44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%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школярів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спостерігачами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 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булінгу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але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ігнорували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його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їм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страшно за себе;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більшість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дітей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булять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за те,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що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вони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виглядають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говорять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думають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не так, як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інші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діти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endParaRPr lang="ru-RU" sz="2000" dirty="0">
              <a:solidFill>
                <a:srgbClr val="00206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7170" name="Picture 2" descr="Стоп Булінг»: школярі записали пісню та зняли відео про насильство в школ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208" y="1911927"/>
            <a:ext cx="6001296" cy="34359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424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9607" y="258980"/>
            <a:ext cx="114374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Жертви й ініціатори </a:t>
            </a:r>
            <a:r>
              <a:rPr lang="uk-UA" sz="4400" b="1" dirty="0" err="1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булінгу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99607" y="1028421"/>
            <a:ext cx="11107712" cy="54323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Жертви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здобувачі</a:t>
            </a:r>
            <a:r>
              <a:rPr lang="ru-RU" sz="24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освіти</a:t>
            </a:r>
            <a:r>
              <a:rPr lang="ru-RU" sz="24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об'єктами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знущань і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глузувань. 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особливості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зовнішності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манеру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спілкування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поведінки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незвичайне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захоплення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соціальний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статус;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національність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релігійну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належність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Ініціатори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агресивні діти, які люблять домінувати над іншими </a:t>
            </a: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5386" y="2068643"/>
            <a:ext cx="5383762" cy="358264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1601052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9607" y="258980"/>
            <a:ext cx="114374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Форми та види </a:t>
            </a:r>
            <a:r>
              <a:rPr lang="uk-UA" sz="4400" b="1" dirty="0" err="1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булінгу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64457" y="1169701"/>
            <a:ext cx="5276776" cy="53762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Найпоширеніші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форми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Словесні</a:t>
            </a: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образи</a:t>
            </a: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dirty="0" smtClean="0">
              <a:solidFill>
                <a:srgbClr val="040C28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глузування</a:t>
            </a: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dirty="0" smtClean="0">
              <a:solidFill>
                <a:srgbClr val="040C28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обзивання</a:t>
            </a: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погрози</a:t>
            </a:r>
            <a:r>
              <a:rPr lang="ru-RU" sz="2800" dirty="0" smtClean="0">
                <a:solidFill>
                  <a:srgbClr val="20212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318354" y="1169700"/>
            <a:ext cx="5276776" cy="53762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Види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словесний  (вербальний);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фізичний;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соціальний (емоційний);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електронний (</a:t>
            </a:r>
            <a:r>
              <a:rPr lang="uk-UA" sz="2800" b="1" dirty="0" err="1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кібербулінг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)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uk-UA" sz="29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uk-UA" sz="29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8133" y="4281714"/>
            <a:ext cx="4398308" cy="19884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xmlns="" val="139076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9607" y="258980"/>
            <a:ext cx="1143749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Наслідки шкільного насилля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99607" y="1314844"/>
            <a:ext cx="5276776" cy="491178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900" b="1" dirty="0" err="1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переживання</a:t>
            </a:r>
            <a:r>
              <a:rPr lang="ru-RU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важких</a:t>
            </a:r>
            <a:r>
              <a:rPr lang="ru-RU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</a:t>
            </a:r>
            <a:r>
              <a:rPr lang="ru-RU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страху, сорому, </a:t>
            </a:r>
            <a:r>
              <a:rPr lang="ru-RU" sz="2900" b="1" dirty="0" err="1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розпачу</a:t>
            </a:r>
            <a:r>
              <a:rPr lang="ru-RU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900" b="1" dirty="0" err="1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злості</a:t>
            </a:r>
            <a:r>
              <a:rPr lang="ru-RU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неправильне сприймання себе як особистості;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девіантна поведінка;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неадекватне сприймання реальності;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2900" b="1" dirty="0">
                <a:solidFill>
                  <a:schemeClr val="bg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самотність, відсторонення від спілкування тощо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uk-UA" sz="2900" b="1" dirty="0">
              <a:solidFill>
                <a:schemeClr val="bg1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383" y="1753250"/>
            <a:ext cx="6063482" cy="40349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xmlns="" val="1707373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07773" y="258980"/>
            <a:ext cx="11629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Протидія насильству в навчальному закладі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420129" y="1100348"/>
            <a:ext cx="5498757" cy="33851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Етапи роботи щодо протидії насиллю:</a:t>
            </a: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етап -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організація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ефективної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класних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керівників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інших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педпрацівників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щодо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запобігання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булінгу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етап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здійснення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заходів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спрямованих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безпосередньо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насилля</a:t>
            </a:r>
            <a:r>
              <a:rPr lang="uk-UA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6222438" y="1100348"/>
            <a:ext cx="5498757" cy="338515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None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uk-UA" sz="8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 щодо подолання </a:t>
            </a:r>
            <a:r>
              <a:rPr lang="uk-UA" sz="8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булінгу</a:t>
            </a:r>
            <a:r>
              <a:rPr lang="uk-UA" sz="8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включає: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профілактичну роботу з </a:t>
            </a:r>
            <a:r>
              <a:rPr lang="uk-UA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дітьми</a:t>
            </a:r>
            <a:r>
              <a:rPr lang="uk-UA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uk-UA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роботу з батьками;</a:t>
            </a:r>
          </a:p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uk-UA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надання спеціальної допомоги учасникам </a:t>
            </a:r>
            <a:r>
              <a:rPr lang="uk-UA" sz="8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булінгу</a:t>
            </a:r>
            <a:r>
              <a:rPr lang="uk-UA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uk-UA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5.9 Протидія булінгу (короткий опис, приклади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4288" y="4085863"/>
            <a:ext cx="4016416" cy="23420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5148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62061" y="251424"/>
            <a:ext cx="62601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err="1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Булінг</a:t>
            </a:r>
            <a:r>
              <a:rPr lang="uk-UA" sz="44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поради батькам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700088" y="1223158"/>
            <a:ext cx="10854604" cy="5176817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помітили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ознаки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того,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ваша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дитина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стала жертвою </a:t>
            </a:r>
            <a:r>
              <a:rPr lang="ru-RU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булінгу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заспокойтесь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починайте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розмову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дитиною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дайте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зрозуміти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підтримати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допомогти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запевніть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дитину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звинувачуєте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тому,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відбувається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спробуйте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з’ясувати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все,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допитуйтесь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не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тисніть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запропонуйте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подумати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дії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допоможуть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почуватися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більшій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безпеці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зараз;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обговоріть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до кого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дитина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звертатися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допомогу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школі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підтримайте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свою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дитину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налагодженні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дружніх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стосунків</a:t>
            </a:r>
            <a:r>
              <a:rPr lang="ru-RU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0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однолітками</a:t>
            </a:r>
            <a:endParaRPr lang="ru-RU" sz="20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Пам’ятайте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ситуації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фізичного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насилля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потребують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негайного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втручання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боку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І ваша мета –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припинити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насильство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                                  не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покарати</a:t>
            </a:r>
            <a:r>
              <a:rPr lang="ru-RU" sz="2400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винних</a:t>
            </a:r>
            <a:endParaRPr lang="ru-RU" sz="2400" b="1" dirty="0">
              <a:solidFill>
                <a:srgbClr val="C0000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ru-RU" sz="20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ru-RU" sz="20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0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68698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5603" y="3044051"/>
            <a:ext cx="8404866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uk-UA" sz="72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latin typeface="Bookman Old Style" panose="02050604050505020204" pitchFamily="18" charset="0"/>
              </a:rPr>
              <a:t>Дякую за увагу!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xmlns="" val="1928632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>
        <p15:prstTrans prst="fracture"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Основа</Template>
  <TotalTime>1336</TotalTime>
  <Words>401</Words>
  <Application>Microsoft Office PowerPoint</Application>
  <PresentationFormat>Произвольный</PresentationFormat>
  <Paragraphs>69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Базис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Булінг в дитячому середовищі</dc:title>
  <dc:creator>User</dc:creator>
  <cp:lastModifiedBy>Boss</cp:lastModifiedBy>
  <cp:revision>32</cp:revision>
  <dcterms:created xsi:type="dcterms:W3CDTF">2018-11-12T08:51:09Z</dcterms:created>
  <dcterms:modified xsi:type="dcterms:W3CDTF">2024-02-12T10:10:16Z</dcterms:modified>
</cp:coreProperties>
</file>