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8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4000" b="1" dirty="0">
                <a:solidFill>
                  <a:schemeClr val="accent5"/>
                </a:solidFill>
              </a:rPr>
              <a:t>Виховання має перевагу над навчанням. Створює людину виховання.”</a:t>
            </a:r>
            <a:endParaRPr lang="ru-RU" sz="4000" b="1" dirty="0">
              <a:solidFill>
                <a:schemeClr val="accent5"/>
              </a:solidFill>
            </a:endParaRPr>
          </a:p>
          <a:p>
            <a:r>
              <a:rPr lang="uk-UA" sz="4000" b="1" i="1" dirty="0" smtClean="0">
                <a:solidFill>
                  <a:schemeClr val="accent5"/>
                </a:solidFill>
              </a:rPr>
              <a:t>                     А</a:t>
            </a:r>
            <a:r>
              <a:rPr lang="uk-UA" sz="4000" b="1" i="1" dirty="0">
                <a:solidFill>
                  <a:schemeClr val="accent5"/>
                </a:solidFill>
              </a:rPr>
              <a:t>. Сент – Екзюпері</a:t>
            </a:r>
            <a:endParaRPr lang="ru-RU" sz="4000" b="1" dirty="0">
              <a:solidFill>
                <a:schemeClr val="accent5"/>
              </a:solidFill>
            </a:endParaRPr>
          </a:p>
          <a:p>
            <a:r>
              <a:rPr lang="uk-UA" sz="4000" i="1" dirty="0"/>
              <a:t> </a:t>
            </a:r>
            <a:endParaRPr lang="ru-RU" sz="4000" dirty="0"/>
          </a:p>
          <a:p>
            <a:r>
              <a:rPr lang="uk-UA" dirty="0"/>
              <a:t> </a:t>
            </a:r>
            <a:endParaRPr lang="ru-RU" dirty="0"/>
          </a:p>
          <a:p>
            <a:r>
              <a:rPr lang="uk-UA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4" name="WordArt 2" descr="Бумажный пакет"/>
          <p:cNvSpPr>
            <a:spLocks noChangeArrowheads="1" noChangeShapeType="1" noTextEdit="1"/>
          </p:cNvSpPr>
          <p:nvPr/>
        </p:nvSpPr>
        <p:spPr bwMode="auto">
          <a:xfrm rot="10800000" flipH="1" flipV="1">
            <a:off x="677334" y="619122"/>
            <a:ext cx="8596668" cy="13112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3600" kern="10" spc="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3600" kern="10" spc="0" dirty="0" err="1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Дослідницька</a:t>
            </a:r>
            <a:r>
              <a:rPr lang="ru-RU" sz="3600" kern="10" spc="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kern="10" spc="0" dirty="0" err="1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лабораторія</a:t>
            </a:r>
            <a:r>
              <a:rPr lang="ru-RU" sz="3600" kern="10" spc="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3600" kern="10" spc="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726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34701"/>
            <a:ext cx="8574242" cy="903641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</a:rPr>
              <a:t>«</a:t>
            </a:r>
            <a:r>
              <a:rPr lang="ru-RU" sz="2800" dirty="0" err="1" smtClean="0">
                <a:solidFill>
                  <a:srgbClr val="0070C0"/>
                </a:solidFill>
              </a:rPr>
              <a:t>Психоло</a:t>
            </a:r>
            <a:r>
              <a:rPr lang="uk-UA" sz="2800" dirty="0" err="1" smtClean="0">
                <a:solidFill>
                  <a:srgbClr val="0070C0"/>
                </a:solidFill>
              </a:rPr>
              <a:t>гічні</a:t>
            </a:r>
            <a:r>
              <a:rPr lang="uk-UA" sz="2800" dirty="0" smtClean="0">
                <a:solidFill>
                  <a:srgbClr val="0070C0"/>
                </a:solidFill>
              </a:rPr>
              <a:t> аспекти виховання і заохочення до  навчання  учнів молодшого шкільного віку</a:t>
            </a:r>
            <a:endParaRPr lang="ru-RU" sz="2800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49" y="1492852"/>
            <a:ext cx="9822643" cy="5192156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39849" y="1492852"/>
            <a:ext cx="9595822" cy="519215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7487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04757"/>
          </a:xfrm>
        </p:spPr>
        <p:txBody>
          <a:bodyPr/>
          <a:lstStyle/>
          <a:p>
            <a:r>
              <a:rPr lang="uk-UA" sz="2800" dirty="0"/>
              <a:t>„Ваша власна поведінка – </a:t>
            </a:r>
            <a:r>
              <a:rPr lang="uk-UA" sz="2800" dirty="0" err="1"/>
              <a:t>найвирішальніша</a:t>
            </a:r>
            <a:r>
              <a:rPr lang="uk-UA" sz="2800" dirty="0"/>
              <a:t> річ. Ви думаєте, що виховуєте дитину тільки тоді, коли з нею розмовляєте чи карає її. Ви виховуєте дитину кожну мить вашого життя, навіть тоді, коли вас немає вдома”.</a:t>
            </a:r>
            <a:endParaRPr lang="ru-RU" sz="2800" dirty="0"/>
          </a:p>
          <a:p>
            <a:r>
              <a:rPr lang="uk-UA" sz="2800" i="1" dirty="0" smtClean="0"/>
              <a:t>                                           А.С. Макаренко                                                          </a:t>
            </a:r>
            <a:endParaRPr lang="ru-RU" sz="2800" dirty="0"/>
          </a:p>
          <a:p>
            <a:r>
              <a:rPr lang="uk-UA" dirty="0"/>
              <a:t> </a:t>
            </a:r>
            <a:endParaRPr lang="ru-RU" dirty="0"/>
          </a:p>
          <a:p>
            <a:r>
              <a:rPr lang="uk-UA" sz="3200" dirty="0"/>
              <a:t>„Дитина – рентгенівський знімок сім</a:t>
            </a:r>
            <a:r>
              <a:rPr lang="ru-RU" sz="3200" dirty="0"/>
              <a:t>’</a:t>
            </a:r>
            <a:r>
              <a:rPr lang="uk-UA" sz="3200" dirty="0"/>
              <a:t>ї”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946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  </a:t>
            </a:r>
            <a:r>
              <a:rPr lang="uk-UA" sz="5400" b="1" u="sng" dirty="0" smtClean="0">
                <a:solidFill>
                  <a:srgbClr val="FF0000"/>
                </a:solidFill>
              </a:rPr>
              <a:t>стилі виховання</a:t>
            </a:r>
            <a:endParaRPr lang="ru-RU" sz="5400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88951"/>
            <a:ext cx="8596668" cy="4840941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 </a:t>
            </a:r>
            <a:endParaRPr lang="ru-RU" dirty="0" smtClean="0"/>
          </a:p>
          <a:p>
            <a:r>
              <a:rPr lang="uk-UA" sz="3000" b="1" dirty="0" smtClean="0">
                <a:solidFill>
                  <a:schemeClr val="tx1"/>
                </a:solidFill>
              </a:rPr>
              <a:t>1</a:t>
            </a:r>
            <a:r>
              <a:rPr lang="uk-UA" sz="3000" b="1" dirty="0">
                <a:solidFill>
                  <a:schemeClr val="tx1"/>
                </a:solidFill>
              </a:rPr>
              <a:t>) авторитарний </a:t>
            </a:r>
            <a:r>
              <a:rPr lang="uk-UA" sz="3000" b="1" dirty="0"/>
              <a:t>( автократичний, диктат, домінуючий, виховання за типом „Попелюшки”;</a:t>
            </a:r>
            <a:endParaRPr lang="ru-RU" sz="3000" b="1" dirty="0"/>
          </a:p>
          <a:p>
            <a:r>
              <a:rPr lang="uk-UA" sz="3000" b="1" dirty="0"/>
              <a:t>2) </a:t>
            </a:r>
            <a:r>
              <a:rPr lang="uk-UA" sz="3000" b="1" dirty="0" err="1">
                <a:solidFill>
                  <a:schemeClr val="accent4"/>
                </a:solidFill>
              </a:rPr>
              <a:t>опікувальний</a:t>
            </a:r>
            <a:r>
              <a:rPr lang="uk-UA" sz="3000" b="1" dirty="0"/>
              <a:t> ( </a:t>
            </a:r>
            <a:r>
              <a:rPr lang="uk-UA" sz="3000" b="1" dirty="0" err="1"/>
              <a:t>гіперопіка</a:t>
            </a:r>
            <a:r>
              <a:rPr lang="uk-UA" sz="3000" b="1" dirty="0"/>
              <a:t>);</a:t>
            </a:r>
            <a:endParaRPr lang="ru-RU" sz="3000" b="1" dirty="0"/>
          </a:p>
          <a:p>
            <a:r>
              <a:rPr lang="uk-UA" sz="3000" b="1" dirty="0"/>
              <a:t>3) </a:t>
            </a:r>
            <a:r>
              <a:rPr lang="uk-UA" sz="3000" b="1" dirty="0" err="1">
                <a:solidFill>
                  <a:schemeClr val="accent3"/>
                </a:solidFill>
              </a:rPr>
              <a:t>потуральний</a:t>
            </a:r>
            <a:r>
              <a:rPr lang="uk-UA" sz="3000" b="1" dirty="0">
                <a:solidFill>
                  <a:schemeClr val="accent3"/>
                </a:solidFill>
              </a:rPr>
              <a:t> (</a:t>
            </a:r>
            <a:r>
              <a:rPr lang="uk-UA" sz="3000" b="1" dirty="0"/>
              <a:t>ліберальний, поблажливий, </a:t>
            </a:r>
            <a:r>
              <a:rPr lang="uk-UA" sz="3000" b="1" dirty="0" err="1"/>
              <a:t>гіперопіка</a:t>
            </a:r>
            <a:r>
              <a:rPr lang="uk-UA" sz="3000" b="1" dirty="0"/>
              <a:t> );</a:t>
            </a:r>
            <a:endParaRPr lang="ru-RU" sz="3000" b="1" dirty="0"/>
          </a:p>
          <a:p>
            <a:r>
              <a:rPr lang="uk-UA" sz="3000" b="1" dirty="0"/>
              <a:t>4)</a:t>
            </a:r>
            <a:r>
              <a:rPr lang="uk-UA" sz="3000" b="1" dirty="0">
                <a:solidFill>
                  <a:schemeClr val="accent6"/>
                </a:solidFill>
              </a:rPr>
              <a:t>хаотичний(</a:t>
            </a:r>
            <a:r>
              <a:rPr lang="uk-UA" sz="3000" b="1" dirty="0"/>
              <a:t>виховання в сім</a:t>
            </a:r>
            <a:r>
              <a:rPr lang="ru-RU" sz="3000" b="1" dirty="0"/>
              <a:t>’</a:t>
            </a:r>
            <a:r>
              <a:rPr lang="uk-UA" sz="3000" b="1" dirty="0"/>
              <a:t>ї з непрогнозованими  емоційними реакціями);</a:t>
            </a:r>
            <a:endParaRPr lang="ru-RU" sz="3000" b="1" dirty="0"/>
          </a:p>
          <a:p>
            <a:r>
              <a:rPr lang="uk-UA" sz="3000" b="1" dirty="0"/>
              <a:t>5) </a:t>
            </a:r>
            <a:r>
              <a:rPr lang="uk-UA" sz="3000" b="1" dirty="0">
                <a:solidFill>
                  <a:schemeClr val="accent2"/>
                </a:solidFill>
              </a:rPr>
              <a:t>демократичний</a:t>
            </a:r>
            <a:r>
              <a:rPr lang="uk-UA" sz="3000" b="1" dirty="0"/>
              <a:t>( авторитетний, співпраця).</a:t>
            </a:r>
            <a:endParaRPr lang="ru-RU" sz="3000" b="1" dirty="0"/>
          </a:p>
          <a:p>
            <a:r>
              <a:rPr lang="uk-UA" sz="3000" dirty="0"/>
              <a:t> </a:t>
            </a:r>
            <a:endParaRPr lang="ru-RU" sz="3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7945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6600" dirty="0"/>
              <a:t>„Ситуація успіху” – як підтримка для дитини</a:t>
            </a:r>
            <a:r>
              <a:rPr lang="uk-UA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2704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                Тест </a:t>
            </a:r>
            <a:r>
              <a:rPr lang="uk-UA" b="1" dirty="0"/>
              <a:t>для батьків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98495"/>
            <a:ext cx="8596668" cy="4642868"/>
          </a:xfrm>
        </p:spPr>
        <p:txBody>
          <a:bodyPr>
            <a:normAutofit/>
          </a:bodyPr>
          <a:lstStyle/>
          <a:p>
            <a:r>
              <a:rPr lang="uk-UA" b="1" dirty="0" smtClean="0"/>
              <a:t>                   </a:t>
            </a:r>
            <a:r>
              <a:rPr lang="uk-UA" sz="4400" b="1" dirty="0" smtClean="0"/>
              <a:t> </a:t>
            </a:r>
            <a:endParaRPr lang="ru-RU" sz="4400" dirty="0"/>
          </a:p>
          <a:p>
            <a:r>
              <a:rPr lang="ru-RU" sz="4400" dirty="0"/>
              <a:t> </a:t>
            </a:r>
          </a:p>
          <a:p>
            <a:r>
              <a:rPr lang="uk-UA" sz="4400" b="1" i="1" dirty="0">
                <a:solidFill>
                  <a:schemeClr val="accent5"/>
                </a:solidFill>
              </a:rPr>
              <a:t>«Чи досить добре Ви уявляєте собі результати вашого виховання?»</a:t>
            </a:r>
            <a:endParaRPr lang="ru-RU" sz="4400" dirty="0">
              <a:solidFill>
                <a:schemeClr val="accent5"/>
              </a:solidFill>
            </a:endParaRPr>
          </a:p>
          <a:p>
            <a:r>
              <a:rPr lang="ru-RU" sz="4400" dirty="0">
                <a:solidFill>
                  <a:schemeClr val="accent5"/>
                </a:solidFill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1785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</a:t>
            </a:r>
            <a:r>
              <a:rPr lang="uk-UA" b="1" u="sng" dirty="0"/>
              <a:t>Аналіз заздалегідь проведеного з дітьми тестування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u="sng" dirty="0" smtClean="0"/>
              <a:t> </a:t>
            </a:r>
            <a:endParaRPr lang="ru-RU" dirty="0"/>
          </a:p>
          <a:p>
            <a:r>
              <a:rPr lang="uk-UA" u="sng" dirty="0"/>
              <a:t>( вчитель роздає батькам всі тести, що проводились з їхніми дітьми для подальшого аналізу )</a:t>
            </a:r>
            <a:endParaRPr lang="ru-RU" dirty="0"/>
          </a:p>
          <a:p>
            <a:pPr lvl="0"/>
            <a:r>
              <a:rPr lang="uk-UA" b="1" u="sng" dirty="0"/>
              <a:t>„Мотивація навчання”- «Намалюй свій настрій» </a:t>
            </a:r>
            <a:endParaRPr lang="ru-RU" dirty="0"/>
          </a:p>
          <a:p>
            <a:pPr lvl="0"/>
            <a:r>
              <a:rPr lang="uk-UA" b="1" u="sng" dirty="0"/>
              <a:t>„Я – лідер”.</a:t>
            </a:r>
            <a:endParaRPr lang="ru-RU" dirty="0"/>
          </a:p>
          <a:p>
            <a:r>
              <a:rPr lang="uk-UA" b="1" u="sng" dirty="0"/>
              <a:t>Самооцінка учня”,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0722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55" y="609601"/>
            <a:ext cx="8788997" cy="6059602"/>
          </a:xfrm>
        </p:spPr>
      </p:pic>
    </p:spTree>
    <p:extLst>
      <p:ext uri="{BB962C8B-B14F-4D97-AF65-F5344CB8AC3E}">
        <p14:creationId xmlns:p14="http://schemas.microsoft.com/office/powerpoint/2010/main" val="1039383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3440"/>
          </a:xfrm>
        </p:spPr>
        <p:txBody>
          <a:bodyPr>
            <a:normAutofit/>
          </a:bodyPr>
          <a:lstStyle/>
          <a:p>
            <a:r>
              <a:rPr lang="uk-UA" b="1" dirty="0"/>
              <a:t>Основні правила активного слухання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63041"/>
            <a:ext cx="9133640" cy="4578322"/>
          </a:xfrm>
        </p:spPr>
        <p:txBody>
          <a:bodyPr/>
          <a:lstStyle/>
          <a:p>
            <a:r>
              <a:rPr lang="uk-UA" dirty="0" smtClean="0"/>
              <a:t> .</a:t>
            </a:r>
            <a:endParaRPr lang="ru-RU" dirty="0"/>
          </a:p>
          <a:p>
            <a:pPr lvl="0"/>
            <a:r>
              <a:rPr lang="uk-UA" sz="2800" b="1" dirty="0"/>
              <a:t>Якщо ви хочете послухати дитину, </a:t>
            </a:r>
            <a:r>
              <a:rPr lang="uk-UA" sz="2800" b="1" dirty="0" err="1"/>
              <a:t>обов</a:t>
            </a:r>
            <a:r>
              <a:rPr lang="ru-RU" sz="2800" b="1" dirty="0"/>
              <a:t>’</a:t>
            </a:r>
            <a:r>
              <a:rPr lang="uk-UA" sz="2800" b="1" dirty="0" err="1"/>
              <a:t>язково</a:t>
            </a:r>
            <a:r>
              <a:rPr lang="uk-UA" sz="2800" b="1" dirty="0"/>
              <a:t> поверніться до неї обличчям, </a:t>
            </a:r>
            <a:r>
              <a:rPr lang="uk-UA" sz="2800" b="1" dirty="0">
                <a:solidFill>
                  <a:schemeClr val="accent5"/>
                </a:solidFill>
              </a:rPr>
              <a:t>сядьте поруч з нею.</a:t>
            </a:r>
            <a:endParaRPr lang="ru-RU" sz="2800" b="1" dirty="0">
              <a:solidFill>
                <a:schemeClr val="accent5"/>
              </a:solidFill>
            </a:endParaRPr>
          </a:p>
          <a:p>
            <a:pPr lvl="0"/>
            <a:r>
              <a:rPr lang="uk-UA" sz="2800" b="1" dirty="0">
                <a:solidFill>
                  <a:schemeClr val="accent5"/>
                </a:solidFill>
              </a:rPr>
              <a:t>Не </a:t>
            </a:r>
            <a:r>
              <a:rPr lang="uk-UA" sz="2800" b="1" dirty="0" err="1">
                <a:solidFill>
                  <a:schemeClr val="accent5"/>
                </a:solidFill>
              </a:rPr>
              <a:t>ставте</a:t>
            </a:r>
            <a:r>
              <a:rPr lang="uk-UA" sz="2800" b="1" dirty="0">
                <a:solidFill>
                  <a:schemeClr val="accent5"/>
                </a:solidFill>
              </a:rPr>
              <a:t> дитині запитань</a:t>
            </a:r>
            <a:r>
              <a:rPr lang="uk-UA" sz="2800" b="1" dirty="0"/>
              <a:t>. Краще , щоб ваші відповіді звучали в стверджувальній формі.</a:t>
            </a:r>
            <a:endParaRPr lang="ru-RU" sz="2800" b="1" dirty="0"/>
          </a:p>
          <a:p>
            <a:r>
              <a:rPr lang="uk-UA" sz="2800" b="1" dirty="0">
                <a:solidFill>
                  <a:schemeClr val="accent5"/>
                </a:solidFill>
              </a:rPr>
              <a:t>„Тримайте паузу” </a:t>
            </a:r>
            <a:r>
              <a:rPr lang="uk-UA" sz="2800" b="1" dirty="0"/>
              <a:t>– дайте можливість дитині розібратися у своїх переживаннях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94414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</a:t>
            </a:r>
            <a:r>
              <a:rPr lang="uk-UA" b="1" i="1" u="sng" dirty="0" smtClean="0">
                <a:solidFill>
                  <a:schemeClr val="accent5"/>
                </a:solidFill>
              </a:rPr>
              <a:t>Чим </a:t>
            </a:r>
            <a:r>
              <a:rPr lang="uk-UA" b="1" i="1" u="sng" dirty="0">
                <a:solidFill>
                  <a:schemeClr val="accent5"/>
                </a:solidFill>
              </a:rPr>
              <a:t>корисне активне слухання?</a:t>
            </a:r>
            <a:r>
              <a:rPr lang="ru-RU" b="1" i="1" u="sng" dirty="0">
                <a:solidFill>
                  <a:schemeClr val="accent5"/>
                </a:solidFill>
              </a:rPr>
              <a:t/>
            </a:r>
            <a:br>
              <a:rPr lang="ru-RU" b="1" i="1" u="sng" dirty="0">
                <a:solidFill>
                  <a:schemeClr val="accent5"/>
                </a:solidFill>
              </a:rPr>
            </a:br>
            <a:endParaRPr lang="ru-RU" b="1" i="1" u="sng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66221"/>
            <a:ext cx="8596668" cy="4675141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 </a:t>
            </a:r>
            <a:endParaRPr lang="ru-RU" dirty="0"/>
          </a:p>
          <a:p>
            <a:r>
              <a:rPr lang="uk-UA" sz="2400" b="1" dirty="0"/>
              <a:t>1) </a:t>
            </a:r>
            <a:r>
              <a:rPr lang="uk-UA" sz="2400" b="1" dirty="0">
                <a:solidFill>
                  <a:srgbClr val="00B0F0"/>
                </a:solidFill>
              </a:rPr>
              <a:t>Зникає негативне переживання дитини. </a:t>
            </a:r>
            <a:r>
              <a:rPr lang="uk-UA" sz="2400" b="1" dirty="0"/>
              <a:t>Тут виявляється чудова закономірність: Якщо радість кимось розділяється, то вона подвоюється, а горе зменшується вдвічі.</a:t>
            </a:r>
            <a:endParaRPr lang="ru-RU" sz="2400" b="1" dirty="0"/>
          </a:p>
          <a:p>
            <a:r>
              <a:rPr lang="uk-UA" sz="2400" b="1" dirty="0"/>
              <a:t>2) </a:t>
            </a:r>
            <a:r>
              <a:rPr lang="uk-UA" sz="2400" b="1" dirty="0">
                <a:solidFill>
                  <a:srgbClr val="00B0F0"/>
                </a:solidFill>
              </a:rPr>
              <a:t>Дитина, переконавшись що дорослий готовий слухати її, починає розповідати все більше</a:t>
            </a:r>
            <a:r>
              <a:rPr lang="uk-UA" sz="2400" b="1" dirty="0"/>
              <a:t>, а батьки отримують цінну інформацію щодо проблем своєї дитини.</a:t>
            </a:r>
            <a:endParaRPr lang="ru-RU" sz="2400" b="1" dirty="0"/>
          </a:p>
          <a:p>
            <a:r>
              <a:rPr lang="uk-UA" sz="2400" b="1" dirty="0"/>
              <a:t>3) </a:t>
            </a:r>
            <a:r>
              <a:rPr lang="uk-UA" sz="2400" b="1" dirty="0" smtClean="0"/>
              <a:t>  Можливість </a:t>
            </a:r>
            <a:r>
              <a:rPr lang="uk-UA" sz="2400" b="1" dirty="0"/>
              <a:t>батькам встановити </a:t>
            </a:r>
            <a:r>
              <a:rPr lang="uk-UA" sz="2400" b="1" dirty="0">
                <a:solidFill>
                  <a:srgbClr val="00B0F0"/>
                </a:solidFill>
              </a:rPr>
              <a:t>дружні відносини</a:t>
            </a:r>
            <a:r>
              <a:rPr lang="uk-UA" sz="2400" b="1" dirty="0"/>
              <a:t>.</a:t>
            </a:r>
            <a:endParaRPr lang="ru-RU" sz="2400" b="1" dirty="0"/>
          </a:p>
          <a:p>
            <a:r>
              <a:rPr lang="uk-UA" sz="2400" b="1" dirty="0"/>
              <a:t>4) З часом батьки знаходять </a:t>
            </a:r>
            <a:r>
              <a:rPr lang="uk-UA" sz="2400" b="1" dirty="0">
                <a:solidFill>
                  <a:srgbClr val="00B0F0"/>
                </a:solidFill>
              </a:rPr>
              <a:t>у собі більше терпіння</a:t>
            </a:r>
            <a:r>
              <a:rPr lang="uk-UA" sz="2400" b="1" dirty="0"/>
              <a:t>, менше дратується, краще бачать, як і чому дитині буває погано. Зближує.</a:t>
            </a:r>
            <a:endParaRPr lang="ru-RU" sz="2400" b="1" dirty="0"/>
          </a:p>
          <a:p>
            <a:r>
              <a:rPr lang="uk-UA" sz="2400" b="1" dirty="0"/>
              <a:t> </a:t>
            </a:r>
            <a:endParaRPr lang="ru-RU" sz="24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285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b="1" dirty="0"/>
              <a:t>ПОРАДИ БАТЬКАМ</a:t>
            </a:r>
            <a:r>
              <a:rPr lang="ru-RU" sz="6000" b="1" dirty="0"/>
              <a:t/>
            </a:r>
            <a:br>
              <a:rPr lang="ru-RU" sz="6000" b="1" dirty="0"/>
            </a:b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87637"/>
          </a:xfrm>
        </p:spPr>
        <p:txBody>
          <a:bodyPr>
            <a:normAutofit lnSpcReduction="10000"/>
          </a:bodyPr>
          <a:lstStyle/>
          <a:p>
            <a:r>
              <a:rPr lang="uk-UA" dirty="0"/>
              <a:t>1 – </a:t>
            </a:r>
            <a:r>
              <a:rPr lang="uk-UA" sz="2000" b="1" dirty="0"/>
              <a:t>Залучайте дитину до „ЗАКОНОТВОРЧОСТІ”, </a:t>
            </a:r>
            <a:endParaRPr lang="uk-UA" sz="2000" b="1" dirty="0" smtClean="0"/>
          </a:p>
          <a:p>
            <a:r>
              <a:rPr lang="uk-UA" b="1" dirty="0"/>
              <a:t>2 – </a:t>
            </a:r>
            <a:r>
              <a:rPr lang="uk-UA" sz="2000" b="1" dirty="0"/>
              <a:t>Вимагаючи слухняності, робіть це твердо й рішуче</a:t>
            </a:r>
            <a:r>
              <a:rPr lang="uk-UA" b="1" dirty="0"/>
              <a:t>.</a:t>
            </a:r>
            <a:endParaRPr lang="ru-RU" b="1" dirty="0"/>
          </a:p>
          <a:p>
            <a:r>
              <a:rPr lang="uk-UA" b="1" dirty="0" smtClean="0"/>
              <a:t> </a:t>
            </a:r>
            <a:r>
              <a:rPr lang="uk-UA" b="1" dirty="0"/>
              <a:t>3 </a:t>
            </a:r>
            <a:r>
              <a:rPr lang="uk-UA" sz="2000" b="1" dirty="0"/>
              <a:t>– Не говоріть своїй дитині ці слова:</a:t>
            </a:r>
            <a:endParaRPr lang="ru-RU" sz="2000" b="1" dirty="0"/>
          </a:p>
          <a:p>
            <a:pPr lvl="1"/>
            <a:r>
              <a:rPr lang="uk-UA" sz="1800" b="1" dirty="0"/>
              <a:t>„ти завжди...”</a:t>
            </a:r>
            <a:endParaRPr lang="ru-RU" sz="1800" b="1" dirty="0"/>
          </a:p>
          <a:p>
            <a:pPr lvl="1"/>
            <a:r>
              <a:rPr lang="uk-UA" sz="1800" b="1" dirty="0"/>
              <a:t>„ти ніколи...”</a:t>
            </a:r>
            <a:endParaRPr lang="ru-RU" sz="1800" b="1" dirty="0"/>
          </a:p>
          <a:p>
            <a:pPr lvl="1"/>
            <a:r>
              <a:rPr lang="uk-UA" sz="1800" b="1" dirty="0"/>
              <a:t>„це ж елементарно...”</a:t>
            </a:r>
            <a:endParaRPr lang="ru-RU" sz="1800" b="1" dirty="0"/>
          </a:p>
          <a:p>
            <a:pPr lvl="1"/>
            <a:r>
              <a:rPr lang="uk-UA" sz="1800" b="1" dirty="0"/>
              <a:t>„ну що хорошого можна чекати від </a:t>
            </a:r>
            <a:r>
              <a:rPr lang="uk-UA" sz="1800" b="1" dirty="0" err="1"/>
              <a:t>тебе</a:t>
            </a:r>
            <a:r>
              <a:rPr lang="uk-UA" sz="1800" b="1" dirty="0" err="1" smtClean="0"/>
              <a:t>..”Буде</a:t>
            </a:r>
            <a:r>
              <a:rPr lang="uk-UA" sz="1800" b="1" dirty="0" smtClean="0"/>
              <a:t> </a:t>
            </a:r>
            <a:r>
              <a:rPr lang="uk-UA" sz="1800" b="1" dirty="0"/>
              <a:t>так, як я </a:t>
            </a:r>
            <a:r>
              <a:rPr lang="uk-UA" sz="1800" b="1" dirty="0" smtClean="0"/>
              <a:t>сказав</a:t>
            </a:r>
          </a:p>
          <a:p>
            <a:r>
              <a:rPr lang="uk-UA" b="1" dirty="0"/>
              <a:t>4 </a:t>
            </a:r>
            <a:r>
              <a:rPr lang="uk-UA" sz="2000" b="1" dirty="0"/>
              <a:t>– Якщо справа дійшла до покарання...</a:t>
            </a:r>
            <a:endParaRPr lang="ru-RU" sz="2000" b="1" dirty="0"/>
          </a:p>
          <a:p>
            <a:pPr lvl="2"/>
            <a:r>
              <a:rPr lang="uk-UA" sz="1800" b="1" dirty="0"/>
              <a:t>Покарання має бути спів мірним зі вчинком.</a:t>
            </a:r>
            <a:endParaRPr lang="ru-RU" sz="1800" b="1" dirty="0"/>
          </a:p>
          <a:p>
            <a:pPr lvl="2"/>
            <a:r>
              <a:rPr lang="uk-UA" sz="1800" b="1" u="sng" dirty="0"/>
              <a:t>Не карайте ігноруванням</a:t>
            </a:r>
            <a:r>
              <a:rPr lang="uk-UA" sz="1800" b="1" dirty="0"/>
              <a:t>.(Гра в мовчанку не під силу дитині )</a:t>
            </a:r>
            <a:endParaRPr lang="ru-RU" sz="1800" b="1" dirty="0"/>
          </a:p>
          <a:p>
            <a:r>
              <a:rPr lang="uk-UA" b="1" dirty="0" smtClean="0"/>
              <a:t>            Роз</a:t>
            </a:r>
            <a:r>
              <a:rPr lang="ru-RU" b="1" dirty="0"/>
              <a:t>’</a:t>
            </a:r>
            <a:r>
              <a:rPr lang="uk-UA" b="1" dirty="0" err="1"/>
              <a:t>ясніть</a:t>
            </a:r>
            <a:r>
              <a:rPr lang="uk-UA" b="1" dirty="0"/>
              <a:t> дитині наслідки її поведінки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57740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b="1" dirty="0" smtClean="0"/>
              <a:t>Інтерактивна гра» Незакінчене речення»</a:t>
            </a:r>
            <a:endParaRPr lang="ru-RU" sz="40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07" y="1839558"/>
            <a:ext cx="8724451" cy="4787153"/>
          </a:xfrm>
        </p:spPr>
      </p:pic>
    </p:spTree>
    <p:extLst>
      <p:ext uri="{BB962C8B-B14F-4D97-AF65-F5344CB8AC3E}">
        <p14:creationId xmlns:p14="http://schemas.microsoft.com/office/powerpoint/2010/main" val="367840715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</TotalTime>
  <Words>434</Words>
  <Application>Microsoft Office PowerPoint</Application>
  <PresentationFormat>Широкоэкранный</PresentationFormat>
  <Paragraphs>56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«Психологічні аспекти виховання і заохочення до  навчання  учнів молодшого шкільного віку</vt:lpstr>
      <vt:lpstr>Презентация PowerPoint</vt:lpstr>
      <vt:lpstr>  стилі виховання</vt:lpstr>
      <vt:lpstr>Презентация PowerPoint</vt:lpstr>
      <vt:lpstr>                Тест для батьків</vt:lpstr>
      <vt:lpstr>    Аналіз заздалегідь проведеного з дітьми тестування  </vt:lpstr>
      <vt:lpstr>Презентация PowerPoint</vt:lpstr>
      <vt:lpstr>Основні правила активного слухання</vt:lpstr>
      <vt:lpstr>       Чим корисне активне слухання? </vt:lpstr>
      <vt:lpstr>ПОРАДИ БАТЬКАМ </vt:lpstr>
      <vt:lpstr>Інтерактивна гра» Незакінчене речення»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Мой</dc:creator>
  <cp:lastModifiedBy>Мой</cp:lastModifiedBy>
  <cp:revision>6</cp:revision>
  <dcterms:created xsi:type="dcterms:W3CDTF">2017-10-18T14:59:32Z</dcterms:created>
  <dcterms:modified xsi:type="dcterms:W3CDTF">2017-10-18T15:50:50Z</dcterms:modified>
</cp:coreProperties>
</file>