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1" r:id="rId6"/>
    <p:sldId id="269" r:id="rId7"/>
    <p:sldId id="268" r:id="rId8"/>
    <p:sldId id="267" r:id="rId9"/>
    <p:sldId id="278" r:id="rId10"/>
    <p:sldId id="260" r:id="rId11"/>
    <p:sldId id="279" r:id="rId12"/>
    <p:sldId id="280" r:id="rId13"/>
    <p:sldId id="262" r:id="rId14"/>
    <p:sldId id="275" r:id="rId15"/>
    <p:sldId id="270" r:id="rId16"/>
    <p:sldId id="273" r:id="rId17"/>
    <p:sldId id="271" r:id="rId18"/>
    <p:sldId id="272" r:id="rId19"/>
    <p:sldId id="266" r:id="rId20"/>
    <p:sldId id="276" r:id="rId21"/>
    <p:sldId id="277" r:id="rId22"/>
    <p:sldId id="264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0000"/>
    <a:srgbClr val="660066"/>
    <a:srgbClr val="FC160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8403" autoAdjust="0"/>
  </p:normalViewPr>
  <p:slideViewPr>
    <p:cSldViewPr>
      <p:cViewPr>
        <p:scale>
          <a:sx n="90" d="100"/>
          <a:sy n="90" d="100"/>
        </p:scale>
        <p:origin x="-36" y="-4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6778CB-07DD-4B43-BAB3-819B74F10E52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EF7AAD-F558-4D18-8BD3-DCA11AC746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2857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EF7AAD-F558-4D18-8BD3-DCA11AC74618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8356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3B9C0-27C4-4BEA-8DA7-83D6D3AD0AFE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0E7AF-39D1-40CA-BDE9-0847748207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6614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3B9C0-27C4-4BEA-8DA7-83D6D3AD0AFE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0E7AF-39D1-40CA-BDE9-0847748207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4263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3B9C0-27C4-4BEA-8DA7-83D6D3AD0AFE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0E7AF-39D1-40CA-BDE9-0847748207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4276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3B9C0-27C4-4BEA-8DA7-83D6D3AD0AFE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0E7AF-39D1-40CA-BDE9-0847748207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67346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3B9C0-27C4-4BEA-8DA7-83D6D3AD0AFE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0E7AF-39D1-40CA-BDE9-0847748207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2752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3B9C0-27C4-4BEA-8DA7-83D6D3AD0AFE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0E7AF-39D1-40CA-BDE9-0847748207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6428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3B9C0-27C4-4BEA-8DA7-83D6D3AD0AFE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0E7AF-39D1-40CA-BDE9-0847748207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8565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3B9C0-27C4-4BEA-8DA7-83D6D3AD0AFE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0E7AF-39D1-40CA-BDE9-0847748207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38741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3B9C0-27C4-4BEA-8DA7-83D6D3AD0AFE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0E7AF-39D1-40CA-BDE9-0847748207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3740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3B9C0-27C4-4BEA-8DA7-83D6D3AD0AFE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0E7AF-39D1-40CA-BDE9-0847748207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1772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3B9C0-27C4-4BEA-8DA7-83D6D3AD0AFE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0E7AF-39D1-40CA-BDE9-0847748207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98844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accent1">
                <a:lumMod val="60000"/>
                <a:lumOff val="40000"/>
              </a:schemeClr>
            </a:gs>
            <a:gs pos="0">
              <a:schemeClr val="bg1">
                <a:lumMod val="50000"/>
              </a:schemeClr>
            </a:gs>
            <a:gs pos="79000">
              <a:schemeClr val="accent5">
                <a:lumMod val="20000"/>
                <a:lumOff val="80000"/>
              </a:schemeClr>
            </a:gs>
            <a:gs pos="55000">
              <a:schemeClr val="accent1">
                <a:tint val="44500"/>
                <a:satMod val="160000"/>
              </a:schemeClr>
            </a:gs>
            <a:gs pos="100000">
              <a:schemeClr val="accent5">
                <a:lumMod val="20000"/>
                <a:lumOff val="8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3B9C0-27C4-4BEA-8DA7-83D6D3AD0AFE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0E7AF-39D1-40CA-BDE9-0847748207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09765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13" Type="http://schemas.microsoft.com/office/2007/relationships/hdphoto" Target="../media/hdphoto1.wdp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12" Type="http://schemas.openxmlformats.org/officeDocument/2006/relationships/image" Target="../media/image4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Relationship Id="rId14" Type="http://schemas.openxmlformats.org/officeDocument/2006/relationships/image" Target="../media/image5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&#1092;&#1086;&#1090;&#1086;\&#1074;&#1110;&#1090;&#1072;&#1085;&#1085;&#1103;%20&#1076;&#1083;&#1103;%20&#1084;&#1072;&#1084;.mp4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зображення_viber_2021-09-01_11-15-14-003.jpg"/>
          <p:cNvPicPr>
            <a:picLocks noChangeAspect="1"/>
          </p:cNvPicPr>
          <p:nvPr/>
        </p:nvPicPr>
        <p:blipFill>
          <a:blip r:embed="rId2"/>
          <a:srcRect t="5209"/>
          <a:stretch>
            <a:fillRect/>
          </a:stretch>
        </p:blipFill>
        <p:spPr>
          <a:xfrm>
            <a:off x="0" y="0"/>
            <a:ext cx="9144000" cy="650078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 rot="837325">
            <a:off x="4559135" y="1248243"/>
            <a:ext cx="45405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Що є успіхом</a:t>
            </a:r>
            <a:r>
              <a:rPr lang="uk-UA" sz="5400" b="1" cap="none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endParaRPr lang="ru-RU" sz="5400" b="1" cap="none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20515330">
            <a:off x="26128" y="713510"/>
            <a:ext cx="47455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Майстер - клас</a:t>
            </a:r>
            <a:endParaRPr lang="ru-RU" sz="5400" b="1" cap="none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85784" y="5072074"/>
            <a:ext cx="9572692" cy="2500330"/>
          </a:xfrm>
          <a:solidFill>
            <a:schemeClr val="tx1">
              <a:lumMod val="65000"/>
              <a:lumOff val="35000"/>
            </a:schemeClr>
          </a:solidFill>
          <a:effectLst>
            <a:softEdge rad="63500"/>
          </a:effectLst>
        </p:spPr>
        <p:txBody>
          <a:bodyPr>
            <a:normAutofit fontScale="70000" lnSpcReduction="20000"/>
          </a:bodyPr>
          <a:lstStyle/>
          <a:p>
            <a:pPr algn="l"/>
            <a:r>
              <a:rPr lang="uk-UA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uk-UA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r>
              <a:rPr lang="uk-UA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Підготували: </a:t>
            </a:r>
          </a:p>
          <a:p>
            <a:pPr algn="l"/>
            <a:r>
              <a:rPr lang="uk-UA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І.В.Плеса, вчитель зарубіжної літератури та  української мови;  </a:t>
            </a:r>
          </a:p>
          <a:p>
            <a:pPr algn="l"/>
            <a:r>
              <a:rPr lang="uk-UA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Н.В. </a:t>
            </a:r>
            <a:r>
              <a:rPr lang="uk-UA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Литвякова</a:t>
            </a:r>
            <a:r>
              <a:rPr lang="uk-UA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вчитель фізики та основ інформатики,</a:t>
            </a:r>
          </a:p>
          <a:p>
            <a:pPr algn="l"/>
            <a:r>
              <a:rPr lang="uk-UA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r>
              <a:rPr lang="ru-RU" sz="31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КОЗ  </a:t>
            </a:r>
            <a:r>
              <a:rPr lang="uk-UA" sz="31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</a:t>
            </a:r>
            <a:r>
              <a:rPr lang="uk-UA" sz="31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Куликівського</a:t>
            </a:r>
            <a:r>
              <a:rPr lang="uk-UA" sz="31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ЗЗСО I – III </a:t>
            </a:r>
            <a:r>
              <a:rPr lang="uk-UA" sz="31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ступенів”</a:t>
            </a:r>
            <a:r>
              <a:rPr lang="ru-RU" sz="31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31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Куликівської</a:t>
            </a:r>
            <a:r>
              <a:rPr lang="ru-RU" sz="31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ru-RU" sz="31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селищної</a:t>
            </a:r>
            <a:r>
              <a:rPr lang="ru-RU" sz="31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ради,</a:t>
            </a:r>
          </a:p>
          <a:p>
            <a:pPr algn="l"/>
            <a:r>
              <a:rPr lang="ru-RU" sz="31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1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r>
              <a:rPr lang="ru-RU" sz="31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Черніг</a:t>
            </a:r>
            <a:r>
              <a:rPr lang="uk-UA" sz="31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івського</a:t>
            </a:r>
            <a:r>
              <a:rPr lang="uk-UA" sz="31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району, Чернігівської  області.</a:t>
            </a:r>
          </a:p>
          <a:p>
            <a:pPr algn="l"/>
            <a:endParaRPr lang="uk-UA" sz="3100" b="1" dirty="0" smtClean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l"/>
            <a:r>
              <a:rPr lang="uk-UA" sz="31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uk-UA" sz="3100" b="1" dirty="0" smtClean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l"/>
            <a:endParaRPr lang="uk-UA" sz="3100" b="1" dirty="0" smtClean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l"/>
            <a:endParaRPr lang="ru-RU" sz="31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209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&quot;голуби&quot;"/>
          <p:cNvPicPr>
            <a:picLocks noChangeAspect="1" noChangeArrowheads="1" noCrop="1"/>
          </p:cNvPicPr>
          <p:nvPr/>
        </p:nvPicPr>
        <p:blipFill>
          <a:blip r:embed="rId2">
            <a:lum brigh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076205" cy="66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332656"/>
            <a:ext cx="8640960" cy="662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8038" indent="-808038" algn="just">
              <a:lnSpc>
                <a:spcPct val="150000"/>
              </a:lnSpc>
            </a:pPr>
            <a:r>
              <a:rPr lang="uk-UA" sz="2800" b="1" dirty="0" smtClean="0">
                <a:solidFill>
                  <a:srgbClr val="0000FF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</a:rPr>
              <a:t>Мета: </a:t>
            </a:r>
            <a:r>
              <a:rPr lang="uk-UA" sz="2800" b="1" i="1" dirty="0">
                <a:solidFill>
                  <a:schemeClr val="tx2">
                    <a:lumMod val="75000"/>
                  </a:schemeClr>
                </a:solidFill>
                <a:effectLst>
                  <a:glow rad="38100">
                    <a:schemeClr val="bg1">
                      <a:lumMod val="95000"/>
                      <a:alpha val="57000"/>
                    </a:schemeClr>
                  </a:glow>
                </a:effectLst>
              </a:rPr>
              <a:t>підвищення</a:t>
            </a:r>
            <a:r>
              <a:rPr lang="uk-UA" sz="2800" b="1" dirty="0">
                <a:solidFill>
                  <a:schemeClr val="tx2">
                    <a:lumMod val="75000"/>
                  </a:schemeClr>
                </a:solidFill>
                <a:effectLst>
                  <a:glow rad="38100">
                    <a:schemeClr val="bg1">
                      <a:lumMod val="95000"/>
                      <a:alpha val="57000"/>
                    </a:schemeClr>
                  </a:glow>
                </a:effectLst>
              </a:rPr>
              <a:t> педагогічної культури батьків, збагачення обсягу їх знань щодо конкретного питання виховання дитини в родині й школі, пропагування досвіду успішного сімейного виховання; </a:t>
            </a:r>
            <a:endParaRPr lang="uk-UA" sz="2800" b="1" dirty="0" smtClean="0">
              <a:solidFill>
                <a:schemeClr val="tx2">
                  <a:lumMod val="75000"/>
                </a:schemeClr>
              </a:solidFill>
              <a:effectLst>
                <a:glow rad="38100">
                  <a:schemeClr val="bg1">
                    <a:lumMod val="95000"/>
                    <a:alpha val="57000"/>
                  </a:schemeClr>
                </a:glow>
              </a:effectLst>
            </a:endParaRPr>
          </a:p>
          <a:p>
            <a:pPr marL="808038" algn="just">
              <a:lnSpc>
                <a:spcPct val="150000"/>
              </a:lnSpc>
            </a:pPr>
            <a:r>
              <a:rPr lang="uk-UA" sz="2800" b="1" i="1" dirty="0" smtClean="0">
                <a:solidFill>
                  <a:schemeClr val="tx2">
                    <a:lumMod val="75000"/>
                  </a:schemeClr>
                </a:solidFill>
                <a:effectLst>
                  <a:glow rad="38100">
                    <a:schemeClr val="bg1">
                      <a:lumMod val="95000"/>
                      <a:alpha val="57000"/>
                    </a:schemeClr>
                  </a:glow>
                </a:effectLst>
              </a:rPr>
              <a:t>розвивати</a:t>
            </a:r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  <a:effectLst>
                  <a:glow rad="38100">
                    <a:schemeClr val="bg1">
                      <a:lumMod val="95000"/>
                      <a:alpha val="57000"/>
                    </a:schemeClr>
                  </a:glow>
                </a:effectLst>
              </a:rPr>
              <a:t> вміння, працювати у групі; </a:t>
            </a:r>
          </a:p>
          <a:p>
            <a:pPr marL="808038" algn="just">
              <a:lnSpc>
                <a:spcPct val="150000"/>
              </a:lnSpc>
            </a:pPr>
            <a:r>
              <a:rPr lang="uk-UA" sz="2800" b="1" i="1" dirty="0" smtClean="0">
                <a:solidFill>
                  <a:schemeClr val="tx2">
                    <a:lumMod val="75000"/>
                  </a:schemeClr>
                </a:solidFill>
                <a:effectLst>
                  <a:glow rad="38100">
                    <a:schemeClr val="bg1">
                      <a:lumMod val="95000"/>
                      <a:alpha val="57000"/>
                    </a:schemeClr>
                  </a:glow>
                </a:effectLst>
              </a:rPr>
              <a:t>виховувати</a:t>
            </a:r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  <a:effectLst>
                  <a:glow rad="38100">
                    <a:schemeClr val="bg1">
                      <a:lumMod val="95000"/>
                      <a:alpha val="57000"/>
                    </a:schemeClr>
                  </a:glow>
                </a:effectLst>
              </a:rPr>
              <a:t> </a:t>
            </a:r>
            <a:r>
              <a:rPr lang="uk-UA" sz="2800" b="1" dirty="0">
                <a:solidFill>
                  <a:schemeClr val="tx2">
                    <a:lumMod val="75000"/>
                  </a:schemeClr>
                </a:solidFill>
                <a:effectLst>
                  <a:glow rad="38100">
                    <a:schemeClr val="bg1">
                      <a:lumMod val="95000"/>
                      <a:alpha val="57000"/>
                    </a:schemeClr>
                  </a:glow>
                </a:effectLst>
              </a:rPr>
              <a:t>почуття довіри; </a:t>
            </a:r>
          </a:p>
          <a:p>
            <a:pPr marL="808038" algn="just">
              <a:lnSpc>
                <a:spcPct val="150000"/>
              </a:lnSpc>
            </a:pPr>
            <a:r>
              <a:rPr lang="uk-UA" sz="2800" b="1" i="1" dirty="0">
                <a:solidFill>
                  <a:schemeClr val="tx2">
                    <a:lumMod val="75000"/>
                  </a:schemeClr>
                </a:solidFill>
                <a:effectLst>
                  <a:glow rad="38100">
                    <a:schemeClr val="bg1">
                      <a:lumMod val="95000"/>
                      <a:alpha val="57000"/>
                    </a:schemeClr>
                  </a:glow>
                </a:effectLst>
              </a:rPr>
              <a:t>формувати</a:t>
            </a:r>
            <a:r>
              <a:rPr lang="uk-UA" sz="2800" b="1" dirty="0">
                <a:solidFill>
                  <a:schemeClr val="tx2">
                    <a:lumMod val="75000"/>
                  </a:schemeClr>
                </a:solidFill>
                <a:effectLst>
                  <a:glow rad="38100">
                    <a:schemeClr val="bg1">
                      <a:lumMod val="95000"/>
                      <a:alpha val="57000"/>
                    </a:schemeClr>
                  </a:glow>
                </a:effectLst>
              </a:rPr>
              <a:t> у батьків модель позитивних стосунків з дітьми.</a:t>
            </a:r>
            <a:endParaRPr lang="ru-RU" sz="2800" b="1" dirty="0">
              <a:solidFill>
                <a:schemeClr val="tx2">
                  <a:lumMod val="75000"/>
                </a:schemeClr>
              </a:solidFill>
              <a:effectLst>
                <a:glow rad="38100">
                  <a:schemeClr val="bg1">
                    <a:lumMod val="95000"/>
                    <a:alpha val="57000"/>
                  </a:schemeClr>
                </a:glow>
              </a:effectLst>
            </a:endParaRPr>
          </a:p>
          <a:p>
            <a:pPr>
              <a:lnSpc>
                <a:spcPct val="110000"/>
              </a:lnSpc>
            </a:pPr>
            <a:endParaRPr lang="ru-RU" sz="2400" dirty="0" smtClean="0"/>
          </a:p>
          <a:p>
            <a:pPr lvl="0">
              <a:lnSpc>
                <a:spcPct val="110000"/>
              </a:lnSpc>
            </a:pPr>
            <a:endParaRPr lang="uk-UA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328783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29039" y="-35423"/>
            <a:ext cx="9273039" cy="69377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rot="20631937">
            <a:off x="245292" y="422867"/>
            <a:ext cx="31742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 вересня</a:t>
            </a:r>
            <a:endParaRPr lang="uk-UA" sz="5400" b="1" cap="none" spc="50" dirty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2649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68729" y="620688"/>
            <a:ext cx="5868144" cy="44011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0" y="0"/>
            <a:ext cx="3515883" cy="26369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0" y="3699030"/>
            <a:ext cx="4211960" cy="31589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4932040" y="3699030"/>
            <a:ext cx="4211960" cy="315897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5796136" y="0"/>
            <a:ext cx="3377244" cy="25329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57448" y="28691"/>
            <a:ext cx="6079425" cy="455956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-3" y="2996951"/>
            <a:ext cx="5148063" cy="386104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1921" y="2893170"/>
            <a:ext cx="5292080" cy="39690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434" t="-949"/>
          <a:stretch/>
        </p:blipFill>
        <p:spPr>
          <a:xfrm rot="5400000">
            <a:off x="-107370" y="86846"/>
            <a:ext cx="3573013" cy="342737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390" t="19402" r="22278" b="18482"/>
          <a:stretch/>
        </p:blipFill>
        <p:spPr>
          <a:xfrm>
            <a:off x="3489098" y="4012304"/>
            <a:ext cx="2840525" cy="276292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939" t="9041" r="-1"/>
          <a:stretch/>
        </p:blipFill>
        <p:spPr>
          <a:xfrm>
            <a:off x="5796136" y="3587043"/>
            <a:ext cx="3364124" cy="323617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03" t="-607" r="6970" b="-6192"/>
          <a:stretch/>
        </p:blipFill>
        <p:spPr>
          <a:xfrm>
            <a:off x="5235713" y="-26744"/>
            <a:ext cx="3908287" cy="381578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04517" y="3699030"/>
            <a:ext cx="3720400" cy="312419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91213" y="1318456"/>
            <a:ext cx="3611893" cy="270892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rot="20631937">
            <a:off x="719014" y="1187636"/>
            <a:ext cx="26564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Чернігів</a:t>
            </a:r>
            <a:endParaRPr lang="ru-RU" sz="5400" b="1" cap="none" spc="50" dirty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1810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20191114_113358.jpg"/>
          <p:cNvPicPr>
            <a:picLocks noChangeAspect="1"/>
          </p:cNvPicPr>
          <p:nvPr/>
        </p:nvPicPr>
        <p:blipFill>
          <a:blip r:embed="rId2" cstate="print"/>
          <a:srcRect t="5357" b="7143"/>
          <a:stretch>
            <a:fillRect/>
          </a:stretch>
        </p:blipFill>
        <p:spPr>
          <a:xfrm>
            <a:off x="3809995" y="0"/>
            <a:ext cx="5334005" cy="350046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rot="20631937">
            <a:off x="156840" y="623295"/>
            <a:ext cx="441338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Мовознавчий</a:t>
            </a:r>
          </a:p>
          <a:p>
            <a:pPr algn="ctr"/>
            <a:r>
              <a:rPr lang="uk-UA" sz="5400" b="1" cap="none" spc="50" dirty="0" err="1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батл</a:t>
            </a:r>
            <a:endParaRPr lang="ru-RU" sz="5400" b="1" cap="none" spc="50" dirty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Рисунок 2" descr="IMG_20191114_113347.jpg"/>
          <p:cNvPicPr>
            <a:picLocks noChangeAspect="1"/>
          </p:cNvPicPr>
          <p:nvPr/>
        </p:nvPicPr>
        <p:blipFill>
          <a:blip r:embed="rId3" cstate="print"/>
          <a:srcRect t="7273" b="3636"/>
          <a:stretch>
            <a:fillRect/>
          </a:stretch>
        </p:blipFill>
        <p:spPr>
          <a:xfrm>
            <a:off x="0" y="3357538"/>
            <a:ext cx="5238755" cy="3500462"/>
          </a:xfrm>
          <a:prstGeom prst="rect">
            <a:avLst/>
          </a:prstGeom>
        </p:spPr>
      </p:pic>
      <p:pic>
        <p:nvPicPr>
          <p:cNvPr id="5" name="Рисунок 4" descr="IMG_20191114_124233.jpg"/>
          <p:cNvPicPr>
            <a:picLocks noChangeAspect="1"/>
          </p:cNvPicPr>
          <p:nvPr/>
        </p:nvPicPr>
        <p:blipFill>
          <a:blip r:embed="rId4" cstate="print"/>
          <a:srcRect t="12773"/>
          <a:stretch>
            <a:fillRect/>
          </a:stretch>
        </p:blipFill>
        <p:spPr>
          <a:xfrm>
            <a:off x="0" y="357166"/>
            <a:ext cx="9144000" cy="5982052"/>
          </a:xfrm>
          <a:prstGeom prst="rect">
            <a:avLst/>
          </a:prstGeom>
        </p:spPr>
      </p:pic>
      <p:pic>
        <p:nvPicPr>
          <p:cNvPr id="6" name="Рисунок 5" descr="76751741_200329634332991_3952909494886858752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 rot="20631937">
            <a:off x="156840" y="292895"/>
            <a:ext cx="441338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Мовознавчий</a:t>
            </a:r>
          </a:p>
          <a:p>
            <a:pPr algn="ctr"/>
            <a:r>
              <a:rPr lang="uk-UA" sz="5400" b="1" cap="none" spc="50" dirty="0" err="1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батл</a:t>
            </a:r>
            <a:endParaRPr lang="ru-RU" sz="5400" b="1" cap="none" spc="50" dirty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910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G_20191122_1101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Рисунок 10" descr="IMG_20191122_1032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8" name="Рисунок 7" descr="IMG_20191122_11005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250273"/>
            <a:ext cx="6143636" cy="4607727"/>
          </a:xfrm>
          <a:prstGeom prst="rect">
            <a:avLst/>
          </a:prstGeom>
        </p:spPr>
      </p:pic>
      <p:pic>
        <p:nvPicPr>
          <p:cNvPr id="7" name="Рисунок 6" descr="IMG_20191122_11003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14744" y="0"/>
            <a:ext cx="5429256" cy="4071942"/>
          </a:xfrm>
          <a:prstGeom prst="rect">
            <a:avLst/>
          </a:prstGeom>
        </p:spPr>
      </p:pic>
      <p:pic>
        <p:nvPicPr>
          <p:cNvPr id="9" name="Рисунок 8" descr="IMG_20191122_10020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Рисунок 11" descr="IMG_20191122_132119.jpg"/>
          <p:cNvPicPr>
            <a:picLocks noChangeAspect="1"/>
          </p:cNvPicPr>
          <p:nvPr/>
        </p:nvPicPr>
        <p:blipFill>
          <a:blip r:embed="rId7" cstate="print"/>
          <a:srcRect l="4285"/>
          <a:stretch>
            <a:fillRect/>
          </a:stretch>
        </p:blipFill>
        <p:spPr>
          <a:xfrm>
            <a:off x="0" y="3107529"/>
            <a:ext cx="4786346" cy="3750471"/>
          </a:xfrm>
          <a:prstGeom prst="rect">
            <a:avLst/>
          </a:prstGeom>
        </p:spPr>
      </p:pic>
      <p:pic>
        <p:nvPicPr>
          <p:cNvPr id="14" name="Рисунок 13" descr="IMG_20191122_1353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095747" y="3071810"/>
            <a:ext cx="5048253" cy="3786190"/>
          </a:xfrm>
          <a:prstGeom prst="rect">
            <a:avLst/>
          </a:prstGeom>
        </p:spPr>
      </p:pic>
      <p:pic>
        <p:nvPicPr>
          <p:cNvPr id="17" name="Рисунок 16" descr="IMG_20191122_151005.jpg"/>
          <p:cNvPicPr>
            <a:picLocks noChangeAspect="1"/>
          </p:cNvPicPr>
          <p:nvPr/>
        </p:nvPicPr>
        <p:blipFill>
          <a:blip r:embed="rId9" cstate="print"/>
          <a:srcRect t="32632" r="5263"/>
          <a:stretch>
            <a:fillRect/>
          </a:stretch>
        </p:blipFill>
        <p:spPr>
          <a:xfrm>
            <a:off x="3500430" y="0"/>
            <a:ext cx="5643570" cy="3009898"/>
          </a:xfrm>
          <a:prstGeom prst="rect">
            <a:avLst/>
          </a:prstGeom>
        </p:spPr>
      </p:pic>
      <p:pic>
        <p:nvPicPr>
          <p:cNvPr id="18" name="Рисунок 17" descr="IMG_20191122_151014.jpg"/>
          <p:cNvPicPr>
            <a:picLocks noChangeAspect="1"/>
          </p:cNvPicPr>
          <p:nvPr/>
        </p:nvPicPr>
        <p:blipFill>
          <a:blip r:embed="rId10" cstate="print"/>
          <a:srcRect l="31490" t="38974" r="15385"/>
          <a:stretch>
            <a:fillRect/>
          </a:stretch>
        </p:blipFill>
        <p:spPr>
          <a:xfrm>
            <a:off x="0" y="0"/>
            <a:ext cx="3571868" cy="3077330"/>
          </a:xfrm>
          <a:prstGeom prst="rect">
            <a:avLst/>
          </a:prstGeom>
        </p:spPr>
      </p:pic>
      <p:pic>
        <p:nvPicPr>
          <p:cNvPr id="16" name="Рисунок 15" descr="IMG_20191122_150317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 rot="20260436">
            <a:off x="119246" y="249831"/>
            <a:ext cx="14975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Київ</a:t>
            </a:r>
            <a:endParaRPr lang="ru-RU" sz="5400" b="1" cap="none" spc="50" dirty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0245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G_20191217_145350.jpg"/>
          <p:cNvPicPr>
            <a:picLocks noChangeAspect="1"/>
          </p:cNvPicPr>
          <p:nvPr/>
        </p:nvPicPr>
        <p:blipFill>
          <a:blip r:embed="rId2" cstate="print">
            <a:lum bright="20000" contrast="10000"/>
          </a:blip>
          <a:srcRect t="9615"/>
          <a:stretch>
            <a:fillRect/>
          </a:stretch>
        </p:blipFill>
        <p:spPr>
          <a:xfrm>
            <a:off x="4190965" y="0"/>
            <a:ext cx="4953035" cy="3357587"/>
          </a:xfrm>
          <a:prstGeom prst="rect">
            <a:avLst/>
          </a:prstGeom>
        </p:spPr>
      </p:pic>
      <p:pic>
        <p:nvPicPr>
          <p:cNvPr id="8" name="Рисунок 7" descr="IMG_20191217_145820.jpg"/>
          <p:cNvPicPr>
            <a:picLocks noChangeAspect="1"/>
          </p:cNvPicPr>
          <p:nvPr/>
        </p:nvPicPr>
        <p:blipFill>
          <a:blip r:embed="rId3" cstate="print"/>
          <a:srcRect l="2358" t="7547"/>
          <a:stretch>
            <a:fillRect/>
          </a:stretch>
        </p:blipFill>
        <p:spPr>
          <a:xfrm>
            <a:off x="4214810" y="3357562"/>
            <a:ext cx="4929190" cy="3500438"/>
          </a:xfrm>
          <a:prstGeom prst="rect">
            <a:avLst/>
          </a:prstGeom>
        </p:spPr>
      </p:pic>
      <p:pic>
        <p:nvPicPr>
          <p:cNvPr id="9" name="Рисунок 8" descr="IMG_20191217_14584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1643026"/>
            <a:ext cx="3911230" cy="5214974"/>
          </a:xfrm>
          <a:prstGeom prst="rect">
            <a:avLst/>
          </a:prstGeom>
        </p:spPr>
      </p:pic>
      <p:pic>
        <p:nvPicPr>
          <p:cNvPr id="10" name="Рисунок 9" descr="IMG_20191217_16013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91657" cy="6893743"/>
          </a:xfrm>
          <a:prstGeom prst="rect">
            <a:avLst/>
          </a:prstGeom>
        </p:spPr>
      </p:pic>
      <p:pic>
        <p:nvPicPr>
          <p:cNvPr id="13" name="Рисунок 12" descr="20191227_140416.jpg"/>
          <p:cNvPicPr>
            <a:picLocks noChangeAspect="1"/>
          </p:cNvPicPr>
          <p:nvPr/>
        </p:nvPicPr>
        <p:blipFill>
          <a:blip r:embed="rId6" cstate="print"/>
          <a:srcRect t="6666"/>
          <a:stretch>
            <a:fillRect/>
          </a:stretch>
        </p:blipFill>
        <p:spPr>
          <a:xfrm>
            <a:off x="1142976" y="0"/>
            <a:ext cx="7143767" cy="5000660"/>
          </a:xfrm>
          <a:prstGeom prst="rect">
            <a:avLst/>
          </a:prstGeom>
        </p:spPr>
      </p:pic>
      <p:pic>
        <p:nvPicPr>
          <p:cNvPr id="11" name="Рисунок 10" descr="IMG_20191227_140504.jpg"/>
          <p:cNvPicPr>
            <a:picLocks noChangeAspect="1"/>
          </p:cNvPicPr>
          <p:nvPr/>
        </p:nvPicPr>
        <p:blipFill>
          <a:blip r:embed="rId7" cstate="print"/>
          <a:srcRect t="27601" r="7354"/>
          <a:stretch>
            <a:fillRect/>
          </a:stretch>
        </p:blipFill>
        <p:spPr>
          <a:xfrm>
            <a:off x="4390403" y="4071942"/>
            <a:ext cx="4753597" cy="2786058"/>
          </a:xfrm>
          <a:prstGeom prst="rect">
            <a:avLst/>
          </a:prstGeom>
        </p:spPr>
      </p:pic>
      <p:pic>
        <p:nvPicPr>
          <p:cNvPr id="12" name="Рисунок 11" descr="IMG_20191227_135019.jpg"/>
          <p:cNvPicPr>
            <a:picLocks noChangeAspect="1"/>
          </p:cNvPicPr>
          <p:nvPr/>
        </p:nvPicPr>
        <p:blipFill>
          <a:blip r:embed="rId8" cstate="print"/>
          <a:srcRect t="36363" r="15455"/>
          <a:stretch>
            <a:fillRect/>
          </a:stretch>
        </p:blipFill>
        <p:spPr>
          <a:xfrm>
            <a:off x="-1" y="4071942"/>
            <a:ext cx="4935267" cy="2786058"/>
          </a:xfrm>
          <a:prstGeom prst="rect">
            <a:avLst/>
          </a:prstGeom>
        </p:spPr>
      </p:pic>
      <p:pic>
        <p:nvPicPr>
          <p:cNvPr id="14" name="Рисунок 13" descr="IMG_20201230_13303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rot="20631937">
            <a:off x="422306" y="427322"/>
            <a:ext cx="32063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Новий</a:t>
            </a:r>
            <a:r>
              <a:rPr lang="ru-RU" sz="5400" b="1" cap="none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cap="none" spc="50" dirty="0" err="1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рік</a:t>
            </a:r>
            <a:endParaRPr lang="ru-RU" sz="5400" b="1" cap="none" spc="50" dirty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1680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0046" y="2846853"/>
            <a:ext cx="8168325" cy="34778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6600" b="1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uk-UA" sz="6600" b="1" cap="none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арубіжна</a:t>
            </a:r>
            <a:r>
              <a:rPr lang="ru-RU" sz="6600" b="1" cap="none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uk-UA" sz="6600" b="1" cap="none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література</a:t>
            </a:r>
          </a:p>
          <a:p>
            <a:pPr algn="ctr"/>
            <a:r>
              <a:rPr lang="uk-UA" sz="8800" b="1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+</a:t>
            </a:r>
          </a:p>
          <a:p>
            <a:pPr algn="ctr"/>
            <a:r>
              <a:rPr lang="uk-UA" sz="6600" b="1" cap="none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інформатика</a:t>
            </a:r>
            <a:endParaRPr lang="uk-UA" sz="6600" b="1" cap="none" spc="50" dirty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680" y="-37911"/>
            <a:ext cx="4630888" cy="34731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14208" y="0"/>
            <a:ext cx="4529792" cy="33973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3620" y="3397344"/>
            <a:ext cx="4640380" cy="34802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8304" y="3397344"/>
            <a:ext cx="4614208" cy="34606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729" t="6887" r="9320" b="23249"/>
          <a:stretch/>
        </p:blipFill>
        <p:spPr>
          <a:xfrm>
            <a:off x="-101278" y="3397344"/>
            <a:ext cx="4818121" cy="346065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105" b="19868"/>
          <a:stretch/>
        </p:blipFill>
        <p:spPr>
          <a:xfrm>
            <a:off x="-16681" y="-37911"/>
            <a:ext cx="4733523" cy="35606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1583" b="36379"/>
          <a:stretch/>
        </p:blipFill>
        <p:spPr>
          <a:xfrm>
            <a:off x="4716843" y="-16352"/>
            <a:ext cx="4427158" cy="36161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842" y="3535537"/>
            <a:ext cx="4456122" cy="334209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629" b="32894"/>
          <a:stretch/>
        </p:blipFill>
        <p:spPr>
          <a:xfrm>
            <a:off x="-68380" y="0"/>
            <a:ext cx="9241344" cy="414751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rot="20631937">
            <a:off x="144524" y="958429"/>
            <a:ext cx="46346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Бінарний</a:t>
            </a:r>
            <a:r>
              <a:rPr lang="ru-RU" sz="5400" b="1" cap="none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урок</a:t>
            </a:r>
            <a:endParaRPr lang="ru-RU" sz="5400" b="1" cap="none" spc="50" dirty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972" t="5545" r="1" b="7237"/>
          <a:stretch/>
        </p:blipFill>
        <p:spPr>
          <a:xfrm>
            <a:off x="-34824" y="3784976"/>
            <a:ext cx="4820981" cy="30926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4378" y="3806938"/>
            <a:ext cx="4241230" cy="307291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2186319" y="500233"/>
            <a:ext cx="46346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Бінарний</a:t>
            </a:r>
            <a:r>
              <a:rPr lang="ru-RU" sz="5400" b="1" cap="none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урок</a:t>
            </a:r>
            <a:endParaRPr lang="ru-RU" sz="5400" b="1" cap="none" spc="50" dirty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4058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1357298"/>
            <a:ext cx="3857652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Група</a:t>
            </a:r>
            <a:r>
              <a:rPr lang="uk-UA" sz="3600" b="1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1.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Напишіть свої асоціації  до поняття </a:t>
            </a: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«успішна дитина».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281293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uk-UA" sz="5400" b="1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Вправа </a:t>
            </a:r>
            <a:r>
              <a:rPr lang="uk-UA" sz="5400" b="1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«Асоціації</a:t>
            </a:r>
            <a:r>
              <a:rPr lang="uk-UA" sz="5400" b="1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» </a:t>
            </a:r>
            <a:endParaRPr lang="ru-RU" sz="5400" b="1" spc="50" dirty="0" smtClean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000628" y="1357298"/>
            <a:ext cx="3571900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3600" b="1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Група</a:t>
            </a:r>
            <a:r>
              <a:rPr lang="uk-UA" sz="3600" b="1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2.</a:t>
            </a:r>
            <a:endParaRPr lang="ru-RU" sz="36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uk-UA" sz="36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Напишіть свої асоціації до поняття</a:t>
            </a:r>
            <a:r>
              <a:rPr lang="uk-UA" sz="36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«гарні батьки».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32" t="13026" r="42683" b="26463"/>
          <a:stretch/>
        </p:blipFill>
        <p:spPr bwMode="auto">
          <a:xfrm>
            <a:off x="1259632" y="270900"/>
            <a:ext cx="6505502" cy="6351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 rot="19149866">
            <a:off x="-77626" y="967591"/>
            <a:ext cx="2674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Життєве</a:t>
            </a:r>
            <a:endParaRPr lang="uk-UA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 rot="2283565">
            <a:off x="6640306" y="765244"/>
            <a:ext cx="2249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колесо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0401728">
            <a:off x="6307772" y="5518901"/>
            <a:ext cx="25971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балансу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542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28604"/>
            <a:ext cx="9144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4400" i="1" dirty="0" smtClean="0"/>
              <a:t>«Дивлячись на </a:t>
            </a:r>
            <a:r>
              <a:rPr lang="uk-UA" sz="4400" b="1" i="1" dirty="0" smtClean="0"/>
              <a:t>Колесо мого Життя</a:t>
            </a:r>
            <a:r>
              <a:rPr lang="uk-UA" sz="4400" i="1" dirty="0" smtClean="0"/>
              <a:t>, я думаю, що мені варто…»</a:t>
            </a:r>
            <a:r>
              <a:rPr lang="uk-UA" sz="4400" dirty="0" smtClean="0"/>
              <a:t> </a:t>
            </a:r>
            <a:endParaRPr lang="ru-RU" sz="44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32" t="13026" r="42683" b="26463"/>
          <a:stretch/>
        </p:blipFill>
        <p:spPr bwMode="auto">
          <a:xfrm>
            <a:off x="2357422" y="2714620"/>
            <a:ext cx="3955310" cy="3861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uk-UA" sz="5400" b="1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Тест «Які ви батьки?». </a:t>
            </a:r>
            <a:endParaRPr lang="ru-RU" sz="5400" b="1" spc="50" dirty="0" smtClean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1595021"/>
            <a:ext cx="91440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7-8 балів : </a:t>
            </a:r>
            <a:r>
              <a:rPr kumimoji="0" lang="uk-UA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ви живете з дитиною душа в душу.</a:t>
            </a:r>
            <a:endParaRPr kumimoji="0" lang="ru-RU" sz="3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10 – 9 балів: </a:t>
            </a:r>
            <a:r>
              <a:rPr kumimoji="0" lang="uk-UA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ви непослідовні у взаєминах з дитиною. </a:t>
            </a:r>
            <a:endParaRPr kumimoji="0" lang="ru-RU" sz="3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10 -12 балів: </a:t>
            </a:r>
            <a:r>
              <a:rPr kumimoji="0" lang="uk-UA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вам необхідно уважно ставитися до дитини. </a:t>
            </a:r>
            <a:endParaRPr kumimoji="0" lang="ru-RU" sz="3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13 - 14 балів: </a:t>
            </a:r>
            <a:r>
              <a:rPr kumimoji="0" lang="uk-UA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ви й самі відчуваєте, що дієте неправильно. </a:t>
            </a:r>
            <a:endParaRPr kumimoji="0" lang="uk-UA" sz="3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85794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1,2,4,6,8,9,12 – 2 бали .         3,5,7,10,11,13 – 1 бал. </a:t>
            </a:r>
            <a:endParaRPr lang="ru-RU" sz="32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1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Рисунок 3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36518" y="217022"/>
            <a:ext cx="3851614" cy="2264097"/>
          </a:xfrm>
          <a:prstGeom prst="cloud">
            <a:avLst/>
          </a:prstGeom>
          <a:ln w="28575">
            <a:solidFill>
              <a:srgbClr val="FFC000"/>
            </a:solidFill>
          </a:ln>
        </p:spPr>
      </p:pic>
      <p:sp>
        <p:nvSpPr>
          <p:cNvPr id="16" name="Прямоугольник 15"/>
          <p:cNvSpPr/>
          <p:nvPr/>
        </p:nvSpPr>
        <p:spPr>
          <a:xfrm>
            <a:off x="1974516" y="772086"/>
            <a:ext cx="231464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000" b="1" dirty="0"/>
              <a:t> </a:t>
            </a:r>
            <a:r>
              <a:rPr lang="uk-UA" sz="2400" i="1" dirty="0"/>
              <a:t> </a:t>
            </a:r>
            <a:endParaRPr lang="ru-RU" sz="24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5522262" y="768258"/>
            <a:ext cx="1701395" cy="402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b="1" dirty="0"/>
              <a:t> </a:t>
            </a:r>
            <a:endParaRPr lang="ru-RU" sz="20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2407618" y="1253436"/>
            <a:ext cx="2002069" cy="402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b="1" dirty="0"/>
              <a:t> </a:t>
            </a:r>
            <a:endParaRPr lang="ru-RU" sz="20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909698" y="1341927"/>
            <a:ext cx="31094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b="1" dirty="0"/>
              <a:t> </a:t>
            </a:r>
            <a:r>
              <a:rPr lang="uk-UA" sz="2000" i="1" dirty="0"/>
              <a:t> </a:t>
            </a:r>
            <a:endParaRPr lang="ru-RU" sz="2000" dirty="0"/>
          </a:p>
        </p:txBody>
      </p:sp>
      <p:sp>
        <p:nvSpPr>
          <p:cNvPr id="4" name="Облако 3"/>
          <p:cNvSpPr/>
          <p:nvPr/>
        </p:nvSpPr>
        <p:spPr>
          <a:xfrm>
            <a:off x="2030905" y="2383976"/>
            <a:ext cx="2378782" cy="722195"/>
          </a:xfrm>
          <a:prstGeom prst="cloud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Я тебе люблю</a:t>
            </a:r>
            <a:endParaRPr lang="ru-RU" dirty="0"/>
          </a:p>
        </p:txBody>
      </p:sp>
      <p:sp>
        <p:nvSpPr>
          <p:cNvPr id="15" name="Облако 14"/>
          <p:cNvSpPr/>
          <p:nvPr/>
        </p:nvSpPr>
        <p:spPr>
          <a:xfrm>
            <a:off x="-128448" y="5944546"/>
            <a:ext cx="1781903" cy="864096"/>
          </a:xfrm>
          <a:prstGeom prst="cloud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i="1" dirty="0"/>
              <a:t>Я тебе розумію</a:t>
            </a:r>
            <a:endParaRPr lang="ru-RU" dirty="0"/>
          </a:p>
        </p:txBody>
      </p:sp>
      <p:sp>
        <p:nvSpPr>
          <p:cNvPr id="25" name="Облако 24"/>
          <p:cNvSpPr/>
          <p:nvPr/>
        </p:nvSpPr>
        <p:spPr>
          <a:xfrm>
            <a:off x="6372959" y="5008442"/>
            <a:ext cx="2353778" cy="936104"/>
          </a:xfrm>
          <a:prstGeom prst="cloud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uk-UA" b="1" dirty="0"/>
              <a:t> </a:t>
            </a:r>
            <a:r>
              <a:rPr lang="uk-UA" i="1" dirty="0"/>
              <a:t>Я тебе підтримую</a:t>
            </a:r>
            <a:endParaRPr lang="ru-RU" dirty="0"/>
          </a:p>
        </p:txBody>
      </p:sp>
      <p:sp>
        <p:nvSpPr>
          <p:cNvPr id="26" name="Облако 25"/>
          <p:cNvSpPr/>
          <p:nvPr/>
        </p:nvSpPr>
        <p:spPr>
          <a:xfrm>
            <a:off x="1403648" y="3106171"/>
            <a:ext cx="2465741" cy="1021065"/>
          </a:xfrm>
          <a:prstGeom prst="cloud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i="1" dirty="0"/>
              <a:t>Ти найкращий для мене</a:t>
            </a:r>
            <a:endParaRPr lang="ru-RU" dirty="0"/>
          </a:p>
        </p:txBody>
      </p:sp>
      <p:sp>
        <p:nvSpPr>
          <p:cNvPr id="27" name="Облако 26"/>
          <p:cNvSpPr/>
          <p:nvPr/>
        </p:nvSpPr>
        <p:spPr>
          <a:xfrm>
            <a:off x="5865988" y="4072338"/>
            <a:ext cx="2055785" cy="936104"/>
          </a:xfrm>
          <a:prstGeom prst="cloud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uk-UA" i="1" dirty="0"/>
              <a:t>Ти зможеш </a:t>
            </a:r>
            <a:endParaRPr lang="ru-RU" dirty="0"/>
          </a:p>
        </p:txBody>
      </p:sp>
      <p:sp>
        <p:nvSpPr>
          <p:cNvPr id="28" name="Облако 27"/>
          <p:cNvSpPr/>
          <p:nvPr/>
        </p:nvSpPr>
        <p:spPr>
          <a:xfrm>
            <a:off x="4675893" y="2307241"/>
            <a:ext cx="2325088" cy="818998"/>
          </a:xfrm>
          <a:prstGeom prst="cloud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uk-UA" i="1" dirty="0"/>
              <a:t>Ти важливий </a:t>
            </a:r>
            <a:endParaRPr lang="ru-RU" dirty="0"/>
          </a:p>
        </p:txBody>
      </p:sp>
      <p:sp>
        <p:nvSpPr>
          <p:cNvPr id="29" name="Облако 28"/>
          <p:cNvSpPr/>
          <p:nvPr/>
        </p:nvSpPr>
        <p:spPr>
          <a:xfrm>
            <a:off x="894396" y="4171547"/>
            <a:ext cx="2160240" cy="805831"/>
          </a:xfrm>
          <a:prstGeom prst="cloud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</a:pPr>
            <a:r>
              <a:rPr lang="uk-UA" i="1" dirty="0"/>
              <a:t>Я тебе чую </a:t>
            </a:r>
            <a:endParaRPr lang="ru-RU" dirty="0"/>
          </a:p>
        </p:txBody>
      </p:sp>
      <p:sp>
        <p:nvSpPr>
          <p:cNvPr id="30" name="Облако 29"/>
          <p:cNvSpPr/>
          <p:nvPr/>
        </p:nvSpPr>
        <p:spPr>
          <a:xfrm>
            <a:off x="7362097" y="5831362"/>
            <a:ext cx="1781903" cy="1008112"/>
          </a:xfrm>
          <a:prstGeom prst="cloud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uk-UA" b="1" dirty="0"/>
              <a:t> </a:t>
            </a:r>
            <a:r>
              <a:rPr lang="uk-UA" i="1" dirty="0"/>
              <a:t>Я в тебе вірю</a:t>
            </a:r>
            <a:endParaRPr lang="ru-RU" dirty="0"/>
          </a:p>
        </p:txBody>
      </p:sp>
      <p:sp>
        <p:nvSpPr>
          <p:cNvPr id="31" name="Облако 30"/>
          <p:cNvSpPr/>
          <p:nvPr/>
        </p:nvSpPr>
        <p:spPr>
          <a:xfrm>
            <a:off x="387138" y="5036045"/>
            <a:ext cx="1781903" cy="908501"/>
          </a:xfrm>
          <a:prstGeom prst="cloud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i="1" dirty="0"/>
              <a:t>Я тобі довіряю</a:t>
            </a:r>
            <a:endParaRPr lang="ru-RU" dirty="0"/>
          </a:p>
        </p:txBody>
      </p:sp>
      <p:sp>
        <p:nvSpPr>
          <p:cNvPr id="32" name="Облако 31"/>
          <p:cNvSpPr/>
          <p:nvPr/>
        </p:nvSpPr>
        <p:spPr>
          <a:xfrm>
            <a:off x="4955547" y="3126239"/>
            <a:ext cx="2437704" cy="980930"/>
          </a:xfrm>
          <a:prstGeom prst="cloud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</a:pPr>
            <a:r>
              <a:rPr lang="uk-UA" i="1" dirty="0"/>
              <a:t>Я пишаюсь тобою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8244" y="-106143"/>
            <a:ext cx="854288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36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10 речей, які варто говорити своїм дітям: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69041" y="2308558"/>
            <a:ext cx="3632590" cy="481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100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 rot="16200000" flipV="1">
            <a:off x="3487857" y="894175"/>
            <a:ext cx="1820825" cy="6630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 rot="18143578">
            <a:off x="4329156" y="963161"/>
            <a:ext cx="2536339" cy="5561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 rot="21372545">
            <a:off x="283213" y="3035646"/>
            <a:ext cx="32171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000" i="1" dirty="0" smtClean="0"/>
              <a:t>Дотримуватися обіцянок</a:t>
            </a:r>
            <a:endParaRPr lang="ru-RU" sz="2000" i="1" dirty="0"/>
          </a:p>
        </p:txBody>
      </p:sp>
      <p:sp>
        <p:nvSpPr>
          <p:cNvPr id="4" name="Улыбающееся лицо 3"/>
          <p:cNvSpPr/>
          <p:nvPr/>
        </p:nvSpPr>
        <p:spPr>
          <a:xfrm>
            <a:off x="3419872" y="2015757"/>
            <a:ext cx="1872208" cy="1872208"/>
          </a:xfrm>
          <a:prstGeom prst="smileyFac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 rot="21417119">
            <a:off x="436457" y="3490437"/>
            <a:ext cx="2664296" cy="63073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 rot="19872398">
            <a:off x="5258622" y="1779652"/>
            <a:ext cx="2664296" cy="63073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1876338" flipV="1">
            <a:off x="4954987" y="4719599"/>
            <a:ext cx="3267295" cy="62008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 rot="1131775">
            <a:off x="467544" y="2240186"/>
            <a:ext cx="2664296" cy="63073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 rot="19286466">
            <a:off x="678365" y="4997999"/>
            <a:ext cx="3188493" cy="82982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3029672">
            <a:off x="1461961" y="951390"/>
            <a:ext cx="2664296" cy="63073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rot="17114499">
            <a:off x="2495163" y="5466031"/>
            <a:ext cx="2664296" cy="63073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69121" y="17294"/>
            <a:ext cx="854288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Правила сім’ї </a:t>
            </a:r>
            <a:r>
              <a:rPr lang="uk-UA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: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14831605">
            <a:off x="4029554" y="5412672"/>
            <a:ext cx="2664296" cy="63073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 rot="283255">
            <a:off x="5561163" y="3247041"/>
            <a:ext cx="2664296" cy="63073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 rot="19844292">
            <a:off x="5212502" y="1189886"/>
            <a:ext cx="3000094" cy="505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000" i="1" dirty="0" smtClean="0"/>
              <a:t>Говорити добрі слова</a:t>
            </a:r>
            <a:r>
              <a:rPr lang="uk-UA" sz="2400" i="1" dirty="0"/>
              <a:t> </a:t>
            </a:r>
            <a:endParaRPr lang="ru-RU" sz="2400" dirty="0"/>
          </a:p>
        </p:txBody>
      </p:sp>
      <p:sp>
        <p:nvSpPr>
          <p:cNvPr id="17" name="Прямоугольник 16"/>
          <p:cNvSpPr/>
          <p:nvPr/>
        </p:nvSpPr>
        <p:spPr>
          <a:xfrm rot="281098">
            <a:off x="5734143" y="2830338"/>
            <a:ext cx="29891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</a:pPr>
            <a:r>
              <a:rPr lang="uk-UA" sz="2000" i="1" dirty="0" smtClean="0"/>
              <a:t>Любити один одного</a:t>
            </a:r>
            <a:endParaRPr lang="ru-RU" sz="2000" dirty="0"/>
          </a:p>
        </p:txBody>
      </p:sp>
      <p:sp>
        <p:nvSpPr>
          <p:cNvPr id="18" name="Прямоугольник 17"/>
          <p:cNvSpPr/>
          <p:nvPr/>
        </p:nvSpPr>
        <p:spPr>
          <a:xfrm rot="18146999">
            <a:off x="4317595" y="957665"/>
            <a:ext cx="1828949" cy="43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</a:pPr>
            <a:r>
              <a:rPr lang="uk-UA" sz="2000" i="1" dirty="0" smtClean="0"/>
              <a:t>Пробачати</a:t>
            </a:r>
            <a:endParaRPr lang="ru-RU" sz="2000" dirty="0"/>
          </a:p>
        </p:txBody>
      </p:sp>
      <p:sp>
        <p:nvSpPr>
          <p:cNvPr id="19" name="Прямоугольник 18"/>
          <p:cNvSpPr/>
          <p:nvPr/>
        </p:nvSpPr>
        <p:spPr>
          <a:xfrm rot="16200000">
            <a:off x="3497044" y="851301"/>
            <a:ext cx="15112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000" i="1" dirty="0" smtClean="0"/>
              <a:t>Довіряти</a:t>
            </a:r>
            <a:endParaRPr lang="ru-RU" sz="2000" i="1" dirty="0"/>
          </a:p>
        </p:txBody>
      </p:sp>
      <p:sp>
        <p:nvSpPr>
          <p:cNvPr id="20" name="Прямоугольник 19"/>
          <p:cNvSpPr/>
          <p:nvPr/>
        </p:nvSpPr>
        <p:spPr>
          <a:xfrm rot="17098141">
            <a:off x="2318252" y="5210501"/>
            <a:ext cx="27201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b="1" dirty="0"/>
              <a:t> </a:t>
            </a:r>
            <a:r>
              <a:rPr lang="uk-UA" sz="2000" i="1" dirty="0" smtClean="0"/>
              <a:t>Бути терплячим</a:t>
            </a:r>
            <a:endParaRPr lang="ru-RU" sz="2000" dirty="0"/>
          </a:p>
        </p:txBody>
      </p:sp>
      <p:sp>
        <p:nvSpPr>
          <p:cNvPr id="21" name="Прямоугольник 20"/>
          <p:cNvSpPr/>
          <p:nvPr/>
        </p:nvSpPr>
        <p:spPr>
          <a:xfrm rot="1844072">
            <a:off x="5077660" y="4357926"/>
            <a:ext cx="35732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b="1" dirty="0"/>
              <a:t> </a:t>
            </a:r>
            <a:r>
              <a:rPr lang="uk-UA" sz="2000" i="1" dirty="0" smtClean="0"/>
              <a:t>Дарувати обійми і поцілунки</a:t>
            </a:r>
            <a:endParaRPr lang="ru-RU" sz="2000" i="1" dirty="0"/>
          </a:p>
        </p:txBody>
      </p:sp>
      <p:sp>
        <p:nvSpPr>
          <p:cNvPr id="22" name="Прямоугольник 21"/>
          <p:cNvSpPr/>
          <p:nvPr/>
        </p:nvSpPr>
        <p:spPr>
          <a:xfrm rot="1173629">
            <a:off x="246084" y="1791036"/>
            <a:ext cx="3143371" cy="43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b="1" dirty="0"/>
              <a:t> </a:t>
            </a:r>
            <a:r>
              <a:rPr lang="uk-UA" sz="2000" i="1" dirty="0" smtClean="0"/>
              <a:t>Поважати одне одного</a:t>
            </a:r>
            <a:endParaRPr lang="ru-RU" sz="2000" dirty="0"/>
          </a:p>
        </p:txBody>
      </p:sp>
      <p:sp>
        <p:nvSpPr>
          <p:cNvPr id="23" name="Прямоугольник 22"/>
          <p:cNvSpPr/>
          <p:nvPr/>
        </p:nvSpPr>
        <p:spPr>
          <a:xfrm rot="19289059">
            <a:off x="376422" y="4552994"/>
            <a:ext cx="37711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000" i="1" dirty="0" smtClean="0"/>
              <a:t>Цінувати кожну мить разом</a:t>
            </a:r>
            <a:endParaRPr lang="ru-RU" sz="2000" i="1" dirty="0"/>
          </a:p>
        </p:txBody>
      </p:sp>
      <p:sp>
        <p:nvSpPr>
          <p:cNvPr id="24" name="Прямоугольник 23"/>
          <p:cNvSpPr/>
          <p:nvPr/>
        </p:nvSpPr>
        <p:spPr>
          <a:xfrm rot="3902798">
            <a:off x="4320597" y="5228084"/>
            <a:ext cx="2553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b="1" dirty="0"/>
              <a:t> </a:t>
            </a:r>
            <a:r>
              <a:rPr lang="uk-UA" sz="2000" i="1" dirty="0" smtClean="0"/>
              <a:t>Багато сміятись</a:t>
            </a:r>
            <a:endParaRPr lang="ru-RU" sz="2000" i="1" dirty="0"/>
          </a:p>
        </p:txBody>
      </p:sp>
      <p:sp>
        <p:nvSpPr>
          <p:cNvPr id="25" name="Прямоугольник 24"/>
          <p:cNvSpPr/>
          <p:nvPr/>
        </p:nvSpPr>
        <p:spPr>
          <a:xfrm rot="2998370">
            <a:off x="2009076" y="909127"/>
            <a:ext cx="24082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000" i="1" dirty="0" smtClean="0"/>
              <a:t>Щиро розмовляти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xmlns="" val="425100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79712" y="0"/>
            <a:ext cx="49758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Формула </a:t>
            </a:r>
            <a:r>
              <a:rPr lang="uk-UA" sz="5400" b="1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успіху</a:t>
            </a:r>
            <a:endParaRPr lang="uk-UA" sz="5400" b="1" spc="50" dirty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3930" y="5805264"/>
            <a:ext cx="37444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УСПІХ </a:t>
            </a:r>
            <a:r>
              <a:rPr lang="ru-RU" sz="2000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= </a:t>
            </a:r>
            <a:r>
              <a:rPr lang="ru-RU" sz="20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ПРАЦЯ </a:t>
            </a: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х ТАЛАНТ х ЧАС.</a:t>
            </a:r>
          </a:p>
          <a:p>
            <a:r>
              <a:rPr lang="ru-RU" dirty="0"/>
              <a:t>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785794"/>
            <a:ext cx="446449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i="1" dirty="0" err="1" smtClean="0"/>
              <a:t>Зеленський</a:t>
            </a:r>
            <a:endParaRPr lang="uk-UA" sz="2800" b="1" i="1" dirty="0" smtClean="0"/>
          </a:p>
          <a:p>
            <a:pPr algn="ctr"/>
            <a:r>
              <a:rPr lang="uk-UA" sz="2800" b="1" i="1" dirty="0" smtClean="0"/>
              <a:t>Олександр Станіславович, </a:t>
            </a:r>
          </a:p>
          <a:p>
            <a:pPr algn="ctr"/>
            <a:r>
              <a:rPr lang="uk-UA" sz="2000" b="1" i="1" dirty="0" err="1" smtClean="0"/>
              <a:t>в.о</a:t>
            </a:r>
            <a:r>
              <a:rPr lang="uk-UA" sz="2000" b="1" i="1" dirty="0" smtClean="0"/>
              <a:t>. директора</a:t>
            </a:r>
            <a:endParaRPr lang="uk-UA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148064" y="5661248"/>
            <a:ext cx="367240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МРІЯ+АКТИВНА </a:t>
            </a:r>
            <a:r>
              <a:rPr lang="uk-UA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ЖИТТЄВА ПОЗИЦІЯ=УСПІХ</a:t>
            </a:r>
            <a:r>
              <a:rPr lang="uk-UA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</a:t>
            </a:r>
          </a:p>
          <a:p>
            <a:r>
              <a:rPr lang="uk-UA" dirty="0"/>
              <a:t> 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857752" y="785794"/>
            <a:ext cx="439108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i="1" dirty="0" err="1" smtClean="0"/>
              <a:t>Лапко</a:t>
            </a:r>
            <a:endParaRPr lang="uk-UA" sz="2800" b="1" i="1" dirty="0" smtClean="0"/>
          </a:p>
          <a:p>
            <a:pPr algn="ctr"/>
            <a:r>
              <a:rPr lang="uk-UA" sz="2800" b="1" i="1" dirty="0" smtClean="0"/>
              <a:t>Юлія Миколаївна,</a:t>
            </a:r>
          </a:p>
          <a:p>
            <a:pPr algn="ctr"/>
            <a:r>
              <a:rPr lang="uk-UA" sz="2000" b="1" i="1" dirty="0" smtClean="0"/>
              <a:t>заступник директора</a:t>
            </a:r>
            <a:endParaRPr lang="uk-UA" sz="2000" dirty="0"/>
          </a:p>
        </p:txBody>
      </p:sp>
      <p:pic>
        <p:nvPicPr>
          <p:cNvPr id="4098" name="Picture 2" descr="FB_IMG_1574754961245"/>
          <p:cNvPicPr>
            <a:picLocks noChangeAspect="1" noChangeArrowheads="1"/>
          </p:cNvPicPr>
          <p:nvPr/>
        </p:nvPicPr>
        <p:blipFill>
          <a:blip r:embed="rId2">
            <a:lum contrast="3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392" t="18494" r="2211"/>
          <a:stretch>
            <a:fillRect/>
          </a:stretch>
        </p:blipFill>
        <p:spPr bwMode="auto">
          <a:xfrm>
            <a:off x="5436096" y="2060848"/>
            <a:ext cx="2880319" cy="362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FFCC00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63750"/>
            <a:ext cx="3096344" cy="3672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3331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79712" y="0"/>
            <a:ext cx="49758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Формула </a:t>
            </a:r>
            <a:r>
              <a:rPr lang="uk-UA" sz="5400" b="1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успіху</a:t>
            </a:r>
            <a:endParaRPr lang="uk-UA" sz="5400" b="1" spc="50" dirty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FB_IMG_1574245103670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009" t="22830" r="22122"/>
          <a:stretch>
            <a:fillRect/>
          </a:stretch>
        </p:blipFill>
        <p:spPr bwMode="auto">
          <a:xfrm>
            <a:off x="714348" y="2285992"/>
            <a:ext cx="2808312" cy="3120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FFCC00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2368" y="5301208"/>
            <a:ext cx="37444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СУМА ПРАЦЬОВИТОСТІ, ПРАГНЕННЯ ДО  ЗВЕРШЕНЬ ТА ВЕЗІННЯ!</a:t>
            </a:r>
          </a:p>
          <a:p>
            <a:r>
              <a:rPr lang="ru-RU" dirty="0"/>
              <a:t>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857232"/>
            <a:ext cx="3229666" cy="12618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b="1" i="1" dirty="0" smtClean="0"/>
              <a:t>Тарасенко </a:t>
            </a:r>
          </a:p>
          <a:p>
            <a:pPr algn="ctr"/>
            <a:r>
              <a:rPr lang="uk-UA" sz="2800" b="1" i="1" dirty="0" smtClean="0"/>
              <a:t>Олена Миколаївна,</a:t>
            </a:r>
          </a:p>
          <a:p>
            <a:pPr algn="ctr"/>
            <a:r>
              <a:rPr lang="uk-UA" sz="2000" b="1" i="1" dirty="0" smtClean="0"/>
              <a:t>вчитель хімії</a:t>
            </a:r>
            <a:endParaRPr lang="uk-UA" sz="2000" dirty="0"/>
          </a:p>
        </p:txBody>
      </p:sp>
      <p:pic>
        <p:nvPicPr>
          <p:cNvPr id="1027" name="Picture 3" descr="FB_IMG_1574242055082"/>
          <p:cNvPicPr>
            <a:picLocks noChangeAspect="1" noChangeArrowheads="1"/>
          </p:cNvPicPr>
          <p:nvPr/>
        </p:nvPicPr>
        <p:blipFill rotWithShape="1">
          <a:blip r:embed="rId3" cstate="print">
            <a:lum contras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848" b="7215"/>
          <a:stretch/>
        </p:blipFill>
        <p:spPr bwMode="auto">
          <a:xfrm>
            <a:off x="5500694" y="2214554"/>
            <a:ext cx="2934642" cy="3399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FFCC00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357686" y="5786454"/>
            <a:ext cx="4572000" cy="67710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УСПІХ = МЕТА + УПЕВНЕНІСТЬ + ПРАЦЯ </a:t>
            </a:r>
          </a:p>
          <a:p>
            <a:r>
              <a:rPr lang="uk-UA" dirty="0"/>
              <a:t> 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072066" y="857232"/>
            <a:ext cx="3561873" cy="12618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b="1" i="1" dirty="0" err="1" smtClean="0"/>
              <a:t>Гнилуша</a:t>
            </a:r>
            <a:r>
              <a:rPr lang="uk-UA" sz="2800" b="1" i="1" dirty="0" smtClean="0"/>
              <a:t> </a:t>
            </a:r>
          </a:p>
          <a:p>
            <a:pPr algn="ctr"/>
            <a:r>
              <a:rPr lang="uk-UA" sz="2800" b="1" i="1" dirty="0" smtClean="0"/>
              <a:t>Лілія Володимирівна,</a:t>
            </a:r>
          </a:p>
          <a:p>
            <a:pPr algn="ctr"/>
            <a:r>
              <a:rPr lang="uk-UA" sz="2000" b="1" i="1" dirty="0" smtClean="0"/>
              <a:t>вчитель математики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xmlns="" val="332329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79712" y="0"/>
            <a:ext cx="49758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Формула </a:t>
            </a:r>
            <a:r>
              <a:rPr lang="uk-UA" sz="5400" b="1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успіху</a:t>
            </a:r>
            <a:endParaRPr lang="uk-UA" sz="5400" b="1" spc="50" dirty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2368" y="5301208"/>
            <a:ext cx="374441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ТАЛАНТ + ЗДІБНОСТІ х ЗУСИЛЛЯ + НАПОЛЕГЛИВІСТЬ = УСПІХ. </a:t>
            </a:r>
          </a:p>
          <a:p>
            <a:r>
              <a:rPr lang="ru-RU" dirty="0"/>
              <a:t>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857232"/>
            <a:ext cx="45720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i="1" dirty="0" smtClean="0"/>
              <a:t>Титаренко </a:t>
            </a:r>
          </a:p>
          <a:p>
            <a:pPr algn="ctr"/>
            <a:r>
              <a:rPr lang="uk-UA" sz="2800" b="1" i="1" dirty="0" err="1" smtClean="0"/>
              <a:t>Альона</a:t>
            </a:r>
            <a:r>
              <a:rPr lang="uk-UA" sz="2800" b="1" i="1" dirty="0" smtClean="0"/>
              <a:t> Сергіївна,</a:t>
            </a:r>
          </a:p>
          <a:p>
            <a:pPr algn="ctr"/>
            <a:r>
              <a:rPr lang="uk-UA" sz="2000" b="1" i="1" dirty="0" smtClean="0"/>
              <a:t>вчитель української мови</a:t>
            </a:r>
            <a:endParaRPr lang="uk-UA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357686" y="5643578"/>
            <a:ext cx="4572000" cy="98488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ТВОРИ СЕБЕ ІЗ СВОЇХ ДУМОК! </a:t>
            </a:r>
          </a:p>
          <a:p>
            <a:r>
              <a:rPr lang="ru-RU" sz="2000" dirty="0"/>
              <a:t> </a:t>
            </a:r>
          </a:p>
          <a:p>
            <a:r>
              <a:rPr lang="uk-UA" dirty="0"/>
              <a:t> 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714876" y="785794"/>
            <a:ext cx="414780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i="1" dirty="0" smtClean="0"/>
              <a:t>Сало </a:t>
            </a:r>
          </a:p>
          <a:p>
            <a:pPr algn="ctr"/>
            <a:r>
              <a:rPr lang="uk-UA" sz="2800" b="1" i="1" dirty="0" smtClean="0"/>
              <a:t>Алла Володимирівна,</a:t>
            </a:r>
          </a:p>
          <a:p>
            <a:pPr algn="ctr"/>
            <a:r>
              <a:rPr lang="uk-UA" sz="2000" b="1" i="1" dirty="0" smtClean="0"/>
              <a:t>вчитель трудового навчання</a:t>
            </a:r>
            <a:endParaRPr lang="uk-UA" sz="2000" dirty="0"/>
          </a:p>
        </p:txBody>
      </p:sp>
      <p:pic>
        <p:nvPicPr>
          <p:cNvPr id="2050" name="Picture 2" descr="FB_IMG_1573553385183"/>
          <p:cNvPicPr>
            <a:picLocks noChangeAspect="1" noChangeArrowheads="1"/>
          </p:cNvPicPr>
          <p:nvPr/>
        </p:nvPicPr>
        <p:blipFill>
          <a:blip r:embed="rId2">
            <a:lum bright="12000" contras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125"/>
          <a:stretch>
            <a:fillRect/>
          </a:stretch>
        </p:blipFill>
        <p:spPr bwMode="auto">
          <a:xfrm>
            <a:off x="5214942" y="2143116"/>
            <a:ext cx="2973857" cy="3070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FFCC00"/>
                  </a:outerShdw>
                </a:effectLst>
              </a14:hiddenEffects>
            </a:ext>
          </a:extLst>
        </p:spPr>
      </p:pic>
      <p:pic>
        <p:nvPicPr>
          <p:cNvPr id="2051" name="Picture 3" descr="41856951_1062207270624688_7358962553688424448_n"/>
          <p:cNvPicPr>
            <a:picLocks noChangeAspect="1" noChangeArrowheads="1"/>
          </p:cNvPicPr>
          <p:nvPr/>
        </p:nvPicPr>
        <p:blipFill>
          <a:blip r:embed="rId3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67"/>
          <a:stretch>
            <a:fillRect/>
          </a:stretch>
        </p:blipFill>
        <p:spPr bwMode="auto">
          <a:xfrm>
            <a:off x="345013" y="2204864"/>
            <a:ext cx="3499125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FFCC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0237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79712" y="0"/>
            <a:ext cx="49758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Формула </a:t>
            </a:r>
            <a:r>
              <a:rPr lang="uk-UA" sz="5400" b="1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успіху</a:t>
            </a:r>
            <a:endParaRPr lang="uk-UA" sz="5400" b="1" spc="50" dirty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2368" y="5301208"/>
            <a:ext cx="374441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ПРАЦЯ + НАПОЛЕГЛИВІСТЬ + ВІРА У СВОЇ СИЛИ  =  УСПІХ.</a:t>
            </a:r>
          </a:p>
          <a:p>
            <a:r>
              <a:rPr lang="ru-RU" dirty="0"/>
              <a:t>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786313" y="5085185"/>
            <a:ext cx="4044059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ЗАПОВНИТИ  СЕРЦЕ ЛЮБОВ’Ю; </a:t>
            </a:r>
            <a:endParaRPr lang="ru-RU" sz="2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РОЗУМ </a:t>
            </a: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 МЕТОЮ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;</a:t>
            </a:r>
          </a:p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РУКИ - РОБОТОЮ; </a:t>
            </a:r>
            <a:endParaRPr lang="ru-RU" sz="2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ПАМ’ЯТЬ </a:t>
            </a: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  ЗНАННЯМИ, </a:t>
            </a:r>
            <a:endParaRPr lang="ru-RU" sz="2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 </a:t>
            </a: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МАЙБУТНЄ 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– </a:t>
            </a: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НАДІЄЮ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!</a:t>
            </a:r>
            <a:r>
              <a:rPr lang="ru-RU" sz="2000" dirty="0"/>
              <a:t> </a:t>
            </a:r>
          </a:p>
          <a:p>
            <a:r>
              <a:rPr lang="uk-UA" dirty="0"/>
              <a:t> 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857752" y="785794"/>
            <a:ext cx="3417538" cy="12618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b="1" i="1" dirty="0" smtClean="0"/>
              <a:t>Коса </a:t>
            </a:r>
          </a:p>
          <a:p>
            <a:pPr algn="ctr"/>
            <a:r>
              <a:rPr lang="uk-UA" sz="2800" b="1" i="1" dirty="0" smtClean="0"/>
              <a:t>Тетяна Михайлівна,</a:t>
            </a:r>
          </a:p>
          <a:p>
            <a:pPr algn="ctr"/>
            <a:r>
              <a:rPr lang="uk-UA" sz="2000" b="1" i="1" dirty="0" smtClean="0"/>
              <a:t>вчитель англійської мови</a:t>
            </a:r>
            <a:endParaRPr lang="uk-UA" sz="20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57818" y="2071678"/>
            <a:ext cx="2520280" cy="3040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28596" y="714356"/>
            <a:ext cx="3675109" cy="12618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b="1" i="1" dirty="0" smtClean="0"/>
              <a:t>Литвякова</a:t>
            </a:r>
          </a:p>
          <a:p>
            <a:pPr algn="ctr"/>
            <a:r>
              <a:rPr lang="uk-UA" sz="2800" b="1" i="1" dirty="0" smtClean="0"/>
              <a:t>Наталія Вікторівна, </a:t>
            </a:r>
          </a:p>
          <a:p>
            <a:pPr algn="ctr"/>
            <a:r>
              <a:rPr lang="uk-UA" sz="2000" b="1" i="1" dirty="0" smtClean="0"/>
              <a:t>вчитель фізики, інформатики</a:t>
            </a:r>
          </a:p>
        </p:txBody>
      </p:sp>
      <p:pic>
        <p:nvPicPr>
          <p:cNvPr id="11" name="Picture 3" descr="O:\folder\домашнее\home\2019\15.02.2019\IMG_20190215_10195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294" b="15142"/>
          <a:stretch/>
        </p:blipFill>
        <p:spPr bwMode="auto">
          <a:xfrm>
            <a:off x="857224" y="2214554"/>
            <a:ext cx="2632821" cy="278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6038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285728"/>
            <a:ext cx="764386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8000" b="1" dirty="0">
                <a:solidFill>
                  <a:srgbClr val="FF0000"/>
                </a:solidFill>
              </a:rPr>
              <a:t>У</a:t>
            </a:r>
            <a:r>
              <a:rPr lang="uk-UA" sz="8000" b="1" dirty="0"/>
              <a:t> </a:t>
            </a:r>
            <a:r>
              <a:rPr lang="uk-UA" sz="8000" b="1" dirty="0" smtClean="0"/>
              <a:t>- </a:t>
            </a:r>
            <a:r>
              <a:rPr lang="uk-UA" sz="8000" b="1" dirty="0">
                <a:solidFill>
                  <a:srgbClr val="7030A0"/>
                </a:solidFill>
              </a:rPr>
              <a:t>уміння</a:t>
            </a:r>
            <a:r>
              <a:rPr lang="uk-UA" sz="8000" b="1" dirty="0"/>
              <a:t/>
            </a:r>
            <a:br>
              <a:rPr lang="uk-UA" sz="8000" b="1" dirty="0"/>
            </a:br>
            <a:r>
              <a:rPr lang="uk-UA" sz="8000" b="1" dirty="0">
                <a:solidFill>
                  <a:srgbClr val="FF0000"/>
                </a:solidFill>
              </a:rPr>
              <a:t>С</a:t>
            </a:r>
            <a:r>
              <a:rPr lang="uk-UA" sz="8000" b="1" dirty="0"/>
              <a:t> - </a:t>
            </a:r>
            <a:r>
              <a:rPr lang="uk-UA" sz="8000" b="1" dirty="0">
                <a:solidFill>
                  <a:schemeClr val="tx2">
                    <a:lumMod val="75000"/>
                  </a:schemeClr>
                </a:solidFill>
              </a:rPr>
              <a:t>старанність</a:t>
            </a:r>
            <a:br>
              <a:rPr lang="uk-UA" sz="80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sz="8000" b="1" dirty="0">
                <a:solidFill>
                  <a:srgbClr val="FF0000"/>
                </a:solidFill>
              </a:rPr>
              <a:t>П</a:t>
            </a:r>
            <a:r>
              <a:rPr lang="uk-UA" sz="8000" b="1" dirty="0"/>
              <a:t> - </a:t>
            </a:r>
            <a:r>
              <a:rPr lang="uk-UA" sz="8000" b="1" dirty="0">
                <a:solidFill>
                  <a:schemeClr val="bg2">
                    <a:lumMod val="25000"/>
                  </a:schemeClr>
                </a:solidFill>
              </a:rPr>
              <a:t>потенціал</a:t>
            </a:r>
            <a:r>
              <a:rPr lang="uk-UA" sz="8000" b="1" dirty="0"/>
              <a:t/>
            </a:r>
            <a:br>
              <a:rPr lang="uk-UA" sz="8000" b="1" dirty="0"/>
            </a:br>
            <a:r>
              <a:rPr lang="uk-UA" sz="8000" b="1" dirty="0">
                <a:solidFill>
                  <a:srgbClr val="FF0000"/>
                </a:solidFill>
              </a:rPr>
              <a:t>І</a:t>
            </a:r>
            <a:r>
              <a:rPr lang="uk-UA" sz="8000" b="1" dirty="0"/>
              <a:t> -  </a:t>
            </a:r>
            <a:r>
              <a:rPr lang="uk-UA" sz="8000" b="1" dirty="0">
                <a:solidFill>
                  <a:srgbClr val="660066"/>
                </a:solidFill>
              </a:rPr>
              <a:t>інтелект</a:t>
            </a:r>
            <a:r>
              <a:rPr lang="uk-UA" sz="8000" b="1" dirty="0"/>
              <a:t/>
            </a:r>
            <a:br>
              <a:rPr lang="uk-UA" sz="8000" b="1" dirty="0"/>
            </a:br>
            <a:r>
              <a:rPr lang="uk-UA" sz="8000" b="1" dirty="0">
                <a:solidFill>
                  <a:srgbClr val="FF0000"/>
                </a:solidFill>
              </a:rPr>
              <a:t>Х</a:t>
            </a:r>
            <a:r>
              <a:rPr lang="uk-UA" sz="8000" b="1" dirty="0"/>
              <a:t> </a:t>
            </a:r>
            <a:r>
              <a:rPr lang="uk-UA" sz="8000" b="1" dirty="0" smtClean="0"/>
              <a:t>- </a:t>
            </a:r>
            <a:r>
              <a:rPr lang="uk-UA" sz="8000" b="1" dirty="0">
                <a:solidFill>
                  <a:srgbClr val="0000FF"/>
                </a:solidFill>
              </a:rPr>
              <a:t>характер</a:t>
            </a:r>
            <a:endParaRPr lang="ru-RU" sz="8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54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81293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Вітання для мам</a:t>
            </a:r>
            <a:endParaRPr lang="ru-RU" sz="5400" b="1" cap="none" spc="50" dirty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вітання для мам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127022" y="1214422"/>
            <a:ext cx="9271022" cy="521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650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Люпин4479196_1245232580900935578_n.jpg"/>
          <p:cNvPicPr>
            <a:picLocks noChangeAspect="1"/>
          </p:cNvPicPr>
          <p:nvPr/>
        </p:nvPicPr>
        <p:blipFill>
          <a:blip r:embed="rId2"/>
          <a:srcRect t="13978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000636"/>
            <a:ext cx="9144000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uk-UA" sz="4800" b="1" dirty="0" smtClean="0">
                <a:solidFill>
                  <a:schemeClr val="bg1"/>
                </a:solidFill>
              </a:rPr>
              <a:t>Ніколи не озирайся назад. Дивися </a:t>
            </a:r>
            <a:r>
              <a:rPr lang="uk-UA" sz="4800" b="1" dirty="0" smtClean="0">
                <a:solidFill>
                  <a:schemeClr val="bg1"/>
                </a:solidFill>
              </a:rPr>
              <a:t>з посмішкою </a:t>
            </a:r>
            <a:r>
              <a:rPr lang="uk-UA" sz="4800" b="1" dirty="0" smtClean="0">
                <a:solidFill>
                  <a:schemeClr val="bg1"/>
                </a:solidFill>
              </a:rPr>
              <a:t>у майбутнє. </a:t>
            </a:r>
            <a:endParaRPr lang="ru-RU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зображення_viber_2021-09-01_21-35-31-6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6011614"/>
            <a:ext cx="9144000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000" b="1" spc="50" dirty="0" smtClean="0">
                <a:ln w="11430"/>
                <a:solidFill>
                  <a:srgbClr val="FC1604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Завтра знову буде новий день!</a:t>
            </a:r>
            <a:endParaRPr lang="ru-RU" sz="5000" b="1" spc="50" dirty="0" smtClean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uk-UA" sz="5400" b="1" spc="50" dirty="0">
              <a:ln w="11430"/>
              <a:solidFill>
                <a:srgbClr val="FC1604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242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815</TotalTime>
  <Words>444</Words>
  <Application>Microsoft Office PowerPoint</Application>
  <PresentationFormat>Экран (4:3)</PresentationFormat>
  <Paragraphs>122</Paragraphs>
  <Slides>22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k1</cp:lastModifiedBy>
  <cp:revision>64</cp:revision>
  <dcterms:created xsi:type="dcterms:W3CDTF">2020-03-04T21:34:01Z</dcterms:created>
  <dcterms:modified xsi:type="dcterms:W3CDTF">2021-10-05T17:10:14Z</dcterms:modified>
</cp:coreProperties>
</file>