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4630400" cy="8229600"/>
  <p:notesSz cx="8229600" cy="146304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ource Sans Pro" panose="020B0503030403020204" pitchFamily="34" charset="0"/>
      <p:regular r:id="rId1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1" d="100"/>
          <a:sy n="71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5120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EDED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EDED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EDED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EDED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EDED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EDED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EDED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EDED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50198" y="2858214"/>
            <a:ext cx="7416403" cy="14025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b="1" kern="0" spc="-44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Безпека під час зимових свят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6350198" y="4630936"/>
            <a:ext cx="7416403" cy="740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Зимові свята - це час радості та святкування. Однак, важливо пам'ятати про безпеку, особливо коли йдеться про маленьких дітей.</a:t>
            </a:r>
            <a:endParaRPr lang="en-US" sz="19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E8EB9E0-28BC-46D2-872D-CFF5B315ECBC}"/>
              </a:ext>
            </a:extLst>
          </p:cNvPr>
          <p:cNvSpPr/>
          <p:nvPr/>
        </p:nvSpPr>
        <p:spPr>
          <a:xfrm>
            <a:off x="12607962" y="7616414"/>
            <a:ext cx="1914861" cy="5593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3798" y="2675692"/>
            <a:ext cx="10902315" cy="701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b="1" kern="0" spc="-44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Загальні правила безпеки для дітей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863798" y="3993952"/>
            <a:ext cx="2804874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Нагляд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863798" y="4591407"/>
            <a:ext cx="6150293" cy="740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Ніколи не залишайте дітей без нагляду, особливо біля вогню, гарячих напоїв, або гострих предметів.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7623929" y="3993952"/>
            <a:ext cx="2804874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Доступність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623929" y="4591407"/>
            <a:ext cx="6150293" cy="740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Зберігайте небезпечні предмети (лікарські засоби, миючі засоби, гострі ножі) поза досяжністю дітей.</a:t>
            </a:r>
            <a:endParaRPr lang="en-US" sz="19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422459B-B550-490B-927A-150C7E444E36}"/>
              </a:ext>
            </a:extLst>
          </p:cNvPr>
          <p:cNvSpPr/>
          <p:nvPr/>
        </p:nvSpPr>
        <p:spPr>
          <a:xfrm>
            <a:off x="12672508" y="7632550"/>
            <a:ext cx="1871831" cy="5970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63798" y="817126"/>
            <a:ext cx="7416403" cy="14025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b="1" kern="0" spc="-44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Безпека при прикрашанні будинку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863798" y="2589848"/>
            <a:ext cx="3584853" cy="2843093"/>
          </a:xfrm>
          <a:prstGeom prst="roundRect">
            <a:avLst>
              <a:gd name="adj" fmla="val 1302"/>
            </a:avLst>
          </a:prstGeom>
          <a:solidFill>
            <a:srgbClr val="F2EEEE"/>
          </a:solidFill>
          <a:ln/>
        </p:spPr>
      </p:sp>
      <p:sp>
        <p:nvSpPr>
          <p:cNvPr id="5" name="Text 2"/>
          <p:cNvSpPr/>
          <p:nvPr/>
        </p:nvSpPr>
        <p:spPr>
          <a:xfrm>
            <a:off x="1110615" y="2836664"/>
            <a:ext cx="2804874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Світло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110615" y="3335298"/>
            <a:ext cx="3091220" cy="14806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Використовуйте тільки безпечні лампочки і переконайтеся, що гірлянди мають сертифікат.</a:t>
            </a:r>
            <a:endParaRPr lang="en-US" sz="1900" dirty="0"/>
          </a:p>
        </p:txBody>
      </p:sp>
      <p:sp>
        <p:nvSpPr>
          <p:cNvPr id="7" name="Shape 4"/>
          <p:cNvSpPr/>
          <p:nvPr/>
        </p:nvSpPr>
        <p:spPr>
          <a:xfrm>
            <a:off x="4695468" y="2589848"/>
            <a:ext cx="3584853" cy="2843093"/>
          </a:xfrm>
          <a:prstGeom prst="roundRect">
            <a:avLst>
              <a:gd name="adj" fmla="val 1302"/>
            </a:avLst>
          </a:prstGeom>
          <a:solidFill>
            <a:srgbClr val="F2EEEE"/>
          </a:solidFill>
          <a:ln/>
        </p:spPr>
      </p:sp>
      <p:sp>
        <p:nvSpPr>
          <p:cNvPr id="8" name="Text 5"/>
          <p:cNvSpPr/>
          <p:nvPr/>
        </p:nvSpPr>
        <p:spPr>
          <a:xfrm>
            <a:off x="4942284" y="2836664"/>
            <a:ext cx="2804874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Матеріали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42284" y="3335298"/>
            <a:ext cx="3091220" cy="18508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Не використовуйте легкозаймисті матеріали для прикрашання (вату, папір). Вибирайте негорючі прикраси.</a:t>
            </a:r>
            <a:endParaRPr lang="en-US" sz="1900" dirty="0"/>
          </a:p>
        </p:txBody>
      </p:sp>
      <p:sp>
        <p:nvSpPr>
          <p:cNvPr id="10" name="Shape 7"/>
          <p:cNvSpPr/>
          <p:nvPr/>
        </p:nvSpPr>
        <p:spPr>
          <a:xfrm>
            <a:off x="863798" y="5679758"/>
            <a:ext cx="7416403" cy="1732598"/>
          </a:xfrm>
          <a:prstGeom prst="roundRect">
            <a:avLst>
              <a:gd name="adj" fmla="val 2137"/>
            </a:avLst>
          </a:prstGeom>
          <a:solidFill>
            <a:srgbClr val="F2EEEE"/>
          </a:solidFill>
          <a:ln/>
        </p:spPr>
      </p:sp>
      <p:sp>
        <p:nvSpPr>
          <p:cNvPr id="11" name="Text 8"/>
          <p:cNvSpPr/>
          <p:nvPr/>
        </p:nvSpPr>
        <p:spPr>
          <a:xfrm>
            <a:off x="1110615" y="5926574"/>
            <a:ext cx="2804874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Розташування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110615" y="6425208"/>
            <a:ext cx="6922770" cy="740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Не ставте ялинку біля радіаторів, камінів, або інших джерел тепла.</a:t>
            </a:r>
            <a:endParaRPr lang="en-US" sz="1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50198" y="735925"/>
            <a:ext cx="7095411" cy="701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b="1" kern="0" spc="-44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Запобігання отруєнням</a:t>
            </a:r>
            <a:endParaRPr lang="en-US" sz="44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198" y="1807369"/>
            <a:ext cx="616982" cy="61698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350198" y="2671167"/>
            <a:ext cx="2804874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Ліки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350198" y="3169801"/>
            <a:ext cx="3523059" cy="740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Зберігайте всі лікарські засоби в недоступному для дітей місці.</a:t>
            </a:r>
            <a:endParaRPr lang="en-US" sz="19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43423" y="1807369"/>
            <a:ext cx="616982" cy="61698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43423" y="2671167"/>
            <a:ext cx="2804874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Хімія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10243423" y="3169801"/>
            <a:ext cx="3523178" cy="11104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Зберігайте всі миючі засоби та побутову хімію в окремому місці, поза досяжністю дітей.</a:t>
            </a:r>
            <a:endParaRPr lang="en-US" sz="19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0198" y="5020747"/>
            <a:ext cx="616982" cy="61698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350198" y="5884545"/>
            <a:ext cx="2804874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Їжа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6350198" y="6383179"/>
            <a:ext cx="3523059" cy="11104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Перевіряйте термін придатності їжі і не давайте дітям зіпсовані продукти.</a:t>
            </a:r>
            <a:endParaRPr lang="en-US" sz="190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95B7912-E66F-4D01-B606-752017C2BF13}"/>
              </a:ext>
            </a:extLst>
          </p:cNvPr>
          <p:cNvSpPr/>
          <p:nvPr/>
        </p:nvSpPr>
        <p:spPr>
          <a:xfrm>
            <a:off x="12823115" y="7734748"/>
            <a:ext cx="1731981" cy="4195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50198" y="733306"/>
            <a:ext cx="5609749" cy="701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b="1" kern="0" spc="-44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Безпека на вулиці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6705124" y="1804749"/>
            <a:ext cx="30480" cy="5691426"/>
          </a:xfrm>
          <a:prstGeom prst="roundRect">
            <a:avLst>
              <a:gd name="adj" fmla="val 121472"/>
            </a:avLst>
          </a:prstGeom>
          <a:solidFill>
            <a:srgbClr val="D8D4D4"/>
          </a:solidFill>
          <a:ln/>
        </p:spPr>
      </p:sp>
      <p:sp>
        <p:nvSpPr>
          <p:cNvPr id="5" name="Shape 2"/>
          <p:cNvSpPr/>
          <p:nvPr/>
        </p:nvSpPr>
        <p:spPr>
          <a:xfrm>
            <a:off x="6967537" y="2344817"/>
            <a:ext cx="863798" cy="30480"/>
          </a:xfrm>
          <a:prstGeom prst="roundRect">
            <a:avLst>
              <a:gd name="adj" fmla="val 121472"/>
            </a:avLst>
          </a:prstGeom>
          <a:solidFill>
            <a:srgbClr val="D8D4D4"/>
          </a:solidFill>
          <a:ln/>
        </p:spPr>
      </p:sp>
      <p:sp>
        <p:nvSpPr>
          <p:cNvPr id="6" name="Shape 3"/>
          <p:cNvSpPr/>
          <p:nvPr/>
        </p:nvSpPr>
        <p:spPr>
          <a:xfrm>
            <a:off x="6442710" y="2082403"/>
            <a:ext cx="555308" cy="555308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sp>
        <p:nvSpPr>
          <p:cNvPr id="7" name="Text 4"/>
          <p:cNvSpPr/>
          <p:nvPr/>
        </p:nvSpPr>
        <p:spPr>
          <a:xfrm>
            <a:off x="6656070" y="2191703"/>
            <a:ext cx="128588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kern="0" spc="-27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8077914" y="2051566"/>
            <a:ext cx="2804874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Одяг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8077914" y="2550200"/>
            <a:ext cx="5688687" cy="740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Одягайте дітей у теплий одяг, шапку, рукавички, шарф.</a:t>
            </a:r>
            <a:endParaRPr lang="en-US" sz="1900" dirty="0"/>
          </a:p>
        </p:txBody>
      </p:sp>
      <p:sp>
        <p:nvSpPr>
          <p:cNvPr id="10" name="Shape 7"/>
          <p:cNvSpPr/>
          <p:nvPr/>
        </p:nvSpPr>
        <p:spPr>
          <a:xfrm>
            <a:off x="6967537" y="4324231"/>
            <a:ext cx="863798" cy="30480"/>
          </a:xfrm>
          <a:prstGeom prst="roundRect">
            <a:avLst>
              <a:gd name="adj" fmla="val 121472"/>
            </a:avLst>
          </a:prstGeom>
          <a:solidFill>
            <a:srgbClr val="D8D4D4"/>
          </a:solidFill>
          <a:ln/>
        </p:spPr>
      </p:sp>
      <p:sp>
        <p:nvSpPr>
          <p:cNvPr id="11" name="Shape 8"/>
          <p:cNvSpPr/>
          <p:nvPr/>
        </p:nvSpPr>
        <p:spPr>
          <a:xfrm>
            <a:off x="6442710" y="4061817"/>
            <a:ext cx="555308" cy="555308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sp>
        <p:nvSpPr>
          <p:cNvPr id="12" name="Text 9"/>
          <p:cNvSpPr/>
          <p:nvPr/>
        </p:nvSpPr>
        <p:spPr>
          <a:xfrm>
            <a:off x="6622733" y="4171117"/>
            <a:ext cx="195263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kern="0" spc="-27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2</a:t>
            </a:r>
            <a:endParaRPr lang="en-US" sz="2650" dirty="0"/>
          </a:p>
        </p:txBody>
      </p:sp>
      <p:sp>
        <p:nvSpPr>
          <p:cNvPr id="13" name="Text 10"/>
          <p:cNvSpPr/>
          <p:nvPr/>
        </p:nvSpPr>
        <p:spPr>
          <a:xfrm>
            <a:off x="8077914" y="4030980"/>
            <a:ext cx="2804874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Дорога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8077914" y="4529614"/>
            <a:ext cx="5688687" cy="740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Переходьте дорогу тільки на зелене світло, тримайте дітей за руку.</a:t>
            </a:r>
            <a:endParaRPr lang="en-US" sz="1900" dirty="0"/>
          </a:p>
        </p:txBody>
      </p:sp>
      <p:sp>
        <p:nvSpPr>
          <p:cNvPr id="15" name="Shape 12"/>
          <p:cNvSpPr/>
          <p:nvPr/>
        </p:nvSpPr>
        <p:spPr>
          <a:xfrm>
            <a:off x="6967537" y="6303645"/>
            <a:ext cx="863798" cy="30480"/>
          </a:xfrm>
          <a:prstGeom prst="roundRect">
            <a:avLst>
              <a:gd name="adj" fmla="val 121472"/>
            </a:avLst>
          </a:prstGeom>
          <a:solidFill>
            <a:srgbClr val="D8D4D4"/>
          </a:solidFill>
          <a:ln/>
        </p:spPr>
      </p:sp>
      <p:sp>
        <p:nvSpPr>
          <p:cNvPr id="16" name="Shape 13"/>
          <p:cNvSpPr/>
          <p:nvPr/>
        </p:nvSpPr>
        <p:spPr>
          <a:xfrm>
            <a:off x="6442710" y="6041231"/>
            <a:ext cx="555308" cy="555308"/>
          </a:xfrm>
          <a:prstGeom prst="roundRect">
            <a:avLst>
              <a:gd name="adj" fmla="val 6667"/>
            </a:avLst>
          </a:prstGeom>
          <a:solidFill>
            <a:srgbClr val="F2EEEE"/>
          </a:solidFill>
          <a:ln/>
        </p:spPr>
      </p:sp>
      <p:sp>
        <p:nvSpPr>
          <p:cNvPr id="17" name="Text 14"/>
          <p:cNvSpPr/>
          <p:nvPr/>
        </p:nvSpPr>
        <p:spPr>
          <a:xfrm>
            <a:off x="6622375" y="6150531"/>
            <a:ext cx="195858" cy="336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kern="0" spc="-27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3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8077914" y="6010394"/>
            <a:ext cx="2804874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Обережність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8077914" y="6509028"/>
            <a:ext cx="5688687" cy="740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Нагадуйте дітям про небезпеку льоду і снігу. Не дозволяйте гратися біля водойм.</a:t>
            </a:r>
            <a:endParaRPr lang="en-US" sz="1900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E4552862-9772-4FFD-A1EB-0BBE984FFF2F}"/>
              </a:ext>
            </a:extLst>
          </p:cNvPr>
          <p:cNvSpPr/>
          <p:nvPr/>
        </p:nvSpPr>
        <p:spPr>
          <a:xfrm>
            <a:off x="12758569" y="7702475"/>
            <a:ext cx="1785770" cy="441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3906" y="667464"/>
            <a:ext cx="7596187" cy="12563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900"/>
              </a:lnSpc>
              <a:buNone/>
            </a:pPr>
            <a:r>
              <a:rPr lang="en-US" sz="3950" b="1" kern="0" spc="-40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Безпека при використанні феєрверків та хлопавок</a:t>
            </a:r>
            <a:endParaRPr lang="en-US" sz="39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906" y="2255401"/>
            <a:ext cx="1105495" cy="176891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10991" y="2476500"/>
            <a:ext cx="2512695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kern="0" spc="-20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Нагляд</a:t>
            </a:r>
            <a:endParaRPr lang="en-US" sz="1950" dirty="0"/>
          </a:p>
        </p:txBody>
      </p:sp>
      <p:sp>
        <p:nvSpPr>
          <p:cNvPr id="6" name="Text 2"/>
          <p:cNvSpPr/>
          <p:nvPr/>
        </p:nvSpPr>
        <p:spPr>
          <a:xfrm>
            <a:off x="2210991" y="2923103"/>
            <a:ext cx="6159103" cy="6631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7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Ніколи не дозволяйте дітям користуватися феєрверками самостійно.</a:t>
            </a:r>
            <a:endParaRPr lang="en-US" sz="17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906" y="4024312"/>
            <a:ext cx="1105495" cy="176891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10991" y="4245412"/>
            <a:ext cx="2512695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kern="0" spc="-20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Відстань</a:t>
            </a:r>
            <a:endParaRPr lang="en-US" sz="1950" dirty="0"/>
          </a:p>
        </p:txBody>
      </p:sp>
      <p:sp>
        <p:nvSpPr>
          <p:cNvPr id="9" name="Text 4"/>
          <p:cNvSpPr/>
          <p:nvPr/>
        </p:nvSpPr>
        <p:spPr>
          <a:xfrm>
            <a:off x="2210991" y="4692015"/>
            <a:ext cx="6159103" cy="3315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7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Відійдіть на безпечну відстань від місця запуску феєрверків.</a:t>
            </a:r>
            <a:endParaRPr lang="en-US" sz="17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3906" y="5793224"/>
            <a:ext cx="1105495" cy="176891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210991" y="6014323"/>
            <a:ext cx="2512695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kern="0" spc="-20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Заходи</a:t>
            </a:r>
            <a:endParaRPr lang="en-US" sz="1950" dirty="0"/>
          </a:p>
        </p:txBody>
      </p:sp>
      <p:sp>
        <p:nvSpPr>
          <p:cNvPr id="12" name="Text 6"/>
          <p:cNvSpPr/>
          <p:nvPr/>
        </p:nvSpPr>
        <p:spPr>
          <a:xfrm>
            <a:off x="2210991" y="6460927"/>
            <a:ext cx="6159103" cy="6631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7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Використовуйте феєрверки тільки на відкритому просторі, далеко від легкозаймистих предметів.</a:t>
            </a:r>
            <a:endParaRPr lang="en-US" sz="1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3798" y="1411962"/>
            <a:ext cx="12629317" cy="701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b="1" kern="0" spc="-44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Перша допомога при нещасних випадках</a:t>
            </a:r>
            <a:endParaRPr lang="en-US" sz="44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4902" y="2606873"/>
            <a:ext cx="2128957" cy="136243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030385" y="3223974"/>
            <a:ext cx="117872" cy="4626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600"/>
              </a:lnSpc>
              <a:buNone/>
            </a:pPr>
            <a:r>
              <a:rPr lang="en-US" sz="2400" b="1" kern="0" spc="-24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1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5400675" y="3112770"/>
            <a:ext cx="1188958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Дзвінок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5215533" y="3984903"/>
            <a:ext cx="8489394" cy="15240"/>
          </a:xfrm>
          <a:prstGeom prst="roundRect">
            <a:avLst>
              <a:gd name="adj" fmla="val 242945"/>
            </a:avLst>
          </a:prstGeom>
          <a:solidFill>
            <a:srgbClr val="D8D4D4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0483" y="4030980"/>
            <a:ext cx="4257913" cy="136243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999905" y="4480798"/>
            <a:ext cx="178951" cy="4626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600"/>
              </a:lnSpc>
              <a:buNone/>
            </a:pPr>
            <a:r>
              <a:rPr lang="en-US" sz="2400" b="1" kern="0" spc="-24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2</a:t>
            </a:r>
            <a:endParaRPr lang="en-US" sz="2400" dirty="0"/>
          </a:p>
        </p:txBody>
      </p:sp>
      <p:sp>
        <p:nvSpPr>
          <p:cNvPr id="9" name="Text 5"/>
          <p:cNvSpPr/>
          <p:nvPr/>
        </p:nvSpPr>
        <p:spPr>
          <a:xfrm>
            <a:off x="6465213" y="4277797"/>
            <a:ext cx="2804874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Оцінка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6465213" y="4776430"/>
            <a:ext cx="3859649" cy="3701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Переконайтеся, що місце безпечне.</a:t>
            </a:r>
            <a:endParaRPr lang="en-US" sz="1900" dirty="0"/>
          </a:p>
        </p:txBody>
      </p:sp>
      <p:sp>
        <p:nvSpPr>
          <p:cNvPr id="11" name="Shape 7"/>
          <p:cNvSpPr/>
          <p:nvPr/>
        </p:nvSpPr>
        <p:spPr>
          <a:xfrm>
            <a:off x="6280071" y="5409009"/>
            <a:ext cx="7424857" cy="15240"/>
          </a:xfrm>
          <a:prstGeom prst="roundRect">
            <a:avLst>
              <a:gd name="adj" fmla="val 242945"/>
            </a:avLst>
          </a:prstGeom>
          <a:solidFill>
            <a:srgbClr val="D8D4D4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5945" y="5455087"/>
            <a:ext cx="6386870" cy="1362432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3999548" y="5904905"/>
            <a:ext cx="179546" cy="4626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600"/>
              </a:lnSpc>
              <a:buNone/>
            </a:pPr>
            <a:r>
              <a:rPr lang="en-US" sz="2400" b="1" kern="0" spc="-24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3</a:t>
            </a:r>
            <a:endParaRPr lang="en-US" sz="2400" dirty="0"/>
          </a:p>
        </p:txBody>
      </p:sp>
      <p:sp>
        <p:nvSpPr>
          <p:cNvPr id="14" name="Text 9"/>
          <p:cNvSpPr/>
          <p:nvPr/>
        </p:nvSpPr>
        <p:spPr>
          <a:xfrm>
            <a:off x="7529632" y="5701903"/>
            <a:ext cx="2804874" cy="350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kern="0" spc="-22" dirty="0">
                <a:solidFill>
                  <a:srgbClr val="3D3838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Дії</a:t>
            </a:r>
            <a:endParaRPr lang="en-US" sz="2200" dirty="0"/>
          </a:p>
        </p:txBody>
      </p:sp>
      <p:sp>
        <p:nvSpPr>
          <p:cNvPr id="15" name="Text 10"/>
          <p:cNvSpPr/>
          <p:nvPr/>
        </p:nvSpPr>
        <p:spPr>
          <a:xfrm>
            <a:off x="7529632" y="6200537"/>
            <a:ext cx="4823222" cy="3701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Надайте першу допомогу, якщо це можливо.</a:t>
            </a:r>
            <a:endParaRPr lang="en-US" sz="1900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545EA9E9-45AD-430F-BA77-6F1E8589211D}"/>
              </a:ext>
            </a:extLst>
          </p:cNvPr>
          <p:cNvSpPr/>
          <p:nvPr/>
        </p:nvSpPr>
        <p:spPr>
          <a:xfrm>
            <a:off x="12521901" y="7487322"/>
            <a:ext cx="2108499" cy="727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63798" y="3023830"/>
            <a:ext cx="5609749" cy="701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b="1" kern="0" spc="-44" dirty="0">
                <a:solidFill>
                  <a:srgbClr val="000000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Рекомендації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863798" y="4095274"/>
            <a:ext cx="7416403" cy="11104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1900" dirty="0">
                <a:solidFill>
                  <a:srgbClr val="3D3838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Пам'ятайте, що безпека - це пріоритет. Дотримуйтесь цих рекомендацій, щоб зробити зимові свята безпечними для вас та ваших дітей.</a:t>
            </a:r>
            <a:endParaRPr lang="en-US" sz="1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300</Words>
  <Application>Microsoft Office PowerPoint</Application>
  <PresentationFormat>Произвольный</PresentationFormat>
  <Paragraphs>57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Source Sans Pro</vt:lpstr>
      <vt:lpstr>Montserrat Bold</vt:lpstr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Lenovo</cp:lastModifiedBy>
  <cp:revision>2</cp:revision>
  <dcterms:created xsi:type="dcterms:W3CDTF">2024-12-22T20:41:33Z</dcterms:created>
  <dcterms:modified xsi:type="dcterms:W3CDTF">2024-12-22T20:45:16Z</dcterms:modified>
</cp:coreProperties>
</file>