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321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D5829E-4562-3322-E123-E52F3905F5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66C53D07-9B2C-F0A9-5E85-126B763220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8025996-37A1-78C2-2D0F-63709A328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2F4290A-DEB4-CF89-17FE-4B82A2C79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30AFB7E-C532-75F5-4AE4-AC3A60B1A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6622259"/>
      </p:ext>
    </p:extLst>
  </p:cSld>
  <p:clrMapOvr>
    <a:masterClrMapping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17757D-E6E2-05A4-7F54-57BD3AD3C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D4683F1-199E-A840-C76F-B0A58E6491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8478D7E-0B72-7A36-7436-022C49C68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9C66D86-4848-E6FC-4BDA-1BDEE211D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17969F8-62D2-01B8-D865-47187DADE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2218799"/>
      </p:ext>
    </p:extLst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592578-E748-E1B8-A69C-ACEFF6527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7801A55-B474-B0F2-024E-2EC0DE8C92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8581260-BF4D-FB71-B643-201A61426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5DD64F5-73D2-D0FF-42CE-10AA7FEEC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36967AA-09EC-B61D-F205-6607F607C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3208289"/>
      </p:ext>
    </p:extLst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4EFE48-9613-2814-1962-613DDF74A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432079F-81F1-D74C-7F9C-0E021A5DC3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DBE30733-A921-89ED-533B-212897662C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86E703FA-D36B-7230-0B6F-82F40762B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5C7A8FB-7D11-5351-8345-9E57E3BFB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5C98892-6C85-95C0-6FF1-B23973007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30887206"/>
      </p:ext>
    </p:extLst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9082E4-A7A5-256E-2628-8BDB72344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D43876E-5686-FA9F-DF41-D53D04413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1C3E4F3-3450-875D-837D-D19B972560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BD619E5-8881-C17A-0B75-72CB02164C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8EA1BD76-295E-D183-BAE3-D74AC80C5F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29A15C0E-2D32-BCA0-C581-439260C29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47B805C-372B-A52B-E3FB-4D281C4C0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8183589D-2EE5-75A9-E205-E704099E5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0439095"/>
      </p:ext>
    </p:extLst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EC5244-5E09-220C-2A93-F19013097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6763FA6-8D60-0297-AC18-4AFB0B725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2DBCF92-7888-D58E-A3D2-3397063FE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31E4C269-1B8B-D1D8-EB05-7BA3AC820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2198488"/>
      </p:ext>
    </p:extLst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44CC667-AA3A-70FF-B1FA-15504CA1C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FE3C073-0F31-8FF2-D838-DA8B0AFAD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68D18D2-0ABA-22D2-471F-25CFC2C96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9574193"/>
      </p:ext>
    </p:extLst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B9D086-7C85-DA7B-496C-53E045C20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C71B968-C887-893F-E031-C89A8E099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08598D2F-B379-217D-8989-AEEF138588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B1DA98E-FBF2-1FE3-2B55-89F04B570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FC21D12-B202-C17A-F0CE-419012736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F860E7A-2974-2540-9D9A-F5C4BD07D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1043959"/>
      </p:ext>
    </p:extLst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28F57E-A61C-D1AC-222D-F7EA09E1B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4F089F06-7A37-0F6F-CCD7-FB75E844B0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01E6AB7-B8CA-7B29-5E76-417D1DB924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B7159F-48BC-2991-50EA-9AC604031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E642282-3FD6-7F57-346A-B3354D960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1912154-F0C0-D061-2B9B-BE2AEE78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948031"/>
      </p:ext>
    </p:extLst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A34BE2-CDCE-C081-5F19-4DBA37D63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362794B-ADE4-8272-51CD-9F02CEC7C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6BB7A02-0D2A-37D8-E292-8C50D12D6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F34AACE-4017-CFC1-44AD-6C49B56BF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0F6B83B-B95D-D09D-6427-62BA4E2DD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4111592"/>
      </p:ext>
    </p:extLst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6B019BBD-C97A-BA1E-B596-7A8620BC42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4FBDE5C-9B6A-C65F-F69F-CA8849FBD4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C2E4974-43E9-0C8C-4BC1-A80B51FEC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584371E-B2D5-2390-71FE-553E00289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B08ACED-FD65-BBD7-141D-028C3482A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3515979"/>
      </p:ext>
    </p:extLst>
  </p:cSld>
  <p:clrMapOvr>
    <a:masterClrMapping/>
  </p:clrMapOvr>
  <p:transition spd="slow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868FB98A-B02C-2913-29BF-75746B3DA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7AE91A9-ED07-BBF8-A46C-AFDB44C19A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30B7F9C-71B2-C498-2BFA-F0013DC482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F932D3F-479A-05EE-9FB9-B11AFAA8D0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B98BA47-079C-B042-1B3E-FB944D91E7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398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microsoft.com/office/2007/relationships/hdphoto" Target="../media/hdphoto2.wd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openxmlformats.org/officeDocument/2006/relationships/hyperlink" Target="https://youtu.be/D7uuWeAqfmE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youtu.be/D7uuWeAqfmE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9.jpeg"/><Relationship Id="rId11" Type="http://schemas.openxmlformats.org/officeDocument/2006/relationships/image" Target="../media/image6.png"/><Relationship Id="rId5" Type="http://schemas.microsoft.com/office/2007/relationships/hdphoto" Target="../media/hdphoto4.wdp"/><Relationship Id="rId10" Type="http://schemas.openxmlformats.org/officeDocument/2006/relationships/hyperlink" Target="https://youtu.be/D7uuWeAqfmE" TargetMode="External"/><Relationship Id="rId4" Type="http://schemas.openxmlformats.org/officeDocument/2006/relationships/image" Target="../media/image8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D7uuWeAqfmE" TargetMode="External"/><Relationship Id="rId3" Type="http://schemas.microsoft.com/office/2007/relationships/hdphoto" Target="../media/hdphoto5.wdp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microsoft.com/office/2007/relationships/hdphoto" Target="../media/hdphoto6.wdp"/><Relationship Id="rId4" Type="http://schemas.openxmlformats.org/officeDocument/2006/relationships/image" Target="../media/image13.pn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D7uuWeAqfmE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8.wdp"/><Relationship Id="rId7" Type="http://schemas.openxmlformats.org/officeDocument/2006/relationships/hyperlink" Target="https://youtu.be/D7uuWeAqfmE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microsoft.com/office/2007/relationships/hdphoto" Target="../media/hdphoto9.wdp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youtu.be/D7uuWeAqfm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F6657F-471F-85AF-B924-051C814006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7828" y="7145"/>
            <a:ext cx="11016343" cy="3501888"/>
          </a:xfrm>
        </p:spPr>
        <p:txBody>
          <a:bodyPr>
            <a:noAutofit/>
          </a:bodyPr>
          <a:lstStyle/>
          <a:p>
            <a:r>
              <a:rPr lang="uk-UA" sz="8000" b="1" dirty="0">
                <a:ln w="28575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Техніка безпеки під час воєнного стану</a:t>
            </a:r>
            <a:br>
              <a:rPr lang="uk-UA" sz="8000" b="1" dirty="0">
                <a:ln w="28575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</a:br>
            <a:r>
              <a:rPr lang="uk-UA" sz="8000" b="1" dirty="0">
                <a:ln w="28575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для учнів і батьків</a:t>
            </a:r>
          </a:p>
        </p:txBody>
      </p:sp>
      <p:pic>
        <p:nvPicPr>
          <p:cNvPr id="1028" name="Picture 4" descr="Важливо. Новости компании «ЧП &quot;Металфурнитура&quot;»">
            <a:extLst>
              <a:ext uri="{FF2B5EF4-FFF2-40B4-BE49-F238E27FC236}">
                <a16:creationId xmlns:a16="http://schemas.microsoft.com/office/drawing/2014/main" id="{3CD5623B-B049-B4AB-E3AD-726FFE018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574" y="3509033"/>
            <a:ext cx="5137288" cy="2621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Эскиз солдата на поле боя | Премиум векторы">
            <a:extLst>
              <a:ext uri="{FF2B5EF4-FFF2-40B4-BE49-F238E27FC236}">
                <a16:creationId xmlns:a16="http://schemas.microsoft.com/office/drawing/2014/main" id="{C654F680-4027-B7E9-DB5D-537509BA9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572" y="3553097"/>
            <a:ext cx="3665600" cy="3736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71B69E7-BA98-ACE2-F595-2C7D055A97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4482"/>
            <a:ext cx="4789724" cy="2613518"/>
          </a:xfrm>
          <a:prstGeom prst="rect">
            <a:avLst/>
          </a:prstGeom>
        </p:spPr>
      </p:pic>
      <p:pic>
        <p:nvPicPr>
          <p:cNvPr id="3" name="2936-geroicheskaja-muzyka-bez-slov-dlja-fonovogo-video-na-youtube-">
            <a:hlinkClick r:id="" action="ppaction://media"/>
            <a:extLst>
              <a:ext uri="{FF2B5EF4-FFF2-40B4-BE49-F238E27FC236}">
                <a16:creationId xmlns:a16="http://schemas.microsoft.com/office/drawing/2014/main" id="{3DB53744-A8D2-93CF-3DFB-83692FD009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2264" y="3725091"/>
            <a:ext cx="609600" cy="609600"/>
          </a:xfrm>
          <a:prstGeom prst="rect">
            <a:avLst/>
          </a:prstGeom>
        </p:spPr>
      </p:pic>
      <p:pic>
        <p:nvPicPr>
          <p:cNvPr id="5" name="Рисунок 4">
            <a:hlinkClick r:id="rId10"/>
            <a:extLst>
              <a:ext uri="{FF2B5EF4-FFF2-40B4-BE49-F238E27FC236}">
                <a16:creationId xmlns:a16="http://schemas.microsoft.com/office/drawing/2014/main" id="{C717BAFB-4A4B-DFF9-25BB-C24111FE402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325" y="61025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218970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BD59D0-4A6D-A728-755C-7F5579211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853440"/>
          </a:xfrm>
        </p:spPr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Воєнний стан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554DC4-D681-F8E8-F6DE-9BFAFE52706F}"/>
              </a:ext>
            </a:extLst>
          </p:cNvPr>
          <p:cNvSpPr txBox="1"/>
          <p:nvPr/>
        </p:nvSpPr>
        <p:spPr>
          <a:xfrm>
            <a:off x="211829" y="976585"/>
            <a:ext cx="11527325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125"/>
              </a:spcAft>
            </a:pPr>
            <a:r>
              <a:rPr lang="uk-UA" sz="2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В Україні діє воєнний стан та тривають бойові дії, тож кожен учень закладу загальної середньої освіти повинен знати основні правила поведінки та дій під час повітряної тривоги, обстрілів, комендантської години.</a:t>
            </a:r>
            <a:endParaRPr lang="uk-UA" sz="2800" b="1" dirty="0">
              <a:effectLst/>
              <a:ea typeface="Times New Roman" panose="02020603050405020304" pitchFamily="18" charset="0"/>
            </a:endParaRPr>
          </a:p>
        </p:txBody>
      </p:sp>
      <p:pic>
        <p:nvPicPr>
          <p:cNvPr id="2050" name="Picture 2" descr="Воєнний стан продовжили до 23 серпня, — Рада прийняла Закон">
            <a:extLst>
              <a:ext uri="{FF2B5EF4-FFF2-40B4-BE49-F238E27FC236}">
                <a16:creationId xmlns:a16="http://schemas.microsoft.com/office/drawing/2014/main" id="{34BFE127-DAC5-F75D-36DD-5CC93FCC9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733" y="2422463"/>
            <a:ext cx="6567351" cy="435634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5A6572C3-7CDD-D09E-F138-B0F08E95FA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325" y="61025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248048"/>
      </p:ext>
    </p:extLst>
  </p:cSld>
  <p:clrMapOvr>
    <a:masterClrMapping/>
  </p:clrMapOvr>
  <p:transition spd="slow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BD59D0-4A6D-A728-755C-7F5579211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905691"/>
          </a:xfrm>
        </p:spPr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Повітряна тривога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329E8D-678B-691D-DEC4-8393339BF0C3}"/>
              </a:ext>
            </a:extLst>
          </p:cNvPr>
          <p:cNvSpPr txBox="1"/>
          <p:nvPr/>
        </p:nvSpPr>
        <p:spPr>
          <a:xfrm>
            <a:off x="148423" y="1004911"/>
            <a:ext cx="1002318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Якщо ви почули гудки сирен, переривчасті гудки підприємств або звуки гучномовця, що тривають протягом декількох хвилин, це означає попереджувальний сигнал «</a:t>
            </a:r>
            <a:r>
              <a:rPr lang="uk-UA" sz="2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Увага всім</a:t>
            </a:r>
            <a:r>
              <a:rPr lang="uk-UA" sz="2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endParaRPr lang="uk-UA" sz="2800" b="1" dirty="0"/>
          </a:p>
        </p:txBody>
      </p:sp>
      <p:pic>
        <p:nvPicPr>
          <p:cNvPr id="3076" name="Picture 4" descr="Зробіть це!» – Кулеба закликав партнерів України надати бойові літаки">
            <a:extLst>
              <a:ext uri="{FF2B5EF4-FFF2-40B4-BE49-F238E27FC236}">
                <a16:creationId xmlns:a16="http://schemas.microsoft.com/office/drawing/2014/main" id="{A9B87DB0-BD77-1928-6BB2-F6578ED8AD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957" b="84348" l="9804" r="93382">
                        <a14:foregroundMark x1="19608" y1="60870" x2="32843" y2="70870"/>
                        <a14:foregroundMark x1="32843" y1="70870" x2="62500" y2="74348"/>
                        <a14:foregroundMark x1="52451" y1="83478" x2="59804" y2="84348"/>
                        <a14:foregroundMark x1="41912" y1="7391" x2="46569" y2="7826"/>
                        <a14:foregroundMark x1="88235" y1="32609" x2="93382" y2="35217"/>
                        <a14:foregroundMark x1="60049" y1="84348" x2="61765" y2="84348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957"/>
          <a:stretch/>
        </p:blipFill>
        <p:spPr bwMode="auto">
          <a:xfrm rot="20296511">
            <a:off x="9261688" y="72242"/>
            <a:ext cx="3247819" cy="1666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В Україні оновили сигнали повітряної тривоги: як тепер “лунатиме небезпека”">
            <a:extLst>
              <a:ext uri="{FF2B5EF4-FFF2-40B4-BE49-F238E27FC236}">
                <a16:creationId xmlns:a16="http://schemas.microsoft.com/office/drawing/2014/main" id="{D2374717-AFB7-6166-A7B9-A3E7ABC722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463" y="2464837"/>
            <a:ext cx="6986330" cy="4252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Повітряна тривога: де скачати програму та як ним користуватися | Новий канал">
            <a:extLst>
              <a:ext uri="{FF2B5EF4-FFF2-40B4-BE49-F238E27FC236}">
                <a16:creationId xmlns:a16="http://schemas.microsoft.com/office/drawing/2014/main" id="{BBD8C726-A5DC-2B07-1154-E9E65BDCD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17565">
            <a:off x="588196" y="3173094"/>
            <a:ext cx="4142786" cy="2996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E38F9D7-7B73-8577-C90E-4B7F73D5FF0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950" y="3047859"/>
            <a:ext cx="1741130" cy="3810141"/>
          </a:xfrm>
          <a:prstGeom prst="rect">
            <a:avLst/>
          </a:prstGeom>
        </p:spPr>
      </p:pic>
      <p:pic>
        <p:nvPicPr>
          <p:cNvPr id="3" name="a8443bed35851b7">
            <a:hlinkClick r:id="" action="ppaction://media"/>
            <a:extLst>
              <a:ext uri="{FF2B5EF4-FFF2-40B4-BE49-F238E27FC236}">
                <a16:creationId xmlns:a16="http://schemas.microsoft.com/office/drawing/2014/main" id="{1FC051FD-8381-E637-3EAC-908525173D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2251" y="6288869"/>
            <a:ext cx="609600" cy="609600"/>
          </a:xfrm>
          <a:prstGeom prst="rect">
            <a:avLst/>
          </a:prstGeom>
        </p:spPr>
      </p:pic>
      <p:pic>
        <p:nvPicPr>
          <p:cNvPr id="9" name="Рисунок 8">
            <a:hlinkClick r:id="rId10"/>
            <a:extLst>
              <a:ext uri="{FF2B5EF4-FFF2-40B4-BE49-F238E27FC236}">
                <a16:creationId xmlns:a16="http://schemas.microsoft.com/office/drawing/2014/main" id="{D0161E77-1079-4B40-F12C-4A3B02B5E6F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325" y="61025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60974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BD59D0-4A6D-A728-755C-7F5579211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508" y="0"/>
            <a:ext cx="10515600" cy="758281"/>
          </a:xfrm>
        </p:spPr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Повітряна тривога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EBBAF1-E024-D8BD-B9E0-90CF37CB4AA1}"/>
              </a:ext>
            </a:extLst>
          </p:cNvPr>
          <p:cNvSpPr txBox="1"/>
          <p:nvPr/>
        </p:nvSpPr>
        <p:spPr>
          <a:xfrm>
            <a:off x="101378" y="758281"/>
            <a:ext cx="11481022" cy="1956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125"/>
              </a:spcAft>
            </a:pPr>
            <a:r>
              <a:rPr lang="uk-UA" sz="2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Про алгоритм дій неодноразово повідомляли в Державній службі надзвичайних ситуацій  України, він такий:</a:t>
            </a:r>
            <a:endParaRPr lang="uk-UA" sz="2800" b="1" dirty="0">
              <a:effectLst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uk-UA" sz="2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увімкніть телебачення або радіо. Інформація звучатиме через офіційні канали протягом 5 хвилин після звучання сирен;</a:t>
            </a:r>
            <a:endParaRPr lang="uk-UA" sz="2800" b="1" dirty="0">
              <a:effectLst/>
              <a:ea typeface="Times New Roman" panose="02020603050405020304" pitchFamily="18" charset="0"/>
            </a:endParaRPr>
          </a:p>
        </p:txBody>
      </p:sp>
      <p:pic>
        <p:nvPicPr>
          <p:cNvPr id="4098" name="Picture 2" descr="Діти і телевізор: що дивитися, в якому віці, скільки - і чи можна дивитися  дитині телевізор взагалі? | Діти">
            <a:extLst>
              <a:ext uri="{FF2B5EF4-FFF2-40B4-BE49-F238E27FC236}">
                <a16:creationId xmlns:a16="http://schemas.microsoft.com/office/drawing/2014/main" id="{5D0DFDFC-F191-366E-D0FC-718DC1413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34" y="3178629"/>
            <a:ext cx="4582344" cy="341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4C06E5FC-BDEB-2169-907E-52B8430558AA}"/>
              </a:ext>
            </a:extLst>
          </p:cNvPr>
          <p:cNvGrpSpPr/>
          <p:nvPr/>
        </p:nvGrpSpPr>
        <p:grpSpPr>
          <a:xfrm>
            <a:off x="6879771" y="3178629"/>
            <a:ext cx="5050972" cy="3412399"/>
            <a:chOff x="4786312" y="3748977"/>
            <a:chExt cx="4139974" cy="2754965"/>
          </a:xfrm>
        </p:grpSpPr>
        <p:pic>
          <p:nvPicPr>
            <p:cNvPr id="4100" name="Picture 4" descr="Діти і телевізор: що дивитися, в якому віці, скільки - і чи можна дивитися  дитині телевізор взагалі? | Діти">
              <a:extLst>
                <a:ext uri="{FF2B5EF4-FFF2-40B4-BE49-F238E27FC236}">
                  <a16:creationId xmlns:a16="http://schemas.microsoft.com/office/drawing/2014/main" id="{6E4A6DA5-E555-615C-544D-2B941034B5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312" y="3748977"/>
              <a:ext cx="4139974" cy="27549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2" name="Picture 6" descr="Як працює повітряна тривога - чи може сирена бути навчальною - у Центрі  протидії дезінформації спростували фейки | Українська правда _Життя">
              <a:extLst>
                <a:ext uri="{FF2B5EF4-FFF2-40B4-BE49-F238E27FC236}">
                  <a16:creationId xmlns:a16="http://schemas.microsoft.com/office/drawing/2014/main" id="{AB5E673E-A948-D228-C0B4-5A7CEE2B1F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1491" y="4057883"/>
              <a:ext cx="1478483" cy="8247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698A62A-C213-8320-8FB5-48FF966FA6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490" y="3104816"/>
            <a:ext cx="2724760" cy="3753184"/>
          </a:xfrm>
          <a:prstGeom prst="rect">
            <a:avLst/>
          </a:prstGeom>
        </p:spPr>
      </p:pic>
      <p:pic>
        <p:nvPicPr>
          <p:cNvPr id="10" name="Рисунок 9">
            <a:hlinkClick r:id="rId8"/>
            <a:extLst>
              <a:ext uri="{FF2B5EF4-FFF2-40B4-BE49-F238E27FC236}">
                <a16:creationId xmlns:a16="http://schemas.microsoft.com/office/drawing/2014/main" id="{19E8FB5E-90B0-5E36-9072-FEC2AAE2BD5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325" y="61025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88550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C0A6E54-FE34-A089-06AB-3D81902A23C8}"/>
              </a:ext>
            </a:extLst>
          </p:cNvPr>
          <p:cNvSpPr txBox="1"/>
          <p:nvPr/>
        </p:nvSpPr>
        <p:spPr>
          <a:xfrm>
            <a:off x="67491" y="854665"/>
            <a:ext cx="1192421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uk-UA" sz="2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зосередьтесь, прослухайте повідомлення та виконуйте почуті інструкції. Залишайте </a:t>
            </a:r>
            <a:r>
              <a:rPr lang="uk-UA" sz="2800" b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теле</a:t>
            </a:r>
            <a:r>
              <a:rPr lang="uk-UA" sz="2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- радіоканали увімкненими. З них може надходити подальша інформація;</a:t>
            </a:r>
            <a:endParaRPr lang="uk-UA" sz="2800" b="1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9627737-DF96-3801-741F-2D229E919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508" y="0"/>
            <a:ext cx="10515600" cy="758281"/>
          </a:xfrm>
        </p:spPr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Повітряна тривога</a:t>
            </a:r>
          </a:p>
        </p:txBody>
      </p:sp>
      <p:pic>
        <p:nvPicPr>
          <p:cNvPr id="5122" name="Picture 2" descr="Українське телебачення: українські новини стають ще доступнішими">
            <a:extLst>
              <a:ext uri="{FF2B5EF4-FFF2-40B4-BE49-F238E27FC236}">
                <a16:creationId xmlns:a16="http://schemas.microsoft.com/office/drawing/2014/main" id="{BF7F2D82-A58F-E8BF-8DF6-CAFEDF4A0E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97" y="3429000"/>
            <a:ext cx="4736919" cy="314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Яке телебачення краще підключити-кабельне, супутникове, цифрове, OTT або  IPTV | DEPS">
            <a:extLst>
              <a:ext uri="{FF2B5EF4-FFF2-40B4-BE49-F238E27FC236}">
                <a16:creationId xmlns:a16="http://schemas.microsoft.com/office/drawing/2014/main" id="{6FBF1F9E-195B-0D25-7E13-1CC4965801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0" r="11600" b="26533"/>
          <a:stretch/>
        </p:blipFill>
        <p:spPr bwMode="auto">
          <a:xfrm>
            <a:off x="6095738" y="3403885"/>
            <a:ext cx="5634165" cy="312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FC0148E-F675-CA4F-EF6B-F1F918C023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44" y="2307771"/>
            <a:ext cx="1610374" cy="4550229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2AD06C79-630D-915E-1DAF-32B7B3B5AB6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325" y="61025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103367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C0A6E54-FE34-A089-06AB-3D81902A23C8}"/>
              </a:ext>
            </a:extLst>
          </p:cNvPr>
          <p:cNvSpPr txBox="1"/>
          <p:nvPr/>
        </p:nvSpPr>
        <p:spPr>
          <a:xfrm>
            <a:off x="185056" y="758281"/>
            <a:ext cx="1172827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125"/>
              </a:spcAft>
            </a:pPr>
            <a:r>
              <a:rPr lang="uk-UA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 </a:t>
            </a:r>
            <a:r>
              <a:rPr lang="uk-UA" sz="2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зазвичай під час тривоги на офіційних каналах звучить інформація від місцевої влади про повітряну тривогу, під час якої треба взяти запас харчів, води та прямувати до найближчого укриття;</a:t>
            </a:r>
            <a:endParaRPr lang="uk-UA" sz="2800" b="1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90807060-8049-3AE6-9D77-656C68921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508" y="0"/>
            <a:ext cx="10515600" cy="758281"/>
          </a:xfrm>
        </p:spPr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Повітряна тривога</a:t>
            </a:r>
          </a:p>
        </p:txBody>
      </p:sp>
      <p:pic>
        <p:nvPicPr>
          <p:cNvPr id="6146" name="Picture 2" descr="30% коледжів облаштували укриття - Кіровоградщина">
            <a:extLst>
              <a:ext uri="{FF2B5EF4-FFF2-40B4-BE49-F238E27FC236}">
                <a16:creationId xmlns:a16="http://schemas.microsoft.com/office/drawing/2014/main" id="{5D8A31C7-3C8E-A965-0DED-F7E4A4377B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71" y="2901557"/>
            <a:ext cx="5951929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На випадок небезпеки: адреси сховищ та укриттів в області - Галицький  Кореспондент">
            <a:extLst>
              <a:ext uri="{FF2B5EF4-FFF2-40B4-BE49-F238E27FC236}">
                <a16:creationId xmlns:a16="http://schemas.microsoft.com/office/drawing/2014/main" id="{B91FFBE5-F4F4-FCD2-E0FE-8774AC86C1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576" y="2901557"/>
            <a:ext cx="5619750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D07A8F4-0D14-9879-8290-3DF1A669A7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57644" y="2971225"/>
            <a:ext cx="1610374" cy="3956443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365FF69A-445C-0B99-E731-DEBFE380AE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325" y="61025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84500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423027" y="1999715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401" y="349621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172</Words>
  <Application>Microsoft Office PowerPoint</Application>
  <PresentationFormat>Широкий екран</PresentationFormat>
  <Paragraphs>13</Paragraphs>
  <Slides>7</Slides>
  <Notes>0</Notes>
  <HiddenSlides>0</HiddenSlides>
  <MMClips>2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a_Assuan</vt:lpstr>
      <vt:lpstr>Arial</vt:lpstr>
      <vt:lpstr>Calibri</vt:lpstr>
      <vt:lpstr>Calibri Light</vt:lpstr>
      <vt:lpstr>Times New Roman</vt:lpstr>
      <vt:lpstr>Тема Office</vt:lpstr>
      <vt:lpstr>Техніка безпеки під час воєнного стану для учнів і батьків</vt:lpstr>
      <vt:lpstr>Воєнний стан</vt:lpstr>
      <vt:lpstr>Повітряна тривога</vt:lpstr>
      <vt:lpstr>Повітряна тривога</vt:lpstr>
      <vt:lpstr>Повітряна тривога</vt:lpstr>
      <vt:lpstr>Повітряна тривога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Техніка безпеки під час воєнного стану</dc:title>
  <dc:creator>User</dc:creator>
  <cp:lastModifiedBy>User</cp:lastModifiedBy>
  <cp:revision>29</cp:revision>
  <dcterms:created xsi:type="dcterms:W3CDTF">2022-08-31T20:01:45Z</dcterms:created>
  <dcterms:modified xsi:type="dcterms:W3CDTF">2022-09-17T17:23:35Z</dcterms:modified>
</cp:coreProperties>
</file>