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6" r:id="rId2"/>
    <p:sldId id="257" r:id="rId3"/>
    <p:sldId id="264" r:id="rId4"/>
    <p:sldId id="266" r:id="rId5"/>
    <p:sldId id="284" r:id="rId6"/>
    <p:sldId id="262" r:id="rId7"/>
    <p:sldId id="282" r:id="rId8"/>
    <p:sldId id="283" r:id="rId9"/>
    <p:sldId id="270" r:id="rId10"/>
    <p:sldId id="273" r:id="rId11"/>
    <p:sldId id="276" r:id="rId12"/>
    <p:sldId id="279" r:id="rId13"/>
    <p:sldId id="263" r:id="rId14"/>
    <p:sldId id="280" r:id="rId15"/>
    <p:sldId id="260" r:id="rId16"/>
    <p:sldId id="285" r:id="rId17"/>
    <p:sldId id="281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644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298D8E-EB1B-4256-BDE3-81072853867A}" type="datetimeFigureOut">
              <a:rPr lang="ru-RU" smtClean="0"/>
              <a:pPr/>
              <a:t>01.03.2025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AFBBC1-1DF3-4401-935B-641B2B6454A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64186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FBBC1-1DF3-4401-935B-641B2B6454A6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50196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FBBC1-1DF3-4401-935B-641B2B6454A6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1338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FBBC1-1DF3-4401-935B-641B2B6454A6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53543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46EB5-7638-42ED-985F-C96BED138461}" type="datetimeFigureOut">
              <a:rPr lang="ru-RU" smtClean="0"/>
              <a:pPr/>
              <a:t>01.03.2025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C17EE83-D0B6-497C-9750-ECC101D6EA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46EB5-7638-42ED-985F-C96BED138461}" type="datetimeFigureOut">
              <a:rPr lang="ru-RU" smtClean="0"/>
              <a:pPr/>
              <a:t>01.03.2025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C17EE83-D0B6-497C-9750-ECC101D6EA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46EB5-7638-42ED-985F-C96BED138461}" type="datetimeFigureOut">
              <a:rPr lang="ru-RU" smtClean="0"/>
              <a:pPr/>
              <a:t>01.03.2025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7EE83-D0B6-497C-9750-ECC101D6EA7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46EB5-7638-42ED-985F-C96BED138461}" type="datetimeFigureOut">
              <a:rPr lang="ru-RU" smtClean="0"/>
              <a:pPr/>
              <a:t>01.03.2025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7EE83-D0B6-497C-9750-ECC101D6EA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46EB5-7638-42ED-985F-C96BED138461}" type="datetimeFigureOut">
              <a:rPr lang="ru-RU" smtClean="0"/>
              <a:pPr/>
              <a:t>01.03.2025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C17EE83-D0B6-497C-9750-ECC101D6EA7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46EB5-7638-42ED-985F-C96BED138461}" type="datetimeFigureOut">
              <a:rPr lang="ru-RU" smtClean="0"/>
              <a:pPr/>
              <a:t>01.03.2025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7EE83-D0B6-497C-9750-ECC101D6EA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46EB5-7638-42ED-985F-C96BED138461}" type="datetimeFigureOut">
              <a:rPr lang="ru-RU" smtClean="0"/>
              <a:pPr/>
              <a:t>01.03.2025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7EE83-D0B6-497C-9750-ECC101D6EA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46EB5-7638-42ED-985F-C96BED138461}" type="datetimeFigureOut">
              <a:rPr lang="ru-RU" smtClean="0"/>
              <a:pPr/>
              <a:t>01.03.2025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7EE83-D0B6-497C-9750-ECC101D6EA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46EB5-7638-42ED-985F-C96BED138461}" type="datetimeFigureOut">
              <a:rPr lang="ru-RU" smtClean="0"/>
              <a:pPr/>
              <a:t>01.03.2025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7EE83-D0B6-497C-9750-ECC101D6EA7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46EB5-7638-42ED-985F-C96BED138461}" type="datetimeFigureOut">
              <a:rPr lang="ru-RU" smtClean="0"/>
              <a:pPr/>
              <a:t>01.03.2025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7EE83-D0B6-497C-9750-ECC101D6EA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46EB5-7638-42ED-985F-C96BED138461}" type="datetimeFigureOut">
              <a:rPr lang="ru-RU" smtClean="0"/>
              <a:pPr/>
              <a:t>01.03.2025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7EE83-D0B6-497C-9750-ECC101D6EA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9E46EB5-7638-42ED-985F-C96BED138461}" type="datetimeFigureOut">
              <a:rPr lang="ru-RU" smtClean="0"/>
              <a:pPr/>
              <a:t>01.03.2025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C17EE83-D0B6-497C-9750-ECC101D6EA7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gif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youtube.com/watch?v=HDn53oCNrJE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8.pn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5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gif"/><Relationship Id="rId3" Type="http://schemas.openxmlformats.org/officeDocument/2006/relationships/image" Target="../media/image30.gif"/><Relationship Id="rId7" Type="http://schemas.openxmlformats.org/officeDocument/2006/relationships/image" Target="../media/image3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3.gif"/><Relationship Id="rId5" Type="http://schemas.openxmlformats.org/officeDocument/2006/relationships/image" Target="../media/image32.png"/><Relationship Id="rId10" Type="http://schemas.openxmlformats.org/officeDocument/2006/relationships/image" Target="../media/image12.png"/><Relationship Id="rId4" Type="http://schemas.openxmlformats.org/officeDocument/2006/relationships/image" Target="../media/image31.png"/><Relationship Id="rId9" Type="http://schemas.openxmlformats.org/officeDocument/2006/relationships/image" Target="../media/image36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gif"/><Relationship Id="rId4" Type="http://schemas.openxmlformats.org/officeDocument/2006/relationships/image" Target="../media/image38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vseosvita.ua/library/embed/0100cguq-3653.docx.html" TargetMode="External"/><Relationship Id="rId2" Type="http://schemas.openxmlformats.org/officeDocument/2006/relationships/hyperlink" Target="https://www.youtube.com/watch?v=HDn53oCNrJE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4.png"/><Relationship Id="rId4" Type="http://schemas.openxmlformats.org/officeDocument/2006/relationships/hyperlink" Target="http://lyceum141.edu.kh.ua/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81000" y="4509119"/>
            <a:ext cx="8458200" cy="1566667"/>
          </a:xfrm>
        </p:spPr>
        <p:txBody>
          <a:bodyPr>
            <a:normAutofit/>
          </a:bodyPr>
          <a:lstStyle/>
          <a:p>
            <a:pPr algn="r"/>
            <a:endParaRPr lang="ru-RU" sz="2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1000" y="692696"/>
            <a:ext cx="8458200" cy="3024336"/>
          </a:xfrm>
        </p:spPr>
        <p:txBody>
          <a:bodyPr>
            <a:normAutofit/>
          </a:bodyPr>
          <a:lstStyle/>
          <a:p>
            <a:pPr algn="ctr"/>
            <a:r>
              <a:rPr lang="ru-RU" sz="60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Культурн</a:t>
            </a:r>
            <a:r>
              <a:rPr lang="uk-UA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і цінності родини і їх значення для життя дитини</a:t>
            </a:r>
            <a:endParaRPr lang="ru-RU" sz="6000" dirty="0"/>
          </a:p>
        </p:txBody>
      </p:sp>
      <p:pic>
        <p:nvPicPr>
          <p:cNvPr id="18434" name="Picture 2" descr="http://tbn-tv.ru/news/files/2012/07/semya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3861048"/>
            <a:ext cx="4680520" cy="25202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smtClean="0">
                <a:solidFill>
                  <a:srgbClr val="7030A0"/>
                </a:solidFill>
              </a:rPr>
              <a:t>Мета Батьківських зборів 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412776"/>
            <a:ext cx="8686800" cy="4667349"/>
          </a:xfrm>
        </p:spPr>
        <p:txBody>
          <a:bodyPr>
            <a:normAutofit fontScale="92500"/>
          </a:bodyPr>
          <a:lstStyle/>
          <a:p>
            <a:r>
              <a:rPr lang="uk-UA" b="1" dirty="0" smtClean="0"/>
              <a:t> </a:t>
            </a:r>
            <a:r>
              <a:rPr lang="uk-UA" dirty="0" smtClean="0"/>
              <a:t>актуалізувати досвід </a:t>
            </a:r>
            <a:r>
              <a:rPr lang="uk-UA" dirty="0" smtClean="0"/>
              <a:t>і знань про культурні цінності в сім’ях; </a:t>
            </a:r>
            <a:endParaRPr lang="uk-UA" dirty="0" smtClean="0"/>
          </a:p>
          <a:p>
            <a:r>
              <a:rPr lang="uk-UA" dirty="0"/>
              <a:t>розкрити батькам значення культурних цінностей у </a:t>
            </a:r>
            <a:r>
              <a:rPr lang="uk-UA"/>
              <a:t>вихованні </a:t>
            </a:r>
            <a:r>
              <a:rPr lang="uk-UA" smtClean="0"/>
              <a:t>дітей; </a:t>
            </a:r>
            <a:endParaRPr lang="ru-RU" dirty="0" smtClean="0"/>
          </a:p>
          <a:p>
            <a:r>
              <a:rPr lang="uk-UA" dirty="0" smtClean="0"/>
              <a:t>формувати вміння долати бар’єри в спілкуванні, </a:t>
            </a:r>
            <a:endParaRPr lang="uk-UA" dirty="0" smtClean="0"/>
          </a:p>
          <a:p>
            <a:r>
              <a:rPr lang="uk-UA" dirty="0" smtClean="0"/>
              <a:t>розкривати </a:t>
            </a:r>
            <a:r>
              <a:rPr lang="uk-UA" dirty="0" smtClean="0"/>
              <a:t>механізми співпраці, діяти, як трикутник партнерства – педагоги – батьки – діти</a:t>
            </a:r>
          </a:p>
          <a:p>
            <a:pPr>
              <a:buNone/>
            </a:pPr>
            <a:r>
              <a:rPr lang="uk-UA" b="1" dirty="0" smtClean="0">
                <a:solidFill>
                  <a:srgbClr val="7030A0"/>
                </a:solidFill>
              </a:rPr>
              <a:t>Форма проведення: </a:t>
            </a:r>
            <a:r>
              <a:rPr lang="uk-UA" dirty="0" smtClean="0">
                <a:solidFill>
                  <a:schemeClr val="accent2">
                    <a:lumMod val="50000"/>
                  </a:schemeClr>
                </a:solidFill>
              </a:rPr>
              <a:t>круглий </a:t>
            </a:r>
            <a:r>
              <a:rPr lang="uk-UA" dirty="0" smtClean="0">
                <a:solidFill>
                  <a:schemeClr val="accent2">
                    <a:lumMod val="50000"/>
                  </a:schemeClr>
                </a:solidFill>
              </a:rPr>
              <a:t>стіл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 </a:t>
            </a:r>
            <a:r>
              <a:rPr lang="ru-RU" b="1" dirty="0" err="1" smtClean="0">
                <a:solidFill>
                  <a:srgbClr val="7030A0"/>
                </a:solidFill>
              </a:rPr>
              <a:t>Вправа</a:t>
            </a:r>
            <a:r>
              <a:rPr lang="ru-RU" b="1" dirty="0" smtClean="0">
                <a:solidFill>
                  <a:srgbClr val="7030A0"/>
                </a:solidFill>
              </a:rPr>
              <a:t> «</a:t>
            </a:r>
            <a:r>
              <a:rPr lang="ru-RU" b="1" dirty="0" err="1" smtClean="0">
                <a:solidFill>
                  <a:srgbClr val="7030A0"/>
                </a:solidFill>
              </a:rPr>
              <a:t>знайомство</a:t>
            </a:r>
            <a:r>
              <a:rPr lang="ru-RU" b="1" dirty="0" smtClean="0">
                <a:solidFill>
                  <a:srgbClr val="7030A0"/>
                </a:solidFill>
              </a:rPr>
              <a:t>»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340768"/>
            <a:ext cx="8686800" cy="4739357"/>
          </a:xfrm>
        </p:spPr>
        <p:txBody>
          <a:bodyPr/>
          <a:lstStyle/>
          <a:p>
            <a:r>
              <a:rPr lang="uk-UA" dirty="0" smtClean="0"/>
              <a:t>Учасники сідають по колу. Тренер дає завдання:написати на аркуші паперу по вертикалі своє </a:t>
            </a:r>
            <a:r>
              <a:rPr lang="uk-UA" dirty="0" err="1" smtClean="0"/>
              <a:t>ім</a:t>
            </a:r>
            <a:r>
              <a:rPr lang="en-US" dirty="0" smtClean="0"/>
              <a:t>’</a:t>
            </a:r>
            <a:r>
              <a:rPr lang="uk-UA" dirty="0" smtClean="0"/>
              <a:t>я</a:t>
            </a:r>
            <a:r>
              <a:rPr lang="en-US" dirty="0" smtClean="0"/>
              <a:t>,</a:t>
            </a:r>
            <a:r>
              <a:rPr lang="uk-UA" dirty="0" smtClean="0"/>
              <a:t>а навпроти кожної букви написати прикметник –рису, яка їм властива. По черзі кожен з батьків представляє себе (аркуші можна прикріпити на ватман)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1026" name="Picture 2" descr="http://sch657u.mskobr.ru/images/rod_sobranie2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4509120"/>
            <a:ext cx="2592288" cy="18722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04800" y="1412776"/>
            <a:ext cx="4191000" cy="4911824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uk-UA" u="sng" dirty="0" smtClean="0"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>
              <a:buNone/>
            </a:pPr>
            <a:r>
              <a:rPr lang="uk-UA" sz="3500" dirty="0" smtClean="0">
                <a:latin typeface="Times New Roman" pitchFamily="18" charset="0"/>
                <a:cs typeface="Times New Roman" pitchFamily="18" charset="0"/>
              </a:rPr>
              <a:t>     Необхідно квітку розфарбувати в колір свого настрою і в середині написати свої очікування від зустрічі. </a:t>
            </a:r>
            <a:endParaRPr lang="ru-RU" sz="35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500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Червоний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активне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прагнення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діяльності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b="1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Жовтий</a:t>
            </a:r>
            <a:r>
              <a:rPr lang="ru-RU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позитивний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емоційний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стан.</a:t>
            </a:r>
          </a:p>
          <a:p>
            <a:r>
              <a:rPr lang="ru-RU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Зелений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спокійний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стан.</a:t>
            </a:r>
          </a:p>
          <a:p>
            <a:r>
              <a:rPr lang="ru-RU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Синій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прагнення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визнання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b="1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Коричневий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напруга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Чорний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стан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хвилювання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Білий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важко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щось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відповісти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08" name="AutoShape 4" descr="https://img-fotki.yandex.ru/get/6512/36014149.fb/0_76b02_8224fe92_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1510" name="AutoShape 6" descr="https://img-fotki.yandex.ru/get/6512/36014149.fb/0_76b02_8224fe92_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1512" name="AutoShape 8" descr="https://img-fotki.yandex.ru/get/6512/36014149.fb/0_76b02_8224fe92_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1514" name="Picture 10" descr="http://img-fotki.yandex.ru/get/5644/47407354.ba5/0_11ca26_218baec_ori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332656"/>
            <a:ext cx="1358430" cy="1008112"/>
          </a:xfrm>
          <a:prstGeom prst="rect">
            <a:avLst/>
          </a:prstGeom>
          <a:noFill/>
        </p:spPr>
      </p:pic>
      <p:pic>
        <p:nvPicPr>
          <p:cNvPr id="21518" name="Picture 14" descr="http://www.playcast.ru/uploads/2016/04/13/1824850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5849888"/>
            <a:ext cx="1300808" cy="1008112"/>
          </a:xfrm>
          <a:prstGeom prst="rect">
            <a:avLst/>
          </a:prstGeom>
          <a:noFill/>
        </p:spPr>
      </p:pic>
      <p:sp>
        <p:nvSpPr>
          <p:cNvPr id="21520" name="AutoShape 16" descr="https://img-fotki.yandex.ru/get/6512/36014149.fb/0_76b02_8224fe92_S"/>
          <p:cNvSpPr>
            <a:spLocks noGrp="1" noChangeAspect="1" noChangeArrowheads="1"/>
          </p:cNvSpPr>
          <p:nvPr>
            <p:ph type="title"/>
          </p:nvPr>
        </p:nvSpPr>
        <p:spPr bwMode="auto">
          <a:xfrm>
            <a:off x="301625" y="260350"/>
            <a:ext cx="8686800" cy="1081088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uk-UA" b="1" dirty="0" smtClean="0">
                <a:solidFill>
                  <a:srgbClr val="7030A0"/>
                </a:solidFill>
              </a:rPr>
              <a:t>Вправа </a:t>
            </a:r>
            <a:r>
              <a:rPr lang="uk-UA" b="1" dirty="0" err="1" smtClean="0">
                <a:solidFill>
                  <a:srgbClr val="7030A0"/>
                </a:solidFill>
              </a:rPr>
              <a:t>“Квіткотест</a:t>
            </a:r>
            <a:r>
              <a:rPr lang="uk-UA" dirty="0" err="1" smtClean="0">
                <a:solidFill>
                  <a:srgbClr val="7030A0"/>
                </a:solidFill>
              </a:rPr>
              <a:t>”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21522" name="AutoShape 18" descr="https://img-fotki.yandex.ru/get/6512/36014149.fb/0_76b02_8224fe92_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1530" name="Picture 26" descr="http://img-fotki.yandex.ru/get/6437/27302857.f1e/0_d1c81_9601415f_orig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434332">
            <a:off x="6617796" y="5214179"/>
            <a:ext cx="2396955" cy="1285514"/>
          </a:xfrm>
          <a:prstGeom prst="rect">
            <a:avLst/>
          </a:prstGeom>
          <a:noFill/>
        </p:spPr>
      </p:pic>
      <p:pic>
        <p:nvPicPr>
          <p:cNvPr id="21532" name="Picture 28" descr="http://smayli.ru/data/smiles/cveta-341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47864" y="5229200"/>
            <a:ext cx="1828800" cy="1828800"/>
          </a:xfrm>
          <a:prstGeom prst="rect">
            <a:avLst/>
          </a:prstGeom>
          <a:noFill/>
        </p:spPr>
      </p:pic>
      <p:sp>
        <p:nvSpPr>
          <p:cNvPr id="21534" name="AutoShape 30" descr="https://img-fotki.yandex.ru/get/9319/23869276.107/0_a1d0b_eddb33f0_XL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1" name="Picture 26" descr="http://img-fotki.yandex.ru/get/6437/27302857.f1e/0_d1c81_9601415f_orig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597099">
            <a:off x="113853" y="190417"/>
            <a:ext cx="2641191" cy="1285514"/>
          </a:xfrm>
          <a:prstGeom prst="rect">
            <a:avLst/>
          </a:prstGeom>
          <a:noFill/>
        </p:spPr>
      </p:pic>
      <p:sp>
        <p:nvSpPr>
          <p:cNvPr id="21536" name="AutoShape 32" descr="https://img-fotki.yandex.ru/get/9319/23869276.107/0_a1d0b_eddb33f0_XL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1538" name="AutoShape 34" descr="https://img-fotki.yandex.ru/get/9319/23869276.107/0_a1d0b_eddb33f0_XL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1540" name="AutoShape 36" descr="https://img-fotki.yandex.ru/get/9319/23869276.107/0_a1d0b_eddb33f0_XL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1542" name="AutoShape 38" descr="https://img-fotki.yandex.ru/get/9319/23869276.107/0_a1d0b_eddb33f0_XL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1544" name="Picture 40" descr="http://prostoprikol.com/img/picture/May/23/42e0223bc9fc98f5edc0334a4addc3a4/9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720771">
            <a:off x="1331640" y="4005064"/>
            <a:ext cx="2424911" cy="1904843"/>
          </a:xfrm>
          <a:prstGeom prst="rect">
            <a:avLst/>
          </a:prstGeom>
          <a:noFill/>
        </p:spPr>
      </p:pic>
      <p:pic>
        <p:nvPicPr>
          <p:cNvPr id="20" name="Picture 40" descr="http://prostoprikol.com/img/picture/May/23/42e0223bc9fc98f5edc0334a4addc3a4/9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720771">
            <a:off x="1359301" y="4020533"/>
            <a:ext cx="2424911" cy="190484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81000" y="6669360"/>
            <a:ext cx="8458200" cy="792088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5575" y="163604"/>
            <a:ext cx="8458200" cy="1609212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uk-UA" dirty="0" smtClean="0"/>
              <a:t> </a:t>
            </a:r>
            <a:r>
              <a:rPr lang="uk-UA" sz="6000" b="1" dirty="0" smtClean="0">
                <a:solidFill>
                  <a:srgbClr val="7030A0"/>
                </a:solidFill>
              </a:rPr>
              <a:t>Притча “Три секрети щасливої родини”</a:t>
            </a:r>
            <a:endParaRPr lang="ru-RU" sz="6000" dirty="0"/>
          </a:p>
        </p:txBody>
      </p:sp>
      <p:pic>
        <p:nvPicPr>
          <p:cNvPr id="4" name="Picture 2" descr="http://proxy11.media.online.ua/uol/r2-189bfb4e9c/53ab71bd00fc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6675" y="5470032"/>
            <a:ext cx="6096000" cy="1333501"/>
          </a:xfrm>
          <a:prstGeom prst="rect">
            <a:avLst/>
          </a:prstGeom>
          <a:noFill/>
        </p:spPr>
      </p:pic>
      <p:sp>
        <p:nvSpPr>
          <p:cNvPr id="5" name="AutoShape 2" descr="Секрети щасливої сім'ї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6" name="AutoShape 4" descr="Секрети щасливої сім'ї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30" name="Picture 6" descr="В Україні відзначають День родини • Новий Чернігів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8283" y="1674210"/>
            <a:ext cx="4872708" cy="2848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974105" y="4808669"/>
            <a:ext cx="763967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uk-UA" sz="2400" b="1" u="sng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hlinkClick r:id="rId4"/>
              </a:rPr>
              <a:t>https://www.youtube.com/watch?v=HDn53oCNrJE</a:t>
            </a:r>
            <a:endParaRPr lang="uk-UA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332656"/>
            <a:ext cx="8686800" cy="965792"/>
          </a:xfrm>
        </p:spPr>
        <p:txBody>
          <a:bodyPr>
            <a:normAutofit fontScale="90000"/>
          </a:bodyPr>
          <a:lstStyle/>
          <a:p>
            <a:pPr algn="ctr"/>
            <a:r>
              <a:rPr lang="uk-UA" sz="4000" b="1" dirty="0" smtClean="0">
                <a:solidFill>
                  <a:srgbClr val="7030A0"/>
                </a:solidFill>
              </a:rPr>
              <a:t>Робота у групах</a:t>
            </a:r>
            <a:r>
              <a:rPr lang="uk-UA" dirty="0" smtClean="0">
                <a:solidFill>
                  <a:srgbClr val="7030A0"/>
                </a:solidFill>
              </a:rPr>
              <a:t/>
            </a:r>
            <a:br>
              <a:rPr lang="uk-UA" dirty="0" smtClean="0">
                <a:solidFill>
                  <a:srgbClr val="7030A0"/>
                </a:solidFill>
              </a:rPr>
            </a:br>
            <a:r>
              <a:rPr lang="uk-UA" sz="3100" dirty="0" smtClean="0">
                <a:solidFill>
                  <a:srgbClr val="7030A0"/>
                </a:solidFill>
              </a:rPr>
              <a:t>Будівництво будинку сімейних цінностей </a:t>
            </a:r>
            <a:endParaRPr lang="ru-RU" sz="3100" dirty="0">
              <a:solidFill>
                <a:srgbClr val="7030A0"/>
              </a:solidFill>
            </a:endParaRPr>
          </a:p>
        </p:txBody>
      </p:sp>
      <p:sp>
        <p:nvSpPr>
          <p:cNvPr id="3" name="Блок-схема: процесс 2"/>
          <p:cNvSpPr/>
          <p:nvPr/>
        </p:nvSpPr>
        <p:spPr>
          <a:xfrm>
            <a:off x="2051720" y="2852936"/>
            <a:ext cx="1368152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Блок-схема: процесс 3"/>
          <p:cNvSpPr/>
          <p:nvPr/>
        </p:nvSpPr>
        <p:spPr>
          <a:xfrm>
            <a:off x="2051720" y="3717032"/>
            <a:ext cx="1368152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Блок-схема: процесс 4"/>
          <p:cNvSpPr/>
          <p:nvPr/>
        </p:nvSpPr>
        <p:spPr>
          <a:xfrm>
            <a:off x="3635896" y="3717032"/>
            <a:ext cx="1368152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Блок-схема: процесс 5"/>
          <p:cNvSpPr/>
          <p:nvPr/>
        </p:nvSpPr>
        <p:spPr>
          <a:xfrm>
            <a:off x="5220072" y="3717032"/>
            <a:ext cx="1512168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Блок-схема: процесс 6"/>
          <p:cNvSpPr/>
          <p:nvPr/>
        </p:nvSpPr>
        <p:spPr>
          <a:xfrm>
            <a:off x="3635896" y="2780928"/>
            <a:ext cx="1296144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процесс 7"/>
          <p:cNvSpPr/>
          <p:nvPr/>
        </p:nvSpPr>
        <p:spPr>
          <a:xfrm>
            <a:off x="5220072" y="2852936"/>
            <a:ext cx="1512168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Блок-схема: процесс 8"/>
          <p:cNvSpPr/>
          <p:nvPr/>
        </p:nvSpPr>
        <p:spPr>
          <a:xfrm>
            <a:off x="2051720" y="4653136"/>
            <a:ext cx="1368152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Блок-схема: процесс 9"/>
          <p:cNvSpPr/>
          <p:nvPr/>
        </p:nvSpPr>
        <p:spPr>
          <a:xfrm>
            <a:off x="3635896" y="4653136"/>
            <a:ext cx="1368152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Блок-схема: процесс 10"/>
          <p:cNvSpPr/>
          <p:nvPr/>
        </p:nvSpPr>
        <p:spPr>
          <a:xfrm>
            <a:off x="5220072" y="4653136"/>
            <a:ext cx="1584176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Блок-схема: процесс 12"/>
          <p:cNvSpPr/>
          <p:nvPr/>
        </p:nvSpPr>
        <p:spPr>
          <a:xfrm>
            <a:off x="1979712" y="5373216"/>
            <a:ext cx="4896544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Равнобедренный треугольник 13"/>
          <p:cNvSpPr/>
          <p:nvPr/>
        </p:nvSpPr>
        <p:spPr>
          <a:xfrm>
            <a:off x="1907704" y="1412776"/>
            <a:ext cx="5040560" cy="1152128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Равнобедренный треугольник 14"/>
          <p:cNvSpPr/>
          <p:nvPr/>
        </p:nvSpPr>
        <p:spPr>
          <a:xfrm>
            <a:off x="1951553" y="1412776"/>
            <a:ext cx="5040560" cy="1152128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Равнобедренный треугольник 15"/>
          <p:cNvSpPr/>
          <p:nvPr/>
        </p:nvSpPr>
        <p:spPr>
          <a:xfrm>
            <a:off x="1930964" y="1412776"/>
            <a:ext cx="5040560" cy="1152128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686800" cy="1109808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smtClean="0"/>
              <a:t>Аналіз будинку сімейних цінностей групи1</a:t>
            </a:r>
            <a:endParaRPr lang="ru-RU" dirty="0"/>
          </a:p>
        </p:txBody>
      </p:sp>
      <p:sp>
        <p:nvSpPr>
          <p:cNvPr id="3" name="Блок-схема: процесс 2"/>
          <p:cNvSpPr/>
          <p:nvPr/>
        </p:nvSpPr>
        <p:spPr>
          <a:xfrm>
            <a:off x="1403648" y="5373216"/>
            <a:ext cx="6120680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chemeClr val="accent6">
                    <a:lumMod val="50000"/>
                  </a:schemeClr>
                </a:solidFill>
              </a:rPr>
              <a:t>Довір</a:t>
            </a:r>
            <a:r>
              <a:rPr lang="en-US" sz="2800" b="1" dirty="0" smtClean="0">
                <a:solidFill>
                  <a:schemeClr val="accent6">
                    <a:lumMod val="50000"/>
                  </a:schemeClr>
                </a:solidFill>
              </a:rPr>
              <a:t>’</a:t>
            </a:r>
            <a:r>
              <a:rPr lang="uk-UA" sz="2800" b="1" dirty="0" smtClean="0">
                <a:solidFill>
                  <a:schemeClr val="accent6">
                    <a:lumMod val="50000"/>
                  </a:schemeClr>
                </a:solidFill>
              </a:rPr>
              <a:t>я</a:t>
            </a:r>
            <a:endParaRPr lang="ru-RU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Блок-схема: процесс 3"/>
          <p:cNvSpPr/>
          <p:nvPr/>
        </p:nvSpPr>
        <p:spPr>
          <a:xfrm>
            <a:off x="1403648" y="2564904"/>
            <a:ext cx="1728192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chemeClr val="accent6">
                    <a:lumMod val="50000"/>
                  </a:schemeClr>
                </a:solidFill>
              </a:rPr>
              <a:t>Турбота</a:t>
            </a:r>
            <a:endParaRPr lang="ru-RU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" name="Блок-схема: процесс 4"/>
          <p:cNvSpPr/>
          <p:nvPr/>
        </p:nvSpPr>
        <p:spPr>
          <a:xfrm>
            <a:off x="1403648" y="3501008"/>
            <a:ext cx="1800200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chemeClr val="accent6">
                    <a:lumMod val="50000"/>
                  </a:schemeClr>
                </a:solidFill>
              </a:rPr>
              <a:t>Дружба</a:t>
            </a:r>
            <a:endParaRPr lang="ru-RU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6" name="Блок-схема: процесс 5"/>
          <p:cNvSpPr/>
          <p:nvPr/>
        </p:nvSpPr>
        <p:spPr>
          <a:xfrm>
            <a:off x="1331640" y="4437112"/>
            <a:ext cx="1944216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chemeClr val="accent6">
                    <a:lumMod val="50000"/>
                  </a:schemeClr>
                </a:solidFill>
              </a:rPr>
              <a:t>Терпіння</a:t>
            </a:r>
            <a:endParaRPr lang="ru-RU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Блок-схема: процесс 6"/>
          <p:cNvSpPr/>
          <p:nvPr/>
        </p:nvSpPr>
        <p:spPr>
          <a:xfrm>
            <a:off x="3419872" y="4437112"/>
            <a:ext cx="1656184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 smtClean="0">
                <a:solidFill>
                  <a:schemeClr val="accent6">
                    <a:lumMod val="50000"/>
                  </a:schemeClr>
                </a:solidFill>
              </a:rPr>
              <a:t>Любов</a:t>
            </a:r>
            <a:endParaRPr lang="ru-RU" sz="3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8" name="Блок-схема: процесс 7"/>
          <p:cNvSpPr/>
          <p:nvPr/>
        </p:nvSpPr>
        <p:spPr>
          <a:xfrm>
            <a:off x="3419872" y="3501008"/>
            <a:ext cx="1656184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chemeClr val="accent6">
                    <a:lumMod val="50000"/>
                  </a:schemeClr>
                </a:solidFill>
              </a:rPr>
              <a:t>Повага</a:t>
            </a:r>
            <a:endParaRPr lang="ru-RU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9" name="Блок-схема: процесс 8"/>
          <p:cNvSpPr/>
          <p:nvPr/>
        </p:nvSpPr>
        <p:spPr>
          <a:xfrm>
            <a:off x="3275856" y="2564904"/>
            <a:ext cx="1872208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accent6">
                    <a:lumMod val="50000"/>
                  </a:schemeClr>
                </a:solidFill>
              </a:rPr>
              <a:t>Взаємодопомога</a:t>
            </a:r>
            <a:endParaRPr lang="ru-RU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0" name="Блок-схема: процесс 9"/>
          <p:cNvSpPr/>
          <p:nvPr/>
        </p:nvSpPr>
        <p:spPr>
          <a:xfrm>
            <a:off x="5292080" y="2564904"/>
            <a:ext cx="2016224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chemeClr val="accent6">
                    <a:lumMod val="50000"/>
                  </a:schemeClr>
                </a:solidFill>
              </a:rPr>
              <a:t>Відповідальність</a:t>
            </a:r>
            <a:endParaRPr lang="ru-RU" sz="2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1" name="Блок-схема: процесс 10"/>
          <p:cNvSpPr/>
          <p:nvPr/>
        </p:nvSpPr>
        <p:spPr>
          <a:xfrm>
            <a:off x="5220072" y="3429000"/>
            <a:ext cx="2016224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chemeClr val="accent6">
                    <a:lumMod val="50000"/>
                  </a:schemeClr>
                </a:solidFill>
              </a:rPr>
              <a:t>Щирість</a:t>
            </a:r>
            <a:endParaRPr lang="ru-RU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2" name="Блок-схема: процесс 11"/>
          <p:cNvSpPr/>
          <p:nvPr/>
        </p:nvSpPr>
        <p:spPr>
          <a:xfrm>
            <a:off x="5220072" y="4365104"/>
            <a:ext cx="2016224" cy="72008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accent6">
                    <a:lumMod val="50000"/>
                  </a:schemeClr>
                </a:solidFill>
              </a:rPr>
              <a:t>Взаєморозуміння</a:t>
            </a:r>
            <a:endParaRPr lang="ru-RU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5" name="Равнобедренный треугольник 14"/>
          <p:cNvSpPr/>
          <p:nvPr/>
        </p:nvSpPr>
        <p:spPr>
          <a:xfrm>
            <a:off x="1187624" y="1340768"/>
            <a:ext cx="6192688" cy="1008112"/>
          </a:xfrm>
          <a:prstGeom prst="triangle">
            <a:avLst>
              <a:gd name="adj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err="1" smtClean="0">
                <a:solidFill>
                  <a:schemeClr val="accent6">
                    <a:lumMod val="50000"/>
                  </a:schemeClr>
                </a:solidFill>
              </a:rPr>
              <a:t>Взаємопідтримка</a:t>
            </a:r>
            <a:endParaRPr lang="ru-RU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6" name="Picture 10" descr="http://cliparts.co/cliparts/6ip/oz9/6ipoz9LXT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4149080"/>
            <a:ext cx="720080" cy="720080"/>
          </a:xfrm>
          <a:prstGeom prst="rect">
            <a:avLst/>
          </a:prstGeom>
          <a:noFill/>
        </p:spPr>
      </p:pic>
      <p:pic>
        <p:nvPicPr>
          <p:cNvPr id="17" name="Picture 10" descr="http://cliparts.co/cliparts/6ip/oz9/6ipoz9LXT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3284984"/>
            <a:ext cx="720080" cy="720080"/>
          </a:xfrm>
          <a:prstGeom prst="rect">
            <a:avLst/>
          </a:prstGeom>
          <a:noFill/>
        </p:spPr>
      </p:pic>
      <p:pic>
        <p:nvPicPr>
          <p:cNvPr id="18" name="Picture 10" descr="http://cliparts.co/cliparts/6ip/oz9/6ipoz9LXT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2276872"/>
            <a:ext cx="720080" cy="720080"/>
          </a:xfrm>
          <a:prstGeom prst="rect">
            <a:avLst/>
          </a:prstGeom>
          <a:noFill/>
        </p:spPr>
      </p:pic>
      <p:pic>
        <p:nvPicPr>
          <p:cNvPr id="19" name="Picture 10" descr="http://cliparts.co/cliparts/6ip/oz9/6ipoz9LXT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3284984"/>
            <a:ext cx="720080" cy="720080"/>
          </a:xfrm>
          <a:prstGeom prst="rect">
            <a:avLst/>
          </a:prstGeom>
          <a:noFill/>
        </p:spPr>
      </p:pic>
      <p:pic>
        <p:nvPicPr>
          <p:cNvPr id="12292" name="Picture 4" descr="http://www.newdesignfile.com/postpic/2013/08/heart-clip-art-with-transparent-background_11394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2492896"/>
            <a:ext cx="504056" cy="288032"/>
          </a:xfrm>
          <a:prstGeom prst="rect">
            <a:avLst/>
          </a:prstGeom>
          <a:noFill/>
        </p:spPr>
      </p:pic>
      <p:sp>
        <p:nvSpPr>
          <p:cNvPr id="20" name="Равнобедренный треугольник 19"/>
          <p:cNvSpPr/>
          <p:nvPr/>
        </p:nvSpPr>
        <p:spPr>
          <a:xfrm>
            <a:off x="1147780" y="1273209"/>
            <a:ext cx="6192688" cy="1008112"/>
          </a:xfrm>
          <a:prstGeom prst="triangle">
            <a:avLst>
              <a:gd name="adj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err="1" smtClean="0">
                <a:solidFill>
                  <a:schemeClr val="accent6">
                    <a:lumMod val="50000"/>
                  </a:schemeClr>
                </a:solidFill>
              </a:rPr>
              <a:t>Взаємопідтримка</a:t>
            </a:r>
            <a:endParaRPr lang="ru-RU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dirty="0" smtClean="0"/>
              <a:t>Аналіз Будинку  сімейних цінностей групи 2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547664" y="2420888"/>
            <a:ext cx="1800200" cy="7703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chemeClr val="accent6">
                    <a:lumMod val="50000"/>
                  </a:schemeClr>
                </a:solidFill>
              </a:rPr>
              <a:t>Любов</a:t>
            </a:r>
            <a:endParaRPr lang="ru-RU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228184" y="2492896"/>
            <a:ext cx="1728192" cy="7703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chemeClr val="accent6">
                    <a:lumMod val="50000"/>
                  </a:schemeClr>
                </a:solidFill>
              </a:rPr>
              <a:t>Дружба</a:t>
            </a:r>
            <a:endParaRPr lang="ru-RU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75656" y="3501008"/>
            <a:ext cx="1872208" cy="8423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chemeClr val="accent6">
                    <a:lumMod val="50000"/>
                  </a:schemeClr>
                </a:solidFill>
              </a:rPr>
              <a:t>Повага</a:t>
            </a:r>
            <a:endParaRPr lang="ru-RU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547664" y="4437112"/>
            <a:ext cx="1944216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err="1" smtClean="0">
                <a:solidFill>
                  <a:schemeClr val="accent6">
                    <a:lumMod val="50000"/>
                  </a:schemeClr>
                </a:solidFill>
              </a:rPr>
              <a:t>Розвязання</a:t>
            </a:r>
            <a:r>
              <a:rPr lang="uk-UA" sz="2400" b="1" dirty="0" smtClean="0">
                <a:solidFill>
                  <a:schemeClr val="accent6">
                    <a:lumMod val="50000"/>
                  </a:schemeClr>
                </a:solidFill>
              </a:rPr>
              <a:t> проблем</a:t>
            </a:r>
            <a:endParaRPr lang="ru-RU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635896" y="3501008"/>
            <a:ext cx="2160240" cy="8423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chemeClr val="accent6">
                    <a:lumMod val="50000"/>
                  </a:schemeClr>
                </a:solidFill>
              </a:rPr>
              <a:t>Доброта</a:t>
            </a:r>
            <a:endParaRPr lang="ru-RU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707904" y="4509120"/>
            <a:ext cx="216024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chemeClr val="accent6">
                    <a:lumMod val="50000"/>
                  </a:schemeClr>
                </a:solidFill>
              </a:rPr>
              <a:t>Небайдужість</a:t>
            </a:r>
            <a:endParaRPr lang="ru-RU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156176" y="3501008"/>
            <a:ext cx="1944216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chemeClr val="accent6">
                    <a:lumMod val="50000"/>
                  </a:schemeClr>
                </a:solidFill>
              </a:rPr>
              <a:t>Щастя </a:t>
            </a:r>
            <a:endParaRPr lang="ru-RU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084168" y="4509120"/>
            <a:ext cx="2088232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chemeClr val="accent6">
                    <a:lumMod val="50000"/>
                  </a:schemeClr>
                </a:solidFill>
              </a:rPr>
              <a:t>Співчуття</a:t>
            </a:r>
            <a:endParaRPr lang="ru-RU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475656" y="5589240"/>
            <a:ext cx="6696744" cy="6263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chemeClr val="accent6">
                    <a:lumMod val="50000"/>
                  </a:schemeClr>
                </a:solidFill>
              </a:rPr>
              <a:t>Турбота</a:t>
            </a:r>
            <a:endParaRPr lang="ru-RU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707904" y="2492896"/>
            <a:ext cx="2016224" cy="6983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chemeClr val="accent6">
                    <a:lumMod val="50000"/>
                  </a:schemeClr>
                </a:solidFill>
              </a:rPr>
              <a:t>Чесність</a:t>
            </a:r>
            <a:endParaRPr lang="ru-RU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4" name="Равнобедренный треугольник 13"/>
          <p:cNvSpPr/>
          <p:nvPr/>
        </p:nvSpPr>
        <p:spPr>
          <a:xfrm>
            <a:off x="1763688" y="1340768"/>
            <a:ext cx="6192688" cy="1008112"/>
          </a:xfrm>
          <a:prstGeom prst="triangle">
            <a:avLst>
              <a:gd name="adj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chemeClr val="accent6">
                    <a:lumMod val="50000"/>
                  </a:schemeClr>
                </a:solidFill>
              </a:rPr>
              <a:t>Сімейна допомога</a:t>
            </a:r>
            <a:endParaRPr lang="ru-RU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5" name="Picture 10" descr="http://cliparts.co/cliparts/6ip/oz9/6ipoz9LXT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5301208"/>
            <a:ext cx="720080" cy="720080"/>
          </a:xfrm>
          <a:prstGeom prst="rect">
            <a:avLst/>
          </a:prstGeom>
          <a:noFill/>
        </p:spPr>
      </p:pic>
      <p:pic>
        <p:nvPicPr>
          <p:cNvPr id="16" name="Picture 10" descr="http://cliparts.co/cliparts/6ip/oz9/6ipoz9LXT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2132856"/>
            <a:ext cx="720080" cy="720080"/>
          </a:xfrm>
          <a:prstGeom prst="rect">
            <a:avLst/>
          </a:prstGeom>
          <a:noFill/>
        </p:spPr>
      </p:pic>
      <p:pic>
        <p:nvPicPr>
          <p:cNvPr id="17" name="Picture 10" descr="http://cliparts.co/cliparts/6ip/oz9/6ipoz9LXT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2276872"/>
            <a:ext cx="720080" cy="720080"/>
          </a:xfrm>
          <a:prstGeom prst="rect">
            <a:avLst/>
          </a:prstGeom>
          <a:noFill/>
        </p:spPr>
      </p:pic>
      <p:pic>
        <p:nvPicPr>
          <p:cNvPr id="18" name="Picture 4" descr="http://www.newdesignfile.com/postpic/2013/08/heart-clip-art-with-transparent-background_11394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V="1">
            <a:off x="4427984" y="1340768"/>
            <a:ext cx="504056" cy="3600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60648"/>
            <a:ext cx="8686800" cy="792088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7030A0"/>
                </a:solidFill>
              </a:rPr>
              <a:t>Інформаційний центр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04800" y="1268760"/>
            <a:ext cx="5563344" cy="5055840"/>
          </a:xfrm>
        </p:spPr>
        <p:txBody>
          <a:bodyPr>
            <a:normAutofit fontScale="32500" lnSpcReduction="20000"/>
          </a:bodyPr>
          <a:lstStyle/>
          <a:p>
            <a:pPr>
              <a:lnSpc>
                <a:spcPct val="120000"/>
              </a:lnSpc>
            </a:pPr>
            <a:r>
              <a:rPr lang="uk-UA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5900" dirty="0" smtClean="0">
                <a:latin typeface="Times New Roman" pitchFamily="18" charset="0"/>
                <a:cs typeface="Times New Roman" pitchFamily="18" charset="0"/>
              </a:rPr>
              <a:t>Сім'я є природним середовищем первинної соціалізації дитини, джерелом її матеріальної та емоційної підтримки, засобом збереження і передання культурних цінностей від покоління до покоління.</a:t>
            </a:r>
            <a:endParaRPr lang="ru-RU" sz="59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</a:pPr>
            <a:r>
              <a:rPr lang="uk-UA" sz="5900" dirty="0" smtClean="0">
                <a:latin typeface="Times New Roman" pitchFamily="18" charset="0"/>
                <a:cs typeface="Times New Roman" pitchFamily="18" charset="0"/>
              </a:rPr>
              <a:t>Сім’я – це творчо розвинені культурні цінності і взаємини.</a:t>
            </a:r>
            <a:endParaRPr lang="ru-RU" sz="59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</a:pPr>
            <a:r>
              <a:rPr lang="uk-UA" sz="5900" dirty="0" smtClean="0">
                <a:latin typeface="Times New Roman" pitchFamily="18" charset="0"/>
                <a:cs typeface="Times New Roman" pitchFamily="18" charset="0"/>
              </a:rPr>
              <a:t>Сім’я –</a:t>
            </a:r>
            <a:r>
              <a:rPr lang="uk-UA" sz="59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5900" dirty="0" smtClean="0">
                <a:latin typeface="Times New Roman" pitchFamily="18" charset="0"/>
                <a:cs typeface="Times New Roman" pitchFamily="18" charset="0"/>
              </a:rPr>
              <a:t>хранителька моральних чеснот, національних звичаїв та традицій, пам’яті предків та невтомна </a:t>
            </a:r>
            <a:r>
              <a:rPr lang="uk-UA" sz="5900" dirty="0" err="1" smtClean="0">
                <a:latin typeface="Times New Roman" pitchFamily="18" charset="0"/>
                <a:cs typeface="Times New Roman" pitchFamily="18" charset="0"/>
              </a:rPr>
              <a:t>плекальниця</a:t>
            </a:r>
            <a:r>
              <a:rPr lang="uk-UA" sz="5900" dirty="0" smtClean="0">
                <a:latin typeface="Times New Roman" pitchFamily="18" charset="0"/>
                <a:cs typeface="Times New Roman" pitchFamily="18" charset="0"/>
              </a:rPr>
              <a:t> родоводу, совісті та честі минулих, сучасних </a:t>
            </a:r>
            <a:r>
              <a:rPr lang="uk-UA" sz="5900" smtClean="0">
                <a:latin typeface="Times New Roman" pitchFamily="18" charset="0"/>
                <a:cs typeface="Times New Roman" pitchFamily="18" charset="0"/>
              </a:rPr>
              <a:t>та прийдешніх </a:t>
            </a:r>
            <a:r>
              <a:rPr lang="uk-UA" sz="5900" dirty="0" smtClean="0">
                <a:latin typeface="Times New Roman" pitchFamily="18" charset="0"/>
                <a:cs typeface="Times New Roman" pitchFamily="18" charset="0"/>
              </a:rPr>
              <a:t>поколінь. </a:t>
            </a:r>
            <a:endParaRPr lang="ru-RU" sz="59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</a:pPr>
            <a:r>
              <a:rPr lang="uk-UA" sz="5900" dirty="0" smtClean="0">
                <a:latin typeface="Times New Roman" pitchFamily="18" charset="0"/>
                <a:cs typeface="Times New Roman" pitchFamily="18" charset="0"/>
              </a:rPr>
              <a:t>У сім’ї шліфуються найтонші грані людини – громадянина, людини – трудівника, людини – культурної особистості.</a:t>
            </a:r>
            <a:endParaRPr lang="ru-RU" sz="59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uk-UA" sz="5900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59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</a:pPr>
            <a:endParaRPr lang="uk-UA" sz="29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</a:pPr>
            <a:endParaRPr lang="uk-UA" sz="29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uk-UA" sz="29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84168" y="1268760"/>
            <a:ext cx="2907432" cy="5055840"/>
          </a:xfrm>
        </p:spPr>
        <p:txBody>
          <a:bodyPr>
            <a:normAutofit fontScale="32500" lnSpcReduction="20000"/>
          </a:bodyPr>
          <a:lstStyle/>
          <a:p>
            <a:endParaRPr lang="ru-RU" dirty="0"/>
          </a:p>
        </p:txBody>
      </p:sp>
      <p:pic>
        <p:nvPicPr>
          <p:cNvPr id="24578" name="Picture 2" descr="http://srcn-avis.ru/images/remote/http--babyzzz.ru-wp-content-uploads-2014-06-talking-family_sal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1124744"/>
            <a:ext cx="2376264" cy="1368152"/>
          </a:xfrm>
          <a:prstGeom prst="rect">
            <a:avLst/>
          </a:prstGeom>
          <a:noFill/>
        </p:spPr>
      </p:pic>
      <p:pic>
        <p:nvPicPr>
          <p:cNvPr id="24580" name="Picture 4" descr="http://infokava.com/uploads/posts/2015-12/thumbs/1450963919_obycha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168" y="2780928"/>
            <a:ext cx="2448272" cy="1362845"/>
          </a:xfrm>
          <a:prstGeom prst="rect">
            <a:avLst/>
          </a:prstGeom>
          <a:noFill/>
        </p:spPr>
      </p:pic>
      <p:pic>
        <p:nvPicPr>
          <p:cNvPr id="24582" name="Picture 6" descr="http://legalquest.ru/wp-content/uploads/2011/06/1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176" y="4509120"/>
            <a:ext cx="2396208" cy="1368152"/>
          </a:xfrm>
          <a:prstGeom prst="rect">
            <a:avLst/>
          </a:prstGeom>
          <a:noFill/>
        </p:spPr>
      </p:pic>
      <p:pic>
        <p:nvPicPr>
          <p:cNvPr id="6146" name="Picture 2" descr="http://i007.radikal.ru/1101/1f/0a59a0455f9f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5576" y="-10796588"/>
            <a:ext cx="719939" cy="719939"/>
          </a:xfrm>
          <a:prstGeom prst="rect">
            <a:avLst/>
          </a:prstGeom>
          <a:noFill/>
        </p:spPr>
      </p:pic>
      <p:pic>
        <p:nvPicPr>
          <p:cNvPr id="9" name="Picture 2" descr="http://i007.radikal.ru/1101/1f/0a59a0455f9f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1560" y="0"/>
            <a:ext cx="1512168" cy="12241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smtClean="0">
                <a:solidFill>
                  <a:srgbClr val="7030A0"/>
                </a:solidFill>
              </a:rPr>
              <a:t>Традиції нашого роду</a:t>
            </a:r>
            <a:endParaRPr lang="ru-RU" dirty="0"/>
          </a:p>
        </p:txBody>
      </p:sp>
      <p:sp>
        <p:nvSpPr>
          <p:cNvPr id="5" name="Горизонтальный свиток 4"/>
          <p:cNvSpPr/>
          <p:nvPr/>
        </p:nvSpPr>
        <p:spPr>
          <a:xfrm>
            <a:off x="611560" y="2924944"/>
            <a:ext cx="2664296" cy="936104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002060"/>
                </a:solidFill>
              </a:rPr>
              <a:t>Трудове виховання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7" name="Горизонтальный свиток 6"/>
          <p:cNvSpPr/>
          <p:nvPr/>
        </p:nvSpPr>
        <p:spPr>
          <a:xfrm>
            <a:off x="683568" y="4869160"/>
            <a:ext cx="2664296" cy="1224136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002060"/>
                </a:solidFill>
              </a:rPr>
              <a:t>Підтримка цінностей роду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9" name="Picture 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700808"/>
            <a:ext cx="2304256" cy="141796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0" name="Горизонтальный свиток 9"/>
          <p:cNvSpPr/>
          <p:nvPr/>
        </p:nvSpPr>
        <p:spPr>
          <a:xfrm>
            <a:off x="3707904" y="4293096"/>
            <a:ext cx="1800200" cy="100811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002060"/>
                </a:solidFill>
              </a:rPr>
              <a:t>Сімейний відпочинок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1" name="Горизонтальный свиток 10"/>
          <p:cNvSpPr/>
          <p:nvPr/>
        </p:nvSpPr>
        <p:spPr>
          <a:xfrm>
            <a:off x="6012160" y="5013176"/>
            <a:ext cx="2592288" cy="67323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002060"/>
                </a:solidFill>
              </a:rPr>
              <a:t>Сімейне хобі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2" name="Горизонтальный свиток 11"/>
          <p:cNvSpPr/>
          <p:nvPr/>
        </p:nvSpPr>
        <p:spPr>
          <a:xfrm>
            <a:off x="5868144" y="2420888"/>
            <a:ext cx="2592288" cy="67323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002060"/>
                </a:solidFill>
              </a:rPr>
              <a:t>Професійні династії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14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3789040"/>
            <a:ext cx="2304256" cy="144016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2204864"/>
            <a:ext cx="2160240" cy="193630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7650" name="Picture 2" descr="https://im1-tub-ua.yandex.net/i?id=ddb17fa5459efe0e88b1465c891545ba&amp;n=33&amp;h=215&amp;w=32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176" y="1268760"/>
            <a:ext cx="2260104" cy="1255788"/>
          </a:xfrm>
          <a:prstGeom prst="rect">
            <a:avLst/>
          </a:prstGeom>
          <a:noFill/>
        </p:spPr>
      </p:pic>
      <p:pic>
        <p:nvPicPr>
          <p:cNvPr id="27652" name="Picture 4" descr="http://www.rgsu.net/netcat_files/userfiles/53/Press-sluzhba/18032014/Stavropol/8_b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84168" y="3573016"/>
            <a:ext cx="2376264" cy="1548434"/>
          </a:xfrm>
          <a:prstGeom prst="rect">
            <a:avLst/>
          </a:prstGeom>
          <a:noFill/>
        </p:spPr>
      </p:pic>
      <p:pic>
        <p:nvPicPr>
          <p:cNvPr id="5124" name="Picture 4" descr="http://4.bp.blogspot.com/-u7yRHs1pJ2M/UX664QblRyI/AAAAAAAAC_c/qMKYb6tIk-4/s1600/eb9d1963049a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316062">
            <a:off x="539552" y="188640"/>
            <a:ext cx="1392970" cy="13681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116632"/>
            <a:ext cx="8686800" cy="1512168"/>
          </a:xfrm>
        </p:spPr>
        <p:txBody>
          <a:bodyPr/>
          <a:lstStyle/>
          <a:p>
            <a:pPr algn="ctr"/>
            <a:r>
              <a:rPr lang="ru-RU" b="1" dirty="0" err="1" smtClean="0">
                <a:solidFill>
                  <a:srgbClr val="7030A0"/>
                </a:solidFill>
              </a:rPr>
              <a:t>Традиц</a:t>
            </a:r>
            <a:r>
              <a:rPr lang="uk-UA" b="1" dirty="0" err="1" smtClean="0">
                <a:solidFill>
                  <a:srgbClr val="7030A0"/>
                </a:solidFill>
              </a:rPr>
              <a:t>ії</a:t>
            </a:r>
            <a:r>
              <a:rPr lang="uk-UA" b="1" dirty="0" smtClean="0">
                <a:solidFill>
                  <a:srgbClr val="7030A0"/>
                </a:solidFill>
              </a:rPr>
              <a:t> Очима шестикласників</a:t>
            </a:r>
            <a:br>
              <a:rPr lang="uk-UA" b="1" dirty="0" smtClean="0">
                <a:solidFill>
                  <a:srgbClr val="7030A0"/>
                </a:solidFill>
              </a:rPr>
            </a:br>
            <a:endParaRPr lang="ru-RU" dirty="0"/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467544" y="2204864"/>
            <a:ext cx="1512168" cy="81724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dirty="0" smtClean="0">
                <a:solidFill>
                  <a:srgbClr val="002060"/>
                </a:solidFill>
              </a:rPr>
              <a:t>відзначення свят</a:t>
            </a:r>
            <a:endParaRPr lang="ru-RU" sz="1600" dirty="0">
              <a:solidFill>
                <a:srgbClr val="002060"/>
              </a:solidFill>
            </a:endParaRPr>
          </a:p>
        </p:txBody>
      </p:sp>
      <p:sp>
        <p:nvSpPr>
          <p:cNvPr id="6" name="Горизонтальный свиток 5"/>
          <p:cNvSpPr/>
          <p:nvPr/>
        </p:nvSpPr>
        <p:spPr>
          <a:xfrm>
            <a:off x="7020272" y="4221088"/>
            <a:ext cx="1512168" cy="864096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dirty="0" smtClean="0">
                <a:solidFill>
                  <a:srgbClr val="002060"/>
                </a:solidFill>
              </a:rPr>
              <a:t>відвідування родичів</a:t>
            </a:r>
            <a:endParaRPr lang="ru-RU" sz="1600" dirty="0">
              <a:solidFill>
                <a:srgbClr val="002060"/>
              </a:solidFill>
            </a:endParaRPr>
          </a:p>
        </p:txBody>
      </p:sp>
      <p:sp>
        <p:nvSpPr>
          <p:cNvPr id="7" name="Горизонтальный свиток 6"/>
          <p:cNvSpPr/>
          <p:nvPr/>
        </p:nvSpPr>
        <p:spPr>
          <a:xfrm>
            <a:off x="467544" y="3573016"/>
            <a:ext cx="1440160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dirty="0" smtClean="0">
                <a:solidFill>
                  <a:srgbClr val="002060"/>
                </a:solidFill>
              </a:rPr>
              <a:t>поїздка до моря </a:t>
            </a:r>
            <a:endParaRPr lang="ru-RU" sz="1600" dirty="0">
              <a:solidFill>
                <a:srgbClr val="002060"/>
              </a:solidFill>
            </a:endParaRPr>
          </a:p>
        </p:txBody>
      </p:sp>
      <p:sp>
        <p:nvSpPr>
          <p:cNvPr id="8" name="Горизонтальный свиток 7"/>
          <p:cNvSpPr/>
          <p:nvPr/>
        </p:nvSpPr>
        <p:spPr>
          <a:xfrm>
            <a:off x="251520" y="4581128"/>
            <a:ext cx="1143000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002060"/>
                </a:solidFill>
              </a:rPr>
              <a:t>кемпінг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5580112" y="4725144"/>
            <a:ext cx="1512168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dirty="0" smtClean="0">
                <a:solidFill>
                  <a:srgbClr val="002060"/>
                </a:solidFill>
              </a:rPr>
              <a:t>пам’ять про померлих</a:t>
            </a:r>
            <a:endParaRPr lang="ru-RU" sz="1600" dirty="0">
              <a:solidFill>
                <a:srgbClr val="002060"/>
              </a:solidFill>
            </a:endParaRPr>
          </a:p>
        </p:txBody>
      </p:sp>
      <p:sp>
        <p:nvSpPr>
          <p:cNvPr id="10" name="Горизонтальный свиток 9"/>
          <p:cNvSpPr/>
          <p:nvPr/>
        </p:nvSpPr>
        <p:spPr>
          <a:xfrm>
            <a:off x="3851920" y="5589240"/>
            <a:ext cx="1656184" cy="961264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dirty="0" smtClean="0">
                <a:solidFill>
                  <a:srgbClr val="002060"/>
                </a:solidFill>
              </a:rPr>
              <a:t>генеральне прибирання у будинку </a:t>
            </a:r>
            <a:endParaRPr lang="ru-RU" sz="1600" dirty="0">
              <a:solidFill>
                <a:srgbClr val="002060"/>
              </a:solidFill>
            </a:endParaRPr>
          </a:p>
        </p:txBody>
      </p:sp>
      <p:sp>
        <p:nvSpPr>
          <p:cNvPr id="11" name="Горизонтальный свиток 10"/>
          <p:cNvSpPr/>
          <p:nvPr/>
        </p:nvSpPr>
        <p:spPr>
          <a:xfrm>
            <a:off x="6876256" y="2348880"/>
            <a:ext cx="1800200" cy="67323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dirty="0" smtClean="0">
                <a:solidFill>
                  <a:srgbClr val="002060"/>
                </a:solidFill>
              </a:rPr>
              <a:t>розповідь казок перед сном</a:t>
            </a:r>
            <a:endParaRPr lang="ru-RU" sz="1600" dirty="0">
              <a:solidFill>
                <a:srgbClr val="002060"/>
              </a:solidFill>
            </a:endParaRPr>
          </a:p>
        </p:txBody>
      </p:sp>
      <p:sp>
        <p:nvSpPr>
          <p:cNvPr id="12" name="Горизонтальный свиток 11"/>
          <p:cNvSpPr/>
          <p:nvPr/>
        </p:nvSpPr>
        <p:spPr>
          <a:xfrm>
            <a:off x="1835696" y="4077072"/>
            <a:ext cx="1287016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dirty="0" smtClean="0">
                <a:solidFill>
                  <a:srgbClr val="002060"/>
                </a:solidFill>
              </a:rPr>
              <a:t>подорожі</a:t>
            </a:r>
            <a:endParaRPr lang="ru-RU" sz="1600" dirty="0">
              <a:solidFill>
                <a:srgbClr val="002060"/>
              </a:solidFill>
            </a:endParaRPr>
          </a:p>
        </p:txBody>
      </p:sp>
      <p:sp>
        <p:nvSpPr>
          <p:cNvPr id="13" name="Горизонтальный свиток 12"/>
          <p:cNvSpPr/>
          <p:nvPr/>
        </p:nvSpPr>
        <p:spPr>
          <a:xfrm>
            <a:off x="971600" y="1124744"/>
            <a:ext cx="1440160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dirty="0" smtClean="0">
                <a:solidFill>
                  <a:srgbClr val="002060"/>
                </a:solidFill>
              </a:rPr>
              <a:t>підготовка до Нового року</a:t>
            </a:r>
            <a:endParaRPr lang="ru-RU" sz="1600" dirty="0">
              <a:solidFill>
                <a:srgbClr val="002060"/>
              </a:solidFill>
            </a:endParaRPr>
          </a:p>
        </p:txBody>
      </p:sp>
      <p:sp>
        <p:nvSpPr>
          <p:cNvPr id="14" name="Горизонтальный свиток 13"/>
          <p:cNvSpPr/>
          <p:nvPr/>
        </p:nvSpPr>
        <p:spPr>
          <a:xfrm>
            <a:off x="4572000" y="2636912"/>
            <a:ext cx="1800200" cy="889256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dirty="0" smtClean="0">
                <a:solidFill>
                  <a:srgbClr val="002060"/>
                </a:solidFill>
              </a:rPr>
              <a:t>перегляд телебачення</a:t>
            </a:r>
            <a:endParaRPr lang="ru-RU" sz="1600" dirty="0">
              <a:solidFill>
                <a:srgbClr val="002060"/>
              </a:solidFill>
            </a:endParaRPr>
          </a:p>
        </p:txBody>
      </p:sp>
      <p:sp>
        <p:nvSpPr>
          <p:cNvPr id="15" name="Горизонтальный свиток 14"/>
          <p:cNvSpPr/>
          <p:nvPr/>
        </p:nvSpPr>
        <p:spPr>
          <a:xfrm>
            <a:off x="2195736" y="5373216"/>
            <a:ext cx="1800200" cy="1105280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dirty="0" smtClean="0">
                <a:solidFill>
                  <a:srgbClr val="002060"/>
                </a:solidFill>
              </a:rPr>
              <a:t>вирощування полуниці </a:t>
            </a:r>
            <a:endParaRPr lang="ru-RU" sz="1600" dirty="0">
              <a:solidFill>
                <a:srgbClr val="002060"/>
              </a:solidFill>
            </a:endParaRPr>
          </a:p>
        </p:txBody>
      </p:sp>
      <p:sp>
        <p:nvSpPr>
          <p:cNvPr id="16" name="Горизонтальный свиток 15"/>
          <p:cNvSpPr/>
          <p:nvPr/>
        </p:nvSpPr>
        <p:spPr>
          <a:xfrm>
            <a:off x="6228184" y="2996952"/>
            <a:ext cx="1512168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dirty="0" smtClean="0">
                <a:solidFill>
                  <a:srgbClr val="002060"/>
                </a:solidFill>
              </a:rPr>
              <a:t>вишивка бісером</a:t>
            </a:r>
            <a:endParaRPr lang="ru-RU" sz="1600" dirty="0">
              <a:solidFill>
                <a:srgbClr val="002060"/>
              </a:solidFill>
            </a:endParaRPr>
          </a:p>
        </p:txBody>
      </p:sp>
      <p:sp>
        <p:nvSpPr>
          <p:cNvPr id="17" name="Горизонтальный свиток 16"/>
          <p:cNvSpPr/>
          <p:nvPr/>
        </p:nvSpPr>
        <p:spPr>
          <a:xfrm>
            <a:off x="6084168" y="1196752"/>
            <a:ext cx="1728192" cy="936104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dirty="0" smtClean="0">
                <a:solidFill>
                  <a:srgbClr val="002060"/>
                </a:solidFill>
              </a:rPr>
              <a:t> захоплення малюванням</a:t>
            </a:r>
            <a:endParaRPr lang="ru-RU" sz="1600" dirty="0">
              <a:solidFill>
                <a:srgbClr val="002060"/>
              </a:solidFill>
            </a:endParaRPr>
          </a:p>
        </p:txBody>
      </p:sp>
      <p:sp>
        <p:nvSpPr>
          <p:cNvPr id="19" name="Горизонтальный свиток 18"/>
          <p:cNvSpPr/>
          <p:nvPr/>
        </p:nvSpPr>
        <p:spPr>
          <a:xfrm>
            <a:off x="1979712" y="2708920"/>
            <a:ext cx="1728192" cy="100811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dirty="0" smtClean="0">
                <a:solidFill>
                  <a:srgbClr val="002060"/>
                </a:solidFill>
              </a:rPr>
              <a:t>відвідування церкви на свята </a:t>
            </a:r>
            <a:endParaRPr lang="ru-RU" sz="1600" dirty="0">
              <a:solidFill>
                <a:srgbClr val="002060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2627784" y="1052736"/>
            <a:ext cx="44644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 smtClean="0">
                <a:solidFill>
                  <a:schemeClr val="accent3">
                    <a:lumMod val="50000"/>
                  </a:schemeClr>
                </a:solidFill>
              </a:rPr>
              <a:t>Аналіз </a:t>
            </a:r>
            <a:r>
              <a:rPr lang="en-US" sz="28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uk-UA" sz="2800" b="1" dirty="0" smtClean="0">
                <a:solidFill>
                  <a:schemeClr val="accent3">
                    <a:lumMod val="50000"/>
                  </a:schemeClr>
                </a:solidFill>
              </a:rPr>
              <a:t>анкетування </a:t>
            </a:r>
            <a:endParaRPr lang="ru-RU" sz="280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21" name="Picture 10" descr="http://cliparts.co/cliparts/6ip/oz9/6ipoz9LXT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3933056"/>
            <a:ext cx="720080" cy="720080"/>
          </a:xfrm>
          <a:prstGeom prst="rect">
            <a:avLst/>
          </a:prstGeom>
          <a:noFill/>
        </p:spPr>
      </p:pic>
      <p:pic>
        <p:nvPicPr>
          <p:cNvPr id="22" name="Picture 10" descr="http://cliparts.co/cliparts/6ip/oz9/6ipoz9LXT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908720"/>
            <a:ext cx="720080" cy="720080"/>
          </a:xfrm>
          <a:prstGeom prst="rect">
            <a:avLst/>
          </a:prstGeom>
          <a:noFill/>
        </p:spPr>
      </p:pic>
      <p:pic>
        <p:nvPicPr>
          <p:cNvPr id="23" name="Picture 10" descr="http://cliparts.co/cliparts/6ip/oz9/6ipoz9LXT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2529" y="1916832"/>
            <a:ext cx="720080" cy="720080"/>
          </a:xfrm>
          <a:prstGeom prst="rect">
            <a:avLst/>
          </a:prstGeom>
          <a:noFill/>
        </p:spPr>
      </p:pic>
      <p:pic>
        <p:nvPicPr>
          <p:cNvPr id="24" name="Picture 10" descr="http://cliparts.co/cliparts/6ip/oz9/6ipoz9LXT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5373216"/>
            <a:ext cx="720080" cy="720080"/>
          </a:xfrm>
          <a:prstGeom prst="rect">
            <a:avLst/>
          </a:prstGeom>
          <a:noFill/>
        </p:spPr>
      </p:pic>
      <p:pic>
        <p:nvPicPr>
          <p:cNvPr id="25" name="Picture 10" descr="http://cliparts.co/cliparts/6ip/oz9/6ipoz9LXT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4365104"/>
            <a:ext cx="720080" cy="720080"/>
          </a:xfrm>
          <a:prstGeom prst="rect">
            <a:avLst/>
          </a:prstGeom>
          <a:noFill/>
        </p:spPr>
      </p:pic>
      <p:sp>
        <p:nvSpPr>
          <p:cNvPr id="27" name="Горизонтальный свиток 26"/>
          <p:cNvSpPr/>
          <p:nvPr/>
        </p:nvSpPr>
        <p:spPr>
          <a:xfrm>
            <a:off x="3419872" y="4149080"/>
            <a:ext cx="1728192" cy="100811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dirty="0" smtClean="0">
                <a:solidFill>
                  <a:srgbClr val="002060"/>
                </a:solidFill>
              </a:rPr>
              <a:t>походи за грибами</a:t>
            </a:r>
            <a:endParaRPr lang="ru-RU" sz="1600" dirty="0">
              <a:solidFill>
                <a:srgbClr val="002060"/>
              </a:solidFill>
            </a:endParaRPr>
          </a:p>
        </p:txBody>
      </p:sp>
      <p:pic>
        <p:nvPicPr>
          <p:cNvPr id="6146" name="Picture 2" descr="http://www.playcast.ru/uploads/2016/02/13/17302666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5517232"/>
            <a:ext cx="1546860" cy="868680"/>
          </a:xfrm>
          <a:prstGeom prst="rect">
            <a:avLst/>
          </a:prstGeom>
          <a:noFill/>
        </p:spPr>
      </p:pic>
      <p:pic>
        <p:nvPicPr>
          <p:cNvPr id="6152" name="Picture 8" descr="http://galerey-room.ru/images/074202_138552732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04248" y="5085184"/>
            <a:ext cx="1793776" cy="1296144"/>
          </a:xfrm>
          <a:prstGeom prst="rect">
            <a:avLst/>
          </a:prstGeom>
          <a:noFill/>
        </p:spPr>
      </p:pic>
      <p:pic>
        <p:nvPicPr>
          <p:cNvPr id="6150" name="Picture 6" descr="http://img-fotki.yandex.ru/get/9833/39663434.564/0_97ea6_d019d52a_XL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42843" y="1301094"/>
            <a:ext cx="1512168" cy="13681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1171600"/>
          </a:xfrm>
        </p:spPr>
        <p:txBody>
          <a:bodyPr>
            <a:normAutofit fontScale="90000"/>
          </a:bodyPr>
          <a:lstStyle/>
          <a:p>
            <a:pPr algn="ctr"/>
            <a:r>
              <a:rPr lang="uk-UA" sz="4000" b="1" dirty="0" smtClean="0">
                <a:solidFill>
                  <a:srgbClr val="7030A0"/>
                </a:solidFill>
              </a:rPr>
              <a:t>Сімейні свята </a:t>
            </a:r>
            <a:br>
              <a:rPr lang="uk-UA" sz="4000" b="1" dirty="0" smtClean="0">
                <a:solidFill>
                  <a:srgbClr val="7030A0"/>
                </a:solidFill>
              </a:rPr>
            </a:br>
            <a:r>
              <a:rPr lang="uk-UA" sz="3100" b="1" dirty="0" smtClean="0"/>
              <a:t>Аналіз </a:t>
            </a:r>
            <a:r>
              <a:rPr lang="en-US" sz="3100" b="1" dirty="0" smtClean="0"/>
              <a:t> </a:t>
            </a:r>
            <a:r>
              <a:rPr lang="uk-UA" sz="3100" b="1" dirty="0" smtClean="0"/>
              <a:t>анкетування </a:t>
            </a:r>
            <a:r>
              <a:rPr lang="ru-RU" sz="3100" b="1" dirty="0" smtClean="0"/>
              <a:t/>
            </a:r>
            <a:br>
              <a:rPr lang="ru-RU" sz="3100" b="1" dirty="0" smtClean="0"/>
            </a:br>
            <a:endParaRPr lang="ru-RU" sz="31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23528" y="1556792"/>
            <a:ext cx="4191000" cy="4767808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uk-UA" b="1" u="sng" dirty="0" smtClean="0">
                <a:solidFill>
                  <a:srgbClr val="C00000"/>
                </a:solidFill>
              </a:rPr>
              <a:t>Релігійні та народні</a:t>
            </a:r>
          </a:p>
          <a:p>
            <a:pPr algn="ctr">
              <a:buNone/>
            </a:pPr>
            <a:r>
              <a:rPr lang="uk-UA" b="1" dirty="0" smtClean="0">
                <a:solidFill>
                  <a:srgbClr val="002060"/>
                </a:solidFill>
              </a:rPr>
              <a:t>Новий рік</a:t>
            </a:r>
          </a:p>
          <a:p>
            <a:pPr algn="ctr">
              <a:buNone/>
            </a:pPr>
            <a:r>
              <a:rPr lang="uk-U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Різдво </a:t>
            </a:r>
          </a:p>
          <a:p>
            <a:pPr algn="ctr">
              <a:buNone/>
            </a:pPr>
            <a:r>
              <a:rPr lang="uk-U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День святого Миколая </a:t>
            </a:r>
          </a:p>
          <a:p>
            <a:pPr algn="ctr">
              <a:buNone/>
            </a:pPr>
            <a:r>
              <a:rPr lang="uk-U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Святвечір</a:t>
            </a:r>
          </a:p>
          <a:p>
            <a:pPr algn="ctr">
              <a:buNone/>
            </a:pPr>
            <a:r>
              <a:rPr lang="uk-U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Великдень</a:t>
            </a:r>
          </a:p>
          <a:p>
            <a:pPr algn="ctr">
              <a:buNone/>
            </a:pPr>
            <a:r>
              <a:rPr lang="uk-U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Івана Купала</a:t>
            </a:r>
          </a:p>
          <a:p>
            <a:pPr algn="ctr">
              <a:buNone/>
            </a:pPr>
            <a:r>
              <a:rPr lang="uk-U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Водохреща</a:t>
            </a:r>
          </a:p>
          <a:p>
            <a:pPr algn="ctr">
              <a:buNone/>
            </a:pPr>
            <a:r>
              <a:rPr lang="uk-U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Вербна неділя </a:t>
            </a:r>
          </a:p>
          <a:p>
            <a:pPr algn="ctr">
              <a:buNone/>
            </a:pPr>
            <a:r>
              <a:rPr lang="uk-U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Спаса</a:t>
            </a:r>
          </a:p>
          <a:p>
            <a:pPr algn="ctr">
              <a:buNone/>
            </a:pPr>
            <a:endParaRPr lang="uk-UA" dirty="0" smtClean="0"/>
          </a:p>
          <a:p>
            <a:pPr algn="ctr">
              <a:buNone/>
            </a:pP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4008" y="1556792"/>
            <a:ext cx="4343400" cy="4839816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uk-UA" b="1" u="sng" dirty="0" smtClean="0">
                <a:solidFill>
                  <a:srgbClr val="C00000"/>
                </a:solidFill>
              </a:rPr>
              <a:t>Державні та світські</a:t>
            </a:r>
          </a:p>
          <a:p>
            <a:pPr algn="ctr">
              <a:buNone/>
            </a:pPr>
            <a:endParaRPr lang="uk-UA" b="1" dirty="0" smtClean="0">
              <a:solidFill>
                <a:srgbClr val="002060"/>
              </a:solidFill>
            </a:endParaRPr>
          </a:p>
          <a:p>
            <a:pPr algn="ctr">
              <a:buNone/>
            </a:pPr>
            <a:r>
              <a:rPr lang="uk-U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Новий рік</a:t>
            </a:r>
          </a:p>
          <a:p>
            <a:pPr algn="ctr">
              <a:buNone/>
            </a:pPr>
            <a:r>
              <a:rPr lang="uk-U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8 березня </a:t>
            </a:r>
          </a:p>
          <a:p>
            <a:pPr algn="ctr">
              <a:buNone/>
            </a:pPr>
            <a:r>
              <a:rPr lang="uk-U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 Вересня</a:t>
            </a:r>
          </a:p>
          <a:p>
            <a:pPr algn="ctr">
              <a:buNone/>
            </a:pPr>
            <a:r>
              <a:rPr lang="uk-U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День народження </a:t>
            </a:r>
          </a:p>
          <a:p>
            <a:pPr algn="ctr">
              <a:buNone/>
            </a:pPr>
            <a:r>
              <a:rPr lang="uk-U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членів родини</a:t>
            </a:r>
          </a:p>
          <a:p>
            <a:pPr algn="ctr">
              <a:buNone/>
            </a:pP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5" name="Рисунок 4" descr="c88f46e925c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4005064"/>
            <a:ext cx="1152128" cy="9845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 descr="merry_christma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1988840"/>
            <a:ext cx="1152128" cy="7920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944" y="5301208"/>
            <a:ext cx="1800200" cy="10572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 descr="elky36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27984" y="3501008"/>
            <a:ext cx="890587" cy="13049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2" descr="http://content.foto.mail.ru/mail/elvira-leushina/_animated/i-92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452320" y="4869160"/>
            <a:ext cx="1488951" cy="1149103"/>
          </a:xfrm>
          <a:prstGeom prst="rect">
            <a:avLst/>
          </a:prstGeom>
          <a:noFill/>
        </p:spPr>
      </p:pic>
      <p:pic>
        <p:nvPicPr>
          <p:cNvPr id="11" name="Рисунок 10" descr="mothers-day-glitter4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238453" y="4947517"/>
            <a:ext cx="1285875" cy="1206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2770" name="Picture 2" descr="http://smayls.ru/data/smiles/animashki-prazdniki-444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7544" y="4941168"/>
            <a:ext cx="923925" cy="1495426"/>
          </a:xfrm>
          <a:prstGeom prst="rect">
            <a:avLst/>
          </a:prstGeom>
          <a:noFill/>
        </p:spPr>
      </p:pic>
      <p:pic>
        <p:nvPicPr>
          <p:cNvPr id="32774" name="Picture 6" descr="http://st.stranamam.ru/data/cache/2014sep/01/35/13231270_73845.jpg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427984" y="2348880"/>
            <a:ext cx="952500" cy="904876"/>
          </a:xfrm>
          <a:prstGeom prst="rect">
            <a:avLst/>
          </a:prstGeom>
          <a:noFill/>
        </p:spPr>
      </p:pic>
      <p:pic>
        <p:nvPicPr>
          <p:cNvPr id="32778" name="Picture 10" descr="http://cliparts.co/cliparts/6ip/oz9/6ipoz9LXT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684443" y="2360769"/>
            <a:ext cx="720080" cy="720080"/>
          </a:xfrm>
          <a:prstGeom prst="rect">
            <a:avLst/>
          </a:prstGeom>
          <a:noFill/>
        </p:spPr>
      </p:pic>
      <p:pic>
        <p:nvPicPr>
          <p:cNvPr id="17" name="Picture 10" descr="http://cliparts.co/cliparts/6ip/oz9/6ipoz9LXT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24328" y="2132856"/>
            <a:ext cx="720080" cy="720080"/>
          </a:xfrm>
          <a:prstGeom prst="rect">
            <a:avLst/>
          </a:prstGeom>
          <a:noFill/>
        </p:spPr>
      </p:pic>
      <p:pic>
        <p:nvPicPr>
          <p:cNvPr id="18" name="Picture 10" descr="http://cliparts.co/cliparts/6ip/oz9/6ipoz9LXT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172400" y="3356992"/>
            <a:ext cx="720080" cy="720080"/>
          </a:xfrm>
          <a:prstGeom prst="rect">
            <a:avLst/>
          </a:prstGeom>
          <a:noFill/>
        </p:spPr>
      </p:pic>
      <p:pic>
        <p:nvPicPr>
          <p:cNvPr id="19" name="Picture 10" descr="http://cliparts.co/cliparts/6ip/oz9/6ipoz9LXT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419872" y="3356992"/>
            <a:ext cx="720080" cy="720080"/>
          </a:xfrm>
          <a:prstGeom prst="rect">
            <a:avLst/>
          </a:prstGeom>
          <a:noFill/>
        </p:spPr>
      </p:pic>
      <p:pic>
        <p:nvPicPr>
          <p:cNvPr id="20" name="Picture 10" descr="http://cliparts.co/cliparts/6ip/oz9/6ipoz9LXT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909693" y="1844824"/>
            <a:ext cx="720080" cy="720080"/>
          </a:xfrm>
          <a:prstGeom prst="rect">
            <a:avLst/>
          </a:prstGeom>
          <a:noFill/>
        </p:spPr>
      </p:pic>
      <p:pic>
        <p:nvPicPr>
          <p:cNvPr id="21" name="Picture 10" descr="http://cliparts.co/cliparts/6ip/oz9/6ipoz9LXT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572272" y="3509392"/>
            <a:ext cx="720080" cy="720080"/>
          </a:xfrm>
          <a:prstGeom prst="rect">
            <a:avLst/>
          </a:prstGeom>
          <a:noFill/>
        </p:spPr>
      </p:pic>
      <p:pic>
        <p:nvPicPr>
          <p:cNvPr id="22" name="Рисунок 21" descr="merry_christma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1912" y="2141240"/>
            <a:ext cx="1152128" cy="7920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3" name="Рисунок 22" descr="merry_christma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4143" y="1988840"/>
            <a:ext cx="1152128" cy="7920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" name="Picture 6" descr="http://st.stranamam.ru/data/cache/2014sep/01/35/13231270_73845.jpg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427984" y="2344104"/>
            <a:ext cx="952500" cy="9048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1008112"/>
          </a:xfrm>
        </p:spPr>
        <p:txBody>
          <a:bodyPr>
            <a:normAutofit/>
          </a:bodyPr>
          <a:lstStyle/>
          <a:p>
            <a:pPr algn="ctr"/>
            <a:r>
              <a:rPr lang="uk-UA" dirty="0" smtClean="0"/>
              <a:t>        </a:t>
            </a:r>
            <a:r>
              <a:rPr lang="uk-UA" b="1" dirty="0" smtClean="0">
                <a:solidFill>
                  <a:srgbClr val="7030A0"/>
                </a:solidFill>
              </a:rPr>
              <a:t>сім</a:t>
            </a:r>
            <a:r>
              <a:rPr lang="en-US" b="1" dirty="0" smtClean="0">
                <a:solidFill>
                  <a:srgbClr val="7030A0"/>
                </a:solidFill>
              </a:rPr>
              <a:t>’</a:t>
            </a:r>
            <a:r>
              <a:rPr lang="uk-UA" b="1" dirty="0" smtClean="0">
                <a:solidFill>
                  <a:srgbClr val="7030A0"/>
                </a:solidFill>
              </a:rPr>
              <a:t>я Очима шестикласників </a:t>
            </a:r>
            <a:endParaRPr lang="ru-RU" b="1" dirty="0">
              <a:solidFill>
                <a:srgbClr val="7030A0"/>
              </a:solidFill>
            </a:endParaRPr>
          </a:p>
        </p:txBody>
      </p:sp>
      <p:pic>
        <p:nvPicPr>
          <p:cNvPr id="4" name="Picture 2" descr="http://3.bp.blogspot.com/-4kA9MPOxwVQ/Vi3xwQLJaYI/AAAAAAAAADY/TZJPfeIa-zE/s640/%25D0%2591%25D0%25B5%25D0%25B7%25D1%258B%25D0%25BC%25D1%258F%25D0%25BD%25D0%25BD%25D1%258B%25D0%25B922222222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2420888"/>
            <a:ext cx="2016224" cy="237626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Содержимое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683568" y="1556792"/>
            <a:ext cx="2232248" cy="1249296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</a:rPr>
              <a:t>Сім</a:t>
            </a:r>
            <a:r>
              <a:rPr lang="en-US" b="1" dirty="0" smtClean="0">
                <a:solidFill>
                  <a:srgbClr val="002060"/>
                </a:solidFill>
              </a:rPr>
              <a:t>’</a:t>
            </a:r>
            <a:r>
              <a:rPr lang="ru-RU" b="1" dirty="0" smtClean="0">
                <a:solidFill>
                  <a:srgbClr val="002060"/>
                </a:solidFill>
              </a:rPr>
              <a:t>я –</a:t>
            </a:r>
            <a:r>
              <a:rPr lang="ru-RU" b="1" dirty="0" err="1" smtClean="0">
                <a:solidFill>
                  <a:srgbClr val="002060"/>
                </a:solidFill>
              </a:rPr>
              <a:t>це</a:t>
            </a:r>
            <a:r>
              <a:rPr lang="en-US" b="1" dirty="0" smtClean="0">
                <a:solidFill>
                  <a:srgbClr val="002060"/>
                </a:solidFill>
              </a:rPr>
              <a:t>   </a:t>
            </a:r>
            <a:r>
              <a:rPr lang="ru-RU" b="1" dirty="0" err="1" smtClean="0">
                <a:solidFill>
                  <a:srgbClr val="002060"/>
                </a:solidFill>
              </a:rPr>
              <a:t>любов,повага</a:t>
            </a:r>
            <a:r>
              <a:rPr lang="ru-RU" b="1" dirty="0" smtClean="0">
                <a:solidFill>
                  <a:srgbClr val="002060"/>
                </a:solidFill>
              </a:rPr>
              <a:t>,</a:t>
            </a:r>
          </a:p>
          <a:p>
            <a:pPr algn="ctr"/>
            <a:r>
              <a:rPr lang="uk-UA" b="1" dirty="0" smtClean="0">
                <a:solidFill>
                  <a:srgbClr val="002060"/>
                </a:solidFill>
              </a:rPr>
              <a:t>захист,підтримка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0" name="Горизонтальный свиток 9"/>
          <p:cNvSpPr/>
          <p:nvPr/>
        </p:nvSpPr>
        <p:spPr>
          <a:xfrm>
            <a:off x="467544" y="2924944"/>
            <a:ext cx="2736304" cy="1249296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b="1" dirty="0" smtClean="0">
                <a:solidFill>
                  <a:srgbClr val="002060"/>
                </a:solidFill>
              </a:rPr>
              <a:t>Сім</a:t>
            </a:r>
            <a:r>
              <a:rPr lang="en-US" sz="1600" b="1" dirty="0" smtClean="0">
                <a:solidFill>
                  <a:srgbClr val="002060"/>
                </a:solidFill>
              </a:rPr>
              <a:t>’</a:t>
            </a:r>
            <a:r>
              <a:rPr lang="uk-UA" sz="1600" b="1" dirty="0" smtClean="0">
                <a:solidFill>
                  <a:srgbClr val="002060"/>
                </a:solidFill>
              </a:rPr>
              <a:t>я </a:t>
            </a:r>
            <a:r>
              <a:rPr lang="uk-UA" sz="1600" b="1" dirty="0" err="1" smtClean="0">
                <a:solidFill>
                  <a:srgbClr val="002060"/>
                </a:solidFill>
              </a:rPr>
              <a:t>–це</a:t>
            </a:r>
            <a:r>
              <a:rPr lang="uk-UA" sz="1600" b="1" dirty="0" smtClean="0">
                <a:solidFill>
                  <a:srgbClr val="002060"/>
                </a:solidFill>
              </a:rPr>
              <a:t> найближчі люди,які у вас є,це люди,яким ви довіряєте,любите їх</a:t>
            </a: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11" name="Горизонтальный свиток 10"/>
          <p:cNvSpPr/>
          <p:nvPr/>
        </p:nvSpPr>
        <p:spPr>
          <a:xfrm>
            <a:off x="323528" y="4365104"/>
            <a:ext cx="2736304" cy="1321304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b="1" dirty="0" smtClean="0">
                <a:solidFill>
                  <a:srgbClr val="002060"/>
                </a:solidFill>
              </a:rPr>
              <a:t>Сім</a:t>
            </a:r>
            <a:r>
              <a:rPr lang="en-US" sz="1600" b="1" dirty="0" smtClean="0">
                <a:solidFill>
                  <a:srgbClr val="002060"/>
                </a:solidFill>
              </a:rPr>
              <a:t>’</a:t>
            </a:r>
            <a:r>
              <a:rPr lang="uk-UA" sz="1600" b="1" dirty="0" smtClean="0">
                <a:solidFill>
                  <a:srgbClr val="002060"/>
                </a:solidFill>
              </a:rPr>
              <a:t>я </a:t>
            </a:r>
            <a:r>
              <a:rPr lang="uk-UA" sz="1600" b="1" dirty="0" err="1" smtClean="0">
                <a:solidFill>
                  <a:srgbClr val="002060"/>
                </a:solidFill>
              </a:rPr>
              <a:t>–це</a:t>
            </a:r>
            <a:r>
              <a:rPr lang="uk-UA" sz="1600" b="1" dirty="0" smtClean="0">
                <a:solidFill>
                  <a:srgbClr val="002060"/>
                </a:solidFill>
              </a:rPr>
              <a:t> батьки і діти,які можуть ділитися таємницями,радістю і горем</a:t>
            </a: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12" name="Горизонтальный свиток 11"/>
          <p:cNvSpPr/>
          <p:nvPr/>
        </p:nvSpPr>
        <p:spPr>
          <a:xfrm>
            <a:off x="3131840" y="4725144"/>
            <a:ext cx="2448272" cy="151216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b="1" dirty="0" smtClean="0">
                <a:solidFill>
                  <a:srgbClr val="002060"/>
                </a:solidFill>
              </a:rPr>
              <a:t>Сім</a:t>
            </a:r>
            <a:r>
              <a:rPr lang="en-US" sz="1600" b="1" dirty="0" smtClean="0">
                <a:solidFill>
                  <a:srgbClr val="002060"/>
                </a:solidFill>
              </a:rPr>
              <a:t>’</a:t>
            </a:r>
            <a:r>
              <a:rPr lang="uk-UA" sz="1600" b="1" dirty="0" smtClean="0">
                <a:solidFill>
                  <a:srgbClr val="002060"/>
                </a:solidFill>
              </a:rPr>
              <a:t>я </a:t>
            </a:r>
            <a:r>
              <a:rPr lang="uk-UA" sz="1600" b="1" dirty="0" err="1" smtClean="0">
                <a:solidFill>
                  <a:srgbClr val="002060"/>
                </a:solidFill>
              </a:rPr>
              <a:t>–це</a:t>
            </a:r>
            <a:r>
              <a:rPr lang="uk-UA" sz="1600" b="1" dirty="0" smtClean="0">
                <a:solidFill>
                  <a:srgbClr val="002060"/>
                </a:solidFill>
              </a:rPr>
              <a:t> родинний затишок,в якому є тільки близькі серцю люди</a:t>
            </a: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13" name="Горизонтальный свиток 12"/>
          <p:cNvSpPr/>
          <p:nvPr/>
        </p:nvSpPr>
        <p:spPr>
          <a:xfrm>
            <a:off x="6156176" y="4293096"/>
            <a:ext cx="2592288" cy="1296144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002060"/>
                </a:solidFill>
              </a:rPr>
              <a:t>Сім</a:t>
            </a:r>
            <a:r>
              <a:rPr lang="en-US" b="1" dirty="0" smtClean="0">
                <a:solidFill>
                  <a:srgbClr val="002060"/>
                </a:solidFill>
              </a:rPr>
              <a:t>’</a:t>
            </a:r>
            <a:r>
              <a:rPr lang="uk-UA" b="1" dirty="0" smtClean="0">
                <a:solidFill>
                  <a:srgbClr val="002060"/>
                </a:solidFill>
              </a:rPr>
              <a:t>я </a:t>
            </a:r>
            <a:r>
              <a:rPr lang="uk-UA" b="1" dirty="0" err="1" smtClean="0">
                <a:solidFill>
                  <a:srgbClr val="002060"/>
                </a:solidFill>
              </a:rPr>
              <a:t>–це</a:t>
            </a:r>
            <a:r>
              <a:rPr lang="uk-UA" b="1" dirty="0" smtClean="0">
                <a:solidFill>
                  <a:srgbClr val="002060"/>
                </a:solidFill>
              </a:rPr>
              <a:t> родина,в якій живуть мама,тато,син,донька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4" name="Горизонтальный свиток 13"/>
          <p:cNvSpPr/>
          <p:nvPr/>
        </p:nvSpPr>
        <p:spPr>
          <a:xfrm>
            <a:off x="5724128" y="1700808"/>
            <a:ext cx="2736304" cy="1296144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b="1" dirty="0" smtClean="0">
                <a:solidFill>
                  <a:srgbClr val="002060"/>
                </a:solidFill>
              </a:rPr>
              <a:t>Сім</a:t>
            </a:r>
            <a:r>
              <a:rPr lang="en-US" sz="1600" b="1" dirty="0" smtClean="0">
                <a:solidFill>
                  <a:srgbClr val="002060"/>
                </a:solidFill>
              </a:rPr>
              <a:t>’</a:t>
            </a:r>
            <a:r>
              <a:rPr lang="uk-UA" sz="1600" b="1" dirty="0" smtClean="0">
                <a:solidFill>
                  <a:srgbClr val="002060"/>
                </a:solidFill>
              </a:rPr>
              <a:t>я </a:t>
            </a:r>
            <a:r>
              <a:rPr lang="uk-UA" sz="1600" b="1" dirty="0" err="1" smtClean="0">
                <a:solidFill>
                  <a:srgbClr val="002060"/>
                </a:solidFill>
              </a:rPr>
              <a:t>–це</a:t>
            </a:r>
            <a:r>
              <a:rPr lang="uk-UA" sz="1600" b="1" dirty="0" smtClean="0">
                <a:solidFill>
                  <a:srgbClr val="002060"/>
                </a:solidFill>
              </a:rPr>
              <a:t> люди,які люблять один одного,</a:t>
            </a:r>
          </a:p>
          <a:p>
            <a:pPr algn="ctr"/>
            <a:r>
              <a:rPr lang="uk-UA" sz="1600" b="1" dirty="0" smtClean="0">
                <a:solidFill>
                  <a:srgbClr val="002060"/>
                </a:solidFill>
              </a:rPr>
              <a:t>живуть в одному будинку і все роблять </a:t>
            </a:r>
            <a:r>
              <a:rPr lang="uk-UA" b="1" dirty="0" smtClean="0">
                <a:solidFill>
                  <a:srgbClr val="002060"/>
                </a:solidFill>
              </a:rPr>
              <a:t>разом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2050" name="Picture 2" descr="http://s017.radikal.ru/i402/1305/9c/614379c8e40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404664"/>
            <a:ext cx="1152128" cy="1080120"/>
          </a:xfrm>
          <a:prstGeom prst="rect">
            <a:avLst/>
          </a:prstGeom>
          <a:noFill/>
        </p:spPr>
      </p:pic>
      <p:sp>
        <p:nvSpPr>
          <p:cNvPr id="17" name="Горизонтальный свиток 16"/>
          <p:cNvSpPr/>
          <p:nvPr/>
        </p:nvSpPr>
        <p:spPr>
          <a:xfrm>
            <a:off x="5796136" y="3140968"/>
            <a:ext cx="2376264" cy="1080120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002060"/>
                </a:solidFill>
              </a:rPr>
              <a:t>Сім</a:t>
            </a:r>
            <a:r>
              <a:rPr lang="en-US" b="1" dirty="0" smtClean="0">
                <a:solidFill>
                  <a:srgbClr val="002060"/>
                </a:solidFill>
              </a:rPr>
              <a:t>’</a:t>
            </a:r>
            <a:r>
              <a:rPr lang="uk-UA" b="1" dirty="0" smtClean="0">
                <a:solidFill>
                  <a:srgbClr val="002060"/>
                </a:solidFill>
              </a:rPr>
              <a:t>я </a:t>
            </a:r>
            <a:r>
              <a:rPr lang="uk-UA" b="1" dirty="0" err="1" smtClean="0">
                <a:solidFill>
                  <a:srgbClr val="002060"/>
                </a:solidFill>
              </a:rPr>
              <a:t>–це</a:t>
            </a:r>
            <a:r>
              <a:rPr lang="uk-UA" b="1" dirty="0" smtClean="0">
                <a:solidFill>
                  <a:srgbClr val="002060"/>
                </a:solidFill>
              </a:rPr>
              <a:t> рідні мені люди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9" name="Горизонтальный свиток 18"/>
          <p:cNvSpPr/>
          <p:nvPr/>
        </p:nvSpPr>
        <p:spPr>
          <a:xfrm>
            <a:off x="3419872" y="1124744"/>
            <a:ext cx="2016224" cy="11521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002060"/>
                </a:solidFill>
              </a:rPr>
              <a:t>Сім</a:t>
            </a:r>
            <a:r>
              <a:rPr lang="en-US" b="1" dirty="0" smtClean="0">
                <a:solidFill>
                  <a:srgbClr val="002060"/>
                </a:solidFill>
              </a:rPr>
              <a:t>’</a:t>
            </a:r>
            <a:r>
              <a:rPr lang="uk-UA" b="1" dirty="0" smtClean="0">
                <a:solidFill>
                  <a:srgbClr val="002060"/>
                </a:solidFill>
              </a:rPr>
              <a:t>я </a:t>
            </a:r>
            <a:r>
              <a:rPr lang="uk-UA" b="1" dirty="0" err="1" smtClean="0">
                <a:solidFill>
                  <a:srgbClr val="002060"/>
                </a:solidFill>
              </a:rPr>
              <a:t>–це</a:t>
            </a:r>
            <a:r>
              <a:rPr lang="uk-UA" b="1" dirty="0" smtClean="0">
                <a:solidFill>
                  <a:srgbClr val="002060"/>
                </a:solidFill>
              </a:rPr>
              <a:t> найдорожче у житті 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4102" name="Picture 6" descr="http://justclickit.ru/flash/heart/heart%20%281400%2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44208" y="5661248"/>
            <a:ext cx="1755651" cy="94374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0"/>
            <a:ext cx="8686800" cy="1124744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7030A0"/>
                </a:solidFill>
              </a:rPr>
              <a:t>Дерево побажань</a:t>
            </a:r>
            <a:endParaRPr lang="ru-RU" b="1" dirty="0">
              <a:solidFill>
                <a:srgbClr val="7030A0"/>
              </a:solidFill>
            </a:endParaRPr>
          </a:p>
        </p:txBody>
      </p:sp>
      <p:pic>
        <p:nvPicPr>
          <p:cNvPr id="2050" name="Picture 2" descr="яблочко на прозрачном фоне 29 фото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5229200"/>
            <a:ext cx="652040" cy="489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яблочко на прозрачном фоне 29 фото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9749" y="5333787"/>
            <a:ext cx="652040" cy="489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яблочко на прозрачном фоне 29 фото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9256" y="5930531"/>
            <a:ext cx="652040" cy="489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яблочко на прозрачном фоне 29 фото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1958" y="5284051"/>
            <a:ext cx="652040" cy="489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яблочко на прозрачном фоне 29 фото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4496" y="4640684"/>
            <a:ext cx="652040" cy="489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яблочко на прозрачном фоне 29 фото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871" y="5875128"/>
            <a:ext cx="652040" cy="489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яблочко на прозрачном фоне 29 фото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4638" y="3573016"/>
            <a:ext cx="652040" cy="489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яблочко на прозрачном фоне 29 фото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5915" y="5050133"/>
            <a:ext cx="652040" cy="489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 descr="яблочко на прозрачном фоне 29 фото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390" y="4599792"/>
            <a:ext cx="652040" cy="489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Деревья мультяшные на прозрачном фоне (41 фото)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9555" y="514402"/>
            <a:ext cx="5062077" cy="5842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яблочко на прозрачном фоне 29 фото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199" y="5839588"/>
            <a:ext cx="652040" cy="489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 descr="яблочко на прозрачном фоне 29 фото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04" y="5229200"/>
            <a:ext cx="652040" cy="489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" descr="яблочко на прозрачном фоне 29 фото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34" y="5149257"/>
            <a:ext cx="652040" cy="489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2" descr="яблочко на прозрачном фоне 29 фото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4283" y="4735379"/>
            <a:ext cx="652040" cy="489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2" descr="яблочко на прозрачном фоне 29 фото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0824" y="5490186"/>
            <a:ext cx="652040" cy="489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2" descr="яблочко на прозрачном фоне 29 фото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352" y="5801332"/>
            <a:ext cx="652040" cy="489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2" descr="яблочко на прозрачном фоне 29 фото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6554" y="5841194"/>
            <a:ext cx="652040" cy="489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2" descr="яблочко на прозрачном фоне 29 фото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2725" y="5319230"/>
            <a:ext cx="652040" cy="489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2" descr="яблочко на прозрачном фоне 29 фото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3125" y="5773381"/>
            <a:ext cx="652040" cy="555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яблочко на прозрачном фоне 29 фото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179" y="5229200"/>
            <a:ext cx="652040" cy="489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err="1" smtClean="0">
                <a:solidFill>
                  <a:srgbClr val="7030A0"/>
                </a:solidFill>
              </a:rPr>
              <a:t>Поетична</a:t>
            </a:r>
            <a:r>
              <a:rPr lang="ru-RU" b="1" dirty="0" smtClean="0">
                <a:solidFill>
                  <a:srgbClr val="7030A0"/>
                </a:solidFill>
              </a:rPr>
              <a:t> </a:t>
            </a:r>
            <a:r>
              <a:rPr lang="ru-RU" b="1" dirty="0" err="1" smtClean="0">
                <a:solidFill>
                  <a:srgbClr val="7030A0"/>
                </a:solidFill>
              </a:rPr>
              <a:t>хвилинка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vinochok.hol.es/uploads/posts/2015-11/1447851692_024826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268760"/>
            <a:ext cx="8496944" cy="5400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955576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smtClean="0"/>
              <a:t>Використані Інтернет -ресурси.</a:t>
            </a:r>
            <a:br>
              <a:rPr lang="uk-UA" dirty="0" smtClean="0"/>
            </a:br>
            <a:r>
              <a:rPr lang="uk-UA" dirty="0"/>
              <a:t/>
            </a:r>
            <a:br>
              <a:rPr lang="uk-UA" dirty="0"/>
            </a:br>
            <a:endParaRPr lang="uk-UA" sz="2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475656" y="1124744"/>
            <a:ext cx="781236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spcAft>
                <a:spcPts val="0"/>
              </a:spcAft>
              <a:buAutoNum type="arabicPeriod"/>
            </a:pPr>
            <a:r>
              <a:rPr lang="uk-UA" sz="2000" b="1" u="sng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hlinkClick r:id="rId2"/>
              </a:rPr>
              <a:t>https</a:t>
            </a:r>
            <a:r>
              <a:rPr lang="uk-UA" sz="2000" b="1" u="sng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hlinkClick r:id="rId2"/>
              </a:rPr>
              <a:t>://</a:t>
            </a:r>
            <a:r>
              <a:rPr lang="uk-UA" sz="2000" b="1" u="sng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hlinkClick r:id="rId2"/>
              </a:rPr>
              <a:t>www.youtube.com/watch?v=HDn53oCNrJE</a:t>
            </a:r>
            <a:endParaRPr lang="uk-UA" sz="2000" b="1" u="sng" dirty="0" smtClean="0">
              <a:solidFill>
                <a:srgbClr val="0000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 algn="just">
              <a:lnSpc>
                <a:spcPct val="150000"/>
              </a:lnSpc>
              <a:spcAft>
                <a:spcPts val="0"/>
              </a:spcAft>
              <a:buAutoNum type="arabicPeriod"/>
            </a:pP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  <a:hlinkClick r:id="rId3"/>
              </a:rPr>
              <a:t>https://</a:t>
            </a:r>
            <a:r>
              <a:rPr lang="en-US" sz="2000" b="1" dirty="0" smtClean="0">
                <a:latin typeface="Times New Roman" panose="02020603050405020304" pitchFamily="18" charset="0"/>
                <a:ea typeface="Times New Roman" panose="02020603050405020304" pitchFamily="18" charset="0"/>
                <a:hlinkClick r:id="rId3"/>
              </a:rPr>
              <a:t>vseosvita.ua/library/embed/0100cguq-3653.docx.html</a:t>
            </a:r>
            <a:endParaRPr lang="uk-UA" sz="2000" b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 algn="just">
              <a:lnSpc>
                <a:spcPct val="150000"/>
              </a:lnSpc>
              <a:spcAft>
                <a:spcPts val="0"/>
              </a:spcAft>
              <a:buAutoNum type="arabicPeriod"/>
            </a:pP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  <a:hlinkClick r:id="rId4"/>
              </a:rPr>
              <a:t>http://lyceum141.edu.kh.ua</a:t>
            </a:r>
            <a:r>
              <a:rPr lang="en-US" sz="2000" b="1" dirty="0" smtClean="0">
                <a:latin typeface="Times New Roman" panose="02020603050405020304" pitchFamily="18" charset="0"/>
                <a:ea typeface="Times New Roman" panose="02020603050405020304" pitchFamily="18" charset="0"/>
                <a:hlinkClick r:id="rId4"/>
              </a:rPr>
              <a:t>/</a:t>
            </a:r>
            <a:endParaRPr lang="uk-UA" sz="2000" b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endParaRPr lang="uk-UA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AutoShape 4" descr="семья PNG изображения с прозрачным фоном | Скачать бесплатно на Lovepik.co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6" name="AutoShape 6" descr="семья PNG изображения с прозрачным фоном | Скачать бесплатно на Lovepik.com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058" name="Picture 10" descr="Кира - скрап - PNG / ПНГ клипарт на прозрачном фоне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068960"/>
            <a:ext cx="5544616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30170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836712"/>
            <a:ext cx="8686800" cy="524341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10000" b="1" dirty="0" err="1" smtClean="0">
                <a:solidFill>
                  <a:srgbClr val="7030A0"/>
                </a:solidFill>
              </a:rPr>
              <a:t>Дякую</a:t>
            </a:r>
            <a:r>
              <a:rPr lang="ru-RU" sz="10000" b="1" dirty="0" smtClean="0">
                <a:solidFill>
                  <a:srgbClr val="7030A0"/>
                </a:solidFill>
              </a:rPr>
              <a:t> за </a:t>
            </a:r>
            <a:r>
              <a:rPr lang="ru-RU" sz="10000" b="1" dirty="0" err="1" smtClean="0">
                <a:solidFill>
                  <a:srgbClr val="7030A0"/>
                </a:solidFill>
              </a:rPr>
              <a:t>увагу</a:t>
            </a:r>
            <a:r>
              <a:rPr lang="ru-RU" sz="10000" b="1" dirty="0" smtClean="0">
                <a:solidFill>
                  <a:srgbClr val="7030A0"/>
                </a:solidFill>
              </a:rPr>
              <a:t>!</a:t>
            </a:r>
          </a:p>
          <a:p>
            <a:pPr algn="ctr">
              <a:buNone/>
            </a:pPr>
            <a:endParaRPr lang="ru-RU" sz="10000" b="1" dirty="0">
              <a:solidFill>
                <a:srgbClr val="7030A0"/>
              </a:solidFill>
            </a:endParaRPr>
          </a:p>
        </p:txBody>
      </p:sp>
      <p:pic>
        <p:nvPicPr>
          <p:cNvPr id="1026" name="Picture 2" descr="http://2.bp.blogspot.com/-qHAE5u8CerM/VY0eXarVXPI/AAAAAAAAOm4/63RfbZpxdfs/s400/%25D0%25BC%25D0%25B0%25D0%25BA%25D0%25B8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4005064"/>
            <a:ext cx="6912768" cy="2232248"/>
          </a:xfrm>
          <a:prstGeom prst="rect">
            <a:avLst/>
          </a:prstGeom>
          <a:noFill/>
        </p:spPr>
      </p:pic>
      <p:pic>
        <p:nvPicPr>
          <p:cNvPr id="1030" name="Picture 6" descr="яблочко на прозрачном фоне 29 фото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116698"/>
            <a:ext cx="542976" cy="510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яблочко на прозрачном фоне 29 фото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121188"/>
            <a:ext cx="542976" cy="510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761</TotalTime>
  <Words>524</Words>
  <Application>Microsoft Office PowerPoint</Application>
  <PresentationFormat>Экран (4:3)</PresentationFormat>
  <Paragraphs>117</Paragraphs>
  <Slides>17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Calibri</vt:lpstr>
      <vt:lpstr>Franklin Gothic Book</vt:lpstr>
      <vt:lpstr>Franklin Gothic Medium</vt:lpstr>
      <vt:lpstr>Times New Roman</vt:lpstr>
      <vt:lpstr>Wingdings 2</vt:lpstr>
      <vt:lpstr>Трек</vt:lpstr>
      <vt:lpstr>Презентация PowerPoint</vt:lpstr>
      <vt:lpstr>Мета Батьківських зборів </vt:lpstr>
      <vt:lpstr> Вправа «знайомство»</vt:lpstr>
      <vt:lpstr>Вправа “Квіткотест”</vt:lpstr>
      <vt:lpstr>Презентация PowerPoint</vt:lpstr>
      <vt:lpstr>Робота у групах Будівництво будинку сімейних цінностей </vt:lpstr>
      <vt:lpstr>Аналіз будинку сімейних цінностей групи1</vt:lpstr>
      <vt:lpstr>Аналіз Будинку  сімейних цінностей групи 2</vt:lpstr>
      <vt:lpstr>Інформаційний центр</vt:lpstr>
      <vt:lpstr>Традиції нашого роду</vt:lpstr>
      <vt:lpstr>Традиції Очима шестикласників </vt:lpstr>
      <vt:lpstr>Сімейні свята  Аналіз  анкетування  </vt:lpstr>
      <vt:lpstr>        сім’я Очима шестикласників </vt:lpstr>
      <vt:lpstr>Дерево побажань</vt:lpstr>
      <vt:lpstr>Поетична хвилинка</vt:lpstr>
      <vt:lpstr>Використані Інтернет -ресурси.  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Адамович Зоя артурівна, класний керівник  6 класу Леськівської ЗОШ I  - III ступенів</dc:title>
  <dc:creator>User</dc:creator>
  <cp:lastModifiedBy>User</cp:lastModifiedBy>
  <cp:revision>104</cp:revision>
  <dcterms:created xsi:type="dcterms:W3CDTF">2017-01-14T11:29:12Z</dcterms:created>
  <dcterms:modified xsi:type="dcterms:W3CDTF">2025-03-01T14:44:32Z</dcterms:modified>
</cp:coreProperties>
</file>