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98" r:id="rId2"/>
    <p:sldId id="264" r:id="rId3"/>
    <p:sldId id="285" r:id="rId4"/>
    <p:sldId id="265" r:id="rId5"/>
    <p:sldId id="294" r:id="rId6"/>
    <p:sldId id="287" r:id="rId7"/>
    <p:sldId id="288" r:id="rId8"/>
    <p:sldId id="268" r:id="rId9"/>
    <p:sldId id="289" r:id="rId10"/>
    <p:sldId id="299" r:id="rId11"/>
    <p:sldId id="290" r:id="rId12"/>
    <p:sldId id="291" r:id="rId13"/>
    <p:sldId id="292" r:id="rId14"/>
    <p:sldId id="293" r:id="rId15"/>
    <p:sldId id="300" r:id="rId16"/>
    <p:sldId id="271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295" r:id="rId25"/>
    <p:sldId id="29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C7E0F-41C0-4AFD-B7EE-A21276663DE7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FB25CF-47A9-42D6-99D4-A952532FD05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FB25CF-47A9-42D6-99D4-A952532FD05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FD84F-D78E-4B46-8BCF-E48D5E577D2E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B82DC-6108-4C0D-9E56-B359133584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edu.cap.ru/home/4476/bnrs/bezopasnost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14612" y="1776917"/>
            <a:ext cx="4214842" cy="5081083"/>
          </a:xfrm>
          <a:prstGeom prst="rect">
            <a:avLst/>
          </a:prstGeom>
          <a:noFill/>
        </p:spPr>
      </p:pic>
      <p:sp>
        <p:nvSpPr>
          <p:cNvPr id="4" name="Прямокутник 3"/>
          <p:cNvSpPr/>
          <p:nvPr/>
        </p:nvSpPr>
        <p:spPr>
          <a:xfrm>
            <a:off x="0" y="428604"/>
            <a:ext cx="88868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Безпека дітей  в Інтернеті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 l="39092" t="27539" r="30912" b="66971"/>
          <a:stretch>
            <a:fillRect/>
          </a:stretch>
        </p:blipFill>
        <p:spPr bwMode="auto">
          <a:xfrm>
            <a:off x="2214546" y="357166"/>
            <a:ext cx="4684292" cy="64294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857224" y="1357298"/>
            <a:ext cx="77867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1,8 млрд. людей у світі підключені до Мережі Інтернет. Щороку зростає кількість користувачів, серед яких дедалі більше дітей і підлітків. </a:t>
            </a:r>
            <a:endParaRPr lang="ru-RU" sz="3600" dirty="0"/>
          </a:p>
        </p:txBody>
      </p:sp>
      <p:pic>
        <p:nvPicPr>
          <p:cNvPr id="28674" name="Picture 2" descr="http://image.zn.ua/media/images/original/Oct2013/741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786190"/>
            <a:ext cx="4214842" cy="2807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l="33864" t="36133" r="29101" b="57027"/>
          <a:stretch>
            <a:fillRect/>
          </a:stretch>
        </p:blipFill>
        <p:spPr bwMode="auto">
          <a:xfrm>
            <a:off x="785786" y="214290"/>
            <a:ext cx="7858180" cy="9286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71472" y="1357298"/>
            <a:ext cx="83582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C00000"/>
                </a:solidFill>
              </a:rPr>
              <a:t>Спілкуються</a:t>
            </a:r>
            <a:r>
              <a:rPr lang="uk-UA" sz="3200" dirty="0" smtClean="0"/>
              <a:t> </a:t>
            </a:r>
            <a:r>
              <a:rPr lang="uk-UA" sz="3200" dirty="0" smtClean="0">
                <a:solidFill>
                  <a:srgbClr val="C00000"/>
                </a:solidFill>
              </a:rPr>
              <a:t>– </a:t>
            </a:r>
            <a:r>
              <a:rPr lang="uk-UA" sz="3200" dirty="0" smtClean="0"/>
              <a:t>знайомляться і шукають нових друзів у </a:t>
            </a:r>
            <a:r>
              <a:rPr lang="uk-UA" sz="3200" dirty="0" err="1" smtClean="0"/>
              <a:t>соцмережах</a:t>
            </a:r>
            <a:r>
              <a:rPr lang="uk-UA" sz="3200" dirty="0" smtClean="0"/>
              <a:t>, чатах, беруть участь у дискусіях і віртуальних форумах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71472" y="3071810"/>
            <a:ext cx="83582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C00000"/>
                </a:solidFill>
              </a:rPr>
              <a:t>Навчаються і розвиваються - </a:t>
            </a:r>
            <a:r>
              <a:rPr lang="uk-UA" sz="3200" dirty="0" smtClean="0"/>
              <a:t>продивляються контрольні, реферати, читають новини, підвищують рівень знань, технічної і </a:t>
            </a:r>
            <a:r>
              <a:rPr lang="uk-UA" sz="3200" dirty="0" err="1" smtClean="0"/>
              <a:t>медійної</a:t>
            </a:r>
            <a:r>
              <a:rPr lang="uk-UA" sz="3200" dirty="0" smtClean="0"/>
              <a:t> освіченості.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571472" y="5286388"/>
            <a:ext cx="8358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C00000"/>
                </a:solidFill>
              </a:rPr>
              <a:t>Розважаються – </a:t>
            </a:r>
            <a:r>
              <a:rPr lang="uk-UA" sz="3200" dirty="0" smtClean="0"/>
              <a:t>грають, слухають музику, дивляться фільми і відеоролики.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5786" y="357166"/>
            <a:ext cx="7715304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B0F0"/>
                </a:solidFill>
              </a:rPr>
              <a:t>ЧИМ ПРИВАБЛЮЄ ІНТЕРНЕТ ДІТЕЙ І ПІДЛІТКІВ</a:t>
            </a:r>
            <a:endParaRPr lang="ru-RU" sz="3600" b="1" dirty="0">
              <a:solidFill>
                <a:srgbClr val="00B0F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2000240"/>
            <a:ext cx="807249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>
              <a:buFont typeface="Wingdings" pitchFamily="2" charset="2"/>
              <a:buChar char="ü"/>
            </a:pPr>
            <a:r>
              <a:rPr lang="uk-UA" sz="3200" dirty="0" smtClean="0"/>
              <a:t> </a:t>
            </a:r>
            <a:r>
              <a:rPr lang="uk-UA" sz="3200" b="1" dirty="0" err="1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Утамування</a:t>
            </a: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 інформаційного голоду.</a:t>
            </a:r>
          </a:p>
          <a:p>
            <a:pPr marL="449263" indent="-449263">
              <a:buFont typeface="Wingdings" pitchFamily="2" charset="2"/>
              <a:buChar char="ü"/>
            </a:pPr>
            <a:endParaRPr lang="uk-UA" sz="3200" b="1" dirty="0" smtClean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  <a:p>
            <a:pPr marL="449263" indent="-449263">
              <a:buFont typeface="Wingdings" pitchFamily="2" charset="2"/>
              <a:buChar char="ü"/>
            </a:pP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 Пошук нових форм самовираження.</a:t>
            </a:r>
          </a:p>
          <a:p>
            <a:pPr marL="449263" indent="-449263">
              <a:buFont typeface="Wingdings" pitchFamily="2" charset="2"/>
              <a:buChar char="ü"/>
            </a:pPr>
            <a:endParaRPr lang="uk-UA" sz="3200" b="1" dirty="0" smtClean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  <a:p>
            <a:pPr marL="449263" indent="-449263">
              <a:buFont typeface="Wingdings" pitchFamily="2" charset="2"/>
              <a:buChar char="ü"/>
            </a:pP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 Анонімність і віртуальна свобода</a:t>
            </a:r>
          </a:p>
          <a:p>
            <a:pPr marL="449263" indent="-449263">
              <a:buFont typeface="Wingdings" pitchFamily="2" charset="2"/>
              <a:buChar char="ü"/>
            </a:pPr>
            <a:endParaRPr lang="uk-UA" sz="3200" b="1" dirty="0" smtClean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  <a:p>
            <a:pPr marL="449263" indent="-449263">
              <a:buFont typeface="Wingdings" pitchFamily="2" charset="2"/>
              <a:buChar char="ü"/>
            </a:pP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 Відчуття спільності та приналежності до групи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00240"/>
            <a:ext cx="5924587" cy="44065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l="65381" t="39258" r="8984" b="13867"/>
          <a:stretch>
            <a:fillRect/>
          </a:stretch>
        </p:blipFill>
        <p:spPr bwMode="auto">
          <a:xfrm>
            <a:off x="5214942" y="214290"/>
            <a:ext cx="3500462" cy="4702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357158" y="285728"/>
            <a:ext cx="8501090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libri" pitchFamily="34" charset="0"/>
                <a:ea typeface="Times New Roman" pitchFamily="18" charset="0"/>
                <a:cs typeface="MyriadPro-BoldCond"/>
              </a:rPr>
              <a:t>ДО ПЕРЕЛІКУ ІНТЕРНЕТ ЗАГРОЗ ВІДНОСЯТЬСЯ: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</a:endParaRPr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1000100" y="1500174"/>
            <a:ext cx="72866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nstantia" pitchFamily="18" charset="0"/>
                <a:ea typeface="Times New Roman" pitchFamily="18" charset="0"/>
                <a:cs typeface="MyriadPro-Bold" charset="-52"/>
              </a:rPr>
              <a:t> 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nstantia" pitchFamily="18" charset="0"/>
                <a:ea typeface="Times New Roman" pitchFamily="18" charset="0"/>
                <a:cs typeface="MyriadPro-Bold" charset="-52"/>
              </a:rPr>
              <a:t>Комп’ютерна залежність</a:t>
            </a:r>
            <a:endParaRPr kumimoji="0" lang="uk-UA" sz="4400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Constantia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57224" y="2500306"/>
            <a:ext cx="750099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36575" indent="-536575">
              <a:buFont typeface="Wingdings" pitchFamily="2" charset="2"/>
              <a:buChar char="ü"/>
            </a:pP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Розходження між реальним «Я» і своїм </a:t>
            </a:r>
            <a:r>
              <a:rPr lang="uk-UA" sz="3200" b="1" dirty="0" err="1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Інтернет-образом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857224" y="4143380"/>
            <a:ext cx="7215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nstantia" pitchFamily="18" charset="0"/>
                <a:ea typeface="Times New Roman" pitchFamily="18" charset="0"/>
                <a:cs typeface="MyriadPro-Regular"/>
              </a:rPr>
              <a:t> 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nstantia" pitchFamily="18" charset="0"/>
                <a:ea typeface="Times New Roman" pitchFamily="18" charset="0"/>
                <a:cs typeface="MyriadPro-Regular"/>
              </a:rPr>
              <a:t>Доступ до небажаного контенту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Constantia" pitchFamily="18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1000100" y="5214950"/>
            <a:ext cx="75724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6575" indent="-536575">
              <a:buFont typeface="Wingdings" pitchFamily="2" charset="2"/>
              <a:buChar char="ü"/>
            </a:pP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Розкриття конфіденційної інформації  у Мережі  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" grpId="0"/>
      <p:bldP spid="43011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571472" y="285728"/>
            <a:ext cx="7858180" cy="175432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libri" pitchFamily="34" charset="0"/>
                <a:ea typeface="Times New Roman" pitchFamily="18" charset="0"/>
                <a:cs typeface="MyriadPro-BoldCond"/>
              </a:rPr>
              <a:t>ХТО ПОВИНЕН НАВЧАТИ ДІТЕ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libri" pitchFamily="34" charset="0"/>
                <a:ea typeface="Times New Roman" pitchFamily="18" charset="0"/>
                <a:cs typeface="MyriadPro-BoldCond"/>
              </a:rPr>
              <a:t>Й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libri" pitchFamily="34" charset="0"/>
                <a:ea typeface="Times New Roman" pitchFamily="18" charset="0"/>
                <a:cs typeface="MyriadPro-BoldCond"/>
              </a:rPr>
              <a:t>, ЯК ВИКОРИСТОВУВАТИ ІНТЕРНЕТ ПРАВИЛЬНО І БЕЗПЕЧНО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0469" t="61572" r="31445" b="9179"/>
          <a:stretch>
            <a:fillRect/>
          </a:stretch>
        </p:blipFill>
        <p:spPr bwMode="auto">
          <a:xfrm>
            <a:off x="642910" y="2786058"/>
            <a:ext cx="8061911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8596" y="357166"/>
            <a:ext cx="83582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00113" indent="-900113"/>
            <a:r>
              <a:rPr lang="uk-UA" sz="3200" b="1" dirty="0" smtClean="0">
                <a:solidFill>
                  <a:srgbClr val="C00000"/>
                </a:solidFill>
                <a:latin typeface="Constantia" pitchFamily="18" charset="0"/>
              </a:rPr>
              <a:t>87%</a:t>
            </a:r>
            <a:r>
              <a:rPr lang="uk-UA" sz="3200" dirty="0" smtClean="0">
                <a:solidFill>
                  <a:srgbClr val="C00000"/>
                </a:solidFill>
                <a:latin typeface="Constantia" pitchFamily="18" charset="0"/>
              </a:rPr>
              <a:t> </a:t>
            </a:r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батьків вважають, що саме вони  повинні  навчати дітей правилам безпеки користування Інтернетом.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3571876"/>
            <a:ext cx="8358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12800" indent="-812800"/>
            <a:r>
              <a:rPr lang="uk-UA" sz="3200" b="1" dirty="0" smtClean="0">
                <a:solidFill>
                  <a:srgbClr val="C00000"/>
                </a:solidFill>
                <a:latin typeface="Constantia" pitchFamily="18" charset="0"/>
              </a:rPr>
              <a:t>18% </a:t>
            </a:r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дорослих перевіряють, які сайти відвідує дитина.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2214554"/>
            <a:ext cx="8358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12800" indent="-812800"/>
            <a:r>
              <a:rPr lang="uk-UA" sz="3200" b="1" dirty="0" smtClean="0">
                <a:solidFill>
                  <a:srgbClr val="C00000"/>
                </a:solidFill>
                <a:latin typeface="Constantia" pitchFamily="18" charset="0"/>
              </a:rPr>
              <a:t>32% </a:t>
            </a:r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вважають, що головна шкода Інтернету -  це зниження зору.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5072074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12800" indent="-812800"/>
            <a:r>
              <a:rPr lang="uk-UA" sz="3200" b="1" dirty="0" smtClean="0">
                <a:solidFill>
                  <a:srgbClr val="C00000"/>
                </a:solidFill>
                <a:latin typeface="Constantia" pitchFamily="18" charset="0"/>
              </a:rPr>
              <a:t>11% </a:t>
            </a:r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знають про он-лайн загрози.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buket.ck.ua/uploads/pub_pics/mom/september/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14290"/>
            <a:ext cx="6286544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lesechko.files.wordpress.com/2011/03/d184d0bed182d0be-d0b4d196d182d0b8-d196-d0bfd0b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7929618" cy="5947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85720" y="285728"/>
            <a:ext cx="8501122" cy="120032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ЧИМ ЗАЙМАЮТЬСЯ НАШІ ДІТИ В ІНТЕРНЕТІ</a:t>
            </a:r>
            <a:endParaRPr kumimoji="0" lang="en-US" sz="360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428596" y="1857365"/>
            <a:ext cx="792961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Виявилося, що: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sz="44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1285852" y="3714752"/>
            <a:ext cx="7429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solidFill>
                  <a:schemeClr val="tx2"/>
                </a:solidFill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Користуються Інтернетом</a:t>
            </a:r>
            <a:endParaRPr lang="ru-RU" sz="3600" b="1" dirty="0" smtClean="0">
              <a:solidFill>
                <a:schemeClr val="tx2"/>
              </a:solidFill>
              <a:latin typeface="Constantia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600" b="1" dirty="0" smtClean="0">
              <a:solidFill>
                <a:schemeClr val="tx2">
                  <a:lumMod val="75000"/>
                </a:schemeClr>
              </a:solidFill>
              <a:latin typeface="Constant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1500166" y="4643446"/>
            <a:ext cx="57150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11425"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Так – </a:t>
            </a:r>
            <a:r>
              <a:rPr lang="uk-UA" sz="3200" b="1" dirty="0" smtClean="0">
                <a:solidFill>
                  <a:srgbClr val="C00000"/>
                </a:solidFill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78.9%</a:t>
            </a:r>
            <a:endParaRPr lang="ru-RU" sz="3200" b="1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 marL="2511425"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Ні – </a:t>
            </a:r>
            <a:r>
              <a:rPr lang="uk-UA" sz="3200" b="1" dirty="0" smtClean="0">
                <a:solidFill>
                  <a:srgbClr val="C00000"/>
                </a:solidFill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15.4%</a:t>
            </a:r>
            <a:endParaRPr lang="uk-UA" sz="3200" b="1" dirty="0" smtClean="0">
              <a:solidFill>
                <a:srgbClr val="C000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28596" y="1785926"/>
            <a:ext cx="842968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9263" lvl="0" indent="-449263">
              <a:buFont typeface="Wingdings" pitchFamily="2" charset="2"/>
              <a:buChar char="ü"/>
            </a:pPr>
            <a:r>
              <a:rPr lang="en-US" sz="3200" dirty="0" smtClean="0"/>
              <a:t> </a:t>
            </a:r>
            <a:r>
              <a:rPr lang="uk-UA" sz="3200" b="1" dirty="0" smtClean="0">
                <a:latin typeface="Constantia" pitchFamily="18" charset="0"/>
              </a:rPr>
              <a:t>спілкування з друзями в </a:t>
            </a:r>
            <a:r>
              <a:rPr lang="uk-UA" sz="3200" b="1" dirty="0" err="1" smtClean="0">
                <a:latin typeface="Constantia" pitchFamily="18" charset="0"/>
              </a:rPr>
              <a:t>соцмережах</a:t>
            </a:r>
            <a:r>
              <a:rPr lang="uk-UA" sz="3200" b="1" dirty="0" smtClean="0">
                <a:latin typeface="Constantia" pitchFamily="18" charset="0"/>
              </a:rPr>
              <a:t> – </a:t>
            </a:r>
            <a:r>
              <a:rPr lang="uk-UA" sz="3200" b="1" dirty="0" smtClean="0">
                <a:solidFill>
                  <a:srgbClr val="C00000"/>
                </a:solidFill>
                <a:latin typeface="Constantia" pitchFamily="18" charset="0"/>
              </a:rPr>
              <a:t>52.5%</a:t>
            </a:r>
            <a:endParaRPr lang="ru-RU" sz="3200" b="1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 marL="449263" lvl="0" indent="-449263">
              <a:buFont typeface="Wingdings" pitchFamily="2" charset="2"/>
              <a:buChar char="ü"/>
            </a:pPr>
            <a:endParaRPr lang="en-US" sz="3200" b="1" dirty="0" smtClean="0">
              <a:latin typeface="Constantia" pitchFamily="18" charset="0"/>
            </a:endParaRPr>
          </a:p>
          <a:p>
            <a:pPr marL="449263" lvl="0" indent="-449263">
              <a:buFont typeface="Wingdings" pitchFamily="2" charset="2"/>
              <a:buChar char="ü"/>
            </a:pPr>
            <a:r>
              <a:rPr lang="en-US" sz="3200" b="1" dirty="0" smtClean="0">
                <a:latin typeface="Constantia" pitchFamily="18" charset="0"/>
              </a:rPr>
              <a:t> </a:t>
            </a:r>
            <a:r>
              <a:rPr lang="uk-UA" sz="3200" b="1" dirty="0" smtClean="0">
                <a:latin typeface="Constantia" pitchFamily="18" charset="0"/>
              </a:rPr>
              <a:t>виконання домашнього завдання – </a:t>
            </a:r>
            <a:r>
              <a:rPr lang="uk-UA" sz="3200" b="1" dirty="0" smtClean="0">
                <a:solidFill>
                  <a:srgbClr val="C00000"/>
                </a:solidFill>
                <a:latin typeface="Constantia" pitchFamily="18" charset="0"/>
              </a:rPr>
              <a:t>37.1% </a:t>
            </a:r>
            <a:endParaRPr lang="ru-RU" sz="3200" b="1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 marL="449263" lvl="0" indent="-449263">
              <a:buFont typeface="Wingdings" pitchFamily="2" charset="2"/>
              <a:buChar char="ü"/>
            </a:pPr>
            <a:endParaRPr lang="en-US" sz="3200" b="1" dirty="0" smtClean="0">
              <a:latin typeface="Constantia" pitchFamily="18" charset="0"/>
            </a:endParaRPr>
          </a:p>
          <a:p>
            <a:pPr marL="449263" lvl="0" indent="-449263">
              <a:buFont typeface="Wingdings" pitchFamily="2" charset="2"/>
              <a:buChar char="ü"/>
            </a:pPr>
            <a:r>
              <a:rPr lang="en-US" sz="3200" b="1" dirty="0" smtClean="0">
                <a:latin typeface="Constantia" pitchFamily="18" charset="0"/>
              </a:rPr>
              <a:t> </a:t>
            </a:r>
            <a:r>
              <a:rPr lang="uk-UA" sz="3200" b="1" dirty="0" smtClean="0">
                <a:latin typeface="Constantia" pitchFamily="18" charset="0"/>
              </a:rPr>
              <a:t>гра в </a:t>
            </a:r>
            <a:r>
              <a:rPr lang="uk-UA" sz="3200" b="1" dirty="0" err="1" smtClean="0">
                <a:latin typeface="Constantia" pitchFamily="18" charset="0"/>
              </a:rPr>
              <a:t>онлайн-ігри</a:t>
            </a:r>
            <a:r>
              <a:rPr lang="uk-UA" sz="3200" b="1" dirty="0" smtClean="0">
                <a:latin typeface="Constantia" pitchFamily="18" charset="0"/>
              </a:rPr>
              <a:t> – </a:t>
            </a:r>
            <a:r>
              <a:rPr lang="uk-UA" sz="3200" b="1" dirty="0" smtClean="0">
                <a:solidFill>
                  <a:srgbClr val="C00000"/>
                </a:solidFill>
                <a:latin typeface="Constantia" pitchFamily="18" charset="0"/>
              </a:rPr>
              <a:t>58.2% </a:t>
            </a:r>
            <a:endParaRPr lang="ru-RU" sz="3200" b="1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785786" y="214290"/>
            <a:ext cx="7429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solidFill>
                  <a:schemeClr val="tx2"/>
                </a:solidFill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Для чого ти використовуєш Інтернет?</a:t>
            </a:r>
            <a:endParaRPr lang="en-US" sz="3600" b="1" dirty="0" smtClean="0">
              <a:solidFill>
                <a:schemeClr val="tx2">
                  <a:lumMod val="75000"/>
                </a:schemeClr>
              </a:solidFill>
              <a:latin typeface="Constantia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071670" y="2071678"/>
            <a:ext cx="528644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k-UA" sz="3600" b="1" dirty="0" smtClean="0">
                <a:latin typeface="Constantia" pitchFamily="18" charset="0"/>
              </a:rPr>
              <a:t>Так – </a:t>
            </a:r>
            <a:r>
              <a:rPr lang="uk-UA" sz="3600" b="1" dirty="0" smtClean="0">
                <a:solidFill>
                  <a:srgbClr val="C00000"/>
                </a:solidFill>
                <a:latin typeface="Constantia" pitchFamily="18" charset="0"/>
              </a:rPr>
              <a:t>73.1%</a:t>
            </a:r>
            <a:endParaRPr lang="ru-RU" sz="3600" b="1" dirty="0" smtClean="0">
              <a:solidFill>
                <a:srgbClr val="C00000"/>
              </a:solidFill>
              <a:latin typeface="Constantia" pitchFamily="18" charset="0"/>
            </a:endParaRPr>
          </a:p>
          <a:p>
            <a:endParaRPr lang="uk-UA" sz="3600" b="1" dirty="0" smtClean="0">
              <a:latin typeface="Constantia" pitchFamily="18" charset="0"/>
            </a:endParaRPr>
          </a:p>
          <a:p>
            <a:r>
              <a:rPr lang="uk-UA" sz="3600" b="1" dirty="0" smtClean="0">
                <a:latin typeface="Constantia" pitchFamily="18" charset="0"/>
              </a:rPr>
              <a:t>Ні – </a:t>
            </a:r>
            <a:r>
              <a:rPr lang="uk-UA" sz="3600" b="1" dirty="0" smtClean="0">
                <a:solidFill>
                  <a:srgbClr val="C00000"/>
                </a:solidFill>
                <a:latin typeface="Constantia" pitchFamily="18" charset="0"/>
              </a:rPr>
              <a:t>7.7%</a:t>
            </a:r>
            <a:endParaRPr lang="ru-RU" sz="3600" b="1" dirty="0" smtClean="0">
              <a:solidFill>
                <a:srgbClr val="C00000"/>
              </a:solidFill>
              <a:latin typeface="Constantia" pitchFamily="18" charset="0"/>
            </a:endParaRPr>
          </a:p>
          <a:p>
            <a:endParaRPr lang="uk-UA" sz="3600" b="1" dirty="0" smtClean="0">
              <a:latin typeface="Constantia" pitchFamily="18" charset="0"/>
            </a:endParaRPr>
          </a:p>
          <a:p>
            <a:r>
              <a:rPr lang="uk-UA" sz="3600" b="1" dirty="0" smtClean="0">
                <a:latin typeface="Constantia" pitchFamily="18" charset="0"/>
              </a:rPr>
              <a:t>Не завжди – </a:t>
            </a:r>
            <a:r>
              <a:rPr lang="uk-UA" sz="3600" b="1" dirty="0" smtClean="0">
                <a:solidFill>
                  <a:srgbClr val="C00000"/>
                </a:solidFill>
                <a:latin typeface="Constantia" pitchFamily="18" charset="0"/>
              </a:rPr>
              <a:t>12.8% </a:t>
            </a:r>
            <a:endParaRPr lang="ru-RU" sz="3600" b="1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785786" y="285728"/>
            <a:ext cx="7429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solidFill>
                  <a:schemeClr val="tx2"/>
                </a:solidFill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Чи знають батьки, для чого ви використовуєте Інтернет?</a:t>
            </a:r>
            <a:endParaRPr lang="en-US" sz="3600" b="1" dirty="0" smtClean="0">
              <a:solidFill>
                <a:schemeClr val="tx2">
                  <a:lumMod val="75000"/>
                </a:schemeClr>
              </a:solidFill>
              <a:latin typeface="Constantia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214546" y="2428868"/>
            <a:ext cx="392909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k-UA" sz="3600" b="1" dirty="0" smtClean="0">
                <a:latin typeface="Constantia" pitchFamily="18" charset="0"/>
              </a:rPr>
              <a:t>Так – </a:t>
            </a:r>
            <a:r>
              <a:rPr lang="uk-UA" sz="3600" b="1" dirty="0" smtClean="0">
                <a:solidFill>
                  <a:srgbClr val="C00000"/>
                </a:solidFill>
                <a:latin typeface="Constantia" pitchFamily="18" charset="0"/>
              </a:rPr>
              <a:t>63.4%</a:t>
            </a:r>
            <a:endParaRPr lang="ru-RU" sz="3600" b="1" dirty="0" smtClean="0">
              <a:solidFill>
                <a:srgbClr val="C00000"/>
              </a:solidFill>
              <a:latin typeface="Constantia" pitchFamily="18" charset="0"/>
            </a:endParaRPr>
          </a:p>
          <a:p>
            <a:r>
              <a:rPr lang="uk-UA" sz="3600" b="1" dirty="0" smtClean="0">
                <a:latin typeface="Constantia" pitchFamily="18" charset="0"/>
              </a:rPr>
              <a:t> </a:t>
            </a:r>
          </a:p>
          <a:p>
            <a:r>
              <a:rPr lang="uk-UA" sz="3600" b="1" dirty="0" smtClean="0">
                <a:latin typeface="Constantia" pitchFamily="18" charset="0"/>
              </a:rPr>
              <a:t>Ні – </a:t>
            </a:r>
            <a:r>
              <a:rPr lang="uk-UA" sz="3600" b="1" dirty="0" smtClean="0">
                <a:solidFill>
                  <a:srgbClr val="C00000"/>
                </a:solidFill>
                <a:latin typeface="Constantia" pitchFamily="18" charset="0"/>
              </a:rPr>
              <a:t>11.8%</a:t>
            </a:r>
            <a:endParaRPr lang="ru-RU" sz="3600" b="1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857224" y="428604"/>
            <a:ext cx="7786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solidFill>
                  <a:schemeClr val="tx2"/>
                </a:solidFill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Чи контролюють батьки ваш час роботи за комп’ютером?</a:t>
            </a:r>
            <a:endParaRPr lang="en-US" sz="3600" b="1" dirty="0" smtClean="0">
              <a:solidFill>
                <a:schemeClr val="tx2">
                  <a:lumMod val="75000"/>
                </a:schemeClr>
              </a:solidFill>
              <a:latin typeface="Constantia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svit24.net/images/stories/articles/2012/Zdorovie/11-2012/09/podrostki-v-interne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85728"/>
            <a:ext cx="7478279" cy="4714908"/>
          </a:xfrm>
          <a:prstGeom prst="rect">
            <a:avLst/>
          </a:prstGeom>
          <a:noFill/>
        </p:spPr>
      </p:pic>
      <p:sp>
        <p:nvSpPr>
          <p:cNvPr id="3" name="Прямокутник 2"/>
          <p:cNvSpPr/>
          <p:nvPr/>
        </p:nvSpPr>
        <p:spPr>
          <a:xfrm>
            <a:off x="857224" y="5286388"/>
            <a:ext cx="8286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 smtClean="0">
                <a:solidFill>
                  <a:schemeClr val="tx2"/>
                </a:solidFill>
              </a:rPr>
              <a:t>YouTube</a:t>
            </a:r>
            <a:r>
              <a:rPr lang="uk-UA" sz="3200" b="1" dirty="0" smtClean="0">
                <a:solidFill>
                  <a:schemeClr val="tx2"/>
                </a:solidFill>
              </a:rPr>
              <a:t>, </a:t>
            </a:r>
            <a:r>
              <a:rPr lang="ru-RU" sz="3200" b="1" dirty="0" err="1" smtClean="0">
                <a:solidFill>
                  <a:schemeClr val="tx2"/>
                </a:solidFill>
              </a:rPr>
              <a:t>Google</a:t>
            </a:r>
            <a:r>
              <a:rPr lang="uk-UA" sz="3200" b="1" dirty="0" smtClean="0">
                <a:solidFill>
                  <a:schemeClr val="tx2"/>
                </a:solidFill>
              </a:rPr>
              <a:t>, </a:t>
            </a:r>
            <a:r>
              <a:rPr lang="ru-RU" sz="3200" b="1" dirty="0" err="1" smtClean="0">
                <a:solidFill>
                  <a:schemeClr val="tx2"/>
                </a:solidFill>
              </a:rPr>
              <a:t>Facebook</a:t>
            </a:r>
            <a:r>
              <a:rPr lang="uk-UA" sz="3200" b="1" dirty="0" smtClean="0">
                <a:solidFill>
                  <a:schemeClr val="tx2"/>
                </a:solidFill>
              </a:rPr>
              <a:t>, </a:t>
            </a:r>
            <a:r>
              <a:rPr lang="ru-RU" sz="3200" b="1" dirty="0" err="1" smtClean="0">
                <a:solidFill>
                  <a:schemeClr val="tx2"/>
                </a:solidFill>
              </a:rPr>
              <a:t>Wikipedia</a:t>
            </a:r>
            <a:r>
              <a:rPr lang="uk-UA" sz="3200" b="1" dirty="0" smtClean="0">
                <a:solidFill>
                  <a:schemeClr val="tx2"/>
                </a:solidFill>
              </a:rPr>
              <a:t>, </a:t>
            </a:r>
            <a:r>
              <a:rPr lang="ru-RU" sz="3200" b="1" dirty="0" err="1" smtClean="0">
                <a:solidFill>
                  <a:schemeClr val="tx2"/>
                </a:solidFill>
              </a:rPr>
              <a:t>eBay</a:t>
            </a:r>
            <a:r>
              <a:rPr lang="uk-UA" sz="3200" b="1" dirty="0" smtClean="0">
                <a:solidFill>
                  <a:schemeClr val="tx2"/>
                </a:solidFill>
              </a:rPr>
              <a:t>, а також </a:t>
            </a:r>
            <a:r>
              <a:rPr lang="uk-UA" sz="3200" b="1" dirty="0" err="1" smtClean="0">
                <a:solidFill>
                  <a:schemeClr val="tx2"/>
                </a:solidFill>
              </a:rPr>
              <a:t>фан-сайти</a:t>
            </a:r>
            <a:r>
              <a:rPr lang="uk-UA" sz="3200" b="1" dirty="0" smtClean="0">
                <a:solidFill>
                  <a:schemeClr val="tx2"/>
                </a:solidFill>
              </a:rPr>
              <a:t>.</a:t>
            </a:r>
            <a:endParaRPr lang="ru-RU" sz="3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18310" t="46875" r="10644" b="22851"/>
          <a:stretch>
            <a:fillRect/>
          </a:stretch>
        </p:blipFill>
        <p:spPr bwMode="auto">
          <a:xfrm>
            <a:off x="285720" y="714356"/>
            <a:ext cx="8494209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кутник 4"/>
          <p:cNvSpPr/>
          <p:nvPr/>
        </p:nvSpPr>
        <p:spPr>
          <a:xfrm>
            <a:off x="500034" y="4429132"/>
            <a:ext cx="8286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chemeClr val="tx2"/>
                </a:solidFill>
              </a:rPr>
              <a:t>Діти не можуть реально оцінювати рівень достовірності й безпеки інформації, що містить </a:t>
            </a:r>
            <a:r>
              <a:rPr lang="uk-UA" sz="3200" b="1" dirty="0" err="1" smtClean="0">
                <a:solidFill>
                  <a:schemeClr val="tx2"/>
                </a:solidFill>
              </a:rPr>
              <a:t>Інтернет-простір</a:t>
            </a:r>
            <a:endParaRPr lang="ru-RU" sz="3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900" t="32422" r="16308" b="13867"/>
          <a:stretch>
            <a:fillRect/>
          </a:stretch>
        </p:blipFill>
        <p:spPr bwMode="auto">
          <a:xfrm>
            <a:off x="2786050" y="3357562"/>
            <a:ext cx="474348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35106" t="47852" r="25798" b="46087"/>
          <a:stretch>
            <a:fillRect/>
          </a:stretch>
        </p:blipFill>
        <p:spPr bwMode="auto">
          <a:xfrm>
            <a:off x="714348" y="285728"/>
            <a:ext cx="7372402" cy="8572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7" name="TextBox 6"/>
          <p:cNvSpPr txBox="1"/>
          <p:nvPr/>
        </p:nvSpPr>
        <p:spPr>
          <a:xfrm>
            <a:off x="714348" y="1357298"/>
            <a:ext cx="75009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tx2"/>
                </a:solidFill>
              </a:rPr>
              <a:t>Маленькі повинні виходити в Інтернет лише під наглядом дорослих ще й тому, що їм потрібна допомога в навігації під час пошуку сайтів і при спілкуванні.</a:t>
            </a:r>
            <a:endParaRPr lang="ru-RU" sz="3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l="34874" t="21484" r="27750" b="72656"/>
          <a:stretch>
            <a:fillRect/>
          </a:stretch>
        </p:blipFill>
        <p:spPr bwMode="auto">
          <a:xfrm>
            <a:off x="857224" y="285728"/>
            <a:ext cx="7291158" cy="8572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/>
          <a:srcRect l="29492" t="39258" r="21435" b="11914"/>
          <a:stretch>
            <a:fillRect/>
          </a:stretch>
        </p:blipFill>
        <p:spPr bwMode="auto">
          <a:xfrm>
            <a:off x="2857488" y="4071942"/>
            <a:ext cx="3429024" cy="2558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14348" y="1714488"/>
            <a:ext cx="81439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tx2"/>
                </a:solidFill>
              </a:rPr>
              <a:t>Діти цього віку прагнуть самостійно досліджувати навколишній світ, задовольняючи інтерес до пізнання, зокрема і за допомогою Інтернету.</a:t>
            </a:r>
            <a:endParaRPr lang="ru-RU" sz="3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/>
          <a:srcRect l="36607" t="31251" r="38367" b="59961"/>
          <a:stretch>
            <a:fillRect/>
          </a:stretch>
        </p:blipFill>
        <p:spPr bwMode="auto">
          <a:xfrm>
            <a:off x="1214414" y="285728"/>
            <a:ext cx="6858048" cy="114300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 l="22705" t="22461" r="15038" b="11132"/>
          <a:stretch>
            <a:fillRect/>
          </a:stretch>
        </p:blipFill>
        <p:spPr bwMode="auto">
          <a:xfrm>
            <a:off x="2428860" y="2500306"/>
            <a:ext cx="4732768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571480"/>
            <a:ext cx="5643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3538">
              <a:buFont typeface="Wingdings" pitchFamily="2" charset="2"/>
              <a:buChar char="ü"/>
            </a:pPr>
            <a:r>
              <a:rPr lang="uk-UA" sz="3200" b="1" dirty="0" smtClean="0">
                <a:solidFill>
                  <a:schemeClr val="tx2"/>
                </a:solidFill>
              </a:rPr>
              <a:t>  Сімейна он-лайн безпека.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1500174"/>
            <a:ext cx="77867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3538">
              <a:buFont typeface="Wingdings" pitchFamily="2" charset="2"/>
              <a:buChar char="ü"/>
            </a:pPr>
            <a:r>
              <a:rPr lang="uk-UA" sz="3200" b="1" dirty="0" smtClean="0">
                <a:solidFill>
                  <a:schemeClr val="tx2"/>
                </a:solidFill>
              </a:rPr>
              <a:t>  </a:t>
            </a:r>
            <a:r>
              <a:rPr lang="ru-RU" sz="3200" b="1" dirty="0" err="1" smtClean="0">
                <a:solidFill>
                  <a:schemeClr val="tx2"/>
                </a:solidFill>
              </a:rPr>
              <a:t>Навчіть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дітей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поводити</a:t>
            </a:r>
            <a:r>
              <a:rPr lang="ru-RU" sz="3200" b="1" dirty="0" smtClean="0">
                <a:solidFill>
                  <a:schemeClr val="tx2"/>
                </a:solidFill>
              </a:rPr>
              <a:t> себе в </a:t>
            </a:r>
            <a:r>
              <a:rPr lang="ru-RU" sz="3200" b="1" dirty="0" err="1" smtClean="0">
                <a:solidFill>
                  <a:schemeClr val="tx2"/>
                </a:solidFill>
              </a:rPr>
              <a:t>онлайні</a:t>
            </a:r>
            <a:r>
              <a:rPr lang="ru-RU" sz="3200" b="1" dirty="0" smtClean="0">
                <a:solidFill>
                  <a:schemeClr val="tx2"/>
                </a:solidFill>
              </a:rPr>
              <a:t> як у реальному </a:t>
            </a:r>
            <a:r>
              <a:rPr lang="ru-RU" sz="3200" b="1" dirty="0" err="1" smtClean="0">
                <a:solidFill>
                  <a:schemeClr val="tx2"/>
                </a:solidFill>
              </a:rPr>
              <a:t>житті</a:t>
            </a:r>
            <a:r>
              <a:rPr lang="ru-RU" sz="3200" b="1" dirty="0" smtClean="0">
                <a:solidFill>
                  <a:schemeClr val="tx2"/>
                </a:solidFill>
              </a:rPr>
              <a:t>.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2928934"/>
            <a:ext cx="8358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3538">
              <a:buFont typeface="Wingdings" pitchFamily="2" charset="2"/>
              <a:buChar char="ü"/>
            </a:pP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Віртуальний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співрозмовник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може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видавати</a:t>
            </a:r>
            <a:r>
              <a:rPr lang="ru-RU" sz="3200" b="1" dirty="0" smtClean="0">
                <a:solidFill>
                  <a:schemeClr val="tx2"/>
                </a:solidFill>
              </a:rPr>
              <a:t> себе за </a:t>
            </a:r>
            <a:r>
              <a:rPr lang="ru-RU" sz="3200" b="1" dirty="0" err="1" smtClean="0">
                <a:solidFill>
                  <a:schemeClr val="tx2"/>
                </a:solidFill>
              </a:rPr>
              <a:t>іншого</a:t>
            </a:r>
            <a:r>
              <a:rPr lang="ru-RU" sz="3200" b="1" dirty="0" smtClean="0">
                <a:solidFill>
                  <a:schemeClr val="tx2"/>
                </a:solidFill>
              </a:rPr>
              <a:t>.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4214818"/>
            <a:ext cx="7500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3538">
              <a:buFont typeface="Wingdings" pitchFamily="2" charset="2"/>
              <a:buChar char="ü"/>
            </a:pPr>
            <a:r>
              <a:rPr lang="uk-UA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Віртуальний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світ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іноді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коштує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реальних</a:t>
            </a:r>
            <a:r>
              <a:rPr lang="ru-RU" sz="3200" b="1" dirty="0" smtClean="0">
                <a:solidFill>
                  <a:schemeClr val="tx2"/>
                </a:solidFill>
              </a:rPr>
              <a:t> грошей.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910" y="5500702"/>
            <a:ext cx="7786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3538">
              <a:buFont typeface="Wingdings" pitchFamily="2" charset="2"/>
              <a:buChar char="ü"/>
            </a:pPr>
            <a:r>
              <a:rPr lang="uk-UA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Питати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поради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можна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і</a:t>
            </a:r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b="1" dirty="0" err="1" smtClean="0">
                <a:solidFill>
                  <a:schemeClr val="tx2"/>
                </a:solidFill>
              </a:rPr>
              <a:t>потрібно</a:t>
            </a:r>
            <a:r>
              <a:rPr lang="ru-RU" sz="3200" b="1" dirty="0" smtClean="0">
                <a:solidFill>
                  <a:schemeClr val="tx2"/>
                </a:solidFill>
              </a:rPr>
              <a:t>.</a:t>
            </a:r>
            <a:endParaRPr lang="ru-RU" sz="3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0166" y="357166"/>
            <a:ext cx="6357982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B0F0"/>
                </a:solidFill>
              </a:rPr>
              <a:t>ТЕХНІЧНІ ЗАСОБИ ЗАХИСТУ</a:t>
            </a:r>
          </a:p>
          <a:p>
            <a:pPr algn="ctr"/>
            <a:r>
              <a:rPr lang="uk-UA" sz="2800" b="1" dirty="0" smtClean="0">
                <a:solidFill>
                  <a:srgbClr val="00B0F0"/>
                </a:solidFill>
              </a:rPr>
              <a:t>ЯК УБЕЗПЕЧИТИ СВОЮ ДИТИНУ В ІНТЕРНЕТІ</a:t>
            </a:r>
            <a:endParaRPr lang="ru-RU" sz="2800" b="1" dirty="0">
              <a:solidFill>
                <a:srgbClr val="00B0F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2285992"/>
            <a:ext cx="89297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Слідкуйте</a:t>
            </a:r>
            <a:r>
              <a:rPr lang="ru-RU" sz="3200" b="1" dirty="0" smtClean="0">
                <a:solidFill>
                  <a:srgbClr val="002060"/>
                </a:solidFill>
              </a:rPr>
              <a:t> за </a:t>
            </a:r>
            <a:r>
              <a:rPr lang="ru-RU" sz="3200" b="1" dirty="0" err="1" smtClean="0">
                <a:solidFill>
                  <a:srgbClr val="002060"/>
                </a:solidFill>
              </a:rPr>
              <a:t>тим</a:t>
            </a:r>
            <a:r>
              <a:rPr lang="ru-RU" sz="3200" b="1" dirty="0" smtClean="0">
                <a:solidFill>
                  <a:srgbClr val="002060"/>
                </a:solidFill>
              </a:rPr>
              <a:t>, </a:t>
            </a:r>
            <a:r>
              <a:rPr lang="ru-RU" sz="3200" b="1" dirty="0" err="1" smtClean="0">
                <a:solidFill>
                  <a:srgbClr val="002060"/>
                </a:solidFill>
              </a:rPr>
              <a:t>щоб</a:t>
            </a:r>
            <a:r>
              <a:rPr lang="ru-RU" sz="3200" b="1" dirty="0" smtClean="0">
                <a:solidFill>
                  <a:srgbClr val="002060"/>
                </a:solidFill>
              </a:rPr>
              <a:t> на </a:t>
            </a:r>
            <a:r>
              <a:rPr lang="ru-RU" sz="3200" b="1" dirty="0" err="1" smtClean="0">
                <a:solidFill>
                  <a:srgbClr val="002060"/>
                </a:solidFill>
              </a:rPr>
              <a:t>загальному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комп’ютері</a:t>
            </a:r>
            <a:r>
              <a:rPr lang="ru-RU" sz="3200" b="1" dirty="0" smtClean="0">
                <a:solidFill>
                  <a:srgbClr val="002060"/>
                </a:solidFill>
              </a:rPr>
              <a:t> не </a:t>
            </a:r>
            <a:r>
              <a:rPr lang="ru-RU" sz="3200" b="1" dirty="0" err="1" smtClean="0">
                <a:solidFill>
                  <a:srgbClr val="002060"/>
                </a:solidFill>
              </a:rPr>
              <a:t>було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інформації,яка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є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небажаною</a:t>
            </a:r>
            <a:r>
              <a:rPr lang="ru-RU" sz="3200" b="1" dirty="0" smtClean="0">
                <a:solidFill>
                  <a:srgbClr val="002060"/>
                </a:solidFill>
              </a:rPr>
              <a:t> для </a:t>
            </a:r>
            <a:r>
              <a:rPr lang="ru-RU" sz="3200" b="1" dirty="0" err="1" smtClean="0">
                <a:solidFill>
                  <a:srgbClr val="002060"/>
                </a:solidFill>
              </a:rPr>
              <a:t>вашої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дитини</a:t>
            </a:r>
            <a:r>
              <a:rPr lang="ru-RU" sz="32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uk-UA" sz="3200" b="1" dirty="0" smtClean="0"/>
              <a:t> </a:t>
            </a:r>
            <a:endParaRPr lang="ru-RU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4500570"/>
            <a:ext cx="8929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 Систематично </a:t>
            </a:r>
            <a:r>
              <a:rPr lang="ru-RU" sz="3200" b="1" dirty="0" err="1" smtClean="0">
                <a:solidFill>
                  <a:srgbClr val="002060"/>
                </a:solidFill>
              </a:rPr>
              <a:t>переглядайте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єлектронну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скриньку</a:t>
            </a:r>
            <a:endParaRPr lang="ru-RU" sz="3200" b="1" dirty="0" smtClean="0">
              <a:solidFill>
                <a:srgbClr val="002060"/>
              </a:solidFill>
            </a:endParaRPr>
          </a:p>
          <a:p>
            <a:r>
              <a:rPr lang="uk-UA" sz="3200" b="1" dirty="0" smtClean="0">
                <a:solidFill>
                  <a:srgbClr val="002060"/>
                </a:solidFill>
              </a:rPr>
              <a:t> 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000108"/>
            <a:ext cx="8929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налаштуйте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запаролений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вхід</a:t>
            </a:r>
            <a:r>
              <a:rPr lang="ru-RU" sz="3200" b="1" dirty="0" smtClean="0">
                <a:solidFill>
                  <a:srgbClr val="002060"/>
                </a:solidFill>
              </a:rPr>
              <a:t> до </a:t>
            </a:r>
            <a:r>
              <a:rPr lang="ru-RU" sz="3200" b="1" dirty="0" err="1" smtClean="0">
                <a:solidFill>
                  <a:srgbClr val="002060"/>
                </a:solidFill>
              </a:rPr>
              <a:t>комп’ютера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2428868"/>
            <a:ext cx="89297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очищуйте</a:t>
            </a:r>
            <a:r>
              <a:rPr lang="ru-RU" sz="3200" b="1" dirty="0" smtClean="0">
                <a:solidFill>
                  <a:srgbClr val="002060"/>
                </a:solidFill>
              </a:rPr>
              <a:t> журнал </a:t>
            </a:r>
            <a:r>
              <a:rPr lang="ru-RU" sz="3200" b="1" dirty="0" err="1" smtClean="0">
                <a:solidFill>
                  <a:srgbClr val="002060"/>
                </a:solidFill>
              </a:rPr>
              <a:t>подій</a:t>
            </a:r>
            <a:r>
              <a:rPr lang="ru-RU" sz="3200" b="1" dirty="0" smtClean="0">
                <a:solidFill>
                  <a:srgbClr val="002060"/>
                </a:solidFill>
              </a:rPr>
              <a:t> браузера </a:t>
            </a:r>
            <a:r>
              <a:rPr lang="ru-RU" sz="3200" b="1" dirty="0" err="1" smtClean="0">
                <a:solidFill>
                  <a:srgbClr val="002060"/>
                </a:solidFill>
              </a:rPr>
              <a:t>від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слідів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перебування</a:t>
            </a:r>
            <a:r>
              <a:rPr lang="ru-RU" sz="3200" b="1" dirty="0" smtClean="0">
                <a:solidFill>
                  <a:srgbClr val="002060"/>
                </a:solidFill>
              </a:rPr>
              <a:t> на сайтах </a:t>
            </a:r>
            <a:r>
              <a:rPr lang="ru-RU" sz="3200" b="1" dirty="0" err="1" smtClean="0">
                <a:solidFill>
                  <a:srgbClr val="002060"/>
                </a:solidFill>
              </a:rPr>
              <a:t>небажаного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змісту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4286256"/>
            <a:ext cx="89297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</a:rPr>
              <a:t>Батьківський</a:t>
            </a:r>
            <a:r>
              <a:rPr lang="ru-RU" sz="3200" b="1" dirty="0" smtClean="0">
                <a:solidFill>
                  <a:srgbClr val="002060"/>
                </a:solidFill>
              </a:rPr>
              <a:t> контроль для ПК</a:t>
            </a:r>
            <a:endParaRPr lang="ru-RU" sz="32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ü"/>
            </a:pP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2812" t="31250" r="28516" b="23828"/>
          <a:stretch>
            <a:fillRect/>
          </a:stretch>
        </p:blipFill>
        <p:spPr bwMode="auto">
          <a:xfrm>
            <a:off x="714348" y="571480"/>
            <a:ext cx="7994844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 l="10547" t="11719" r="10937" b="3320"/>
          <a:stretch>
            <a:fillRect/>
          </a:stretch>
        </p:blipFill>
        <p:spPr bwMode="auto">
          <a:xfrm>
            <a:off x="142844" y="500042"/>
            <a:ext cx="880247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/>
          <a:srcRect t="7623" b="50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457</Words>
  <Application>Microsoft Office PowerPoint</Application>
  <PresentationFormat>Екран (4:3)</PresentationFormat>
  <Paragraphs>63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</dc:creator>
  <cp:lastModifiedBy>XTreme</cp:lastModifiedBy>
  <cp:revision>45</cp:revision>
  <dcterms:created xsi:type="dcterms:W3CDTF">2014-01-17T13:08:37Z</dcterms:created>
  <dcterms:modified xsi:type="dcterms:W3CDTF">2014-01-22T15:25:48Z</dcterms:modified>
</cp:coreProperties>
</file>