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1" r:id="rId4"/>
    <p:sldId id="262" r:id="rId5"/>
    <p:sldId id="263" r:id="rId6"/>
    <p:sldId id="265" r:id="rId7"/>
    <p:sldId id="264" r:id="rId8"/>
    <p:sldId id="266" r:id="rId9"/>
    <p:sldId id="267" r:id="rId10"/>
    <p:sldId id="257" r:id="rId11"/>
    <p:sldId id="259" r:id="rId12"/>
    <p:sldId id="269" r:id="rId13"/>
    <p:sldId id="270" r:id="rId14"/>
    <p:sldId id="271" r:id="rId15"/>
    <p:sldId id="272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02.07.2016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02.07.2016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Космічний натюрморт.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886200"/>
            <a:ext cx="7643866" cy="1752600"/>
          </a:xfrm>
        </p:spPr>
        <p:txBody>
          <a:bodyPr>
            <a:normAutofit/>
          </a:bodyPr>
          <a:lstStyle/>
          <a:p>
            <a:r>
              <a:rPr lang="uk-UA" dirty="0" smtClean="0"/>
              <a:t>Урок образотворчого мистецтва у 5 класі </a:t>
            </a:r>
          </a:p>
          <a:p>
            <a:r>
              <a:rPr lang="uk-UA" dirty="0" smtClean="0"/>
              <a:t>(за підручником О. </a:t>
            </a:r>
            <a:r>
              <a:rPr lang="uk-UA" dirty="0" err="1" smtClean="0"/>
              <a:t>Калініченко</a:t>
            </a:r>
            <a:r>
              <a:rPr lang="uk-UA" dirty="0" smtClean="0"/>
              <a:t>, Л. </a:t>
            </a:r>
            <a:r>
              <a:rPr lang="uk-UA" dirty="0" err="1" smtClean="0"/>
              <a:t>Масол</a:t>
            </a:r>
            <a:r>
              <a:rPr lang="uk-UA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Вправи.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Змішайте  запропоновані кольори. Обговоріть у групах, який варіант змішування кольорів у вашому випадку найбільше та  найменше підходить для створення нюансу. Називаючи найгірший результат змішування, обґрунтуйте свій вибір.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8" name="Picture 4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kcy;&amp;rcy;&amp;acy;&amp;scy;&amp;kcy;&amp;icy;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0"/>
            <a:ext cx="2667000" cy="1214422"/>
          </a:xfrm>
          <a:prstGeom prst="rect">
            <a:avLst/>
          </a:prstGeom>
          <a:noFill/>
        </p:spPr>
      </p:pic>
      <p:pic>
        <p:nvPicPr>
          <p:cNvPr id="1032" name="Picture 8" descr="http://img-fotki.yandex.ru/get/4710/102699435.36b/0_6f0ac_f1718155_XL.jpg"/>
          <p:cNvPicPr>
            <a:picLocks noChangeAspect="1" noChangeArrowheads="1"/>
          </p:cNvPicPr>
          <p:nvPr/>
        </p:nvPicPr>
        <p:blipFill>
          <a:blip r:embed="rId3"/>
          <a:srcRect t="32143"/>
          <a:stretch>
            <a:fillRect/>
          </a:stretch>
        </p:blipFill>
        <p:spPr bwMode="auto">
          <a:xfrm>
            <a:off x="1571604" y="5126820"/>
            <a:ext cx="6777036" cy="17311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Утворення відтінків кольору</a:t>
            </a:r>
            <a:endParaRPr lang="ru-RU" dirty="0"/>
          </a:p>
        </p:txBody>
      </p:sp>
      <p:pic>
        <p:nvPicPr>
          <p:cNvPr id="1026" name="Picture 2" descr="http://weinard.in.ua/wp-content/uploads/2015/04/1234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85860"/>
            <a:ext cx="7072362" cy="54598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Релакс-пауза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285860"/>
            <a:ext cx="7586658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dirty="0" smtClean="0"/>
              <a:t>1</a:t>
            </a:r>
            <a:r>
              <a:rPr lang="uk-UA" sz="2800" dirty="0" smtClean="0"/>
              <a:t>)</a:t>
            </a:r>
            <a:r>
              <a:rPr lang="ru-RU" sz="2800" dirty="0" smtClean="0"/>
              <a:t>  </a:t>
            </a:r>
            <a:r>
              <a:rPr lang="ru-RU" sz="2800" dirty="0" err="1" smtClean="0"/>
              <a:t>Погляд</a:t>
            </a:r>
            <a:r>
              <a:rPr lang="ru-RU" sz="2800" dirty="0" smtClean="0"/>
              <a:t> </a:t>
            </a:r>
            <a:r>
              <a:rPr lang="ru-RU" sz="2800" dirty="0" err="1" smtClean="0"/>
              <a:t>спрямовувати</a:t>
            </a:r>
            <a:r>
              <a:rPr lang="ru-RU" sz="2800" dirty="0" smtClean="0"/>
              <a:t> </a:t>
            </a:r>
            <a:r>
              <a:rPr lang="ru-RU" sz="2800" dirty="0" err="1" smtClean="0"/>
              <a:t>вліво-вправо</a:t>
            </a:r>
            <a:r>
              <a:rPr lang="ru-RU" sz="2800" dirty="0" smtClean="0"/>
              <a:t>, </a:t>
            </a:r>
            <a:r>
              <a:rPr lang="ru-RU" sz="2800" dirty="0" err="1" smtClean="0"/>
              <a:t>вправо-прямо</a:t>
            </a:r>
            <a:r>
              <a:rPr lang="ru-RU" sz="2800" dirty="0" smtClean="0"/>
              <a:t>, </a:t>
            </a:r>
            <a:r>
              <a:rPr lang="ru-RU" sz="2800" dirty="0" err="1" smtClean="0"/>
              <a:t>вгору-прямо</a:t>
            </a:r>
            <a:r>
              <a:rPr lang="ru-RU" sz="2800" dirty="0" smtClean="0"/>
              <a:t>, </a:t>
            </a:r>
            <a:r>
              <a:rPr lang="ru-RU" sz="2800" dirty="0" err="1" smtClean="0"/>
              <a:t>додолу-прямо</a:t>
            </a:r>
            <a:r>
              <a:rPr lang="ru-RU" sz="2800" dirty="0" smtClean="0"/>
              <a:t> без </a:t>
            </a:r>
            <a:r>
              <a:rPr lang="ru-RU" sz="2800" dirty="0" err="1" smtClean="0"/>
              <a:t>затримки</a:t>
            </a:r>
            <a:r>
              <a:rPr lang="ru-RU" sz="2800" dirty="0" smtClean="0"/>
              <a:t> в кожному </a:t>
            </a:r>
            <a:r>
              <a:rPr lang="ru-RU" sz="2800" dirty="0" err="1" smtClean="0"/>
              <a:t>положенні</a:t>
            </a:r>
            <a:r>
              <a:rPr lang="ru-RU" sz="2800" dirty="0" smtClean="0"/>
              <a:t>. </a:t>
            </a:r>
            <a:r>
              <a:rPr lang="ru-RU" sz="2800" dirty="0" err="1" smtClean="0"/>
              <a:t>Повторити</a:t>
            </a:r>
            <a:r>
              <a:rPr lang="ru-RU" sz="2800" dirty="0" smtClean="0"/>
              <a:t> 5 </a:t>
            </a:r>
            <a:r>
              <a:rPr lang="ru-RU" sz="2800" dirty="0" err="1" smtClean="0"/>
              <a:t>разів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5 </a:t>
            </a:r>
            <a:r>
              <a:rPr lang="ru-RU" sz="2800" dirty="0" err="1" smtClean="0"/>
              <a:t>разів</a:t>
            </a:r>
            <a:r>
              <a:rPr lang="ru-RU" sz="2800" dirty="0" smtClean="0"/>
              <a:t> у </a:t>
            </a:r>
            <a:r>
              <a:rPr lang="ru-RU" sz="2800" dirty="0" err="1" smtClean="0"/>
              <a:t>зворотному</a:t>
            </a:r>
            <a:r>
              <a:rPr lang="ru-RU" sz="2800" dirty="0" smtClean="0"/>
              <a:t> </a:t>
            </a:r>
            <a:r>
              <a:rPr lang="ru-RU" sz="2800" dirty="0" err="1" smtClean="0"/>
              <a:t>напрямі</a:t>
            </a:r>
            <a:r>
              <a:rPr lang="ru-RU" sz="2800" dirty="0" smtClean="0"/>
              <a:t>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2</a:t>
            </a:r>
            <a:r>
              <a:rPr lang="uk-UA" sz="2800" dirty="0" smtClean="0"/>
              <a:t>)</a:t>
            </a:r>
            <a:r>
              <a:rPr lang="ru-RU" sz="2800" dirty="0" smtClean="0"/>
              <a:t>   </a:t>
            </a:r>
            <a:r>
              <a:rPr lang="ru-RU" sz="2800" dirty="0" err="1" smtClean="0"/>
              <a:t>Закрити</a:t>
            </a:r>
            <a:r>
              <a:rPr lang="ru-RU" sz="2800" dirty="0" smtClean="0"/>
              <a:t> </a:t>
            </a:r>
            <a:r>
              <a:rPr lang="ru-RU" sz="2800" dirty="0" err="1" smtClean="0"/>
              <a:t>очі</a:t>
            </a:r>
            <a:r>
              <a:rPr lang="ru-RU" sz="2800" dirty="0" smtClean="0"/>
              <a:t> на </a:t>
            </a:r>
            <a:r>
              <a:rPr lang="ru-RU" sz="2800" dirty="0" err="1" smtClean="0"/>
              <a:t>рахунок</a:t>
            </a:r>
            <a:r>
              <a:rPr lang="ru-RU" sz="2800" dirty="0" smtClean="0"/>
              <a:t> «раз-два», </a:t>
            </a:r>
            <a:r>
              <a:rPr lang="ru-RU" sz="2800" dirty="0" err="1" smtClean="0"/>
              <a:t>відкрити</a:t>
            </a:r>
            <a:r>
              <a:rPr lang="ru-RU" sz="2800" dirty="0" smtClean="0"/>
              <a:t> </a:t>
            </a:r>
            <a:r>
              <a:rPr lang="ru-RU" sz="2800" dirty="0" err="1" smtClean="0"/>
              <a:t>очі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подивитися</a:t>
            </a:r>
            <a:r>
              <a:rPr lang="ru-RU" sz="2800" dirty="0" smtClean="0"/>
              <a:t> на </a:t>
            </a:r>
            <a:r>
              <a:rPr lang="ru-RU" sz="2800" dirty="0" err="1" smtClean="0"/>
              <a:t>кінчик</a:t>
            </a:r>
            <a:r>
              <a:rPr lang="ru-RU" sz="2800" dirty="0" smtClean="0"/>
              <a:t> носа на </a:t>
            </a:r>
            <a:r>
              <a:rPr lang="ru-RU" sz="2800" dirty="0" err="1" smtClean="0"/>
              <a:t>рахунок</a:t>
            </a:r>
            <a:r>
              <a:rPr lang="ru-RU" sz="2800" dirty="0" smtClean="0"/>
              <a:t> «</a:t>
            </a:r>
            <a:r>
              <a:rPr lang="ru-RU" sz="2800" dirty="0" err="1" smtClean="0"/>
              <a:t>три-чотири</a:t>
            </a:r>
            <a:r>
              <a:rPr lang="ru-RU" sz="2800" dirty="0" smtClean="0"/>
              <a:t>».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uk-UA" sz="2800" dirty="0" smtClean="0"/>
              <a:t>3) </a:t>
            </a:r>
            <a:r>
              <a:rPr lang="ru-RU" sz="2800" dirty="0" err="1" smtClean="0"/>
              <a:t>Спокійно</a:t>
            </a:r>
            <a:r>
              <a:rPr lang="ru-RU" sz="2800" dirty="0" smtClean="0"/>
              <a:t> </a:t>
            </a:r>
            <a:r>
              <a:rPr lang="ru-RU" sz="2800" dirty="0" err="1" smtClean="0"/>
              <a:t>посидіти</a:t>
            </a:r>
            <a:r>
              <a:rPr lang="ru-RU" sz="2800" dirty="0" smtClean="0"/>
              <a:t> </a:t>
            </a:r>
            <a:r>
              <a:rPr lang="ru-RU" sz="2800" dirty="0" err="1" smtClean="0"/>
              <a:t>із</a:t>
            </a:r>
            <a:r>
              <a:rPr lang="ru-RU" sz="2800" dirty="0" smtClean="0"/>
              <a:t> </a:t>
            </a:r>
            <a:r>
              <a:rPr lang="ru-RU" sz="2800" dirty="0" err="1" smtClean="0"/>
              <a:t>закритими</a:t>
            </a:r>
            <a:r>
              <a:rPr lang="ru-RU" sz="2800" b="1" dirty="0" smtClean="0"/>
              <a:t> </a:t>
            </a:r>
            <a:r>
              <a:rPr lang="ru-RU" sz="2800" dirty="0" err="1" smtClean="0"/>
              <a:t>очима</a:t>
            </a:r>
            <a:r>
              <a:rPr lang="ru-RU" sz="2800" dirty="0" smtClean="0"/>
              <a:t>, </a:t>
            </a:r>
            <a:r>
              <a:rPr lang="ru-RU" sz="2800" dirty="0" err="1" smtClean="0"/>
              <a:t>розслабившись</a:t>
            </a:r>
            <a:r>
              <a:rPr lang="uk-UA" sz="2800" dirty="0" smtClean="0"/>
              <a:t>,</a:t>
            </a:r>
            <a:r>
              <a:rPr lang="ru-RU" sz="2800" dirty="0" smtClean="0"/>
              <a:t> </a:t>
            </a:r>
            <a:r>
              <a:rPr lang="ru-RU" sz="2800" dirty="0" err="1" smtClean="0"/>
              <a:t>протягом</a:t>
            </a:r>
            <a:r>
              <a:rPr lang="ru-RU" sz="2800" dirty="0" smtClean="0"/>
              <a:t> 5 с.</a:t>
            </a:r>
          </a:p>
          <a:p>
            <a:pPr>
              <a:buNone/>
            </a:pPr>
            <a:endParaRPr lang="ru-RU" sz="2800" dirty="0" smtClean="0"/>
          </a:p>
          <a:p>
            <a:endParaRPr lang="ru-RU" sz="2800" dirty="0"/>
          </a:p>
        </p:txBody>
      </p:sp>
      <p:pic>
        <p:nvPicPr>
          <p:cNvPr id="27652" name="Picture 4" descr="http://papus666.narod.ru/clipart/z/zve/zvezd1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5774954"/>
            <a:ext cx="3714744" cy="1083046"/>
          </a:xfrm>
          <a:prstGeom prst="rect">
            <a:avLst/>
          </a:prstGeom>
          <a:noFill/>
        </p:spPr>
      </p:pic>
      <p:pic>
        <p:nvPicPr>
          <p:cNvPr id="8" name="Picture 4" descr="http://papus666.narod.ru/clipart/z/zve/zvezd1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143504" y="5774954"/>
            <a:ext cx="3714744" cy="10830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Робота з підручником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214422"/>
            <a:ext cx="751522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Розгляньте плоди на </a:t>
            </a:r>
            <a:r>
              <a:rPr lang="uk-UA" sz="3600" b="1" dirty="0" smtClean="0"/>
              <a:t>с</a:t>
            </a:r>
            <a:r>
              <a:rPr lang="uk-UA" sz="3600" b="1" dirty="0" smtClean="0"/>
              <a:t>. </a:t>
            </a:r>
            <a:r>
              <a:rPr lang="uk-UA" sz="3600" b="1" dirty="0" smtClean="0"/>
              <a:t>99</a:t>
            </a:r>
            <a:r>
              <a:rPr lang="uk-UA" dirty="0" smtClean="0"/>
              <a:t>,  </a:t>
            </a:r>
            <a:r>
              <a:rPr lang="uk-UA" dirty="0" smtClean="0"/>
              <a:t>зверніть увагу на їх різноманітну фактурну поверхню, нюансові відтінки забарвлення. </a:t>
            </a:r>
            <a:endParaRPr lang="uk-UA" dirty="0" smtClean="0"/>
          </a:p>
          <a:p>
            <a:pPr>
              <a:buNone/>
            </a:pPr>
            <a:endParaRPr lang="uk-UA" sz="1800" dirty="0" smtClean="0"/>
          </a:p>
          <a:p>
            <a:pPr>
              <a:buNone/>
            </a:pPr>
            <a:r>
              <a:rPr lang="uk-UA" dirty="0" smtClean="0"/>
              <a:t>Розгляньте </a:t>
            </a:r>
            <a:r>
              <a:rPr lang="uk-UA" dirty="0" err="1" smtClean="0"/>
              <a:t>нюансні</a:t>
            </a:r>
            <a:r>
              <a:rPr lang="uk-UA" dirty="0" smtClean="0"/>
              <a:t> відтінки жовтого кольору, розташування світлотіні </a:t>
            </a:r>
            <a:endParaRPr lang="uk-UA" dirty="0" smtClean="0"/>
          </a:p>
          <a:p>
            <a:pPr>
              <a:buNone/>
            </a:pPr>
            <a:r>
              <a:rPr lang="uk-UA" dirty="0" smtClean="0"/>
              <a:t>на </a:t>
            </a:r>
            <a:r>
              <a:rPr lang="uk-UA" dirty="0" smtClean="0"/>
              <a:t>фруктах і овочах на </a:t>
            </a:r>
            <a:r>
              <a:rPr lang="uk-UA" sz="3600" b="1" dirty="0" smtClean="0"/>
              <a:t>с. 100</a:t>
            </a:r>
            <a:r>
              <a:rPr lang="uk-UA" dirty="0" smtClean="0"/>
              <a:t>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http://pidruchnyk.com.ua/uploads/posts/2014-08/1408365215_obrazotvorche-mistectvo-kalnchenko-masol-5-kl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4778" y="4286256"/>
            <a:ext cx="1639222" cy="233904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Настанова до роботи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Намалюйте </a:t>
            </a:r>
            <a:r>
              <a:rPr lang="uk-UA" dirty="0" smtClean="0"/>
              <a:t>космічний натюрморт у </a:t>
            </a:r>
            <a:r>
              <a:rPr lang="uk-UA" dirty="0" err="1" smtClean="0"/>
              <a:t>нюансних</a:t>
            </a:r>
            <a:r>
              <a:rPr lang="uk-UA" dirty="0" smtClean="0"/>
              <a:t> </a:t>
            </a:r>
            <a:r>
              <a:rPr lang="uk-UA" dirty="0" smtClean="0"/>
              <a:t>кольорах.</a:t>
            </a:r>
          </a:p>
          <a:p>
            <a:pPr>
              <a:buNone/>
            </a:pPr>
            <a:r>
              <a:rPr lang="uk-UA" dirty="0" smtClean="0"/>
              <a:t>П</a:t>
            </a:r>
            <a:r>
              <a:rPr lang="uk-UA" dirty="0" smtClean="0"/>
              <a:t>одбайте </a:t>
            </a:r>
            <a:r>
              <a:rPr lang="uk-UA" dirty="0" smtClean="0"/>
              <a:t>про рівновагу в композиції, узгодивши між собою розміри та форми предметів, їх взаємне розміщення</a:t>
            </a:r>
            <a:r>
              <a:rPr lang="uk-UA" dirty="0" smtClean="0"/>
              <a:t>.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Бажаю успіху!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5602" name="Picture 2" descr="http://2.bp.blogspot.com/-CJKeZx12F_s/VH-HeuiFpiI/AAAAAAAAACU/QPTGIp0Gx2g/s1600/krask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4214818"/>
            <a:ext cx="2076435" cy="2409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Релакс-пауза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До зірок ми </a:t>
            </a:r>
            <a:r>
              <a:rPr lang="uk-UA" dirty="0" smtClean="0"/>
              <a:t>потягнулись,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Роззирнулись, </a:t>
            </a:r>
            <a:r>
              <a:rPr lang="uk-UA" dirty="0" err="1" smtClean="0"/>
              <a:t>роззирнулись</a:t>
            </a:r>
            <a:r>
              <a:rPr lang="uk-UA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Ввись злетіли, політали.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Всі присіли, пострибали.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Зірочок слід назбирати,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Що  поможуть малювати.</a:t>
            </a:r>
            <a:endParaRPr lang="ru-RU" dirty="0"/>
          </a:p>
        </p:txBody>
      </p:sp>
      <p:pic>
        <p:nvPicPr>
          <p:cNvPr id="24578" name="Picture 2" descr="http://cs619523.vk.me/v619523555/1c72f/W_U9_AKNPw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779750"/>
            <a:ext cx="3714744" cy="2078250"/>
          </a:xfrm>
          <a:prstGeom prst="rect">
            <a:avLst/>
          </a:prstGeom>
          <a:noFill/>
        </p:spPr>
      </p:pic>
      <p:pic>
        <p:nvPicPr>
          <p:cNvPr id="24580" name="Picture 4" descr="http://matteblogg.se/wp-content/uploads/sites/719/2013/10/Stj%C3%A4rn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24730">
            <a:off x="6825090" y="1605066"/>
            <a:ext cx="1066639" cy="1085877"/>
          </a:xfrm>
          <a:prstGeom prst="rect">
            <a:avLst/>
          </a:prstGeom>
          <a:noFill/>
        </p:spPr>
      </p:pic>
      <p:pic>
        <p:nvPicPr>
          <p:cNvPr id="24582" name="Picture 6" descr="http://matteblogg.se/wp-content/uploads/sites/719/2013/10/Stj%C3%A4rn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285728"/>
            <a:ext cx="1428728" cy="14544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Скайп-конференція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928802"/>
            <a:ext cx="7498080" cy="4319598"/>
          </a:xfrm>
        </p:spPr>
        <p:txBody>
          <a:bodyPr/>
          <a:lstStyle/>
          <a:p>
            <a:r>
              <a:rPr lang="uk-UA" dirty="0" smtClean="0"/>
              <a:t>На сьогоднішньому уроці я зрозумів, що…</a:t>
            </a:r>
            <a:endParaRPr lang="ru-RU" dirty="0" smtClean="0"/>
          </a:p>
          <a:p>
            <a:r>
              <a:rPr lang="uk-UA" dirty="0" smtClean="0"/>
              <a:t> </a:t>
            </a:r>
            <a:r>
              <a:rPr lang="uk-UA" dirty="0" smtClean="0"/>
              <a:t>Я не знав, а тепер знаю…</a:t>
            </a:r>
            <a:endParaRPr lang="ru-RU" dirty="0" smtClean="0"/>
          </a:p>
          <a:p>
            <a:r>
              <a:rPr lang="uk-UA" dirty="0" smtClean="0"/>
              <a:t>Найбільші </a:t>
            </a:r>
            <a:r>
              <a:rPr lang="uk-UA" dirty="0" smtClean="0"/>
              <a:t>труднощі я відчув..</a:t>
            </a:r>
            <a:endParaRPr lang="ru-RU" dirty="0" smtClean="0"/>
          </a:p>
          <a:p>
            <a:r>
              <a:rPr lang="uk-UA" dirty="0" smtClean="0"/>
              <a:t>На </a:t>
            </a:r>
            <a:r>
              <a:rPr lang="uk-UA" dirty="0" smtClean="0"/>
              <a:t>наступних уроках мені хотілося б…	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age.slidesharecdn.com/5-140818074214-phpapp01/95/5-5-638.jpg?cb=1408348087"/>
          <p:cNvPicPr/>
          <p:nvPr/>
        </p:nvPicPr>
        <p:blipFill>
          <a:blip r:embed="rId2" cstate="print"/>
          <a:srcRect l="23591" t="7519" r="19552" b="53634"/>
          <a:stretch>
            <a:fillRect/>
          </a:stretch>
        </p:blipFill>
        <p:spPr bwMode="auto">
          <a:xfrm>
            <a:off x="7072330" y="142852"/>
            <a:ext cx="192879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Доберіть предмети, подібні за кольором, порівняйте їх відтінки</a:t>
            </a:r>
            <a:endParaRPr lang="ru-RU" dirty="0"/>
          </a:p>
        </p:txBody>
      </p:sp>
      <p:pic>
        <p:nvPicPr>
          <p:cNvPr id="29698" name="Picture 2" descr="http://yablor.ru/images/main/natyurmorti-s-chaynikom-1d1ed9.jpg?from=http://img0.liveinternet.ru/images/attach/c/9/105/220/105220206_0_33288_1467da2f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714620"/>
            <a:ext cx="4810112" cy="3799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214422"/>
            <a:ext cx="7229468" cy="1143000"/>
          </a:xfrm>
        </p:spPr>
        <p:txBody>
          <a:bodyPr/>
          <a:lstStyle/>
          <a:p>
            <a:r>
              <a:rPr lang="uk-UA" dirty="0" smtClean="0"/>
              <a:t>Дякую за роботу!</a:t>
            </a:r>
            <a:endParaRPr lang="ru-RU" dirty="0"/>
          </a:p>
        </p:txBody>
      </p:sp>
      <p:pic>
        <p:nvPicPr>
          <p:cNvPr id="4" name="Рисунок 3" descr="http://image.slidesharecdn.com/5-140818074214-phpapp01/95/5-5-638.jpg?cb=1408348087"/>
          <p:cNvPicPr/>
          <p:nvPr/>
        </p:nvPicPr>
        <p:blipFill>
          <a:blip r:embed="rId2" cstate="print"/>
          <a:srcRect l="23591" t="7519" r="19552" b="53634"/>
          <a:stretch>
            <a:fillRect/>
          </a:stretch>
        </p:blipFill>
        <p:spPr bwMode="auto">
          <a:xfrm>
            <a:off x="3286116" y="2643182"/>
            <a:ext cx="296365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857232"/>
            <a:ext cx="7786742" cy="100013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Тема  уроку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«</a:t>
            </a:r>
            <a:r>
              <a:rPr lang="uk-UA" dirty="0" smtClean="0"/>
              <a:t>Космічний натюрморт». 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071678"/>
            <a:ext cx="7800972" cy="35544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Завдання </a:t>
            </a:r>
            <a:r>
              <a:rPr lang="uk-UA" dirty="0" smtClean="0"/>
              <a:t>уроку: </a:t>
            </a:r>
          </a:p>
          <a:p>
            <a:r>
              <a:rPr lang="uk-UA" dirty="0" smtClean="0"/>
              <a:t>довідаємось про значення поняття «нюанс»;</a:t>
            </a:r>
          </a:p>
          <a:p>
            <a:r>
              <a:rPr lang="uk-UA" dirty="0" smtClean="0"/>
              <a:t> виконаємо за уявою</a:t>
            </a:r>
            <a:r>
              <a:rPr lang="uk-UA" b="1" dirty="0" smtClean="0"/>
              <a:t> </a:t>
            </a:r>
            <a:r>
              <a:rPr lang="uk-UA" dirty="0" smtClean="0"/>
              <a:t>натюрморт із космічних плодів. </a:t>
            </a:r>
            <a:endParaRPr lang="ru-RU" dirty="0" smtClean="0"/>
          </a:p>
          <a:p>
            <a:pPr>
              <a:buNone/>
            </a:pPr>
            <a:r>
              <a:rPr lang="uk-UA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7358082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Завдання: визначити колорит репродукцій</a:t>
            </a:r>
            <a:endParaRPr lang="ru-RU" dirty="0"/>
          </a:p>
        </p:txBody>
      </p:sp>
      <p:pic>
        <p:nvPicPr>
          <p:cNvPr id="11" name="Содержимое 10" descr="http://gendocs.ru/gendocs/docs/10/9676/conv_1/file1_html_m67338a29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143372" y="2714620"/>
            <a:ext cx="250033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ятно 2 3"/>
          <p:cNvSpPr/>
          <p:nvPr/>
        </p:nvSpPr>
        <p:spPr>
          <a:xfrm>
            <a:off x="0" y="285728"/>
            <a:ext cx="2000232" cy="121444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 група</a:t>
            </a:r>
            <a:endParaRPr lang="ru-RU" dirty="0"/>
          </a:p>
        </p:txBody>
      </p:sp>
      <p:pic>
        <p:nvPicPr>
          <p:cNvPr id="5" name="Рисунок 4" descr="http://img-fotki.yandex.ru/get/6429/82881001.6d2/0_a3e8f_3a3ac29c_X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71612"/>
            <a:ext cx="285752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28596" y="3643314"/>
            <a:ext cx="2857520" cy="428628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Анка </a:t>
            </a:r>
            <a:r>
              <a:rPr kumimoji="0" lang="uk-UA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Булгару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(Румунія). Квітковий натюрморт.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 flipH="1">
            <a:off x="3286116" y="1571612"/>
            <a:ext cx="1357322" cy="48463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холодний</a:t>
            </a:r>
            <a:endParaRPr lang="ru-RU" dirty="0"/>
          </a:p>
        </p:txBody>
      </p:sp>
      <p:pic>
        <p:nvPicPr>
          <p:cNvPr id="8" name="Рисунок 7" descr="https://pp.vk.me/c409229/v409229186/5130/uxNtou2MWrY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1071546"/>
            <a:ext cx="21620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786578" y="4429132"/>
            <a:ext cx="2170109" cy="4286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algn="ctr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tabLst/>
            </a:pP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Марія Приймаченко. Соняшник життя.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5072066" y="1571612"/>
            <a:ext cx="1643074" cy="48463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контрастний</a:t>
            </a:r>
            <a:endParaRPr lang="ru-RU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143372" y="6286520"/>
            <a:ext cx="2514598" cy="252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Студентська робота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ятиугольник 13"/>
          <p:cNvSpPr/>
          <p:nvPr/>
        </p:nvSpPr>
        <p:spPr>
          <a:xfrm flipH="1">
            <a:off x="6715140" y="5715016"/>
            <a:ext cx="2143140" cy="48463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ахроматичний</a:t>
            </a:r>
            <a:endParaRPr lang="ru-RU" dirty="0"/>
          </a:p>
        </p:txBody>
      </p:sp>
      <p:pic>
        <p:nvPicPr>
          <p:cNvPr id="15" name="Рисунок 14" descr="http://west-express.info/uploads/news/news_0096.png"/>
          <p:cNvPicPr/>
          <p:nvPr/>
        </p:nvPicPr>
        <p:blipFill>
          <a:blip r:embed="rId5"/>
          <a:srcRect r="1890"/>
          <a:stretch>
            <a:fillRect/>
          </a:stretch>
        </p:blipFill>
        <p:spPr bwMode="auto">
          <a:xfrm>
            <a:off x="357158" y="4214818"/>
            <a:ext cx="2857520" cy="220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357159" y="6429396"/>
            <a:ext cx="2857519" cy="252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Микола Кафтан (Україна). Осінь.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ятиугольник 16"/>
          <p:cNvSpPr/>
          <p:nvPr/>
        </p:nvSpPr>
        <p:spPr>
          <a:xfrm flipH="1">
            <a:off x="2857488" y="5857892"/>
            <a:ext cx="1143008" cy="48463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теплий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7" grpId="0" animBg="1"/>
      <p:bldP spid="1027" grpId="0" animBg="1"/>
      <p:bldP spid="10" grpId="0" animBg="1"/>
      <p:bldP spid="1029" grpId="0" animBg="1"/>
      <p:bldP spid="14" grpId="0" animBg="1"/>
      <p:bldP spid="1030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7072362" cy="172560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Завдання: обрати правильне </a:t>
            </a:r>
            <a:r>
              <a:rPr lang="uk-UA" dirty="0" smtClean="0"/>
              <a:t>визначення поняття «відтінок».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3071810"/>
            <a:ext cx="8001056" cy="3054353"/>
          </a:xfrm>
        </p:spPr>
        <p:txBody>
          <a:bodyPr/>
          <a:lstStyle/>
          <a:p>
            <a:pPr lvl="0">
              <a:buNone/>
            </a:pPr>
            <a:r>
              <a:rPr lang="uk-UA" dirty="0" smtClean="0"/>
              <a:t>Відтінок – це незначна </a:t>
            </a:r>
            <a:r>
              <a:rPr lang="uk-UA" dirty="0" smtClean="0"/>
              <a:t>відмінність </a:t>
            </a:r>
            <a:r>
              <a:rPr lang="uk-UA" dirty="0" smtClean="0"/>
              <a:t>кольору.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ятно 2 3"/>
          <p:cNvSpPr/>
          <p:nvPr/>
        </p:nvSpPr>
        <p:spPr>
          <a:xfrm>
            <a:off x="0" y="428604"/>
            <a:ext cx="2000232" cy="121444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</a:t>
            </a:r>
            <a:r>
              <a:rPr lang="uk-UA" dirty="0" smtClean="0"/>
              <a:t> група</a:t>
            </a:r>
            <a:endParaRPr lang="ru-RU" dirty="0"/>
          </a:p>
        </p:txBody>
      </p:sp>
      <p:pic>
        <p:nvPicPr>
          <p:cNvPr id="5" name="Рисунок 4" descr="http://mamabook.com.ua/wp-content/uploads/2015/01/gama-de-colores-806817-1024x640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1000100" y="3929042"/>
            <a:ext cx="557216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900882" cy="3011486"/>
          </a:xfrm>
        </p:spPr>
        <p:txBody>
          <a:bodyPr>
            <a:normAutofit/>
          </a:bodyPr>
          <a:lstStyle/>
          <a:p>
            <a:r>
              <a:rPr lang="uk-UA" dirty="0" smtClean="0"/>
              <a:t>  </a:t>
            </a:r>
            <a:r>
              <a:rPr lang="uk-UA" sz="3600" dirty="0" smtClean="0"/>
              <a:t>Завдання: визначити, </a:t>
            </a:r>
            <a:r>
              <a:rPr lang="uk-UA" sz="3600" dirty="0" smtClean="0"/>
              <a:t>які із </a:t>
            </a:r>
            <a:r>
              <a:rPr lang="uk-UA" sz="3600" dirty="0" smtClean="0"/>
              <a:t>репродукцій </a:t>
            </a:r>
            <a:r>
              <a:rPr lang="uk-UA" sz="3600" dirty="0" smtClean="0"/>
              <a:t>є натюрмортами.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uk-UA" sz="3600" dirty="0" smtClean="0"/>
              <a:t>Вказати, чим натюрморт відрізняється від портрета та від пейзажу.</a:t>
            </a:r>
            <a:endParaRPr lang="ru-RU" dirty="0"/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1000100" y="3286124"/>
            <a:ext cx="7686700" cy="2840039"/>
          </a:xfrm>
        </p:spPr>
        <p:txBody>
          <a:bodyPr/>
          <a:lstStyle/>
          <a:p>
            <a:r>
              <a:rPr lang="uk-UA" dirty="0" smtClean="0"/>
              <a:t>Натюрморт – зображення неживих предметів.</a:t>
            </a:r>
          </a:p>
          <a:p>
            <a:r>
              <a:rPr lang="uk-UA" dirty="0" smtClean="0"/>
              <a:t>Портрет – зображення людей.</a:t>
            </a:r>
          </a:p>
          <a:p>
            <a:r>
              <a:rPr lang="uk-UA" dirty="0" smtClean="0"/>
              <a:t>Пейзаж – зображення природи.</a:t>
            </a:r>
            <a:endParaRPr lang="ru-RU" dirty="0"/>
          </a:p>
        </p:txBody>
      </p:sp>
      <p:sp>
        <p:nvSpPr>
          <p:cNvPr id="4" name="Пятно 2 3"/>
          <p:cNvSpPr/>
          <p:nvPr/>
        </p:nvSpPr>
        <p:spPr>
          <a:xfrm>
            <a:off x="0" y="428604"/>
            <a:ext cx="2000232" cy="121444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3</a:t>
            </a:r>
            <a:r>
              <a:rPr lang="uk-UA" dirty="0" smtClean="0"/>
              <a:t> група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holsta.net/photos/picfull2_55b6401de146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3314"/>
            <a:ext cx="2500298" cy="2959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4.bp.blogspot.com/--lFrHLV2Glw/U_q7_nJvtfI/AAAAAAAAAbQ/t7aUZ5bN72U/w401-h553-no/b67483d0868f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428604"/>
            <a:ext cx="2315483" cy="306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artatac.ru/wp-content/gallery/roy-hodrien/hodrien1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2714620"/>
            <a:ext cx="2571736" cy="2090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1001kartina.su/wp-content/uploads/Leonardo_Da_Vinchi_Mona_Liza-317x480.jpe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857387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sverediuk.com.ua/wp-content/uploads/2015/09/1_02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3714752"/>
            <a:ext cx="4103007" cy="2510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zakarpattya.net.ua/postimages/pub/2014/02/DSC0005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79013" y="5087257"/>
            <a:ext cx="2164987" cy="177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OLYMPUS DIGITAL CAMERA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9124" y="285728"/>
            <a:ext cx="3072493" cy="198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upload.wikimedia.org/wikipedia/commons/a/af/Kozak.gif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74734" y="0"/>
            <a:ext cx="1569266" cy="2409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357554" y="4714884"/>
            <a:ext cx="2305051" cy="4492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Катерина Білокур.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Кавун, морква і квіти.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6143636" y="4357694"/>
            <a:ext cx="2530476" cy="2857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Рой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uk-UA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Ходрієн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. Персики і срібний глек.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57158" y="4714884"/>
            <a:ext cx="2428892" cy="4492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Ніколя Бертрі.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Музичні інструменти.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32 -0.10509 L 0.03611 -0.2939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-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0.06366 L 0.15469 0.1673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11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43 -0.00602 L -0.05 -0.0900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animBg="1"/>
      <p:bldP spid="20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7072362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Завдання: визначити пари контрастних кольорів</a:t>
            </a:r>
            <a:endParaRPr lang="ru-RU" dirty="0"/>
          </a:p>
        </p:txBody>
      </p:sp>
      <p:sp>
        <p:nvSpPr>
          <p:cNvPr id="4" name="Пятно 2 3"/>
          <p:cNvSpPr/>
          <p:nvPr/>
        </p:nvSpPr>
        <p:spPr>
          <a:xfrm>
            <a:off x="0" y="428604"/>
            <a:ext cx="2000232" cy="121444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4</a:t>
            </a:r>
            <a:r>
              <a:rPr lang="uk-UA" dirty="0" smtClean="0"/>
              <a:t> група</a:t>
            </a:r>
            <a:endParaRPr lang="ru-RU" dirty="0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 rot="1084524">
            <a:off x="2233880" y="1587736"/>
            <a:ext cx="2714625" cy="1937897"/>
          </a:xfrm>
          <a:prstGeom prst="irregularSeal2">
            <a:avLst/>
          </a:prstGeom>
          <a:solidFill>
            <a:srgbClr val="6B4A7A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5357818" y="4000504"/>
            <a:ext cx="2713038" cy="1785950"/>
          </a:xfrm>
          <a:prstGeom prst="irregularSeal2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 rot="836088">
            <a:off x="6236883" y="2655890"/>
            <a:ext cx="2714625" cy="1930400"/>
          </a:xfrm>
          <a:prstGeom prst="irregularSeal2">
            <a:avLst/>
          </a:prstGeom>
          <a:solidFill>
            <a:srgbClr val="0AAE02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 rot="2498388">
            <a:off x="512661" y="4587056"/>
            <a:ext cx="2714625" cy="1930400"/>
          </a:xfrm>
          <a:prstGeom prst="irregularSeal2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2000232" y="3929066"/>
            <a:ext cx="2714625" cy="1930400"/>
          </a:xfrm>
          <a:prstGeom prst="irregularSeal2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 rot="1125903">
            <a:off x="595060" y="1456946"/>
            <a:ext cx="2714625" cy="1927635"/>
          </a:xfrm>
          <a:prstGeom prst="irregularSeal2">
            <a:avLst/>
          </a:prstGeom>
          <a:solidFill>
            <a:srgbClr val="FFFF00"/>
          </a:solidFill>
          <a:ln w="127000" cmpd="dbl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3077" grpId="0" animBg="1"/>
      <p:bldP spid="30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Робота з підручником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357298"/>
            <a:ext cx="7686700" cy="4768865"/>
          </a:xfrm>
        </p:spPr>
        <p:txBody>
          <a:bodyPr/>
          <a:lstStyle/>
          <a:p>
            <a:pPr>
              <a:buNone/>
            </a:pPr>
            <a:r>
              <a:rPr lang="uk-UA" sz="5400" b="1" dirty="0" smtClean="0"/>
              <a:t>Стор. 97</a:t>
            </a:r>
          </a:p>
          <a:p>
            <a:pPr>
              <a:buNone/>
            </a:pPr>
            <a:endParaRPr lang="uk-UA" dirty="0" smtClean="0"/>
          </a:p>
          <a:p>
            <a:r>
              <a:rPr lang="uk-UA" dirty="0" smtClean="0"/>
              <a:t>Розгляньте репродукції </a:t>
            </a:r>
            <a:r>
              <a:rPr lang="uk-UA" dirty="0" smtClean="0"/>
              <a:t>картин. </a:t>
            </a:r>
          </a:p>
          <a:p>
            <a:pPr>
              <a:buNone/>
            </a:pPr>
            <a:r>
              <a:rPr lang="uk-UA" dirty="0" smtClean="0"/>
              <a:t>До </a:t>
            </a:r>
            <a:r>
              <a:rPr lang="uk-UA" dirty="0" smtClean="0"/>
              <a:t>якого жанру вони належать? </a:t>
            </a:r>
            <a:endParaRPr lang="uk-UA" dirty="0" smtClean="0"/>
          </a:p>
          <a:p>
            <a:pPr>
              <a:buNone/>
            </a:pPr>
            <a:r>
              <a:rPr lang="uk-UA" dirty="0" smtClean="0"/>
              <a:t>Чому ви так вважаєте?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http://pidruchnyk.com.ua/uploads/posts/2014-08/1408365215_obrazotvorche-mistectvo-kalnchenko-masol-5-kl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3286124"/>
            <a:ext cx="2204498" cy="31456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Нюанс – незначна відмінність відтінків кольору</a:t>
            </a:r>
            <a:endParaRPr lang="ru-RU" dirty="0"/>
          </a:p>
        </p:txBody>
      </p:sp>
      <p:pic>
        <p:nvPicPr>
          <p:cNvPr id="23554" name="Picture 2" descr="http://subscribe.ru/archive/comp.design.risuem/200902/04071105.html/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714488"/>
            <a:ext cx="4000527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6" name="Picture 4" descr="http://img-fotki.yandex.ru/get/5630/16118649.5/0_93127_e8484dbf_L.jpg"/>
          <p:cNvPicPr>
            <a:picLocks noChangeAspect="1" noChangeArrowheads="1"/>
          </p:cNvPicPr>
          <p:nvPr/>
        </p:nvPicPr>
        <p:blipFill>
          <a:blip r:embed="rId3"/>
          <a:srcRect l="8500" r="8999"/>
          <a:stretch>
            <a:fillRect/>
          </a:stretch>
        </p:blipFill>
        <p:spPr bwMode="auto">
          <a:xfrm>
            <a:off x="4286248" y="1714488"/>
            <a:ext cx="4714876" cy="4034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291</TotalTime>
  <Words>367</Words>
  <PresentationFormat>Экран (4:3)</PresentationFormat>
  <Paragraphs>74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Космічний натюрморт.</vt:lpstr>
      <vt:lpstr>Тема  уроку  «Космічний натюрморт».  </vt:lpstr>
      <vt:lpstr>  Завдання: визначити колорит репродукцій</vt:lpstr>
      <vt:lpstr>  Завдання: обрати правильне визначення поняття «відтінок». </vt:lpstr>
      <vt:lpstr>  Завдання: визначити, які із репродукцій є натюрмортами.   Вказати, чим натюрморт відрізняється від портрета та від пейзажу.</vt:lpstr>
      <vt:lpstr>Слайд 6</vt:lpstr>
      <vt:lpstr>  Завдання: визначити пари контрастних кольорів</vt:lpstr>
      <vt:lpstr>Робота з підручником</vt:lpstr>
      <vt:lpstr>Нюанс – незначна відмінність відтінків кольору</vt:lpstr>
      <vt:lpstr>Вправи. </vt:lpstr>
      <vt:lpstr>Утворення відтінків кольору</vt:lpstr>
      <vt:lpstr>Релакс-пауза</vt:lpstr>
      <vt:lpstr>Робота з підручником</vt:lpstr>
      <vt:lpstr>Настанова до роботи</vt:lpstr>
      <vt:lpstr>Релакс-пауза</vt:lpstr>
      <vt:lpstr>Скайп-конференція </vt:lpstr>
      <vt:lpstr>Домашнє завдання</vt:lpstr>
      <vt:lpstr>Дякую за роботу!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Seven</dc:creator>
  <cp:lastModifiedBy>Seven</cp:lastModifiedBy>
  <cp:revision>55</cp:revision>
  <dcterms:created xsi:type="dcterms:W3CDTF">2016-07-01T19:26:09Z</dcterms:created>
  <dcterms:modified xsi:type="dcterms:W3CDTF">2016-07-02T11:47:34Z</dcterms:modified>
</cp:coreProperties>
</file>