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28"/>
  </p:notesMasterIdLst>
  <p:sldIdLst>
    <p:sldId id="256" r:id="rId2"/>
    <p:sldId id="270" r:id="rId3"/>
    <p:sldId id="257" r:id="rId4"/>
    <p:sldId id="265" r:id="rId5"/>
    <p:sldId id="271" r:id="rId6"/>
    <p:sldId id="272" r:id="rId7"/>
    <p:sldId id="273" r:id="rId8"/>
    <p:sldId id="274" r:id="rId9"/>
    <p:sldId id="275" r:id="rId10"/>
    <p:sldId id="276" r:id="rId11"/>
    <p:sldId id="287" r:id="rId12"/>
    <p:sldId id="288" r:id="rId13"/>
    <p:sldId id="277" r:id="rId14"/>
    <p:sldId id="278" r:id="rId15"/>
    <p:sldId id="279" r:id="rId16"/>
    <p:sldId id="280" r:id="rId17"/>
    <p:sldId id="281" r:id="rId18"/>
    <p:sldId id="282" r:id="rId19"/>
    <p:sldId id="284" r:id="rId20"/>
    <p:sldId id="283" r:id="rId21"/>
    <p:sldId id="286" r:id="rId22"/>
    <p:sldId id="285" r:id="rId23"/>
    <p:sldId id="290" r:id="rId24"/>
    <p:sldId id="260" r:id="rId25"/>
    <p:sldId id="267" r:id="rId26"/>
    <p:sldId id="28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54" autoAdjust="0"/>
  </p:normalViewPr>
  <p:slideViewPr>
    <p:cSldViewPr>
      <p:cViewPr varScale="1">
        <p:scale>
          <a:sx n="74" d="100"/>
          <a:sy n="74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088144D-97B6-4AFA-BB3E-1A26BC7902E9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A73CE3-DAFB-4F13-91A6-6C2EDE810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A4D233-F782-449E-AC01-5FF9A4A9EA0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6FB78-CACD-48F0-8F83-817C1BDE6F0A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4FAA8-4F8B-4598-B884-41C5A6850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13462-B795-4390-8923-577CD628C982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F36BC-50E0-4CA8-93C4-ECD5EED79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2DB5E-EBB5-4D9B-B0B1-2E8E9591D362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6A21B-42D0-493B-BC0B-675DC97FD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CE5C8-2DDB-480B-A764-9F9F661C677C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E33C-80E9-46FF-ADD8-D82B615E7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715FE-46D2-43AE-96B2-97787C6A5C1B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84E79-7A9F-4824-8A76-61D90C17C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C0F96-A31F-4A2E-93D9-BF880EAADD32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CD512-034D-4615-BED6-8D2B16B6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6E605-3338-4E51-A7B4-D4AABD2C9D67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79606-A7B6-4928-AA42-E09530FB5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1771B-A00B-47CD-89AB-1697EF1A7755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7999B-F702-42A1-8438-86C154ADC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8A2B0-7E32-4AC1-9D37-587F2AD8E202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55342-F1E1-4026-B980-919239573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C2EA6-6D5C-48F3-9DF0-BAA5AF5AC7F3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7D867-8DC5-45A4-A23C-3F5F5E747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7CC75-CCDD-4BA7-AC08-D0EA46C617CA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6EE4F-6C02-47CE-BF8E-993D65449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E99452B5-AB58-4F5C-B38E-7E0E4FD05EF4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Налисник Г.П.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FEA7C44D-91A2-4EB0-9056-F5BBF1359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12" r:id="rId2"/>
    <p:sldLayoutId id="2147483711" r:id="rId3"/>
    <p:sldLayoutId id="2147483710" r:id="rId4"/>
    <p:sldLayoutId id="2147483709" r:id="rId5"/>
    <p:sldLayoutId id="2147483708" r:id="rId6"/>
    <p:sldLayoutId id="2147483707" r:id="rId7"/>
    <p:sldLayoutId id="2147483706" r:id="rId8"/>
    <p:sldLayoutId id="2147483705" r:id="rId9"/>
    <p:sldLayoutId id="2147483704" r:id="rId10"/>
    <p:sldLayoutId id="2147483703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4"/>
          <p:cNvSpPr>
            <a:spLocks noChangeArrowheads="1" noChangeShapeType="1" noTextEdit="1"/>
          </p:cNvSpPr>
          <p:nvPr/>
        </p:nvSpPr>
        <p:spPr bwMode="auto">
          <a:xfrm>
            <a:off x="2484438" y="260350"/>
            <a:ext cx="5759450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3175">
                <a:solidFill>
                  <a:srgbClr val="99CCFF"/>
                </a:solidFill>
                <a:round/>
                <a:headEnd/>
                <a:tailEnd/>
              </a:ln>
              <a:solidFill>
                <a:srgbClr val="333399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Bookman Old Style"/>
            </a:endParaRPr>
          </a:p>
          <a:p>
            <a:pPr algn="ctr"/>
            <a:r>
              <a:rPr lang="ru-RU" sz="3600" b="1" kern="10">
                <a:ln w="317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/>
              </a:rPr>
              <a:t>Урок з образотворчого мистецтва в 5 - му класі</a:t>
            </a:r>
          </a:p>
          <a:p>
            <a:pPr algn="ctr"/>
            <a:r>
              <a:rPr lang="ru-RU" sz="3600" b="1" kern="10">
                <a:ln w="317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3399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Bookman Old Style"/>
              </a:rPr>
              <a:t>Тема:" Чарівні візерунки нашого дому"</a:t>
            </a:r>
          </a:p>
        </p:txBody>
      </p:sp>
      <p:sp>
        <p:nvSpPr>
          <p:cNvPr id="14338" name="Text Box 9"/>
          <p:cNvSpPr txBox="1">
            <a:spLocks noChangeArrowheads="1"/>
          </p:cNvSpPr>
          <p:nvPr/>
        </p:nvSpPr>
        <p:spPr bwMode="auto">
          <a:xfrm>
            <a:off x="2987675" y="4076700"/>
            <a:ext cx="59769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rgbClr val="CC0000"/>
                </a:solidFill>
              </a:rPr>
              <a:t>Викладач предмету ОТМ </a:t>
            </a:r>
          </a:p>
          <a:p>
            <a:r>
              <a:rPr lang="uk-UA" sz="2400" b="1" i="1">
                <a:solidFill>
                  <a:srgbClr val="CC0000"/>
                </a:solidFill>
              </a:rPr>
              <a:t>КЗО НВО № 113</a:t>
            </a:r>
          </a:p>
          <a:p>
            <a:r>
              <a:rPr lang="uk-UA" sz="2400" b="1" i="1">
                <a:solidFill>
                  <a:srgbClr val="CC0000"/>
                </a:solidFill>
              </a:rPr>
              <a:t>Марченкова Олена Юріївна</a:t>
            </a:r>
          </a:p>
          <a:p>
            <a:r>
              <a:rPr lang="uk-UA" sz="2400" b="1" i="1">
                <a:solidFill>
                  <a:srgbClr val="CC0000"/>
                </a:solidFill>
              </a:rPr>
              <a:t>М. Дніпро</a:t>
            </a:r>
          </a:p>
          <a:p>
            <a:endParaRPr lang="ru-RU" sz="2400" b="1" i="1">
              <a:solidFill>
                <a:srgbClr val="CC0000"/>
              </a:solidFill>
            </a:endParaRPr>
          </a:p>
        </p:txBody>
      </p:sp>
      <p:pic>
        <p:nvPicPr>
          <p:cNvPr id="14339" name="Picture 5" descr="Заставка_В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84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Заставка_В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84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145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В образотворчому мистецтві України збереглося безліч узорів, красивих і неповторних, які створювалися упродовж віків. Найпоширенішими є геометричні, рослинні, зооморфні, орнамент – бігунець</a:t>
            </a:r>
          </a:p>
          <a:p>
            <a:pPr eaLnBrk="1" hangingPunct="1">
              <a:buFontTx/>
              <a:buNone/>
            </a:pPr>
            <a:endParaRPr lang="ru-RU" sz="2400" b="1" i="1" smtClean="0">
              <a:solidFill>
                <a:schemeClr val="accent1"/>
              </a:solidFill>
            </a:endParaRPr>
          </a:p>
        </p:txBody>
      </p:sp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1331913" y="2565400"/>
            <a:ext cx="69119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uk-UA" sz="2400" b="1" i="1">
                <a:solidFill>
                  <a:schemeClr val="accent1"/>
                </a:solidFill>
                <a:latin typeface="Times New Roman" pitchFamily="18" charset="0"/>
              </a:rPr>
              <a:t>Пригадайте, що таке орнамент?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2400" b="1" i="1">
                <a:solidFill>
                  <a:schemeClr val="accent1"/>
                </a:solidFill>
                <a:latin typeface="Times New Roman" pitchFamily="18" charset="0"/>
              </a:rPr>
              <a:t>Як називаються ці малюнки?</a:t>
            </a:r>
          </a:p>
        </p:txBody>
      </p:sp>
      <p:pic>
        <p:nvPicPr>
          <p:cNvPr id="24579" name="Picture 5" descr="g01116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573463"/>
            <a:ext cx="489585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 descr="орнамент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5008563"/>
            <a:ext cx="4248150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WordArt 5"/>
          <p:cNvSpPr>
            <a:spLocks noChangeArrowheads="1" noChangeShapeType="1" noTextEdit="1"/>
          </p:cNvSpPr>
          <p:nvPr/>
        </p:nvSpPr>
        <p:spPr bwMode="auto">
          <a:xfrm>
            <a:off x="900113" y="1412875"/>
            <a:ext cx="7056437" cy="681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ГЕОМЕТРИЧНІ ОРНАМЕНТИ</a:t>
            </a:r>
          </a:p>
        </p:txBody>
      </p:sp>
      <p:grpSp>
        <p:nvGrpSpPr>
          <p:cNvPr id="25602" name="Group 8"/>
          <p:cNvGrpSpPr>
            <a:grpSpLocks/>
          </p:cNvGrpSpPr>
          <p:nvPr/>
        </p:nvGrpSpPr>
        <p:grpSpPr bwMode="auto">
          <a:xfrm>
            <a:off x="827088" y="2636838"/>
            <a:ext cx="7921625" cy="722312"/>
            <a:chOff x="249" y="1480"/>
            <a:chExt cx="5511" cy="682"/>
          </a:xfrm>
        </p:grpSpPr>
        <p:pic>
          <p:nvPicPr>
            <p:cNvPr id="25604" name="Picture 6" descr="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9" y="1480"/>
              <a:ext cx="2943" cy="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7" descr="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17" y="1480"/>
              <a:ext cx="2943" cy="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3" name="Picture 9" descr="Рисунок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981450"/>
            <a:ext cx="813593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WordArt 4"/>
          <p:cNvSpPr>
            <a:spLocks noChangeArrowheads="1" noChangeShapeType="1" noTextEdit="1"/>
          </p:cNvSpPr>
          <p:nvPr/>
        </p:nvSpPr>
        <p:spPr bwMode="auto">
          <a:xfrm>
            <a:off x="971550" y="1341438"/>
            <a:ext cx="6985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РОСЛИННІ ОРНАМЕНТИ</a:t>
            </a:r>
          </a:p>
        </p:txBody>
      </p:sp>
      <p:pic>
        <p:nvPicPr>
          <p:cNvPr id="26626" name="Picture 5" descr="орнамент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349500"/>
            <a:ext cx="6408737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6" descr="орнамент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292600"/>
            <a:ext cx="67675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145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b="1" i="1" smtClean="0">
                <a:solidFill>
                  <a:schemeClr val="accent1"/>
                </a:solidFill>
              </a:rPr>
              <a:t>   Прадавні українські орнаменти, це не тільки прикраси,але й магічні заклинання, охоронці від злих недобрих сил, тобто обереги.</a:t>
            </a:r>
            <a:endParaRPr lang="ru-RU" sz="2800" b="1" i="1" smtClean="0">
              <a:solidFill>
                <a:schemeClr val="accent1"/>
              </a:solidFill>
            </a:endParaRPr>
          </a:p>
        </p:txBody>
      </p:sp>
      <p:pic>
        <p:nvPicPr>
          <p:cNvPr id="27650" name="Picture 3" descr="108829970_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141663"/>
            <a:ext cx="4318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  </a:t>
            </a:r>
            <a:r>
              <a:rPr lang="uk-UA" sz="2000" b="1" i="1" smtClean="0">
                <a:solidFill>
                  <a:schemeClr val="accent1"/>
                </a:solidFill>
              </a:rPr>
              <a:t>Такі орнаменти наносили на будівлю навколо вікон, дверей, під стріхою. Вони мали охороняти, захищати житло, худобу, людей від злої сили, незрозумілих природних явищ, приносити щастя.</a:t>
            </a:r>
          </a:p>
          <a:p>
            <a:pPr eaLnBrk="1" hangingPunct="1"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Наші бабусі вишивали орнаменти на сорочках, аби злі духи не заволоділи людиною, її тілом. Вишивали вони і на довгих рушниках, що розвішували над вікнами та дверима – аби нечиста сила не проскочила до хати. Малювали на посуді – аби була в ньому здорова їжа й вода</a:t>
            </a:r>
          </a:p>
          <a:p>
            <a:pPr eaLnBrk="1" hangingPunct="1">
              <a:buFontTx/>
              <a:buNone/>
            </a:pPr>
            <a:endParaRPr lang="uk-UA" sz="2000" b="1" i="1" smtClean="0">
              <a:solidFill>
                <a:schemeClr val="accent1"/>
              </a:solidFill>
            </a:endParaRPr>
          </a:p>
          <a:p>
            <a:pPr eaLnBrk="1" hangingPunct="1">
              <a:buFontTx/>
              <a:buNone/>
            </a:pPr>
            <a:r>
              <a:rPr lang="uk-UA" sz="2000" b="1" i="1" smtClean="0">
                <a:solidFill>
                  <a:schemeClr val="bg2"/>
                </a:solidFill>
              </a:rPr>
              <a:t>Діти об</a:t>
            </a:r>
            <a:r>
              <a:rPr lang="en-US" sz="2000" b="1" i="1" smtClean="0">
                <a:solidFill>
                  <a:schemeClr val="bg2"/>
                </a:solidFill>
              </a:rPr>
              <a:t>`</a:t>
            </a:r>
            <a:r>
              <a:rPr lang="uk-UA" sz="2000" b="1" i="1" smtClean="0">
                <a:solidFill>
                  <a:schemeClr val="bg2"/>
                </a:solidFill>
              </a:rPr>
              <a:t>єднуються в творчі групи. Кожна група буде працювати над певним завданням і в обраній  техніці</a:t>
            </a:r>
            <a:endParaRPr lang="ru-RU" sz="2000" b="1" i="1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Я люблю свою хатинку,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І подвір</a:t>
            </a:r>
            <a:r>
              <a:rPr lang="en-US" sz="1800" b="1" i="1" smtClean="0">
                <a:solidFill>
                  <a:schemeClr val="accent1"/>
                </a:solidFill>
              </a:rPr>
              <a:t>`</a:t>
            </a:r>
            <a:r>
              <a:rPr lang="uk-UA" sz="1800" b="1" i="1" smtClean="0">
                <a:solidFill>
                  <a:schemeClr val="accent1"/>
                </a:solidFill>
              </a:rPr>
              <a:t>я, й садок.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Де і сонця багато,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І в жару холодок.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Тихо й затишно.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Квіти коло хати цвітуть,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І невтомно все літо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Бджоли в цвіті гудуть.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Все для мене тут рідне: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Стіни – білі, як сніг,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І віконце привітне,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І дубовий поріг.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І ряденця строкаті.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Й рушники на стіні, 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Навіть дим в нашій хаті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1800" b="1" i="1" smtClean="0">
                <a:solidFill>
                  <a:schemeClr val="accent1"/>
                </a:solidFill>
              </a:rPr>
              <a:t>Рідно пахне мені.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b="1" i="1" smtClean="0">
              <a:solidFill>
                <a:schemeClr val="accent1"/>
              </a:solidFill>
            </a:endParaRPr>
          </a:p>
        </p:txBody>
      </p:sp>
      <p:pic>
        <p:nvPicPr>
          <p:cNvPr id="29698" name="Picture 3" descr="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1196975"/>
            <a:ext cx="3859212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2181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    </a:t>
            </a:r>
            <a:r>
              <a:rPr lang="uk-UA" sz="2800" b="1" i="1" smtClean="0">
                <a:solidFill>
                  <a:schemeClr val="accent1"/>
                </a:solidFill>
              </a:rPr>
              <a:t>Перша творча група працює в техніці розпису і прикрашає хатинку орнаментом – бігунець.</a:t>
            </a:r>
          </a:p>
          <a:p>
            <a:pPr eaLnBrk="1" hangingPunct="1">
              <a:buFontTx/>
              <a:buNone/>
            </a:pPr>
            <a:r>
              <a:rPr lang="uk-UA" sz="2800" b="1" i="1" smtClean="0">
                <a:solidFill>
                  <a:schemeClr val="accent1"/>
                </a:solidFill>
              </a:rPr>
              <a:t> - </a:t>
            </a:r>
            <a:r>
              <a:rPr lang="uk-UA" sz="2800" b="1" i="1" smtClean="0">
                <a:solidFill>
                  <a:schemeClr val="bg1"/>
                </a:solidFill>
              </a:rPr>
              <a:t>Нагадайте, де саме господині прикрашали хатку?</a:t>
            </a:r>
          </a:p>
          <a:p>
            <a:pPr eaLnBrk="1" hangingPunct="1">
              <a:buFontTx/>
              <a:buNone/>
            </a:pPr>
            <a:r>
              <a:rPr lang="uk-UA" sz="2800" b="1" i="1" smtClean="0">
                <a:solidFill>
                  <a:schemeClr val="bg1"/>
                </a:solidFill>
              </a:rPr>
              <a:t>- Вірно : навколо вікон, дверей і стріхи.</a:t>
            </a:r>
            <a:endParaRPr lang="ru-RU" sz="2800" b="1" i="1" smtClean="0">
              <a:solidFill>
                <a:schemeClr val="bg1"/>
              </a:solidFill>
            </a:endParaRPr>
          </a:p>
        </p:txBody>
      </p:sp>
      <p:pic>
        <p:nvPicPr>
          <p:cNvPr id="30722" name="Picture 5" descr="Фарби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5288" y="836613"/>
            <a:ext cx="63976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1042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3860800"/>
            <a:ext cx="31369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125538"/>
            <a:ext cx="8158163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mtClean="0"/>
              <a:t>   </a:t>
            </a:r>
            <a:r>
              <a:rPr lang="uk-UA" sz="2400" b="1" i="1" smtClean="0">
                <a:solidFill>
                  <a:schemeClr val="accent1"/>
                </a:solidFill>
              </a:rPr>
              <a:t>Друга творча група буде прикрашати  рушнички і одяг. У своїй роботі вони будуть використовувати зооморфний, рослинний і геометричний орнаменти.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    Працювати вони будуть в техніках : аплікація, витинанка, мальована вишивка.</a:t>
            </a: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31746" name="Picture 5" descr="Фарби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549275"/>
            <a:ext cx="7239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7" descr="D:\Изображения\Країни, міста\Україна\Побут\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573463"/>
            <a:ext cx="280670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7" descr="D:\Изображения\Країни, міста\Україна\Побут\8.png"/>
          <p:cNvPicPr>
            <a:picLocks noChangeAspect="1" noChangeArrowheads="1"/>
          </p:cNvPicPr>
          <p:nvPr/>
        </p:nvPicPr>
        <p:blipFill>
          <a:blip r:embed="rId4"/>
          <a:srcRect t="5635"/>
          <a:stretch>
            <a:fillRect/>
          </a:stretch>
        </p:blipFill>
        <p:spPr bwMode="auto">
          <a:xfrm>
            <a:off x="5003800" y="3644900"/>
            <a:ext cx="189865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Фарби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549275"/>
            <a:ext cx="7239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052513"/>
            <a:ext cx="8147050" cy="5073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bg2"/>
                </a:solidFill>
              </a:rPr>
              <a:t>Один з учнів прикрашає орнаментом весільний рушник, де буде використовувати зооморфний орнамент. І техніку він обрав – витинанка.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uk-UA" sz="2000" b="1" i="1" smtClean="0">
              <a:solidFill>
                <a:schemeClr val="bg2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Задрімали на калині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Золоті жар – птиці,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Заглядали зорі сині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У вікно світлиці.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Тільки ти не помічала,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Як горіли зорі,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Вишивала, вишивала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Золоті узори.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І вклонилися до стежки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Соняхи шовкові,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Красувалися в мережах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000" b="1" i="1" smtClean="0">
                <a:solidFill>
                  <a:schemeClr val="accent1"/>
                </a:solidFill>
              </a:rPr>
              <a:t>Рушники святкові</a:t>
            </a:r>
            <a:endParaRPr lang="ru-RU" sz="2000" b="1" i="1" smtClean="0">
              <a:solidFill>
                <a:schemeClr val="accent1"/>
              </a:solidFill>
            </a:endParaRPr>
          </a:p>
        </p:txBody>
      </p:sp>
      <p:pic>
        <p:nvPicPr>
          <p:cNvPr id="32770" name="Picture 2" descr="D:\5c0287f21e655f5925e179da9ba8717d_XL.png"/>
          <p:cNvPicPr>
            <a:picLocks noChangeAspect="1" noChangeArrowheads="1"/>
          </p:cNvPicPr>
          <p:nvPr/>
        </p:nvPicPr>
        <p:blipFill>
          <a:blip r:embed="rId2"/>
          <a:srcRect l="1532"/>
          <a:stretch>
            <a:fillRect/>
          </a:stretch>
        </p:blipFill>
        <p:spPr bwMode="auto">
          <a:xfrm>
            <a:off x="3995738" y="1844675"/>
            <a:ext cx="4105275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18487" cy="48577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bg2"/>
                </a:solidFill>
              </a:rPr>
              <a:t>Один з учнів рушник буде прикрашати рослинним орнаментом в техніці аплікація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Дивлюся мовчки на рушник,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Що мати вишивала,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І чую гуси: зняли крик;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Зозуля закувала,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Знов чорнобривці зацвіли,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Запахла рута – м</a:t>
            </a:r>
            <a:r>
              <a:rPr lang="en-US" sz="2400" b="1" i="1" smtClean="0">
                <a:solidFill>
                  <a:schemeClr val="accent1"/>
                </a:solidFill>
              </a:rPr>
              <a:t>`</a:t>
            </a:r>
            <a:r>
              <a:rPr lang="uk-UA" sz="2400" b="1" i="1" smtClean="0">
                <a:solidFill>
                  <a:schemeClr val="accent1"/>
                </a:solidFill>
              </a:rPr>
              <a:t>ята,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Десь тихо бджоли загули,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Всміхнулась люба мати.</a:t>
            </a:r>
          </a:p>
          <a:p>
            <a:pPr eaLnBrk="1" hangingPunct="1">
              <a:buFontTx/>
              <a:buNone/>
            </a:pP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33794" name="Picture 4" descr="D:\11748535814461170874617246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989138"/>
            <a:ext cx="3549650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1" i="1" smtClean="0">
                <a:solidFill>
                  <a:srgbClr val="CC0000"/>
                </a:solidFill>
              </a:rPr>
              <a:t>МЕТА :</a:t>
            </a:r>
            <a:endParaRPr lang="ru-RU" b="1" i="1" smtClean="0">
              <a:solidFill>
                <a:srgbClr val="CC0000"/>
              </a:solidFill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b="1" i="1" smtClean="0">
                <a:solidFill>
                  <a:srgbClr val="210195"/>
                </a:solidFill>
              </a:rPr>
              <a:t>продовжити знайомити учнів  з традиційними видами українського декоративно – прикладного мистецтва; розвивати вміння й навички виконання основних елементів образної діяльності, образне мислення, асоціативну пам</a:t>
            </a:r>
            <a:r>
              <a:rPr lang="en-US" sz="2400" b="1" i="1" smtClean="0">
                <a:solidFill>
                  <a:srgbClr val="210195"/>
                </a:solidFill>
              </a:rPr>
              <a:t>`</a:t>
            </a:r>
            <a:r>
              <a:rPr lang="uk-UA" sz="2400" b="1" i="1" smtClean="0">
                <a:solidFill>
                  <a:srgbClr val="210195"/>
                </a:solidFill>
              </a:rPr>
              <a:t>ять; формувати навички роботи в різних техніках ( розпису, аплікації, витинанки);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b="1" i="1" smtClean="0">
                <a:solidFill>
                  <a:srgbClr val="210195"/>
                </a:solidFill>
              </a:rPr>
              <a:t>розвивати відчуття гармонії у процесі попереднього перероблення форм реальних у декоративні, відчуття ритму, рівноваги, декору на площині, колірні відношення, творче ставлення до роботи; виховувати любов до народної творчості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solidFill>
                  <a:srgbClr val="CC0000"/>
                </a:solidFill>
              </a:rPr>
              <a:t>	</a:t>
            </a:r>
            <a:endParaRPr lang="uk-UA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bg2"/>
                </a:solidFill>
              </a:rPr>
              <a:t>Один з учнів прикрашає жіночу сорочку де буде використовувати змішаний орнамент. І техніку він обрав  мальовану вишиванку.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Бабуся сорочку сідає кроїти,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А там забуяють небачені квіти,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На ній оживають прадавні веснянки,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Та промені перші калинових ранків,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І спів чорнобривців, ромашок зітхання,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І лебедів клич про самотнє смеркання.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А я зберігаю і досі сорочку.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Вона в чепурні одяглася віночки.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Вдихну її запах, чолом притулюся,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Гаптована ж сонцем і серцем бабусі.</a:t>
            </a: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060575"/>
            <a:ext cx="1631950" cy="20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bg2"/>
                </a:solidFill>
              </a:rPr>
              <a:t>Один з учнів прикрашає чоловічу сорочку геометричним орнаментом в техніці мальована вишивка.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В них  страждання і кохання битва: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Чорні і червоні кольори.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І барви ті – не просто для прикраси,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І візерунки квітнуть не для скринь.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Вишиванки силою своєю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Не злиняють і через роки,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Хай летять , як птахи над землею,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Обереги вишиті в віки.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b="1" i="1" smtClean="0">
              <a:solidFill>
                <a:schemeClr val="bg2"/>
              </a:solidFill>
            </a:endParaRPr>
          </a:p>
        </p:txBody>
      </p:sp>
      <p:pic>
        <p:nvPicPr>
          <p:cNvPr id="35842" name="Picture 3" descr="gT4A9oGiy9w"/>
          <p:cNvPicPr>
            <a:picLocks noChangeAspect="1" noChangeArrowheads="1"/>
          </p:cNvPicPr>
          <p:nvPr/>
        </p:nvPicPr>
        <p:blipFill>
          <a:blip r:embed="rId2"/>
          <a:srcRect b="6570"/>
          <a:stretch>
            <a:fillRect/>
          </a:stretch>
        </p:blipFill>
        <p:spPr bwMode="auto">
          <a:xfrm>
            <a:off x="6516688" y="2420938"/>
            <a:ext cx="19097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bg2"/>
                </a:solidFill>
              </a:rPr>
              <a:t>Третя творча група буде прикрашати хусточки і килими, використовуючи геометричний і рослинний орнаменти. Працювати учні будуть в техніці аплікація і розпис.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На ній і гроно, і пелюстка,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І небо, й райдуга на ній..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Мов берегиня вроди, хустка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Здавен у нашій стороні.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То нареченим на щастя,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То на добро матерям,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Вічний дарунок – хустка квітчаста,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Знана стежкам і вітрам.</a:t>
            </a: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36866" name="Picture 5" descr="Фарби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476250"/>
            <a:ext cx="4857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D:\65924909_006z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4005263"/>
            <a:ext cx="18589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8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2133600"/>
            <a:ext cx="1462087" cy="2087563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Tx/>
              <a:buNone/>
            </a:pPr>
            <a:r>
              <a:rPr lang="uk-UA" b="1" i="1" smtClean="0"/>
              <a:t>   </a:t>
            </a:r>
            <a:r>
              <a:rPr lang="uk-UA" sz="2800" b="1" i="1" smtClean="0">
                <a:solidFill>
                  <a:schemeClr val="bg2"/>
                </a:solidFill>
              </a:rPr>
              <a:t>Четверта творча група буде працювати над посудом і народною іграшкою. Працювати вони будуть в техніці розпису</a:t>
            </a:r>
            <a:r>
              <a:rPr lang="uk-UA" sz="2800" smtClean="0"/>
              <a:t>.</a:t>
            </a:r>
            <a:endParaRPr lang="ru-RU" sz="2800" smtClean="0"/>
          </a:p>
        </p:txBody>
      </p:sp>
      <p:pic>
        <p:nvPicPr>
          <p:cNvPr id="40964" name="Picture 5" descr="Фарби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2088" y="1773238"/>
            <a:ext cx="7207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Изображение 0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3141663"/>
            <a:ext cx="2808288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IMG_01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692150"/>
            <a:ext cx="3302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4" descr="IMG_01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620713"/>
            <a:ext cx="3529012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5" descr="IMG_049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3716338"/>
            <a:ext cx="3338513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IMG_235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3716338"/>
            <a:ext cx="2927350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3141663"/>
            <a:ext cx="172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3141663"/>
            <a:ext cx="172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752850"/>
            <a:ext cx="280828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5" descr="Изображение 0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990600"/>
            <a:ext cx="302418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6" descr="Picture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17588"/>
            <a:ext cx="3024187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7" descr="Picture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3716338"/>
            <a:ext cx="273685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 descr="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2997200"/>
            <a:ext cx="14382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                </a:t>
            </a:r>
            <a:r>
              <a:rPr lang="ru-RU" sz="4400" b="1" i="1" smtClean="0">
                <a:solidFill>
                  <a:schemeClr val="accent1"/>
                </a:solidFill>
              </a:rPr>
              <a:t>Дякуємо за увагу!</a:t>
            </a:r>
          </a:p>
        </p:txBody>
      </p:sp>
      <p:pic>
        <p:nvPicPr>
          <p:cNvPr id="39938" name="Picture 4" descr="Pictur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436813"/>
            <a:ext cx="4176712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4" descr="Pictur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420938"/>
            <a:ext cx="4176712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1187450" y="260350"/>
            <a:ext cx="7510463" cy="6323013"/>
          </a:xfrm>
        </p:spPr>
        <p:txBody>
          <a:bodyPr/>
          <a:lstStyle/>
          <a:p>
            <a:pPr algn="l" eaLnBrk="1" hangingPunct="1"/>
            <a:r>
              <a:rPr lang="uk-UA" b="1" i="1" smtClean="0">
                <a:solidFill>
                  <a:schemeClr val="accent1"/>
                </a:solidFill>
              </a:rPr>
              <a:t>Ніколи не пізно відчути </a:t>
            </a:r>
            <a:br>
              <a:rPr lang="uk-UA" b="1" i="1" smtClean="0">
                <a:solidFill>
                  <a:schemeClr val="accent1"/>
                </a:solidFill>
              </a:rPr>
            </a:br>
            <a:r>
              <a:rPr lang="uk-UA" b="1" i="1" smtClean="0">
                <a:solidFill>
                  <a:schemeClr val="accent1"/>
                </a:solidFill>
              </a:rPr>
              <a:t>музику серця в душі.</a:t>
            </a:r>
            <a:br>
              <a:rPr lang="uk-UA" b="1" i="1" smtClean="0">
                <a:solidFill>
                  <a:schemeClr val="accent1"/>
                </a:solidFill>
              </a:rPr>
            </a:br>
            <a:r>
              <a:rPr lang="uk-UA" b="1" i="1" smtClean="0">
                <a:solidFill>
                  <a:schemeClr val="accent1"/>
                </a:solidFill>
              </a:rPr>
              <a:t>Ніколи не пізно згадати </a:t>
            </a:r>
            <a:br>
              <a:rPr lang="uk-UA" b="1" i="1" smtClean="0">
                <a:solidFill>
                  <a:schemeClr val="accent1"/>
                </a:solidFill>
              </a:rPr>
            </a:br>
            <a:r>
              <a:rPr lang="uk-UA" b="1" i="1" smtClean="0">
                <a:solidFill>
                  <a:schemeClr val="accent1"/>
                </a:solidFill>
              </a:rPr>
              <a:t>те, що забули усі!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1042988" y="1196975"/>
            <a:ext cx="7058025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i="1">
                <a:solidFill>
                  <a:srgbClr val="210195"/>
                </a:solidFill>
              </a:rPr>
              <a:t>Людина за своєю природою – художник. </a:t>
            </a:r>
          </a:p>
          <a:p>
            <a:r>
              <a:rPr lang="uk-UA" sz="2400" b="1" i="1">
                <a:solidFill>
                  <a:srgbClr val="210195"/>
                </a:solidFill>
              </a:rPr>
              <a:t>З давніх – давен нею керувало бажання збагатити красою усе, що її оточувало і до чого доторкалися її руки. З цією метою  на прості тканини наносилися вишиті візерунки, керамічні вироби прикрашали видавлені, прошкрябані і намальовані орнаменти.</a:t>
            </a:r>
          </a:p>
          <a:p>
            <a:r>
              <a:rPr lang="uk-UA" sz="2400" b="1" i="1">
                <a:solidFill>
                  <a:srgbClr val="210195"/>
                </a:solidFill>
              </a:rPr>
              <a:t>Візерунки надавали предмету особливої краси, багатства  й ошатності.</a:t>
            </a:r>
          </a:p>
          <a:p>
            <a:endParaRPr lang="ru-RU" sz="2400" b="1" i="1">
              <a:solidFill>
                <a:srgbClr val="2101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2466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mtClean="0"/>
              <a:t>   </a:t>
            </a:r>
            <a:r>
              <a:rPr lang="uk-UA" b="1" i="1" smtClean="0">
                <a:solidFill>
                  <a:schemeClr val="accent1"/>
                </a:solidFill>
              </a:rPr>
              <a:t>Прикрашену річ оцінювали вже не тільки за користь, але й за майстерність  виконання.</a:t>
            </a:r>
            <a:endParaRPr lang="ru-RU" b="1" i="1" smtClean="0">
              <a:solidFill>
                <a:schemeClr val="accent1"/>
              </a:solidFill>
            </a:endParaRPr>
          </a:p>
        </p:txBody>
      </p:sp>
      <p:pic>
        <p:nvPicPr>
          <p:cNvPr id="19458" name="Picture 4" descr="IMG_3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852738"/>
            <a:ext cx="3343275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IMG_3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852738"/>
            <a:ext cx="3343275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125538"/>
            <a:ext cx="7859712" cy="5000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    Стародавні гончарі, ковалі, ткачі,кравці, ремісники, майстри декоративно – прикладного мистецтва створити справжні шедеври, які  ми можемо побачити сьогодні в музеях, картинних галереях і на виставках.</a:t>
            </a: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20482" name="Picture 4" descr="IMG_3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997200"/>
            <a:ext cx="4046537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Художньо виконані предмети побуту – одяг, посуд, вишивки, килими, керамічні іграшки тощо – називається предметами </a:t>
            </a:r>
            <a:r>
              <a:rPr lang="uk-UA" sz="2400" b="1" i="1" smtClean="0">
                <a:solidFill>
                  <a:schemeClr val="bg1"/>
                </a:solidFill>
              </a:rPr>
              <a:t>декоративно – прикладного ( ужиткового) </a:t>
            </a:r>
            <a:r>
              <a:rPr lang="uk-UA" sz="2400" b="1" i="1" smtClean="0">
                <a:solidFill>
                  <a:schemeClr val="accent1"/>
                </a:solidFill>
              </a:rPr>
              <a:t>мистецтва</a:t>
            </a:r>
          </a:p>
          <a:p>
            <a:pPr eaLnBrk="1" hangingPunct="1">
              <a:buFontTx/>
              <a:buNone/>
            </a:pPr>
            <a:r>
              <a:rPr lang="uk-UA" sz="2400" b="1" i="1" smtClean="0">
                <a:solidFill>
                  <a:schemeClr val="accent1"/>
                </a:solidFill>
              </a:rPr>
              <a:t>У них поєднується краса і зручність, практичність і доцільність.</a:t>
            </a: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21506" name="Picture 4" descr="IMG_3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716338"/>
            <a:ext cx="3052763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IMG_3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716338"/>
            <a:ext cx="3052763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b="1" i="1" smtClean="0">
                <a:solidFill>
                  <a:schemeClr val="accent1"/>
                </a:solidFill>
              </a:rPr>
              <a:t>   Біля двору у гарної господині росли гарні квіти: мальви, жоржини, соняхи, барвінок, схиляли голівку китяги калини.</a:t>
            </a:r>
            <a:endParaRPr lang="ru-RU" sz="2800" b="1" i="1" smtClean="0">
              <a:solidFill>
                <a:schemeClr val="accent1"/>
              </a:solidFill>
            </a:endParaRPr>
          </a:p>
        </p:txBody>
      </p:sp>
      <p:pic>
        <p:nvPicPr>
          <p:cNvPr id="22530" name="Picture 4" descr="9111915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636838"/>
            <a:ext cx="4079875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mtClean="0"/>
              <a:t>  </a:t>
            </a:r>
            <a:r>
              <a:rPr lang="uk-UA" sz="2400" b="1" i="1" smtClean="0">
                <a:solidFill>
                  <a:schemeClr val="accent1"/>
                </a:solidFill>
              </a:rPr>
              <a:t>Стилізувавши ( спростивши) форму рослин , господиня намагалася прикрасити  візерунками і свою біленьку хату, і піч, і посуд, і одяг, і рушнички, простирадла і безліч предметів, які оточували її в побуті</a:t>
            </a:r>
            <a:endParaRPr lang="ru-RU" sz="2400" b="1" i="1" smtClean="0">
              <a:solidFill>
                <a:schemeClr val="accent1"/>
              </a:solidFill>
            </a:endParaRPr>
          </a:p>
        </p:txBody>
      </p:sp>
      <p:pic>
        <p:nvPicPr>
          <p:cNvPr id="23554" name="Picture 4" descr="IMG_3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565400"/>
            <a:ext cx="2682875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421</TotalTime>
  <Words>784</Words>
  <Application>Microsoft Office PowerPoint</Application>
  <PresentationFormat>On-screen Show (4:3)</PresentationFormat>
  <Paragraphs>103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Тема4</vt:lpstr>
      <vt:lpstr>Slide 1</vt:lpstr>
      <vt:lpstr>МЕТА :</vt:lpstr>
      <vt:lpstr>Ніколи не пізно відчути  музику серця в душі. Ніколи не пізно згадати  те, що забули усі!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 Вітраж</dc:title>
  <dc:creator>Налисник Г.П</dc:creator>
  <cp:lastModifiedBy>ЕВГЕН</cp:lastModifiedBy>
  <cp:revision>19</cp:revision>
  <dcterms:created xsi:type="dcterms:W3CDTF">2012-02-07T15:46:13Z</dcterms:created>
  <dcterms:modified xsi:type="dcterms:W3CDTF">2017-01-08T19:02:49Z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