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F5AF53E6-E63D-4810-8684-DBD535AB91E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D5B82400-B8C6-415F-A17B-203E845C8BD6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53E6-E63D-4810-8684-DBD535AB91E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B82400-B8C6-415F-A17B-203E845C8BD6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F5AF53E6-E63D-4810-8684-DBD535AB91E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D5B82400-B8C6-415F-A17B-203E845C8BD6}" type="slidenum">
              <a:rPr lang="ru-RU" smtClean="0"/>
              <a:t>‹#›</a:t>
            </a:fld>
            <a:endParaRPr lang="ru-RU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ru-RU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F5AF53E6-E63D-4810-8684-DBD535AB91E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5B82400-B8C6-415F-A17B-203E845C8BD6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F5AF53E6-E63D-4810-8684-DBD535AB91E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5B82400-B8C6-415F-A17B-203E845C8BD6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53E6-E63D-4810-8684-DBD535AB91E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B82400-B8C6-415F-A17B-203E845C8BD6}" type="slidenum">
              <a:rPr lang="ru-RU" smtClean="0"/>
              <a:t>‹#›</a:t>
            </a:fld>
            <a:endParaRPr lang="ru-R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53E6-E63D-4810-8684-DBD535AB91E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B82400-B8C6-415F-A17B-203E845C8BD6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F5AF53E6-E63D-4810-8684-DBD535AB91E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5B82400-B8C6-415F-A17B-203E845C8BD6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53E6-E63D-4810-8684-DBD535AB91E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82400-B8C6-415F-A17B-203E845C8BD6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53E6-E63D-4810-8684-DBD535AB91E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B82400-B8C6-415F-A17B-203E845C8BD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53E6-E63D-4810-8684-DBD535AB91E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B82400-B8C6-415F-A17B-203E845C8BD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F5AF53E6-E63D-4810-8684-DBD535AB91E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D5B82400-B8C6-415F-A17B-203E845C8BD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20688"/>
            <a:ext cx="6781800" cy="1069975"/>
          </a:xfrm>
        </p:spPr>
        <p:txBody>
          <a:bodyPr/>
          <a:lstStyle/>
          <a:p>
            <a:r>
              <a:rPr lang="ru-RU" sz="6000" b="1" dirty="0" err="1" smtClean="0"/>
              <a:t>Готичне</a:t>
            </a:r>
            <a:r>
              <a:rPr lang="ru-RU" sz="6000" b="1" dirty="0" smtClean="0"/>
              <a:t> </a:t>
            </a:r>
            <a:r>
              <a:rPr lang="ru-RU" sz="6000" b="1" dirty="0" err="1" smtClean="0"/>
              <a:t>мис</a:t>
            </a:r>
            <a:r>
              <a:rPr lang="uk-UA" sz="6000" b="1" dirty="0" err="1" smtClean="0"/>
              <a:t>тецтво</a:t>
            </a:r>
            <a:endParaRPr lang="ru-RU" sz="6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88840"/>
            <a:ext cx="2968399" cy="4352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423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74674"/>
            <a:ext cx="3826768" cy="5551489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3200" b="1" dirty="0"/>
              <a:t>Готика</a:t>
            </a:r>
            <a:r>
              <a:rPr lang="ru-RU" sz="3200" dirty="0"/>
              <a:t> - </a:t>
            </a:r>
            <a:r>
              <a:rPr lang="ru-RU" sz="3200" dirty="0" err="1"/>
              <a:t>період</a:t>
            </a:r>
            <a:r>
              <a:rPr lang="ru-RU" sz="3200" dirty="0"/>
              <a:t> у </a:t>
            </a:r>
            <a:r>
              <a:rPr lang="ru-RU" sz="3200" dirty="0" err="1"/>
              <a:t>розвитку</a:t>
            </a:r>
            <a:r>
              <a:rPr lang="ru-RU" sz="3200" dirty="0"/>
              <a:t> </a:t>
            </a:r>
            <a:r>
              <a:rPr lang="ru-RU" sz="3200" dirty="0" err="1"/>
              <a:t>середньовічного</a:t>
            </a:r>
            <a:r>
              <a:rPr lang="ru-RU" sz="3200" dirty="0"/>
              <a:t> </a:t>
            </a:r>
            <a:r>
              <a:rPr lang="ru-RU" sz="3200" dirty="0" err="1"/>
              <a:t>мистецтва</a:t>
            </a:r>
            <a:r>
              <a:rPr lang="ru-RU" sz="3200" dirty="0"/>
              <a:t>, </a:t>
            </a:r>
            <a:r>
              <a:rPr lang="ru-RU" sz="3200" dirty="0" err="1"/>
              <a:t>який</a:t>
            </a:r>
            <a:r>
              <a:rPr lang="ru-RU" sz="3200" dirty="0"/>
              <a:t> </a:t>
            </a:r>
            <a:r>
              <a:rPr lang="ru-RU" sz="3200" dirty="0" err="1"/>
              <a:t>охоплював</a:t>
            </a:r>
            <a:r>
              <a:rPr lang="ru-RU" sz="3200" dirty="0"/>
              <a:t> </a:t>
            </a:r>
            <a:r>
              <a:rPr lang="ru-RU" sz="3200" dirty="0" err="1"/>
              <a:t>майже</a:t>
            </a:r>
            <a:r>
              <a:rPr lang="ru-RU" sz="3200" dirty="0"/>
              <a:t> </a:t>
            </a:r>
            <a:r>
              <a:rPr lang="ru-RU" sz="3200" dirty="0" err="1"/>
              <a:t>всі</a:t>
            </a:r>
            <a:r>
              <a:rPr lang="ru-RU" sz="3200" dirty="0"/>
              <a:t> </a:t>
            </a:r>
            <a:r>
              <a:rPr lang="ru-RU" sz="3200" dirty="0" err="1"/>
              <a:t>області</a:t>
            </a:r>
            <a:r>
              <a:rPr lang="ru-RU" sz="3200" dirty="0"/>
              <a:t> </a:t>
            </a:r>
            <a:r>
              <a:rPr lang="ru-RU" sz="3200" dirty="0" err="1"/>
              <a:t>матеріальної</a:t>
            </a:r>
            <a:r>
              <a:rPr lang="ru-RU" sz="3200" dirty="0"/>
              <a:t> </a:t>
            </a:r>
            <a:r>
              <a:rPr lang="ru-RU" sz="3200" dirty="0" err="1"/>
              <a:t>культури</a:t>
            </a:r>
            <a:r>
              <a:rPr lang="ru-RU" sz="3200" dirty="0"/>
              <a:t> і </a:t>
            </a:r>
            <a:r>
              <a:rPr lang="ru-RU" sz="3200" dirty="0" err="1"/>
              <a:t>розвивався</a:t>
            </a:r>
            <a:r>
              <a:rPr lang="ru-RU" sz="3200" dirty="0"/>
              <a:t> на </a:t>
            </a:r>
            <a:r>
              <a:rPr lang="ru-RU" sz="3200" dirty="0" err="1"/>
              <a:t>території</a:t>
            </a:r>
            <a:r>
              <a:rPr lang="ru-RU" sz="3200" dirty="0"/>
              <a:t> </a:t>
            </a:r>
            <a:r>
              <a:rPr lang="ru-RU" sz="3200" dirty="0" err="1"/>
              <a:t>Західної</a:t>
            </a:r>
            <a:r>
              <a:rPr lang="ru-RU" sz="3200" dirty="0"/>
              <a:t>, </a:t>
            </a:r>
            <a:r>
              <a:rPr lang="ru-RU" sz="3200" dirty="0" err="1"/>
              <a:t>Центральної</a:t>
            </a:r>
            <a:r>
              <a:rPr lang="ru-RU" sz="3200" dirty="0"/>
              <a:t> і </a:t>
            </a:r>
            <a:r>
              <a:rPr lang="ru-RU" sz="3200" dirty="0" err="1"/>
              <a:t>частково</a:t>
            </a:r>
            <a:r>
              <a:rPr lang="ru-RU" sz="3200" dirty="0"/>
              <a:t> </a:t>
            </a:r>
            <a:r>
              <a:rPr lang="ru-RU" sz="3200" dirty="0" err="1"/>
              <a:t>Східної</a:t>
            </a:r>
            <a:r>
              <a:rPr lang="ru-RU" sz="3200" dirty="0"/>
              <a:t> </a:t>
            </a:r>
            <a:r>
              <a:rPr lang="ru-RU" sz="3200" dirty="0" err="1"/>
              <a:t>Європи</a:t>
            </a:r>
            <a:r>
              <a:rPr lang="ru-RU" sz="3200" dirty="0"/>
              <a:t> з </a:t>
            </a:r>
            <a:r>
              <a:rPr lang="en-US" sz="3200" dirty="0"/>
              <a:t>XII </a:t>
            </a:r>
            <a:r>
              <a:rPr lang="ru-RU" sz="3200" dirty="0"/>
              <a:t>по </a:t>
            </a:r>
            <a:r>
              <a:rPr lang="en-US" sz="3200" dirty="0"/>
              <a:t>XV </a:t>
            </a:r>
            <a:r>
              <a:rPr lang="ru-RU" sz="3200" dirty="0" err="1"/>
              <a:t>століття</a:t>
            </a:r>
            <a:r>
              <a:rPr lang="ru-RU" sz="3200" dirty="0"/>
              <a:t>. </a:t>
            </a:r>
          </a:p>
          <a:p>
            <a:pPr algn="just"/>
            <a:endParaRPr lang="ru-RU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4674"/>
            <a:ext cx="4273550" cy="571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1799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4114800" cy="59046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dirty="0" smtClean="0"/>
              <a:t>Готика</a:t>
            </a:r>
            <a:r>
              <a:rPr lang="ru-RU" sz="2400" dirty="0"/>
              <a:t> (</a:t>
            </a:r>
            <a:r>
              <a:rPr lang="ru-RU" sz="2400" dirty="0" err="1"/>
              <a:t>італ</a:t>
            </a:r>
            <a:r>
              <a:rPr lang="ru-RU" sz="2400" dirty="0"/>
              <a:t>. </a:t>
            </a:r>
            <a:r>
              <a:rPr lang="en-US" sz="2400" dirty="0" err="1"/>
              <a:t>gotico</a:t>
            </a:r>
            <a:r>
              <a:rPr lang="en-US" sz="2400" dirty="0"/>
              <a:t>,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назви</a:t>
            </a:r>
            <a:r>
              <a:rPr lang="ru-RU" sz="2400" dirty="0"/>
              <a:t> </a:t>
            </a:r>
            <a:r>
              <a:rPr lang="ru-RU" sz="2400" dirty="0" err="1"/>
              <a:t>германського</a:t>
            </a:r>
            <a:r>
              <a:rPr lang="ru-RU" sz="2400" dirty="0"/>
              <a:t> </a:t>
            </a:r>
            <a:r>
              <a:rPr lang="ru-RU" sz="2400" dirty="0" err="1"/>
              <a:t>племені</a:t>
            </a:r>
            <a:r>
              <a:rPr lang="ru-RU" sz="2400" dirty="0"/>
              <a:t> </a:t>
            </a:r>
            <a:r>
              <a:rPr lang="ru-RU" sz="2400" dirty="0" err="1"/>
              <a:t>готів</a:t>
            </a:r>
            <a:r>
              <a:rPr lang="ru-RU" sz="2400" dirty="0"/>
              <a:t>), </a:t>
            </a:r>
            <a:r>
              <a:rPr lang="ru-RU" sz="2400" dirty="0" err="1"/>
              <a:t>готичний</a:t>
            </a:r>
            <a:r>
              <a:rPr lang="ru-RU" sz="2400" dirty="0"/>
              <a:t> стиль — </a:t>
            </a:r>
            <a:r>
              <a:rPr lang="ru-RU" sz="2400" dirty="0" err="1"/>
              <a:t>художній</a:t>
            </a:r>
            <a:r>
              <a:rPr lang="ru-RU" sz="2400" dirty="0"/>
              <a:t> стиль,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був</a:t>
            </a:r>
            <a:r>
              <a:rPr lang="ru-RU" sz="2400" dirty="0"/>
              <a:t> </a:t>
            </a:r>
            <a:r>
              <a:rPr lang="ru-RU" sz="2400" dirty="0" err="1"/>
              <a:t>завершальним</a:t>
            </a:r>
            <a:r>
              <a:rPr lang="ru-RU" sz="2400" dirty="0"/>
              <a:t> </a:t>
            </a:r>
            <a:r>
              <a:rPr lang="ru-RU" sz="2400" dirty="0" err="1"/>
              <a:t>етапом</a:t>
            </a:r>
            <a:r>
              <a:rPr lang="ru-RU" sz="2400" dirty="0"/>
              <a:t> у </a:t>
            </a:r>
            <a:r>
              <a:rPr lang="ru-RU" sz="2400" dirty="0" err="1"/>
              <a:t>розвитку</a:t>
            </a:r>
            <a:r>
              <a:rPr lang="ru-RU" sz="2400" dirty="0"/>
              <a:t> </a:t>
            </a:r>
            <a:r>
              <a:rPr lang="ru-RU" sz="2400" dirty="0" err="1"/>
              <a:t>середньовічної</a:t>
            </a:r>
            <a:r>
              <a:rPr lang="ru-RU" sz="2400" dirty="0"/>
              <a:t> </a:t>
            </a:r>
            <a:r>
              <a:rPr lang="ru-RU" sz="2400" dirty="0" err="1"/>
              <a:t>культури</a:t>
            </a:r>
            <a:r>
              <a:rPr lang="ru-RU" sz="2400" dirty="0"/>
              <a:t> </a:t>
            </a:r>
            <a:r>
              <a:rPr lang="ru-RU" sz="2400" dirty="0" err="1"/>
              <a:t>країн</a:t>
            </a:r>
            <a:r>
              <a:rPr lang="ru-RU" sz="2400" dirty="0"/>
              <a:t> </a:t>
            </a:r>
            <a:r>
              <a:rPr lang="ru-RU" sz="2400" dirty="0" err="1"/>
              <a:t>Західної</a:t>
            </a:r>
            <a:r>
              <a:rPr lang="ru-RU" sz="2400" dirty="0"/>
              <a:t> </a:t>
            </a:r>
            <a:r>
              <a:rPr lang="ru-RU" sz="2400" dirty="0" err="1"/>
              <a:t>Європи</a:t>
            </a:r>
            <a:r>
              <a:rPr lang="ru-RU" sz="2400" dirty="0"/>
              <a:t> (</a:t>
            </a:r>
            <a:r>
              <a:rPr lang="ru-RU" sz="2400" dirty="0" err="1"/>
              <a:t>між</a:t>
            </a:r>
            <a:r>
              <a:rPr lang="ru-RU" sz="2400" dirty="0"/>
              <a:t> серединами </a:t>
            </a:r>
            <a:r>
              <a:rPr lang="en-US" sz="2400" dirty="0"/>
              <a:t>XII </a:t>
            </a:r>
            <a:r>
              <a:rPr lang="ru-RU" sz="2400" dirty="0"/>
              <a:t>і </a:t>
            </a:r>
            <a:r>
              <a:rPr lang="en-US" sz="2400" dirty="0"/>
              <a:t>XVI </a:t>
            </a:r>
            <a:r>
              <a:rPr lang="ru-RU" sz="2400" dirty="0" err="1"/>
              <a:t>століть</a:t>
            </a:r>
            <a:r>
              <a:rPr lang="ru-RU" sz="2400" dirty="0"/>
              <a:t>). 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Сам </a:t>
            </a:r>
            <a:r>
              <a:rPr lang="ru-RU" sz="2400" dirty="0" err="1"/>
              <a:t>термін</a:t>
            </a:r>
            <a:r>
              <a:rPr lang="ru-RU" sz="2400" dirty="0"/>
              <a:t> «готика» </a:t>
            </a:r>
            <a:r>
              <a:rPr lang="ru-RU" sz="2400" dirty="0" err="1"/>
              <a:t>виник</a:t>
            </a:r>
            <a:r>
              <a:rPr lang="ru-RU" sz="2400" dirty="0"/>
              <a:t> </a:t>
            </a:r>
            <a:r>
              <a:rPr lang="ru-RU" sz="2400" dirty="0" err="1"/>
              <a:t>саме</a:t>
            </a:r>
            <a:r>
              <a:rPr lang="ru-RU" sz="2400" dirty="0"/>
              <a:t> в </a:t>
            </a:r>
            <a:r>
              <a:rPr lang="ru-RU" sz="2400" dirty="0" err="1"/>
              <a:t>добу</a:t>
            </a:r>
            <a:r>
              <a:rPr lang="ru-RU" sz="2400" dirty="0"/>
              <a:t> </a:t>
            </a:r>
            <a:r>
              <a:rPr lang="ru-RU" sz="2400" dirty="0" err="1"/>
              <a:t>Відродження</a:t>
            </a:r>
            <a:r>
              <a:rPr lang="ru-RU" sz="2400" dirty="0"/>
              <a:t> для </a:t>
            </a:r>
            <a:r>
              <a:rPr lang="ru-RU" sz="2400" dirty="0" err="1"/>
              <a:t>позначки</a:t>
            </a:r>
            <a:r>
              <a:rPr lang="ru-RU" sz="2400" dirty="0"/>
              <a:t> </a:t>
            </a:r>
            <a:r>
              <a:rPr lang="ru-RU" sz="2400" dirty="0" err="1"/>
              <a:t>попереднього</a:t>
            </a:r>
            <a:r>
              <a:rPr lang="ru-RU" sz="2400" dirty="0"/>
              <a:t> </a:t>
            </a:r>
            <a:r>
              <a:rPr lang="ru-RU" sz="2400" dirty="0" err="1"/>
              <a:t>періоду</a:t>
            </a:r>
            <a:r>
              <a:rPr lang="ru-RU" sz="2400" dirty="0"/>
              <a:t> </a:t>
            </a:r>
            <a:r>
              <a:rPr lang="ru-RU" sz="2400" dirty="0" err="1"/>
              <a:t>розвитку</a:t>
            </a:r>
            <a:r>
              <a:rPr lang="ru-RU" sz="2400" dirty="0"/>
              <a:t> </a:t>
            </a:r>
            <a:r>
              <a:rPr lang="ru-RU" sz="2400" dirty="0" err="1"/>
              <a:t>архітектури</a:t>
            </a:r>
            <a:r>
              <a:rPr lang="ru-RU" sz="2400" dirty="0"/>
              <a:t>, </a:t>
            </a:r>
            <a:r>
              <a:rPr lang="ru-RU" sz="2400" dirty="0" err="1"/>
              <a:t>аби</a:t>
            </a:r>
            <a:r>
              <a:rPr lang="ru-RU" sz="2400" dirty="0"/>
              <a:t> </a:t>
            </a:r>
            <a:r>
              <a:rPr lang="ru-RU" sz="2400" dirty="0" err="1"/>
              <a:t>підкреслити</a:t>
            </a:r>
            <a:r>
              <a:rPr lang="ru-RU" sz="2400" dirty="0"/>
              <a:t> </a:t>
            </a:r>
            <a:r>
              <a:rPr lang="ru-RU" sz="2400" dirty="0" err="1"/>
              <a:t>відмінності</a:t>
            </a:r>
            <a:r>
              <a:rPr lang="ru-RU" sz="2400" dirty="0"/>
              <a:t> </a:t>
            </a:r>
            <a:r>
              <a:rPr lang="ru-RU" sz="2400" dirty="0" err="1"/>
              <a:t>архітектури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відродила</a:t>
            </a:r>
            <a:r>
              <a:rPr lang="ru-RU" sz="2400" dirty="0"/>
              <a:t> </a:t>
            </a:r>
            <a:r>
              <a:rPr lang="ru-RU" sz="2400" dirty="0" err="1"/>
              <a:t>стилістику</a:t>
            </a:r>
            <a:r>
              <a:rPr lang="ru-RU" sz="2400" dirty="0"/>
              <a:t> </a:t>
            </a:r>
            <a:r>
              <a:rPr lang="ru-RU" sz="2400" dirty="0" err="1"/>
              <a:t>архітектури</a:t>
            </a:r>
            <a:r>
              <a:rPr lang="ru-RU" sz="2400" dirty="0"/>
              <a:t> </a:t>
            </a:r>
            <a:r>
              <a:rPr lang="ru-RU" sz="2400" dirty="0" err="1"/>
              <a:t>Стародавнього</a:t>
            </a:r>
            <a:r>
              <a:rPr lang="ru-RU" sz="2400" dirty="0"/>
              <a:t> Риму і мала </a:t>
            </a:r>
            <a:r>
              <a:rPr lang="ru-RU" sz="2400" dirty="0" err="1"/>
              <a:t>значні</a:t>
            </a:r>
            <a:r>
              <a:rPr lang="ru-RU" sz="2400" dirty="0"/>
              <a:t> </a:t>
            </a:r>
            <a:r>
              <a:rPr lang="ru-RU" sz="2400" dirty="0" err="1"/>
              <a:t>відмінності</a:t>
            </a:r>
            <a:r>
              <a:rPr lang="ru-RU" sz="2400" dirty="0"/>
              <a:t> (</a:t>
            </a:r>
            <a:r>
              <a:rPr lang="ru-RU" sz="2400" dirty="0" err="1"/>
              <a:t>стильові</a:t>
            </a:r>
            <a:r>
              <a:rPr lang="ru-RU" sz="2400" dirty="0"/>
              <a:t> і </a:t>
            </a:r>
            <a:r>
              <a:rPr lang="ru-RU" sz="2400" dirty="0" err="1"/>
              <a:t>конструктивні</a:t>
            </a:r>
            <a:r>
              <a:rPr lang="ru-RU" sz="2400" dirty="0"/>
              <a:t>)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середньовічної</a:t>
            </a:r>
            <a:r>
              <a:rPr lang="ru-RU" sz="2400" dirty="0"/>
              <a:t> </a:t>
            </a:r>
            <a:r>
              <a:rPr lang="ru-RU" sz="2400" dirty="0" err="1"/>
              <a:t>архітектури</a:t>
            </a:r>
            <a:r>
              <a:rPr lang="ru-RU" sz="2400" dirty="0"/>
              <a:t>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755501"/>
            <a:ext cx="4010935" cy="5351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1692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99992" y="941746"/>
            <a:ext cx="4186808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ru-RU" sz="2400" dirty="0" err="1"/>
              <a:t>Готичне</a:t>
            </a:r>
            <a:r>
              <a:rPr lang="ru-RU" sz="2400" dirty="0"/>
              <a:t> </a:t>
            </a:r>
            <a:r>
              <a:rPr lang="ru-RU" sz="2400" dirty="0" err="1"/>
              <a:t>мистецтво</a:t>
            </a:r>
            <a:r>
              <a:rPr lang="ru-RU" sz="2400" dirty="0"/>
              <a:t> </a:t>
            </a:r>
            <a:r>
              <a:rPr lang="ru-RU" sz="2400" dirty="0" err="1"/>
              <a:t>було</a:t>
            </a:r>
            <a:r>
              <a:rPr lang="ru-RU" sz="2400" dirty="0"/>
              <a:t> </a:t>
            </a:r>
            <a:r>
              <a:rPr lang="ru-RU" sz="2400" dirty="0" err="1"/>
              <a:t>культовим</a:t>
            </a:r>
            <a:r>
              <a:rPr lang="ru-RU" sz="2400" dirty="0"/>
              <a:t> по </a:t>
            </a:r>
            <a:r>
              <a:rPr lang="ru-RU" sz="2400" dirty="0" err="1"/>
              <a:t>призначенню</a:t>
            </a:r>
            <a:r>
              <a:rPr lang="ru-RU" sz="2400" dirty="0"/>
              <a:t> і </a:t>
            </a:r>
            <a:r>
              <a:rPr lang="ru-RU" sz="2400" dirty="0" err="1"/>
              <a:t>релігійним</a:t>
            </a:r>
            <a:r>
              <a:rPr lang="ru-RU" sz="2400" dirty="0"/>
              <a:t> по </a:t>
            </a:r>
            <a:r>
              <a:rPr lang="ru-RU" sz="2400" dirty="0" err="1"/>
              <a:t>тематиці</a:t>
            </a:r>
            <a:r>
              <a:rPr lang="ru-RU" sz="2400" dirty="0"/>
              <a:t>. </a:t>
            </a:r>
            <a:r>
              <a:rPr lang="ru-RU" sz="2400" dirty="0" err="1"/>
              <a:t>Воно</a:t>
            </a:r>
            <a:r>
              <a:rPr lang="ru-RU" sz="2400" dirty="0"/>
              <a:t> </a:t>
            </a:r>
            <a:r>
              <a:rPr lang="ru-RU" sz="2400" dirty="0" err="1"/>
              <a:t>зверталося</a:t>
            </a:r>
            <a:r>
              <a:rPr lang="ru-RU" sz="2400" dirty="0"/>
              <a:t> до </a:t>
            </a:r>
            <a:r>
              <a:rPr lang="ru-RU" sz="2400" dirty="0" err="1"/>
              <a:t>вищих</a:t>
            </a:r>
            <a:r>
              <a:rPr lang="ru-RU" sz="2400" dirty="0"/>
              <a:t> </a:t>
            </a:r>
            <a:r>
              <a:rPr lang="ru-RU" sz="2400" dirty="0" err="1"/>
              <a:t>божественних</a:t>
            </a:r>
            <a:r>
              <a:rPr lang="ru-RU" sz="2400" dirty="0"/>
              <a:t> сил, </a:t>
            </a:r>
            <a:r>
              <a:rPr lang="ru-RU" sz="2400" dirty="0" err="1"/>
              <a:t>вічності</a:t>
            </a:r>
            <a:r>
              <a:rPr lang="ru-RU" sz="2400" dirty="0"/>
              <a:t>, </a:t>
            </a:r>
            <a:r>
              <a:rPr lang="ru-RU" sz="2400" dirty="0" err="1"/>
              <a:t>християнського</a:t>
            </a:r>
            <a:r>
              <a:rPr lang="ru-RU" sz="2400" dirty="0"/>
              <a:t> </a:t>
            </a:r>
            <a:r>
              <a:rPr lang="ru-RU" sz="2400" dirty="0" err="1"/>
              <a:t>світогляду</a:t>
            </a:r>
            <a:r>
              <a:rPr lang="ru-RU" sz="2400" dirty="0"/>
              <a:t>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61" y="935185"/>
            <a:ext cx="3785334" cy="533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591" y="3898577"/>
            <a:ext cx="3159413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768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2696"/>
            <a:ext cx="8229600" cy="4144963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err="1"/>
              <a:t>Готичний</a:t>
            </a:r>
            <a:r>
              <a:rPr lang="ru-RU" sz="2400" dirty="0"/>
              <a:t> стиль в основному </a:t>
            </a:r>
            <a:r>
              <a:rPr lang="ru-RU" sz="2400" dirty="0" err="1"/>
              <a:t>виявився</a:t>
            </a:r>
            <a:r>
              <a:rPr lang="ru-RU" sz="2400" dirty="0"/>
              <a:t> в </a:t>
            </a:r>
            <a:r>
              <a:rPr lang="ru-RU" sz="2400" dirty="0" err="1"/>
              <a:t>архітектурі</a:t>
            </a:r>
            <a:r>
              <a:rPr lang="ru-RU" sz="2400" dirty="0"/>
              <a:t> </a:t>
            </a:r>
            <a:r>
              <a:rPr lang="ru-RU" sz="2400" dirty="0" err="1"/>
              <a:t>храмів</a:t>
            </a:r>
            <a:r>
              <a:rPr lang="ru-RU" sz="2400" dirty="0"/>
              <a:t>, </a:t>
            </a:r>
            <a:r>
              <a:rPr lang="ru-RU" sz="2400" dirty="0" err="1"/>
              <a:t>соборів</a:t>
            </a:r>
            <a:r>
              <a:rPr lang="ru-RU" sz="2400" dirty="0"/>
              <a:t>, </a:t>
            </a:r>
            <a:r>
              <a:rPr lang="ru-RU" sz="2400" dirty="0" err="1"/>
              <a:t>церков</a:t>
            </a:r>
            <a:r>
              <a:rPr lang="ru-RU" sz="2400" dirty="0"/>
              <a:t>, </a:t>
            </a:r>
            <a:r>
              <a:rPr lang="ru-RU" sz="2400" dirty="0" err="1" smtClean="0"/>
              <a:t>монастирів.Особливе</a:t>
            </a:r>
            <a:r>
              <a:rPr lang="ru-RU" sz="2400" dirty="0" smtClean="0"/>
              <a:t> </a:t>
            </a:r>
            <a:r>
              <a:rPr lang="ru-RU" sz="2400" dirty="0" err="1"/>
              <a:t>місце</a:t>
            </a:r>
            <a:r>
              <a:rPr lang="ru-RU" sz="2400" dirty="0"/>
              <a:t> в </a:t>
            </a:r>
            <a:r>
              <a:rPr lang="ru-RU" sz="2400" dirty="0" err="1"/>
              <a:t>мистецтві</a:t>
            </a:r>
            <a:r>
              <a:rPr lang="ru-RU" sz="2400" dirty="0"/>
              <a:t> готики </a:t>
            </a:r>
            <a:r>
              <a:rPr lang="ru-RU" sz="2400" dirty="0" err="1"/>
              <a:t>займав</a:t>
            </a:r>
            <a:r>
              <a:rPr lang="ru-RU" sz="2400" dirty="0"/>
              <a:t> собор — </a:t>
            </a:r>
            <a:r>
              <a:rPr lang="ru-RU" sz="2400" dirty="0" err="1"/>
              <a:t>вищий</a:t>
            </a:r>
            <a:r>
              <a:rPr lang="ru-RU" sz="2400" dirty="0"/>
              <a:t> </a:t>
            </a:r>
            <a:r>
              <a:rPr lang="ru-RU" sz="2400" dirty="0" err="1"/>
              <a:t>зразок</a:t>
            </a:r>
            <a:r>
              <a:rPr lang="ru-RU" sz="2400" dirty="0"/>
              <a:t> синтезу </a:t>
            </a:r>
            <a:r>
              <a:rPr lang="ru-RU" sz="2400" dirty="0" err="1"/>
              <a:t>архітектури</a:t>
            </a:r>
            <a:r>
              <a:rPr lang="ru-RU" sz="2400" dirty="0"/>
              <a:t>, </a:t>
            </a:r>
            <a:r>
              <a:rPr lang="ru-RU" sz="2400" dirty="0" err="1"/>
              <a:t>скульптури</a:t>
            </a:r>
            <a:r>
              <a:rPr lang="ru-RU" sz="2400" dirty="0"/>
              <a:t> і </a:t>
            </a:r>
            <a:r>
              <a:rPr lang="ru-RU" sz="2400" dirty="0" err="1"/>
              <a:t>живопису</a:t>
            </a:r>
            <a:r>
              <a:rPr lang="ru-RU" sz="2400" dirty="0"/>
              <a:t> (</a:t>
            </a:r>
            <a:r>
              <a:rPr lang="ru-RU" sz="2400" dirty="0" err="1"/>
              <a:t>вітражів</a:t>
            </a:r>
            <a:r>
              <a:rPr lang="ru-RU" sz="2400" dirty="0"/>
              <a:t>). </a:t>
            </a:r>
            <a:r>
              <a:rPr lang="ru-RU" sz="2400" dirty="0" err="1"/>
              <a:t>Незрівнянний</a:t>
            </a:r>
            <a:r>
              <a:rPr lang="ru-RU" sz="2400" dirty="0"/>
              <a:t> з </a:t>
            </a:r>
            <a:r>
              <a:rPr lang="ru-RU" sz="2400" dirty="0" err="1"/>
              <a:t>людиною</a:t>
            </a:r>
            <a:r>
              <a:rPr lang="ru-RU" sz="2400" dirty="0"/>
              <a:t> </a:t>
            </a:r>
            <a:r>
              <a:rPr lang="ru-RU" sz="2400" dirty="0" err="1"/>
              <a:t>простір</a:t>
            </a:r>
            <a:r>
              <a:rPr lang="ru-RU" sz="2400" dirty="0"/>
              <a:t> собору, </a:t>
            </a:r>
            <a:r>
              <a:rPr lang="ru-RU" sz="2400" dirty="0" err="1"/>
              <a:t>вертикалізм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веж і </a:t>
            </a:r>
            <a:r>
              <a:rPr lang="ru-RU" sz="2400" dirty="0" err="1"/>
              <a:t>склепінь</a:t>
            </a:r>
            <a:r>
              <a:rPr lang="ru-RU" sz="2400" dirty="0"/>
              <a:t>, </a:t>
            </a:r>
            <a:r>
              <a:rPr lang="ru-RU" sz="2400" dirty="0" err="1"/>
              <a:t>підпорядкування</a:t>
            </a:r>
            <a:r>
              <a:rPr lang="ru-RU" sz="2400" dirty="0"/>
              <a:t> </a:t>
            </a:r>
            <a:r>
              <a:rPr lang="ru-RU" sz="2400" dirty="0" err="1"/>
              <a:t>скульптури</a:t>
            </a:r>
            <a:r>
              <a:rPr lang="ru-RU" sz="2400" dirty="0"/>
              <a:t> </a:t>
            </a:r>
            <a:r>
              <a:rPr lang="ru-RU" sz="2400" dirty="0" err="1"/>
              <a:t>динамічним</a:t>
            </a:r>
            <a:r>
              <a:rPr lang="ru-RU" sz="2400" dirty="0"/>
              <a:t> </a:t>
            </a:r>
            <a:r>
              <a:rPr lang="ru-RU" sz="2400" dirty="0" err="1"/>
              <a:t>архітектурним</a:t>
            </a:r>
            <a:r>
              <a:rPr lang="ru-RU" sz="2400" dirty="0"/>
              <a:t> ритмам, </a:t>
            </a:r>
            <a:r>
              <a:rPr lang="ru-RU" sz="2400" dirty="0" err="1"/>
              <a:t>багатобарвне</a:t>
            </a:r>
            <a:r>
              <a:rPr lang="ru-RU" sz="2400" dirty="0"/>
              <a:t> </a:t>
            </a:r>
            <a:r>
              <a:rPr lang="ru-RU" sz="2400" dirty="0" err="1"/>
              <a:t>сяйво</a:t>
            </a:r>
            <a:r>
              <a:rPr lang="ru-RU" sz="2400" dirty="0"/>
              <a:t> </a:t>
            </a:r>
            <a:r>
              <a:rPr lang="ru-RU" sz="2400" dirty="0" err="1"/>
              <a:t>вітражів</a:t>
            </a:r>
            <a:r>
              <a:rPr lang="ru-RU" sz="2400" dirty="0"/>
              <a:t> </a:t>
            </a:r>
            <a:r>
              <a:rPr lang="ru-RU" sz="2400" dirty="0" err="1"/>
              <a:t>робили</a:t>
            </a:r>
            <a:r>
              <a:rPr lang="ru-RU" sz="2400" dirty="0"/>
              <a:t> </a:t>
            </a:r>
            <a:r>
              <a:rPr lang="ru-RU" sz="2400" dirty="0" err="1"/>
              <a:t>сильний</a:t>
            </a:r>
            <a:r>
              <a:rPr lang="ru-RU" sz="2400" dirty="0"/>
              <a:t> </a:t>
            </a:r>
            <a:r>
              <a:rPr lang="ru-RU" sz="2400" dirty="0" err="1"/>
              <a:t>емоційний</a:t>
            </a:r>
            <a:r>
              <a:rPr lang="ru-RU" sz="2400" dirty="0"/>
              <a:t> </a:t>
            </a:r>
            <a:r>
              <a:rPr lang="ru-RU" sz="2400" dirty="0" err="1"/>
              <a:t>вплив</a:t>
            </a:r>
            <a:r>
              <a:rPr lang="ru-RU" sz="2400" dirty="0"/>
              <a:t> на </a:t>
            </a:r>
            <a:r>
              <a:rPr lang="ru-RU" sz="2400" dirty="0" err="1"/>
              <a:t>віруючих</a:t>
            </a:r>
            <a:r>
              <a:rPr lang="ru-RU" sz="2400" dirty="0"/>
              <a:t>. 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7" y="3789040"/>
            <a:ext cx="5296867" cy="2729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8914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914400"/>
          </a:xfrm>
        </p:spPr>
        <p:txBody>
          <a:bodyPr/>
          <a:lstStyle/>
          <a:p>
            <a:pPr algn="ctr"/>
            <a:r>
              <a:rPr lang="uk-UA" dirty="0" smtClean="0"/>
              <a:t>Особливості архітектурного стилю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1200"/>
            <a:ext cx="4834880" cy="4144963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/>
              <a:t>На </a:t>
            </a:r>
            <a:r>
              <a:rPr lang="ru-RU" sz="2400" dirty="0" err="1"/>
              <a:t>відміну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романського</a:t>
            </a:r>
            <a:r>
              <a:rPr lang="ru-RU" sz="2400" dirty="0"/>
              <a:t> стилю з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круглими</a:t>
            </a:r>
            <a:r>
              <a:rPr lang="ru-RU" sz="2400" dirty="0"/>
              <a:t> арками, </a:t>
            </a:r>
            <a:r>
              <a:rPr lang="ru-RU" sz="2400" dirty="0" err="1"/>
              <a:t>масивними</a:t>
            </a:r>
            <a:r>
              <a:rPr lang="ru-RU" sz="2400" dirty="0"/>
              <a:t> </a:t>
            </a:r>
            <a:r>
              <a:rPr lang="ru-RU" sz="2400" dirty="0" err="1"/>
              <a:t>стінами</a:t>
            </a:r>
            <a:r>
              <a:rPr lang="ru-RU" sz="2400" dirty="0"/>
              <a:t> і маленькими </a:t>
            </a:r>
            <a:r>
              <a:rPr lang="ru-RU" sz="2400" dirty="0" err="1"/>
              <a:t>вікнами</a:t>
            </a:r>
            <a:r>
              <a:rPr lang="ru-RU" sz="2400" dirty="0"/>
              <a:t>, для готики </a:t>
            </a:r>
            <a:r>
              <a:rPr lang="ru-RU" sz="2400" dirty="0" err="1"/>
              <a:t>характерні</a:t>
            </a:r>
            <a:r>
              <a:rPr lang="ru-RU" sz="2400" dirty="0"/>
              <a:t> арки з </a:t>
            </a:r>
            <a:r>
              <a:rPr lang="ru-RU" sz="2400" dirty="0" err="1"/>
              <a:t>загостреним</a:t>
            </a:r>
            <a:r>
              <a:rPr lang="ru-RU" sz="2400" dirty="0"/>
              <a:t> верхом, </a:t>
            </a:r>
            <a:r>
              <a:rPr lang="ru-RU" sz="2400" dirty="0" err="1"/>
              <a:t>вузькі</a:t>
            </a:r>
            <a:r>
              <a:rPr lang="ru-RU" sz="2400" dirty="0"/>
              <a:t> і </a:t>
            </a:r>
            <a:r>
              <a:rPr lang="ru-RU" sz="2400" dirty="0" err="1"/>
              <a:t>високі</a:t>
            </a:r>
            <a:r>
              <a:rPr lang="ru-RU" sz="2400" dirty="0"/>
              <a:t> </a:t>
            </a:r>
            <a:r>
              <a:rPr lang="ru-RU" sz="2400" dirty="0" err="1"/>
              <a:t>вежі</a:t>
            </a:r>
            <a:r>
              <a:rPr lang="ru-RU" sz="2400" dirty="0"/>
              <a:t> і колони, </a:t>
            </a:r>
            <a:r>
              <a:rPr lang="ru-RU" sz="2400" dirty="0" err="1"/>
              <a:t>багато</a:t>
            </a:r>
            <a:r>
              <a:rPr lang="ru-RU" sz="2400" dirty="0"/>
              <a:t> </a:t>
            </a:r>
            <a:r>
              <a:rPr lang="ru-RU" sz="2400" dirty="0" err="1"/>
              <a:t>прикрашений</a:t>
            </a:r>
            <a:r>
              <a:rPr lang="ru-RU" sz="2400" dirty="0"/>
              <a:t> фасад з </a:t>
            </a:r>
            <a:r>
              <a:rPr lang="ru-RU" sz="2400" dirty="0" err="1"/>
              <a:t>різьбленими</a:t>
            </a:r>
            <a:r>
              <a:rPr lang="ru-RU" sz="2400" dirty="0"/>
              <a:t> деталями і </a:t>
            </a:r>
            <a:r>
              <a:rPr lang="ru-RU" sz="2400" dirty="0" err="1"/>
              <a:t>багатобарвні</a:t>
            </a:r>
            <a:r>
              <a:rPr lang="ru-RU" sz="2400" dirty="0"/>
              <a:t> </a:t>
            </a:r>
            <a:r>
              <a:rPr lang="ru-RU" sz="2400" dirty="0" err="1"/>
              <a:t>вітражні</a:t>
            </a:r>
            <a:r>
              <a:rPr lang="ru-RU" sz="2400" dirty="0"/>
              <a:t> </a:t>
            </a:r>
            <a:r>
              <a:rPr lang="ru-RU" sz="2400" dirty="0" err="1"/>
              <a:t>стрілчасті</a:t>
            </a:r>
            <a:r>
              <a:rPr lang="ru-RU" sz="2400" dirty="0"/>
              <a:t> </a:t>
            </a:r>
            <a:r>
              <a:rPr lang="ru-RU" sz="2400" dirty="0" err="1"/>
              <a:t>вікна</a:t>
            </a:r>
            <a:r>
              <a:rPr lang="ru-RU" dirty="0"/>
              <a:t>. </a:t>
            </a:r>
          </a:p>
          <a:p>
            <a:pPr marL="0" indent="0">
              <a:buNone/>
            </a:pPr>
            <a:r>
              <a:rPr lang="ru-RU" dirty="0"/>
              <a:t>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28800"/>
            <a:ext cx="3305557" cy="4396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2868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1044" y="764704"/>
            <a:ext cx="8225412" cy="19518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err="1"/>
              <a:t>Майже</a:t>
            </a:r>
            <a:r>
              <a:rPr lang="ru-RU" sz="2400" dirty="0"/>
              <a:t> вся </a:t>
            </a:r>
            <a:r>
              <a:rPr lang="ru-RU" sz="2400" dirty="0" err="1"/>
              <a:t>архітектура</a:t>
            </a:r>
            <a:r>
              <a:rPr lang="ru-RU" sz="2400" dirty="0"/>
              <a:t> </a:t>
            </a:r>
            <a:r>
              <a:rPr lang="ru-RU" sz="2400" dirty="0" err="1"/>
              <a:t>готичних</a:t>
            </a:r>
            <a:r>
              <a:rPr lang="ru-RU" sz="2400" dirty="0"/>
              <a:t> </a:t>
            </a:r>
            <a:r>
              <a:rPr lang="ru-RU" sz="2400" dirty="0" err="1"/>
              <a:t>соборів</a:t>
            </a:r>
            <a:r>
              <a:rPr lang="ru-RU" sz="2400" dirty="0"/>
              <a:t> </a:t>
            </a:r>
            <a:r>
              <a:rPr lang="ru-RU" sz="2400" dirty="0" err="1"/>
              <a:t>обумовлена</a:t>
            </a:r>
            <a:r>
              <a:rPr lang="ru-RU" sz="2400" dirty="0"/>
              <a:t> одним </a:t>
            </a:r>
            <a:r>
              <a:rPr lang="ru-RU" sz="2400" dirty="0" err="1"/>
              <a:t>головним</a:t>
            </a:r>
            <a:r>
              <a:rPr lang="ru-RU" sz="2400" dirty="0"/>
              <a:t> </a:t>
            </a:r>
            <a:r>
              <a:rPr lang="ru-RU" sz="2400" dirty="0" err="1"/>
              <a:t>винаходом</a:t>
            </a:r>
            <a:r>
              <a:rPr lang="ru-RU" sz="2400" dirty="0"/>
              <a:t> того часу - </a:t>
            </a:r>
            <a:r>
              <a:rPr lang="ru-RU" sz="2400" dirty="0" err="1"/>
              <a:t>нової</a:t>
            </a:r>
            <a:r>
              <a:rPr lang="ru-RU" sz="2400" dirty="0"/>
              <a:t> </a:t>
            </a:r>
            <a:r>
              <a:rPr lang="ru-RU" sz="2400" dirty="0" err="1"/>
              <a:t>каркасної</a:t>
            </a:r>
            <a:r>
              <a:rPr lang="ru-RU" sz="2400" dirty="0"/>
              <a:t> </a:t>
            </a:r>
            <a:r>
              <a:rPr lang="ru-RU" sz="2400" dirty="0" err="1"/>
              <a:t>конструкції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і </a:t>
            </a:r>
            <a:r>
              <a:rPr lang="ru-RU" sz="2400" dirty="0" err="1"/>
              <a:t>робить</a:t>
            </a:r>
            <a:r>
              <a:rPr lang="ru-RU" sz="2400" dirty="0"/>
              <a:t> </a:t>
            </a:r>
            <a:r>
              <a:rPr lang="ru-RU" sz="2400" dirty="0" err="1"/>
              <a:t>ці</a:t>
            </a:r>
            <a:r>
              <a:rPr lang="ru-RU" sz="2400" dirty="0"/>
              <a:t> </a:t>
            </a:r>
            <a:r>
              <a:rPr lang="ru-RU" sz="2400" dirty="0" err="1"/>
              <a:t>собори</a:t>
            </a:r>
            <a:r>
              <a:rPr lang="ru-RU" sz="2400" dirty="0"/>
              <a:t> легко </a:t>
            </a:r>
            <a:r>
              <a:rPr lang="ru-RU" sz="2400" dirty="0" err="1"/>
              <a:t>впізнаваними</a:t>
            </a:r>
            <a:r>
              <a:rPr lang="ru-RU" sz="2400" dirty="0"/>
              <a:t>. </a:t>
            </a:r>
            <a:r>
              <a:rPr lang="ru-RU" sz="2400" dirty="0" err="1" smtClean="0"/>
              <a:t>Це</a:t>
            </a:r>
            <a:r>
              <a:rPr lang="ru-RU" sz="2400" dirty="0" smtClean="0"/>
              <a:t> система </a:t>
            </a:r>
            <a:r>
              <a:rPr lang="ru-RU" sz="2400" dirty="0" err="1" smtClean="0"/>
              <a:t>контрфорсів</a:t>
            </a:r>
            <a:r>
              <a:rPr lang="ru-RU" sz="2400" dirty="0" smtClean="0"/>
              <a:t> та </a:t>
            </a:r>
            <a:r>
              <a:rPr lang="ru-RU" sz="2400" dirty="0" err="1" smtClean="0"/>
              <a:t>аркбутанів</a:t>
            </a:r>
            <a:r>
              <a:rPr lang="ru-RU" sz="2400" dirty="0" smtClean="0"/>
              <a:t>.</a:t>
            </a:r>
            <a:endParaRPr lang="ru-RU" sz="2400" dirty="0"/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80928"/>
            <a:ext cx="4822195" cy="2977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547" y="2477858"/>
            <a:ext cx="3530079" cy="3584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6137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5243" y="548680"/>
            <a:ext cx="8229600" cy="1470493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err="1"/>
              <a:t>Всі</a:t>
            </a:r>
            <a:r>
              <a:rPr lang="ru-RU" sz="2400" dirty="0"/>
              <a:t> </a:t>
            </a:r>
            <a:r>
              <a:rPr lang="ru-RU" sz="2400" dirty="0" err="1"/>
              <a:t>елементи</a:t>
            </a:r>
            <a:r>
              <a:rPr lang="ru-RU" sz="2400" dirty="0"/>
              <a:t> стилю </a:t>
            </a:r>
            <a:r>
              <a:rPr lang="ru-RU" sz="2400" dirty="0" err="1"/>
              <a:t>підкреслюють</a:t>
            </a:r>
            <a:r>
              <a:rPr lang="ru-RU" sz="2400" dirty="0"/>
              <a:t> вертикаль.</a:t>
            </a:r>
            <a:r>
              <a:rPr lang="ru-RU" dirty="0"/>
              <a:t> </a:t>
            </a:r>
          </a:p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541589"/>
            <a:ext cx="3652044" cy="274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369" y="1268760"/>
            <a:ext cx="6262340" cy="1996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38053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14400"/>
          </a:xfrm>
        </p:spPr>
        <p:txBody>
          <a:bodyPr/>
          <a:lstStyle/>
          <a:p>
            <a:pPr algn="ctr"/>
            <a:r>
              <a:rPr lang="uk-UA" dirty="0" smtClean="0"/>
              <a:t>Готичне образотворче мистецтво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2023864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err="1"/>
              <a:t>Живопис</a:t>
            </a:r>
            <a:r>
              <a:rPr lang="ru-RU" sz="2400" dirty="0"/>
              <a:t> </a:t>
            </a:r>
            <a:r>
              <a:rPr lang="ru-RU" sz="2400" dirty="0" err="1"/>
              <a:t>готичного</a:t>
            </a:r>
            <a:r>
              <a:rPr lang="ru-RU" sz="2400" dirty="0"/>
              <a:t> стилю з </a:t>
            </a:r>
            <a:r>
              <a:rPr lang="ru-RU" sz="2400" dirty="0" err="1"/>
              <a:t>її</a:t>
            </a:r>
            <a:r>
              <a:rPr lang="ru-RU" sz="2400" dirty="0"/>
              <a:t> </a:t>
            </a:r>
            <a:r>
              <a:rPr lang="ru-RU" sz="2400" dirty="0" err="1"/>
              <a:t>монументальними</a:t>
            </a:r>
            <a:r>
              <a:rPr lang="ru-RU" sz="2400" dirty="0"/>
              <a:t> </a:t>
            </a:r>
            <a:r>
              <a:rPr lang="ru-RU" sz="2400" dirty="0" err="1"/>
              <a:t>особливостями</a:t>
            </a:r>
            <a:r>
              <a:rPr lang="ru-RU" sz="2400" dirty="0"/>
              <a:t> представлена </a:t>
            </a:r>
            <a:r>
              <a:rPr lang="ru-RU" sz="2400" dirty="0" err="1"/>
              <a:t>вітражем</a:t>
            </a:r>
            <a:endParaRPr lang="ru-RU" sz="2400" dirty="0"/>
          </a:p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76872"/>
            <a:ext cx="2438400" cy="325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77787"/>
            <a:ext cx="3302936" cy="2482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277787"/>
            <a:ext cx="2520501" cy="3575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7801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/>
              <a:t>Для </a:t>
            </a:r>
            <a:r>
              <a:rPr lang="ru-RU" sz="2700" dirty="0" err="1"/>
              <a:t>зображень</a:t>
            </a:r>
            <a:r>
              <a:rPr lang="ru-RU" sz="2700" dirty="0"/>
              <a:t> </a:t>
            </a:r>
            <a:r>
              <a:rPr lang="ru-RU" sz="2700" dirty="0" err="1"/>
              <a:t>використовується</a:t>
            </a:r>
            <a:r>
              <a:rPr lang="ru-RU" sz="2700" dirty="0"/>
              <a:t> образ </a:t>
            </a:r>
            <a:r>
              <a:rPr lang="ru-RU" sz="2700" dirty="0" err="1"/>
              <a:t>людини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20054"/>
            <a:ext cx="3112481" cy="414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3222823" cy="4240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88895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86687"/>
            <a:ext cx="8229600" cy="4144963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err="1" smtClean="0"/>
              <a:t>Обов:язкова</a:t>
            </a:r>
            <a:r>
              <a:rPr lang="ru-RU" sz="2400" dirty="0" smtClean="0"/>
              <a:t>  </a:t>
            </a:r>
            <a:r>
              <a:rPr lang="ru-RU" sz="2400" dirty="0" err="1" smtClean="0"/>
              <a:t>присутність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рози</a:t>
            </a:r>
            <a:r>
              <a:rPr lang="ru-RU" sz="2400" dirty="0" smtClean="0"/>
              <a:t>. Роза </a:t>
            </a:r>
            <a:r>
              <a:rPr lang="ru-RU" sz="2400" dirty="0"/>
              <a:t>- </a:t>
            </a:r>
            <a:r>
              <a:rPr lang="ru-RU" sz="2400" dirty="0" err="1"/>
              <a:t>кругле</a:t>
            </a:r>
            <a:r>
              <a:rPr lang="ru-RU" sz="2400" dirty="0"/>
              <a:t> </a:t>
            </a:r>
            <a:r>
              <a:rPr lang="ru-RU" sz="2400" dirty="0" err="1"/>
              <a:t>вікно</a:t>
            </a:r>
            <a:r>
              <a:rPr lang="ru-RU" sz="2400" dirty="0"/>
              <a:t> в </a:t>
            </a:r>
            <a:r>
              <a:rPr lang="ru-RU" sz="2400" dirty="0" err="1"/>
              <a:t>готичних</a:t>
            </a:r>
            <a:r>
              <a:rPr lang="ru-RU" sz="2400" dirty="0"/>
              <a:t> </a:t>
            </a:r>
            <a:r>
              <a:rPr lang="ru-RU" sz="2400" dirty="0" err="1" smtClean="0"/>
              <a:t>спорудах</a:t>
            </a:r>
            <a:r>
              <a:rPr lang="ru-RU" sz="2400" dirty="0" smtClean="0"/>
              <a:t>.</a:t>
            </a:r>
            <a:endParaRPr lang="ru-RU" sz="2400" dirty="0"/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3069628" cy="3845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37" y="1997793"/>
            <a:ext cx="4524800" cy="3395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3175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 </a:t>
            </a:r>
            <a:r>
              <a:rPr lang="ru-RU" sz="2400" dirty="0" err="1" smtClean="0"/>
              <a:t>Важливим</a:t>
            </a:r>
            <a:r>
              <a:rPr lang="ru-RU" sz="2400" dirty="0" smtClean="0"/>
              <a:t> </a:t>
            </a:r>
            <a:r>
              <a:rPr lang="ru-RU" sz="2400" dirty="0" err="1"/>
              <a:t>елементом</a:t>
            </a:r>
            <a:r>
              <a:rPr lang="ru-RU" sz="2400" dirty="0"/>
              <a:t> </a:t>
            </a:r>
            <a:r>
              <a:rPr lang="ru-RU" sz="2400" dirty="0" err="1"/>
              <a:t>Готичного</a:t>
            </a:r>
            <a:r>
              <a:rPr lang="ru-RU" sz="2400" dirty="0"/>
              <a:t> стилю є скульптура, яка </a:t>
            </a:r>
            <a:r>
              <a:rPr lang="ru-RU" sz="2400" dirty="0" err="1"/>
              <a:t>ніби</a:t>
            </a:r>
            <a:r>
              <a:rPr lang="ru-RU" sz="2400" dirty="0"/>
              <a:t> </a:t>
            </a:r>
            <a:r>
              <a:rPr lang="ru-RU" sz="2400" dirty="0" err="1"/>
              <a:t>сповнює</a:t>
            </a:r>
            <a:r>
              <a:rPr lang="ru-RU" sz="2400" dirty="0"/>
              <a:t> </a:t>
            </a:r>
            <a:r>
              <a:rPr lang="ru-RU" sz="2400" dirty="0" err="1"/>
              <a:t>споруду</a:t>
            </a:r>
            <a:r>
              <a:rPr lang="ru-RU" sz="2400" dirty="0"/>
              <a:t> </a:t>
            </a:r>
            <a:r>
              <a:rPr lang="ru-RU" sz="2400" dirty="0" err="1"/>
              <a:t>рухом</a:t>
            </a:r>
            <a:r>
              <a:rPr lang="ru-RU" sz="2400" dirty="0"/>
              <a:t>. У </a:t>
            </a:r>
            <a:r>
              <a:rPr lang="ru-RU" sz="2400" dirty="0" err="1"/>
              <a:t>готичному</a:t>
            </a:r>
            <a:r>
              <a:rPr lang="ru-RU" sz="2400" dirty="0"/>
              <a:t> </a:t>
            </a:r>
            <a:r>
              <a:rPr lang="ru-RU" sz="2400" dirty="0" err="1"/>
              <a:t>храмі</a:t>
            </a:r>
            <a:r>
              <a:rPr lang="ru-RU" sz="2400" dirty="0"/>
              <a:t> скульптура </a:t>
            </a:r>
            <a:r>
              <a:rPr lang="ru-RU" sz="2400" dirty="0" err="1"/>
              <a:t>відігравала</a:t>
            </a:r>
            <a:r>
              <a:rPr lang="ru-RU" sz="2400" dirty="0"/>
              <a:t> роль, з одного боку, </a:t>
            </a:r>
            <a:r>
              <a:rPr lang="ru-RU" sz="2400" dirty="0" err="1"/>
              <a:t>архітектурної</a:t>
            </a:r>
            <a:r>
              <a:rPr lang="ru-RU" sz="2400" dirty="0"/>
              <a:t> </a:t>
            </a:r>
            <a:r>
              <a:rPr lang="ru-RU" sz="2400" dirty="0" err="1"/>
              <a:t>прикраси</a:t>
            </a:r>
            <a:r>
              <a:rPr lang="ru-RU" sz="2400" dirty="0"/>
              <a:t>, а з </a:t>
            </a:r>
            <a:r>
              <a:rPr lang="ru-RU" sz="2400" dirty="0" err="1"/>
              <a:t>іншого</a:t>
            </a:r>
            <a:r>
              <a:rPr lang="ru-RU" sz="2400" dirty="0"/>
              <a:t> — </a:t>
            </a:r>
            <a:r>
              <a:rPr lang="ru-RU" sz="2400" dirty="0" err="1"/>
              <a:t>енциклопедії</a:t>
            </a:r>
            <a:r>
              <a:rPr lang="ru-RU" sz="2400" dirty="0"/>
              <a:t> </a:t>
            </a:r>
            <a:r>
              <a:rPr lang="ru-RU" sz="2400" dirty="0" err="1"/>
              <a:t>знань</a:t>
            </a:r>
            <a:r>
              <a:rPr lang="ru-RU" sz="2400" dirty="0"/>
              <a:t> та </a:t>
            </a:r>
            <a:r>
              <a:rPr lang="ru-RU" sz="2400" dirty="0" err="1"/>
              <a:t>уявлень</a:t>
            </a:r>
            <a:r>
              <a:rPr lang="ru-RU" sz="2400" dirty="0"/>
              <a:t> про </a:t>
            </a:r>
            <a:r>
              <a:rPr lang="ru-RU" sz="2400" dirty="0" err="1"/>
              <a:t>світ</a:t>
            </a:r>
            <a:r>
              <a:rPr lang="ru-RU" sz="2400" dirty="0"/>
              <a:t> </a:t>
            </a:r>
            <a:r>
              <a:rPr lang="ru-RU" sz="2400" dirty="0" err="1"/>
              <a:t>середньовічної</a:t>
            </a:r>
            <a:r>
              <a:rPr lang="ru-RU" sz="2400" dirty="0"/>
              <a:t> </a:t>
            </a:r>
            <a:r>
              <a:rPr lang="ru-RU" sz="2400" dirty="0" err="1"/>
              <a:t>людини</a:t>
            </a:r>
            <a:r>
              <a:rPr lang="ru-RU" sz="2400" dirty="0"/>
              <a:t>. </a:t>
            </a:r>
            <a:r>
              <a:rPr lang="ru-RU" sz="2400" dirty="0" err="1"/>
              <a:t>Поряд</a:t>
            </a:r>
            <a:r>
              <a:rPr lang="ru-RU" sz="2400" dirty="0"/>
              <a:t> </a:t>
            </a:r>
            <a:r>
              <a:rPr lang="ru-RU" sz="2400" dirty="0" err="1"/>
              <a:t>зі</a:t>
            </a:r>
            <a:r>
              <a:rPr lang="ru-RU" sz="2400" dirty="0"/>
              <a:t> скульптурами </a:t>
            </a:r>
            <a:r>
              <a:rPr lang="ru-RU" sz="2400" dirty="0" err="1"/>
              <a:t>святих</a:t>
            </a:r>
            <a:r>
              <a:rPr lang="ru-RU" sz="2400" dirty="0"/>
              <a:t>, </a:t>
            </a:r>
            <a:r>
              <a:rPr lang="ru-RU" sz="2400" dirty="0" err="1"/>
              <a:t>ангелів</a:t>
            </a:r>
            <a:r>
              <a:rPr lang="ru-RU" sz="2400" dirty="0"/>
              <a:t>, </a:t>
            </a:r>
            <a:r>
              <a:rPr lang="ru-RU" sz="2400" dirty="0" err="1"/>
              <a:t>Ісуса</a:t>
            </a:r>
            <a:r>
              <a:rPr lang="ru-RU" sz="2400" dirty="0"/>
              <a:t> Христа, </a:t>
            </a:r>
            <a:r>
              <a:rPr lang="ru-RU" sz="2400" dirty="0" err="1"/>
              <a:t>Діви</a:t>
            </a:r>
            <a:r>
              <a:rPr lang="ru-RU" sz="2400" dirty="0"/>
              <a:t> </a:t>
            </a:r>
            <a:r>
              <a:rPr lang="ru-RU" sz="2400" dirty="0" err="1"/>
              <a:t>Марії</a:t>
            </a:r>
            <a:r>
              <a:rPr lang="ru-RU" sz="2400" dirty="0"/>
              <a:t>, </a:t>
            </a:r>
            <a:r>
              <a:rPr lang="ru-RU" sz="2400" dirty="0" err="1"/>
              <a:t>демонів</a:t>
            </a:r>
            <a:r>
              <a:rPr lang="ru-RU" sz="2400" dirty="0"/>
              <a:t> </a:t>
            </a:r>
            <a:r>
              <a:rPr lang="ru-RU" sz="2400" dirty="0" err="1"/>
              <a:t>з'явилися</a:t>
            </a:r>
            <a:r>
              <a:rPr lang="ru-RU" sz="2400" dirty="0"/>
              <a:t> </a:t>
            </a:r>
            <a:r>
              <a:rPr lang="ru-RU" sz="2400" dirty="0" err="1"/>
              <a:t>скульптури</a:t>
            </a:r>
            <a:r>
              <a:rPr lang="ru-RU" sz="2400" dirty="0"/>
              <a:t> </a:t>
            </a:r>
            <a:r>
              <a:rPr lang="ru-RU" sz="2400" dirty="0" err="1"/>
              <a:t>звичайних</a:t>
            </a:r>
            <a:r>
              <a:rPr lang="ru-RU" sz="2400" dirty="0"/>
              <a:t> людей. </a:t>
            </a:r>
            <a:r>
              <a:rPr lang="ru-RU" sz="2400" dirty="0" err="1"/>
              <a:t>Окрім</a:t>
            </a:r>
            <a:r>
              <a:rPr lang="ru-RU" sz="2400" dirty="0"/>
              <a:t> того, </a:t>
            </a:r>
            <a:r>
              <a:rPr lang="ru-RU" sz="2400" dirty="0" err="1"/>
              <a:t>усі</a:t>
            </a:r>
            <a:r>
              <a:rPr lang="ru-RU" sz="2400" dirty="0"/>
              <a:t> </a:t>
            </a:r>
            <a:r>
              <a:rPr lang="ru-RU" sz="2400" dirty="0" err="1"/>
              <a:t>скульптури</a:t>
            </a:r>
            <a:r>
              <a:rPr lang="ru-RU" sz="2400" dirty="0"/>
              <a:t> </a:t>
            </a:r>
            <a:r>
              <a:rPr lang="ru-RU" sz="2400" dirty="0" err="1"/>
              <a:t>набули</a:t>
            </a:r>
            <a:r>
              <a:rPr lang="ru-RU" sz="2400" dirty="0"/>
              <a:t> </a:t>
            </a:r>
            <a:r>
              <a:rPr lang="ru-RU" sz="2400" dirty="0" err="1"/>
              <a:t>людських</a:t>
            </a:r>
            <a:r>
              <a:rPr lang="ru-RU" sz="2400" dirty="0"/>
              <a:t> рис і характеру. </a:t>
            </a:r>
          </a:p>
        </p:txBody>
      </p:sp>
      <p:pic>
        <p:nvPicPr>
          <p:cNvPr id="12290" name="Picture 2" descr="D:\презентации\06cdcf97fcd6c33e9e19a6d5cb78ac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18406"/>
            <a:ext cx="2313651" cy="32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D:\презентации\1408616760_portaly-shartrskogo-sobo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59746"/>
            <a:ext cx="3768998" cy="278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9930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914400"/>
          </a:xfrm>
        </p:spPr>
        <p:txBody>
          <a:bodyPr/>
          <a:lstStyle/>
          <a:p>
            <a:pPr algn="ctr"/>
            <a:r>
              <a:rPr lang="ru-RU" dirty="0"/>
              <a:t>Готика </a:t>
            </a:r>
            <a:r>
              <a:rPr lang="ru-RU" dirty="0" err="1"/>
              <a:t>України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82812"/>
            <a:ext cx="6624736" cy="50865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err="1" smtClean="0"/>
              <a:t>Розвиток</a:t>
            </a:r>
            <a:r>
              <a:rPr lang="ru-RU" sz="2400" dirty="0" smtClean="0"/>
              <a:t>  </a:t>
            </a:r>
            <a:r>
              <a:rPr lang="ru-RU" sz="2400" dirty="0" err="1" smtClean="0"/>
              <a:t>готичного</a:t>
            </a:r>
            <a:r>
              <a:rPr lang="ru-RU" sz="2400" dirty="0" smtClean="0"/>
              <a:t> стилю в </a:t>
            </a:r>
            <a:r>
              <a:rPr lang="ru-RU" sz="2400" dirty="0" err="1" smtClean="0"/>
              <a:t>Україні</a:t>
            </a:r>
            <a:r>
              <a:rPr lang="ru-RU" sz="2400" dirty="0" smtClean="0"/>
              <a:t> </a:t>
            </a:r>
            <a:r>
              <a:rPr lang="ru-RU" sz="2400" dirty="0" err="1" smtClean="0"/>
              <a:t>пов;язаний</a:t>
            </a:r>
            <a:r>
              <a:rPr lang="ru-RU" sz="2400" dirty="0" smtClean="0"/>
              <a:t> з </a:t>
            </a:r>
            <a:r>
              <a:rPr lang="ru-RU" sz="2400" dirty="0" err="1" smtClean="0"/>
              <a:t>прибуттям</a:t>
            </a:r>
            <a:r>
              <a:rPr lang="ru-RU" sz="2400" dirty="0" smtClean="0"/>
              <a:t> в </a:t>
            </a:r>
            <a:r>
              <a:rPr lang="ru-RU" sz="2400" dirty="0" err="1"/>
              <a:t>українські</a:t>
            </a:r>
            <a:r>
              <a:rPr lang="ru-RU" sz="2400" dirty="0"/>
              <a:t> </a:t>
            </a:r>
            <a:r>
              <a:rPr lang="ru-RU" sz="2400" dirty="0" err="1" smtClean="0"/>
              <a:t>міста</a:t>
            </a:r>
            <a:r>
              <a:rPr lang="ru-RU" sz="2400" dirty="0" smtClean="0"/>
              <a:t> </a:t>
            </a:r>
            <a:r>
              <a:rPr lang="ru-RU" sz="2400" dirty="0" err="1"/>
              <a:t>поселенців</a:t>
            </a:r>
            <a:r>
              <a:rPr lang="ru-RU" sz="2400" dirty="0"/>
              <a:t>, </a:t>
            </a:r>
            <a:r>
              <a:rPr lang="ru-RU" sz="2400" dirty="0" err="1"/>
              <a:t>переважно</a:t>
            </a:r>
            <a:r>
              <a:rPr lang="ru-RU" sz="2400" dirty="0"/>
              <a:t> </a:t>
            </a:r>
            <a:r>
              <a:rPr lang="ru-RU" sz="2400" dirty="0" err="1"/>
              <a:t>німців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принесли в </a:t>
            </a:r>
            <a:r>
              <a:rPr lang="ru-RU" sz="2400" dirty="0" err="1"/>
              <a:t>мистецтво</a:t>
            </a:r>
            <a:r>
              <a:rPr lang="ru-RU" sz="2400" dirty="0"/>
              <a:t>, а </a:t>
            </a:r>
            <a:r>
              <a:rPr lang="ru-RU" sz="2400" dirty="0" err="1"/>
              <a:t>зокрема</a:t>
            </a:r>
            <a:r>
              <a:rPr lang="ru-RU" sz="2400" dirty="0"/>
              <a:t> в </a:t>
            </a:r>
            <a:r>
              <a:rPr lang="ru-RU" sz="2400" dirty="0" err="1"/>
              <a:t>архітектуру</a:t>
            </a:r>
            <a:r>
              <a:rPr lang="ru-RU" sz="2400" dirty="0"/>
              <a:t>, </a:t>
            </a:r>
            <a:r>
              <a:rPr lang="ru-RU" sz="2400" dirty="0" err="1"/>
              <a:t>нові</a:t>
            </a:r>
            <a:r>
              <a:rPr lang="ru-RU" sz="2400" dirty="0"/>
              <a:t> </a:t>
            </a:r>
            <a:r>
              <a:rPr lang="ru-RU" sz="2400" dirty="0" err="1"/>
              <a:t>стильові</a:t>
            </a:r>
            <a:r>
              <a:rPr lang="ru-RU" sz="2400" dirty="0"/>
              <a:t> </a:t>
            </a:r>
            <a:r>
              <a:rPr lang="ru-RU" sz="2400" dirty="0" err="1"/>
              <a:t>форми</a:t>
            </a:r>
            <a:r>
              <a:rPr lang="ru-RU" sz="2400" dirty="0"/>
              <a:t>. </a:t>
            </a:r>
            <a:r>
              <a:rPr lang="ru-RU" sz="2400" dirty="0" err="1"/>
              <a:t>Вирішальну</a:t>
            </a:r>
            <a:r>
              <a:rPr lang="ru-RU" sz="2400" dirty="0"/>
              <a:t> роль у </a:t>
            </a:r>
            <a:r>
              <a:rPr lang="ru-RU" sz="2400" dirty="0" err="1"/>
              <a:t>формуванні</a:t>
            </a:r>
            <a:r>
              <a:rPr lang="ru-RU" sz="2400" dirty="0"/>
              <a:t> нового стилю </a:t>
            </a:r>
            <a:r>
              <a:rPr lang="ru-RU" sz="2400" dirty="0" err="1"/>
              <a:t>відіграв</a:t>
            </a:r>
            <a:r>
              <a:rPr lang="ru-RU" sz="2400" dirty="0"/>
              <a:t> </a:t>
            </a:r>
            <a:r>
              <a:rPr lang="ru-RU" sz="2400" dirty="0" err="1"/>
              <a:t>Львівський</a:t>
            </a:r>
            <a:r>
              <a:rPr lang="ru-RU" sz="2400" dirty="0"/>
              <a:t> </a:t>
            </a:r>
            <a:r>
              <a:rPr lang="ru-RU" sz="2400" dirty="0" err="1"/>
              <a:t>кафедральний</a:t>
            </a:r>
            <a:r>
              <a:rPr lang="ru-RU" sz="2400" dirty="0"/>
              <a:t> костел. </a:t>
            </a:r>
            <a:r>
              <a:rPr lang="ru-RU" sz="2400" dirty="0" err="1"/>
              <a:t>Його</a:t>
            </a:r>
            <a:r>
              <a:rPr lang="ru-RU" sz="2400" dirty="0"/>
              <a:t> заклали на початку 60-х </a:t>
            </a:r>
            <a:r>
              <a:rPr lang="ru-RU" sz="2400" dirty="0" err="1"/>
              <a:t>років</a:t>
            </a:r>
            <a:r>
              <a:rPr lang="ru-RU" sz="2400" dirty="0"/>
              <a:t> </a:t>
            </a:r>
            <a:r>
              <a:rPr lang="en-US" sz="2400" dirty="0"/>
              <a:t>XIV </a:t>
            </a:r>
            <a:r>
              <a:rPr lang="ru-RU" sz="2400" dirty="0" err="1"/>
              <a:t>століття</a:t>
            </a:r>
            <a:r>
              <a:rPr lang="ru-RU" sz="2400" dirty="0"/>
              <a:t>, а завершили в основному в 80-х роках </a:t>
            </a:r>
            <a:r>
              <a:rPr lang="ru-RU" sz="2400" dirty="0" err="1"/>
              <a:t>наступного</a:t>
            </a:r>
            <a:r>
              <a:rPr lang="ru-RU" sz="2400" dirty="0"/>
              <a:t>. </a:t>
            </a:r>
            <a:r>
              <a:rPr lang="ru-RU" sz="2400" dirty="0" err="1"/>
              <a:t>Серед</a:t>
            </a:r>
            <a:r>
              <a:rPr lang="ru-RU" sz="2400" dirty="0"/>
              <a:t> </a:t>
            </a:r>
            <a:r>
              <a:rPr lang="ru-RU" sz="2400" dirty="0" err="1"/>
              <a:t>будівничих</a:t>
            </a:r>
            <a:r>
              <a:rPr lang="ru-RU" sz="2400" dirty="0"/>
              <a:t> </a:t>
            </a:r>
            <a:r>
              <a:rPr lang="ru-RU" sz="2400" dirty="0" err="1"/>
              <a:t>цього</a:t>
            </a:r>
            <a:r>
              <a:rPr lang="ru-RU" sz="2400" dirty="0"/>
              <a:t> храму </a:t>
            </a:r>
            <a:r>
              <a:rPr lang="ru-RU" sz="2400" dirty="0" err="1"/>
              <a:t>відомі</a:t>
            </a:r>
            <a:r>
              <a:rPr lang="ru-RU" sz="2400" dirty="0"/>
              <a:t> </a:t>
            </a:r>
            <a:r>
              <a:rPr lang="ru-RU" sz="2400" dirty="0" err="1"/>
              <a:t>Нічко</a:t>
            </a:r>
            <a:r>
              <a:rPr lang="ru-RU" sz="2400" dirty="0"/>
              <a:t>, </a:t>
            </a:r>
            <a:r>
              <a:rPr lang="ru-RU" sz="2400" dirty="0" err="1"/>
              <a:t>Йоахім</a:t>
            </a:r>
            <a:r>
              <a:rPr lang="ru-RU" sz="2400" dirty="0"/>
              <a:t> Гром, </a:t>
            </a:r>
            <a:r>
              <a:rPr lang="ru-RU" sz="2400" dirty="0" err="1"/>
              <a:t>Амброзій</a:t>
            </a:r>
            <a:r>
              <a:rPr lang="ru-RU" sz="2400" dirty="0"/>
              <a:t> </a:t>
            </a:r>
            <a:r>
              <a:rPr lang="ru-RU" sz="2400" dirty="0" err="1"/>
              <a:t>Рабіш</a:t>
            </a:r>
            <a:r>
              <a:rPr lang="ru-RU" sz="2400" dirty="0"/>
              <a:t>; </a:t>
            </a:r>
            <a:r>
              <a:rPr lang="ru-RU" sz="2400" dirty="0" err="1"/>
              <a:t>Об'ємну</a:t>
            </a:r>
            <a:r>
              <a:rPr lang="ru-RU" sz="2400" dirty="0"/>
              <a:t> </a:t>
            </a:r>
            <a:r>
              <a:rPr lang="ru-RU" sz="2400" dirty="0" err="1"/>
              <a:t>композицію</a:t>
            </a:r>
            <a:r>
              <a:rPr lang="ru-RU" sz="2400" dirty="0"/>
              <a:t> костелу </a:t>
            </a:r>
            <a:r>
              <a:rPr lang="ru-RU" sz="2400" dirty="0" err="1"/>
              <a:t>витворено</a:t>
            </a:r>
            <a:r>
              <a:rPr lang="ru-RU" sz="2400" dirty="0"/>
              <a:t> </a:t>
            </a:r>
            <a:r>
              <a:rPr lang="ru-RU" sz="2400" dirty="0" err="1"/>
              <a:t>завдяки</a:t>
            </a:r>
            <a:r>
              <a:rPr lang="ru-RU" sz="2400" dirty="0"/>
              <a:t> </a:t>
            </a:r>
            <a:r>
              <a:rPr lang="ru-RU" sz="2400" dirty="0" err="1"/>
              <a:t>двом</a:t>
            </a:r>
            <a:r>
              <a:rPr lang="ru-RU" sz="2400" dirty="0"/>
              <a:t> </a:t>
            </a:r>
            <a:r>
              <a:rPr lang="ru-RU" sz="2400" dirty="0" err="1"/>
              <a:t>головним</a:t>
            </a:r>
            <a:r>
              <a:rPr lang="ru-RU" sz="2400" dirty="0"/>
              <a:t> </a:t>
            </a:r>
            <a:r>
              <a:rPr lang="ru-RU" sz="2400" dirty="0" err="1"/>
              <a:t>складовим</a:t>
            </a:r>
            <a:r>
              <a:rPr lang="ru-RU" sz="2400" dirty="0"/>
              <a:t>: </a:t>
            </a:r>
            <a:r>
              <a:rPr lang="ru-RU" sz="2400" dirty="0" err="1"/>
              <a:t>пресбітеріуму</a:t>
            </a:r>
            <a:r>
              <a:rPr lang="ru-RU" sz="2400" dirty="0"/>
              <a:t> (</a:t>
            </a:r>
            <a:r>
              <a:rPr lang="ru-RU" sz="2400" dirty="0" err="1"/>
              <a:t>вівтарній</a:t>
            </a:r>
            <a:r>
              <a:rPr lang="ru-RU" sz="2400" dirty="0"/>
              <a:t> </a:t>
            </a:r>
            <a:r>
              <a:rPr lang="ru-RU" sz="2400" dirty="0" err="1"/>
              <a:t>частині</a:t>
            </a:r>
            <a:r>
              <a:rPr lang="ru-RU" sz="2400" dirty="0"/>
              <a:t>) та корпусу </a:t>
            </a:r>
            <a:r>
              <a:rPr lang="ru-RU" sz="2400" dirty="0" err="1"/>
              <a:t>нав</a:t>
            </a:r>
            <a:r>
              <a:rPr lang="ru-RU" sz="2400" dirty="0"/>
              <a:t> (</a:t>
            </a:r>
            <a:r>
              <a:rPr lang="ru-RU" sz="2400" dirty="0" err="1"/>
              <a:t>власне</a:t>
            </a:r>
            <a:r>
              <a:rPr lang="ru-RU" sz="2400" dirty="0"/>
              <a:t> </a:t>
            </a:r>
            <a:r>
              <a:rPr lang="ru-RU" sz="2400" dirty="0" err="1"/>
              <a:t>молитовній</a:t>
            </a:r>
            <a:r>
              <a:rPr lang="ru-RU" sz="2400" dirty="0"/>
              <a:t> </a:t>
            </a:r>
            <a:r>
              <a:rPr lang="ru-RU" sz="2400" dirty="0" err="1"/>
              <a:t>залі</a:t>
            </a:r>
            <a:r>
              <a:rPr lang="ru-RU" sz="2400" dirty="0"/>
              <a:t>).</a:t>
            </a:r>
            <a:br>
              <a:rPr lang="ru-RU" sz="2400" dirty="0"/>
            </a:br>
            <a:r>
              <a:rPr lang="ru-RU" sz="2400" dirty="0" err="1"/>
              <a:t>Львівський</a:t>
            </a:r>
            <a:r>
              <a:rPr lang="ru-RU" sz="2400" dirty="0"/>
              <a:t> </a:t>
            </a:r>
            <a:r>
              <a:rPr lang="ru-RU" sz="2400" dirty="0" err="1"/>
              <a:t>катедральний</a:t>
            </a:r>
            <a:r>
              <a:rPr lang="ru-RU" sz="2400" dirty="0"/>
              <a:t> костел.</a:t>
            </a:r>
          </a:p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204864"/>
            <a:ext cx="2338134" cy="3120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6257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11487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ru-RU" sz="2400" dirty="0" err="1"/>
              <a:t>Церква</a:t>
            </a:r>
            <a:r>
              <a:rPr lang="ru-RU" sz="2400" dirty="0"/>
              <a:t> </a:t>
            </a:r>
            <a:r>
              <a:rPr lang="ru-RU" sz="2400" dirty="0" err="1"/>
              <a:t>Святої</a:t>
            </a:r>
            <a:r>
              <a:rPr lang="ru-RU" sz="2400" dirty="0"/>
              <a:t> </a:t>
            </a:r>
            <a:r>
              <a:rPr lang="ru-RU" sz="2400" dirty="0" err="1"/>
              <a:t>Єлизавети</a:t>
            </a:r>
            <a:r>
              <a:rPr lang="ru-RU" sz="2400" dirty="0"/>
              <a:t> в </a:t>
            </a:r>
            <a:r>
              <a:rPr lang="ru-RU" sz="2400" dirty="0" err="1"/>
              <a:t>Хусті</a:t>
            </a:r>
            <a:r>
              <a:rPr lang="ru-RU" sz="2400" dirty="0"/>
              <a:t> на </a:t>
            </a:r>
            <a:r>
              <a:rPr lang="ru-RU" sz="2400" dirty="0" err="1"/>
              <a:t>Закарпатті</a:t>
            </a:r>
            <a:r>
              <a:rPr lang="ru-RU" sz="2400" dirty="0"/>
              <a:t> - одна з </a:t>
            </a:r>
            <a:r>
              <a:rPr lang="ru-RU" sz="2400" dirty="0" err="1"/>
              <a:t>найхарактерніших</a:t>
            </a:r>
            <a:r>
              <a:rPr lang="ru-RU" sz="2400" dirty="0"/>
              <a:t> </a:t>
            </a:r>
            <a:r>
              <a:rPr lang="ru-RU" sz="2400" dirty="0" err="1"/>
              <a:t>пам'яток</a:t>
            </a:r>
            <a:r>
              <a:rPr lang="ru-RU" sz="2400" dirty="0"/>
              <a:t> готики на </a:t>
            </a:r>
            <a:r>
              <a:rPr lang="ru-RU" sz="2400" dirty="0" err="1"/>
              <a:t>українських</a:t>
            </a:r>
            <a:r>
              <a:rPr lang="ru-RU" sz="2400" dirty="0"/>
              <a:t> </a:t>
            </a:r>
            <a:r>
              <a:rPr lang="ru-RU" sz="2400" dirty="0" err="1"/>
              <a:t>теренах</a:t>
            </a:r>
            <a:r>
              <a:rPr lang="ru-RU" sz="2400" dirty="0"/>
              <a:t>, </a:t>
            </a:r>
            <a:r>
              <a:rPr lang="ru-RU" sz="2400" dirty="0" err="1"/>
              <a:t>нині</a:t>
            </a:r>
            <a:r>
              <a:rPr lang="ru-RU" sz="2400" dirty="0"/>
              <a:t> </a:t>
            </a:r>
            <a:r>
              <a:rPr lang="ru-RU" sz="2400" dirty="0" err="1"/>
              <a:t>Хустська</a:t>
            </a:r>
            <a:r>
              <a:rPr lang="ru-RU" sz="2400" dirty="0"/>
              <a:t> </a:t>
            </a:r>
            <a:r>
              <a:rPr lang="ru-RU" sz="2400" dirty="0" err="1"/>
              <a:t>Реформатська</a:t>
            </a:r>
            <a:r>
              <a:rPr lang="ru-RU" sz="2400" dirty="0"/>
              <a:t> </a:t>
            </a:r>
            <a:r>
              <a:rPr lang="ru-RU" sz="2400" dirty="0" err="1"/>
              <a:t>церква</a:t>
            </a:r>
            <a:endParaRPr lang="ru-RU" sz="2400" dirty="0"/>
          </a:p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204864"/>
            <a:ext cx="5086562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45632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2577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953" y="332656"/>
            <a:ext cx="8229600" cy="914400"/>
          </a:xfrm>
        </p:spPr>
        <p:txBody>
          <a:bodyPr/>
          <a:lstStyle/>
          <a:p>
            <a:pPr algn="ctr"/>
            <a:r>
              <a:rPr lang="uk-UA" dirty="0" smtClean="0"/>
              <a:t>Видатні готичні споруди</a:t>
            </a:r>
            <a:endParaRPr lang="ru-RU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44" y="1332608"/>
            <a:ext cx="2978696" cy="3971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5445224"/>
            <a:ext cx="32941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Собор в </a:t>
            </a:r>
            <a:r>
              <a:rPr lang="ru-RU" sz="2000" dirty="0" err="1" smtClean="0"/>
              <a:t>Реймсі</a:t>
            </a:r>
            <a:endParaRPr lang="ru-RU" sz="2000" dirty="0" smtClean="0"/>
          </a:p>
          <a:p>
            <a:pPr algn="ctr"/>
            <a:r>
              <a:rPr lang="ru-RU" sz="2000" dirty="0" smtClean="0"/>
              <a:t> (1211-1311), </a:t>
            </a:r>
            <a:r>
              <a:rPr lang="ru-RU" sz="2000" dirty="0" err="1" smtClean="0"/>
              <a:t>Франція</a:t>
            </a:r>
            <a:endParaRPr lang="ru-RU" sz="2000" dirty="0" smtClean="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1252441"/>
            <a:ext cx="2736305" cy="3873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247280" y="5399057"/>
            <a:ext cx="32842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/>
              <a:t>Собор </a:t>
            </a:r>
            <a:r>
              <a:rPr lang="ru-RU" sz="2000" dirty="0" err="1" smtClean="0"/>
              <a:t>Паризької</a:t>
            </a:r>
            <a:r>
              <a:rPr lang="ru-RU" sz="2000" dirty="0" smtClean="0"/>
              <a:t> </a:t>
            </a:r>
            <a:r>
              <a:rPr lang="ru-RU" sz="2000" dirty="0" err="1" smtClean="0"/>
              <a:t>Богоматері</a:t>
            </a:r>
            <a:endParaRPr lang="ru-RU" sz="2000" dirty="0" smtClean="0"/>
          </a:p>
          <a:p>
            <a:pPr algn="ctr"/>
            <a:r>
              <a:rPr lang="uk-UA" sz="2000" dirty="0" smtClean="0"/>
              <a:t>Франція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903716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4462854" cy="364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87824" y="5711276"/>
            <a:ext cx="540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/>
              <a:t>Кельнський</a:t>
            </a:r>
            <a:r>
              <a:rPr lang="ru-RU" sz="2000" dirty="0" smtClean="0"/>
              <a:t> собор </a:t>
            </a:r>
            <a:r>
              <a:rPr lang="ru-RU" sz="2000" dirty="0" err="1" smtClean="0"/>
              <a:t>Німеччина</a:t>
            </a:r>
            <a:endParaRPr lang="ru-RU" sz="2000" dirty="0"/>
          </a:p>
        </p:txBody>
      </p:sp>
      <p:pic>
        <p:nvPicPr>
          <p:cNvPr id="16387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980728"/>
            <a:ext cx="4491991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63154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3527972" cy="457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1560" y="5565483"/>
            <a:ext cx="38068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 smtClean="0"/>
              <a:t>Вестмінстерське</a:t>
            </a:r>
            <a:r>
              <a:rPr lang="ru-RU" sz="2000" dirty="0" smtClean="0"/>
              <a:t> </a:t>
            </a:r>
            <a:r>
              <a:rPr lang="ru-RU" sz="2000" dirty="0" err="1" smtClean="0"/>
              <a:t>абатство</a:t>
            </a:r>
            <a:r>
              <a:rPr lang="ru-RU" sz="2000" dirty="0" smtClean="0"/>
              <a:t> </a:t>
            </a:r>
            <a:r>
              <a:rPr lang="ru-RU" sz="2000" dirty="0" err="1" smtClean="0"/>
              <a:t>Англія</a:t>
            </a:r>
            <a:endParaRPr lang="ru-RU" sz="2000" dirty="0"/>
          </a:p>
        </p:txBody>
      </p:sp>
      <p:pic>
        <p:nvPicPr>
          <p:cNvPr id="17411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768" y="620688"/>
            <a:ext cx="4429323" cy="3415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292080" y="4365104"/>
            <a:ext cx="28847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 smtClean="0"/>
              <a:t>Міланський</a:t>
            </a:r>
            <a:r>
              <a:rPr lang="ru-RU" sz="2000" dirty="0" smtClean="0"/>
              <a:t> собор </a:t>
            </a:r>
            <a:r>
              <a:rPr lang="ru-RU" sz="2000" dirty="0" err="1" smtClean="0"/>
              <a:t>Італія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257890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4" y="754712"/>
            <a:ext cx="4258816" cy="522737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err="1"/>
              <a:t>Готичний</a:t>
            </a:r>
            <a:r>
              <a:rPr lang="ru-RU" sz="2400" dirty="0"/>
              <a:t> стиль -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художній</a:t>
            </a:r>
            <a:r>
              <a:rPr lang="ru-RU" sz="2400" dirty="0"/>
              <a:t> стиль,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з'явився</a:t>
            </a:r>
            <a:r>
              <a:rPr lang="ru-RU" sz="2400" dirty="0"/>
              <a:t> </a:t>
            </a:r>
            <a:r>
              <a:rPr lang="ru-RU" sz="2400" dirty="0" err="1"/>
              <a:t>завершальним</a:t>
            </a:r>
            <a:r>
              <a:rPr lang="ru-RU" sz="2400" dirty="0"/>
              <a:t> </a:t>
            </a:r>
            <a:r>
              <a:rPr lang="ru-RU" sz="2400" dirty="0" err="1"/>
              <a:t>етапом</a:t>
            </a:r>
            <a:r>
              <a:rPr lang="ru-RU" sz="2400" dirty="0"/>
              <a:t> у </a:t>
            </a:r>
            <a:r>
              <a:rPr lang="ru-RU" sz="2400" dirty="0" err="1"/>
              <a:t>розвитку</a:t>
            </a:r>
            <a:r>
              <a:rPr lang="ru-RU" sz="2400" dirty="0"/>
              <a:t> </a:t>
            </a:r>
            <a:r>
              <a:rPr lang="ru-RU" sz="2400" dirty="0" err="1"/>
              <a:t>середніх</a:t>
            </a:r>
            <a:r>
              <a:rPr lang="ru-RU" sz="2400" dirty="0"/>
              <a:t> </a:t>
            </a:r>
            <a:r>
              <a:rPr lang="ru-RU" sz="2400" dirty="0" err="1"/>
              <a:t>століть</a:t>
            </a:r>
            <a:r>
              <a:rPr lang="ru-RU" sz="2400" dirty="0"/>
              <a:t> </a:t>
            </a:r>
            <a:r>
              <a:rPr lang="ru-RU" sz="2400" dirty="0" err="1"/>
              <a:t>мистецтва</a:t>
            </a:r>
            <a:r>
              <a:rPr lang="ru-RU" sz="2400" dirty="0"/>
              <a:t> </a:t>
            </a:r>
            <a:r>
              <a:rPr lang="ru-RU" sz="2400" dirty="0" err="1"/>
              <a:t>країн</a:t>
            </a:r>
            <a:r>
              <a:rPr lang="ru-RU" sz="2400" dirty="0"/>
              <a:t> </a:t>
            </a:r>
            <a:r>
              <a:rPr lang="ru-RU" sz="2400" dirty="0" err="1"/>
              <a:t>Західної</a:t>
            </a:r>
            <a:r>
              <a:rPr lang="ru-RU" sz="2400" dirty="0"/>
              <a:t>, </a:t>
            </a:r>
            <a:r>
              <a:rPr lang="ru-RU" sz="2400" dirty="0" err="1"/>
              <a:t>Центральної</a:t>
            </a:r>
            <a:r>
              <a:rPr lang="ru-RU" sz="2400" dirty="0"/>
              <a:t> та </a:t>
            </a:r>
            <a:r>
              <a:rPr lang="ru-RU" sz="2400" dirty="0" err="1"/>
              <a:t>частково</a:t>
            </a:r>
            <a:r>
              <a:rPr lang="ru-RU" sz="2400" dirty="0"/>
              <a:t> </a:t>
            </a:r>
            <a:r>
              <a:rPr lang="ru-RU" sz="2400" dirty="0" err="1"/>
              <a:t>Східної</a:t>
            </a:r>
            <a:r>
              <a:rPr lang="ru-RU" sz="2400" dirty="0"/>
              <a:t> </a:t>
            </a:r>
            <a:r>
              <a:rPr lang="ru-RU" sz="2400" dirty="0" err="1"/>
              <a:t>Європи</a:t>
            </a:r>
            <a:r>
              <a:rPr lang="ru-RU" sz="2400" dirty="0"/>
              <a:t> (</a:t>
            </a:r>
            <a:r>
              <a:rPr lang="ru-RU" sz="2400" dirty="0" err="1"/>
              <a:t>між</a:t>
            </a:r>
            <a:r>
              <a:rPr lang="ru-RU" sz="2400" dirty="0"/>
              <a:t> серединою 12 і 16 </a:t>
            </a:r>
            <a:r>
              <a:rPr lang="ru-RU" sz="2400" dirty="0" err="1"/>
              <a:t>століть</a:t>
            </a:r>
            <a:r>
              <a:rPr lang="ru-RU" sz="2400" dirty="0"/>
              <a:t>).</a:t>
            </a:r>
          </a:p>
          <a:p>
            <a:pPr marL="0" indent="0" algn="just">
              <a:buNone/>
            </a:pPr>
            <a:r>
              <a:rPr lang="ru-RU" sz="2400" dirty="0"/>
              <a:t>Готика –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поєднання</a:t>
            </a:r>
            <a:r>
              <a:rPr lang="ru-RU" sz="2400" dirty="0"/>
              <a:t> </a:t>
            </a:r>
            <a:r>
              <a:rPr lang="ru-RU" sz="2400" dirty="0" err="1"/>
              <a:t>величі</a:t>
            </a:r>
            <a:r>
              <a:rPr lang="ru-RU" sz="2400" dirty="0"/>
              <a:t> й </a:t>
            </a:r>
            <a:r>
              <a:rPr lang="ru-RU" sz="2400" dirty="0" err="1" smtClean="0"/>
              <a:t>простоти.Готика</a:t>
            </a:r>
            <a:r>
              <a:rPr lang="ru-RU" sz="2400" dirty="0" smtClean="0"/>
              <a:t> </a:t>
            </a:r>
            <a:r>
              <a:rPr lang="ru-RU" sz="2400" dirty="0" err="1"/>
              <a:t>надала</a:t>
            </a:r>
            <a:r>
              <a:rPr lang="ru-RU" sz="2400" dirty="0"/>
              <a:t> </a:t>
            </a:r>
            <a:r>
              <a:rPr lang="ru-RU" sz="2400" dirty="0" err="1"/>
              <a:t>новий</a:t>
            </a:r>
            <a:r>
              <a:rPr lang="ru-RU" sz="2400" dirty="0"/>
              <a:t> </a:t>
            </a:r>
            <a:r>
              <a:rPr lang="ru-RU" sz="2400" dirty="0" err="1"/>
              <a:t>вигляд</a:t>
            </a:r>
            <a:r>
              <a:rPr lang="ru-RU" sz="2400" dirty="0"/>
              <a:t> </a:t>
            </a:r>
            <a:r>
              <a:rPr lang="ru-RU" sz="2400" dirty="0" err="1"/>
              <a:t>середньовічній</a:t>
            </a:r>
            <a:r>
              <a:rPr lang="ru-RU" sz="2400" dirty="0"/>
              <a:t> </a:t>
            </a:r>
            <a:r>
              <a:rPr lang="ru-RU" sz="2400" dirty="0" err="1"/>
              <a:t>Європі</a:t>
            </a:r>
            <a:r>
              <a:rPr lang="ru-RU" sz="2400" dirty="0"/>
              <a:t>. </a:t>
            </a:r>
            <a:r>
              <a:rPr lang="ru-RU" sz="2400" dirty="0" err="1"/>
              <a:t>Її</a:t>
            </a:r>
            <a:r>
              <a:rPr lang="ru-RU" sz="2400" dirty="0"/>
              <a:t> </a:t>
            </a:r>
            <a:r>
              <a:rPr lang="ru-RU" sz="2400" dirty="0" err="1"/>
              <a:t>впливу</a:t>
            </a:r>
            <a:r>
              <a:rPr lang="ru-RU" sz="2400" dirty="0"/>
              <a:t> </a:t>
            </a:r>
            <a:r>
              <a:rPr lang="ru-RU" sz="2400" dirty="0" err="1"/>
              <a:t>піддалася</a:t>
            </a:r>
            <a:r>
              <a:rPr lang="ru-RU" sz="2400" dirty="0"/>
              <a:t> не </a:t>
            </a:r>
            <a:r>
              <a:rPr lang="ru-RU" sz="2400" dirty="0" err="1"/>
              <a:t>тільки</a:t>
            </a:r>
            <a:r>
              <a:rPr lang="ru-RU" sz="2400" dirty="0"/>
              <a:t> </a:t>
            </a:r>
            <a:r>
              <a:rPr lang="ru-RU" sz="2400" dirty="0" err="1"/>
              <a:t>архітектура</a:t>
            </a:r>
            <a:r>
              <a:rPr lang="ru-RU" sz="2400" dirty="0"/>
              <a:t>, а й </a:t>
            </a:r>
            <a:r>
              <a:rPr lang="ru-RU" sz="2400" dirty="0" err="1"/>
              <a:t>живопис</a:t>
            </a:r>
            <a:r>
              <a:rPr lang="ru-RU" sz="2400" dirty="0"/>
              <a:t>, декоративно-</a:t>
            </a:r>
            <a:r>
              <a:rPr lang="ru-RU" sz="2400" dirty="0" err="1"/>
              <a:t>прикладне</a:t>
            </a:r>
            <a:r>
              <a:rPr lang="ru-RU" sz="2400" dirty="0"/>
              <a:t> </a:t>
            </a:r>
            <a:r>
              <a:rPr lang="ru-RU" sz="2400" dirty="0" err="1"/>
              <a:t>мистецтво</a:t>
            </a:r>
            <a:r>
              <a:rPr lang="ru-RU" sz="2400" dirty="0"/>
              <a:t>, </a:t>
            </a:r>
            <a:r>
              <a:rPr lang="ru-RU" sz="2400" dirty="0" err="1"/>
              <a:t>одяг</a:t>
            </a:r>
            <a:r>
              <a:rPr lang="ru-RU" sz="2400" dirty="0"/>
              <a:t>.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37927"/>
            <a:ext cx="3889375" cy="504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8913263"/>
      </p:ext>
    </p:extLst>
  </p:cSld>
  <p:clrMapOvr>
    <a:masterClrMapping/>
  </p:clrMapOvr>
</p:sld>
</file>

<file path=ppt/theme/theme1.xml><?xml version="1.0" encoding="utf-8"?>
<a:theme xmlns:a="http://schemas.openxmlformats.org/drawingml/2006/main" name="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TM01859866[[fn=Макрос]]</Template>
  <TotalTime>123</TotalTime>
  <Words>370</Words>
  <Application>Microsoft Office PowerPoint</Application>
  <PresentationFormat>Экран (4:3)</PresentationFormat>
  <Paragraphs>29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Macro</vt:lpstr>
      <vt:lpstr>Готичне мистецтво</vt:lpstr>
      <vt:lpstr>Презентация PowerPoint</vt:lpstr>
      <vt:lpstr>Презентация PowerPoint</vt:lpstr>
      <vt:lpstr>Презентация PowerPoint</vt:lpstr>
      <vt:lpstr>Презентация PowerPoint</vt:lpstr>
      <vt:lpstr>Особливості архітектурного стилю</vt:lpstr>
      <vt:lpstr>Презентация PowerPoint</vt:lpstr>
      <vt:lpstr>Презентация PowerPoint</vt:lpstr>
      <vt:lpstr>Готичне образотворче мистецтво</vt:lpstr>
      <vt:lpstr>Для зображень використовується образ людини </vt:lpstr>
      <vt:lpstr>Презентация PowerPoint</vt:lpstr>
      <vt:lpstr>Презентация PowerPoint</vt:lpstr>
      <vt:lpstr>Готика України</vt:lpstr>
      <vt:lpstr>Презентация PowerPoint</vt:lpstr>
      <vt:lpstr>Презентация PowerPoint</vt:lpstr>
      <vt:lpstr>Видатні готичні споруди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Готичне мистецтво</dc:title>
  <dc:creator>Пользователь</dc:creator>
  <cp:lastModifiedBy>Пользователь</cp:lastModifiedBy>
  <cp:revision>9</cp:revision>
  <dcterms:created xsi:type="dcterms:W3CDTF">2020-05-06T07:27:54Z</dcterms:created>
  <dcterms:modified xsi:type="dcterms:W3CDTF">2020-05-06T09:31:06Z</dcterms:modified>
</cp:coreProperties>
</file>