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1"/>
  </p:notesMasterIdLst>
  <p:sldIdLst>
    <p:sldId id="271" r:id="rId2"/>
    <p:sldId id="257" r:id="rId3"/>
    <p:sldId id="264" r:id="rId4"/>
    <p:sldId id="265" r:id="rId5"/>
    <p:sldId id="274" r:id="rId6"/>
    <p:sldId id="275" r:id="rId7"/>
    <p:sldId id="259" r:id="rId8"/>
    <p:sldId id="278" r:id="rId9"/>
    <p:sldId id="277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1136BB-690F-489C-A1B8-629FDD898400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860743-4A1C-4286-B07C-634A1FAAE95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7520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60743-4A1C-4286-B07C-634A1FAAE95D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463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60743-4A1C-4286-B07C-634A1FAAE95D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463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82C1EC6-5795-4CE1-8A6C-8324E203878C}" type="datetimeFigureOut">
              <a:rPr lang="uk-UA" smtClean="0"/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02B11B1-8183-4504-B967-3A8077F81276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Презентация\school-art-supplies-powerpoint-templat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8312" y="2895079"/>
            <a:ext cx="3883968" cy="1470025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 err="1" smtClean="0">
                <a:solidFill>
                  <a:srgbClr val="0070C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ookman Old Style" pitchFamily="18" charset="0"/>
                <a:ea typeface="Batang" pitchFamily="18" charset="-127"/>
                <a:cs typeface="Times New Roman" pitchFamily="18" charset="0"/>
              </a:rPr>
              <a:t>ПРОєКТ</a:t>
            </a:r>
            <a:r>
              <a:rPr lang="uk-UA" sz="54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ookman Old Style" pitchFamily="18" charset="0"/>
                <a:ea typeface="Batang" pitchFamily="18" charset="-127"/>
                <a:cs typeface="Times New Roman" pitchFamily="18" charset="0"/>
              </a:rPr>
              <a:t/>
            </a:r>
            <a:br>
              <a:rPr lang="uk-UA" sz="54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ookman Old Style" pitchFamily="18" charset="0"/>
                <a:ea typeface="Batang" pitchFamily="18" charset="-127"/>
                <a:cs typeface="Times New Roman" pitchFamily="18" charset="0"/>
              </a:rPr>
            </a:br>
            <a:r>
              <a:rPr lang="uk-UA" sz="5400" b="1" dirty="0" smtClean="0">
                <a:ln>
                  <a:solidFill>
                    <a:srgbClr val="C00000"/>
                  </a:solidFill>
                </a:ln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ookman Old Style" pitchFamily="18" charset="0"/>
                <a:ea typeface="Batang" pitchFamily="18" charset="-127"/>
                <a:cs typeface="Times New Roman" pitchFamily="18" charset="0"/>
              </a:rPr>
              <a:t>ЛОГОТИП</a:t>
            </a:r>
            <a:r>
              <a:rPr lang="uk-UA" sz="54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ookman Old Style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uk-UA" sz="5400" b="1" dirty="0" smtClean="0">
                <a:ln>
                  <a:solidFill>
                    <a:srgbClr val="C00000"/>
                  </a:solidFill>
                </a:ln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ookman Old Style" pitchFamily="18" charset="0"/>
                <a:ea typeface="Batang" pitchFamily="18" charset="-127"/>
                <a:cs typeface="Times New Roman" pitchFamily="18" charset="0"/>
              </a:rPr>
              <a:t>ШКОЛИ</a:t>
            </a:r>
            <a:endParaRPr lang="uk-UA" sz="5400" b="1" dirty="0">
              <a:ln>
                <a:solidFill>
                  <a:srgbClr val="C00000"/>
                </a:solidFill>
              </a:ln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Bookman Old Style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869160"/>
            <a:ext cx="4248472" cy="1705744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ПІДГОТУВАЛА: Афоніна Л.В.</a:t>
            </a:r>
          </a:p>
          <a:p>
            <a:pPr algn="l">
              <a:spcBef>
                <a:spcPts val="0"/>
              </a:spcBef>
            </a:pP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uk-UA" sz="1500" b="1" spc="1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трудового </a:t>
            </a:r>
            <a:endParaRPr lang="uk-UA" sz="1500" b="1" spc="100" dirty="0" smtClean="0">
              <a:ln>
                <a:solidFill>
                  <a:schemeClr val="accent5">
                    <a:lumMod val="50000"/>
                  </a:schemeClr>
                </a:solidFill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ts val="0"/>
              </a:spcBef>
            </a:pP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навчання </a:t>
            </a:r>
            <a:r>
              <a:rPr lang="uk-UA" sz="1500" b="1" spc="1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та технологій, образотворчого </a:t>
            </a: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мистецтва </a:t>
            </a:r>
          </a:p>
          <a:p>
            <a:pPr algn="l">
              <a:spcBef>
                <a:spcPts val="0"/>
              </a:spcBef>
            </a:pP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ЗЗСО </a:t>
            </a:r>
            <a:r>
              <a:rPr lang="uk-UA" sz="1500" b="1" spc="1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І-ІІІ ступенів №3 </a:t>
            </a: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«СШ»</a:t>
            </a:r>
          </a:p>
          <a:p>
            <a:pPr algn="l">
              <a:spcBef>
                <a:spcPts val="0"/>
              </a:spcBef>
            </a:pP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ВЦА </a:t>
            </a:r>
            <a:r>
              <a:rPr lang="uk-UA" sz="1500" b="1" spc="1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м. Торецьк </a:t>
            </a:r>
            <a:endParaRPr lang="uk-UA" sz="1500" b="1" spc="100" dirty="0" smtClean="0">
              <a:ln>
                <a:solidFill>
                  <a:schemeClr val="accent5">
                    <a:lumMod val="50000"/>
                  </a:schemeClr>
                </a:solidFill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ts val="0"/>
              </a:spcBef>
            </a:pPr>
            <a:r>
              <a:rPr lang="uk-UA" sz="1500" b="1" spc="1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Донецької </a:t>
            </a:r>
            <a:r>
              <a:rPr lang="uk-UA" sz="1500" b="1" spc="1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latin typeface="Times New Roman" pitchFamily="18" charset="0"/>
                <a:cs typeface="Times New Roman" pitchFamily="18" charset="0"/>
              </a:rPr>
              <a:t>області</a:t>
            </a:r>
          </a:p>
        </p:txBody>
      </p:sp>
    </p:spTree>
    <p:extLst>
      <p:ext uri="{BB962C8B-B14F-4D97-AF65-F5344CB8AC3E}">
        <p14:creationId xmlns:p14="http://schemas.microsoft.com/office/powerpoint/2010/main" val="359211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3528" y="260648"/>
            <a:ext cx="8424936" cy="482453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</a:pPr>
            <a:r>
              <a:rPr lang="uk-UA" sz="2000" u="sng" dirty="0" smtClean="0">
                <a:solidFill>
                  <a:srgbClr val="0070C0"/>
                </a:solidFill>
              </a:rPr>
              <a:t>НАВЧАЛЬНІ ПРЕДМЕТИ: </a:t>
            </a:r>
            <a:r>
              <a:rPr lang="uk-UA" sz="2000" dirty="0" smtClean="0"/>
              <a:t>Образотворче мистецтво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</a:pPr>
            <a:r>
              <a:rPr lang="uk-UA" sz="2000" u="sng" dirty="0" smtClean="0">
                <a:solidFill>
                  <a:srgbClr val="0070C0"/>
                </a:solidFill>
              </a:rPr>
              <a:t>КЛАСИ:</a:t>
            </a:r>
            <a:r>
              <a:rPr lang="uk-UA" sz="2000" dirty="0" smtClean="0">
                <a:solidFill>
                  <a:srgbClr val="0070C0"/>
                </a:solidFill>
              </a:rPr>
              <a:t> </a:t>
            </a:r>
            <a:r>
              <a:rPr lang="uk-UA" sz="2000" dirty="0" smtClean="0"/>
              <a:t>5-11 (</a:t>
            </a:r>
            <a:r>
              <a:rPr lang="uk-UA" sz="2000" dirty="0"/>
              <a:t>творчі групи з кожного класу</a:t>
            </a:r>
            <a:r>
              <a:rPr lang="uk-UA" sz="2000" dirty="0" smtClean="0"/>
              <a:t>)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</a:pPr>
            <a:r>
              <a:rPr lang="uk-UA" sz="2000" u="sng" dirty="0" smtClean="0">
                <a:solidFill>
                  <a:srgbClr val="0070C0"/>
                </a:solidFill>
              </a:rPr>
              <a:t>ТИП </a:t>
            </a:r>
            <a:r>
              <a:rPr lang="uk-UA" sz="2000" u="sng" dirty="0" smtClean="0">
                <a:solidFill>
                  <a:srgbClr val="0070C0"/>
                </a:solidFill>
              </a:rPr>
              <a:t>ПРОЄКТУ</a:t>
            </a:r>
            <a:r>
              <a:rPr lang="uk-UA" sz="2000" u="sng" dirty="0" smtClean="0">
                <a:solidFill>
                  <a:srgbClr val="0070C0"/>
                </a:solidFill>
              </a:rPr>
              <a:t>: </a:t>
            </a:r>
            <a:r>
              <a:rPr lang="uk-UA" sz="2000" dirty="0" smtClean="0"/>
              <a:t>творчий </a:t>
            </a:r>
            <a:r>
              <a:rPr lang="uk-UA" sz="2000" dirty="0"/>
              <a:t>(</a:t>
            </a:r>
            <a:r>
              <a:rPr lang="uk-UA" sz="2000" dirty="0" smtClean="0"/>
              <a:t>навчально-практичний), позаурочний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000" u="sng" dirty="0" smtClean="0">
                <a:solidFill>
                  <a:srgbClr val="0070C0"/>
                </a:solidFill>
              </a:rPr>
              <a:t>АКТУАЛЬН</a:t>
            </a:r>
            <a:r>
              <a:rPr lang="uk-UA" sz="2000" u="sng" dirty="0" smtClean="0">
                <a:solidFill>
                  <a:srgbClr val="0070C0"/>
                </a:solidFill>
              </a:rPr>
              <a:t>ІСТЬ </a:t>
            </a:r>
            <a:r>
              <a:rPr lang="uk-UA" sz="2000" u="sng" dirty="0" smtClean="0">
                <a:solidFill>
                  <a:srgbClr val="0070C0"/>
                </a:solidFill>
              </a:rPr>
              <a:t>ПРОЄКТУ</a:t>
            </a:r>
            <a:r>
              <a:rPr lang="uk-UA" sz="2000" u="sng" dirty="0" smtClean="0">
                <a:solidFill>
                  <a:srgbClr val="0070C0"/>
                </a:solidFill>
              </a:rPr>
              <a:t>: 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</a:pPr>
            <a:r>
              <a:rPr lang="uk-UA" sz="2000" dirty="0" smtClean="0"/>
              <a:t>—</a:t>
            </a:r>
            <a:r>
              <a:rPr lang="uk-UA" sz="2000" b="0" dirty="0" smtClean="0"/>
              <a:t> </a:t>
            </a:r>
            <a:r>
              <a:rPr lang="uk-UA" sz="2000" dirty="0" smtClean="0"/>
              <a:t>під час реалізації </a:t>
            </a:r>
            <a:r>
              <a:rPr lang="uk-UA" sz="2000" dirty="0" smtClean="0"/>
              <a:t>проєкту </a:t>
            </a:r>
            <a:r>
              <a:rPr lang="uk-UA" sz="2000" dirty="0" smtClean="0"/>
              <a:t>учні </a:t>
            </a:r>
            <a:r>
              <a:rPr lang="uk-UA" sz="2000" dirty="0"/>
              <a:t>мають змогу поглибити знання з основ графічного дизайну, познайомитися із роботою художника-оформлювача та дизайнерів різних </a:t>
            </a:r>
            <a:r>
              <a:rPr lang="uk-UA" sz="2000" dirty="0" smtClean="0"/>
              <a:t>профілів;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</a:pPr>
            <a:r>
              <a:rPr lang="uk-UA" sz="2000" dirty="0" smtClean="0"/>
              <a:t>—</a:t>
            </a:r>
            <a:r>
              <a:rPr lang="uk-UA" sz="2000" b="0" dirty="0" smtClean="0"/>
              <a:t> </a:t>
            </a:r>
            <a:r>
              <a:rPr lang="uk-UA" sz="2000" dirty="0" smtClean="0"/>
              <a:t>процес </a:t>
            </a:r>
            <a:r>
              <a:rPr lang="uk-UA" sz="2000" dirty="0"/>
              <a:t>дослідження та розробки творчого продукту допоможе трансформувати мистецькі знання у досвід діяльності виконання практичних і творчих завдань, естетизації середовища, задоволення власних творчих потреб.</a:t>
            </a:r>
            <a:endParaRPr lang="uk-UA" sz="20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uk-UA" sz="2000" dirty="0" smtClean="0"/>
          </a:p>
          <a:p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35066670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4608512"/>
          </a:xfrm>
        </p:spPr>
        <p:txBody>
          <a:bodyPr>
            <a:noAutofit/>
          </a:bodyPr>
          <a:lstStyle/>
          <a:p>
            <a:r>
              <a:rPr lang="uk-UA" sz="2400" b="1" u="sng" dirty="0" smtClean="0">
                <a:solidFill>
                  <a:srgbClr val="0070C0"/>
                </a:solidFill>
              </a:rPr>
              <a:t>МЕТА ПРОЕКТУ: </a:t>
            </a:r>
            <a:r>
              <a:rPr lang="uk-UA" sz="2400" dirty="0" smtClean="0"/>
              <a:t>розробка </a:t>
            </a:r>
            <a:r>
              <a:rPr lang="uk-UA" sz="2400" dirty="0"/>
              <a:t>логотипу  школи для використання у роботі шкільної молодіжної організації «Лідер </a:t>
            </a:r>
            <a:r>
              <a:rPr lang="en-US" sz="2400" dirty="0"/>
              <a:t>LS</a:t>
            </a:r>
            <a:r>
              <a:rPr lang="uk-UA" sz="2400" dirty="0" smtClean="0"/>
              <a:t>».</a:t>
            </a:r>
          </a:p>
          <a:p>
            <a:pPr marL="0" indent="0">
              <a:buNone/>
            </a:pPr>
            <a:r>
              <a:rPr lang="uk-UA" sz="2400" b="1" u="sng" dirty="0" smtClean="0">
                <a:solidFill>
                  <a:srgbClr val="0070C0"/>
                </a:solidFill>
              </a:rPr>
              <a:t>ЗАВДАННЯ ПРОЕКТУ</a:t>
            </a:r>
            <a:r>
              <a:rPr lang="uk-UA" sz="2400" b="1" dirty="0" smtClean="0">
                <a:solidFill>
                  <a:srgbClr val="0070C0"/>
                </a:solidFill>
              </a:rPr>
              <a:t>:</a:t>
            </a:r>
          </a:p>
          <a:p>
            <a:pPr algn="just">
              <a:buFont typeface="Wingdings" pitchFamily="2" charset="2"/>
              <a:buChar char="Ø"/>
            </a:pPr>
            <a:r>
              <a:rPr lang="uk-UA" sz="2400" dirty="0" smtClean="0"/>
              <a:t>поглибити </a:t>
            </a:r>
            <a:r>
              <a:rPr lang="uk-UA" sz="2400" dirty="0"/>
              <a:t>знання учнів про графічний дизайн, </a:t>
            </a:r>
            <a:r>
              <a:rPr lang="uk-UA" sz="2400" dirty="0" smtClean="0"/>
              <a:t>сформувати </a:t>
            </a:r>
          </a:p>
          <a:p>
            <a:pPr marL="0" indent="0" algn="just"/>
            <a:r>
              <a:rPr lang="uk-UA" sz="2400" dirty="0" smtClean="0"/>
              <a:t>уявлення  </a:t>
            </a:r>
            <a:r>
              <a:rPr lang="uk-UA" sz="2400" dirty="0"/>
              <a:t>про специфіку візуального оформлення логотипу, </a:t>
            </a:r>
            <a:endParaRPr lang="uk-UA" sz="2400" dirty="0" smtClean="0"/>
          </a:p>
          <a:p>
            <a:pPr algn="just">
              <a:buFont typeface="Wingdings" pitchFamily="2" charset="2"/>
              <a:buChar char="Ø"/>
            </a:pPr>
            <a:r>
              <a:rPr lang="uk-UA" sz="2400" dirty="0" smtClean="0"/>
              <a:t>розвивати </a:t>
            </a:r>
            <a:r>
              <a:rPr lang="uk-UA" sz="2400" dirty="0"/>
              <a:t>навички роботи графічними </a:t>
            </a:r>
            <a:r>
              <a:rPr lang="uk-UA" sz="2400" dirty="0" smtClean="0"/>
              <a:t>матеріалами;</a:t>
            </a:r>
            <a:endParaRPr lang="uk-UA" sz="2400" dirty="0"/>
          </a:p>
          <a:p>
            <a:pPr marL="0" indent="0" algn="just"/>
            <a:r>
              <a:rPr lang="uk-UA" sz="2400" dirty="0" smtClean="0"/>
              <a:t>виступати </a:t>
            </a:r>
            <a:r>
              <a:rPr lang="uk-UA" sz="2400" dirty="0"/>
              <a:t>в ролі </a:t>
            </a:r>
            <a:r>
              <a:rPr lang="uk-UA" sz="2400" dirty="0" smtClean="0"/>
              <a:t>художника - оформлювача;</a:t>
            </a:r>
            <a:endParaRPr lang="uk-UA" sz="2400" dirty="0"/>
          </a:p>
          <a:p>
            <a:pPr algn="just">
              <a:buFont typeface="Wingdings" pitchFamily="2" charset="2"/>
              <a:buChar char="Ø"/>
            </a:pPr>
            <a:r>
              <a:rPr lang="uk-UA" sz="2400" dirty="0" smtClean="0"/>
              <a:t>вчити </a:t>
            </a:r>
            <a:r>
              <a:rPr lang="uk-UA" sz="2400" dirty="0"/>
              <a:t>застосовувати міжпредметні компетентності у </a:t>
            </a:r>
            <a:r>
              <a:rPr lang="uk-UA" sz="2400" dirty="0" smtClean="0"/>
              <a:t>процесі</a:t>
            </a:r>
          </a:p>
          <a:p>
            <a:pPr marL="0" indent="0" algn="just"/>
            <a:r>
              <a:rPr lang="uk-UA" sz="2400" dirty="0" smtClean="0"/>
              <a:t>творчості</a:t>
            </a:r>
            <a:r>
              <a:rPr lang="uk-UA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8905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528392" cy="576064"/>
          </a:xfrm>
          <a:solidFill>
            <a:srgbClr val="00B0F0"/>
          </a:solidFill>
        </p:spPr>
        <p:txBody>
          <a:bodyPr>
            <a:normAutofit/>
          </a:bodyPr>
          <a:lstStyle/>
          <a:p>
            <a:pPr algn="ctr"/>
            <a:r>
              <a:rPr lang="uk-UA" cap="none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ОСНОВНІ ЗАХОДИ</a:t>
            </a:r>
            <a:endParaRPr lang="uk-UA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692697"/>
            <a:ext cx="7920880" cy="324036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k-UA" sz="1800" b="1" u="sng" spc="0" dirty="0" smtClean="0">
                <a:solidFill>
                  <a:srgbClr val="0070C0"/>
                </a:solidFill>
              </a:rPr>
              <a:t>Підготовчий</a:t>
            </a:r>
            <a:endParaRPr lang="uk-UA" sz="1800" u="sng" spc="0" dirty="0">
              <a:solidFill>
                <a:srgbClr val="0070C0"/>
              </a:solidFill>
            </a:endParaRPr>
          </a:p>
          <a:p>
            <a:pPr marL="342900" indent="-342900">
              <a:spcBef>
                <a:spcPts val="0"/>
              </a:spcBef>
              <a:buAutoNum type="arabicPeriod"/>
            </a:pPr>
            <a:r>
              <a:rPr lang="uk-UA" sz="2000" cap="none" spc="0" dirty="0" smtClean="0"/>
              <a:t>Обговорення цілей і завдань із представниками 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учнівського самоврядування. Обговорення. 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Складання плану роботи.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2. З учнями 7-х класів після вивчення теми 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з образотворчого мистецтва розробити 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рекомендації  по створенню логотипів 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«Принципи створення логотипу» 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   (буклет) для розповсюдження </a:t>
            </a:r>
          </a:p>
          <a:p>
            <a:pPr>
              <a:spcBef>
                <a:spcPts val="0"/>
              </a:spcBef>
            </a:pPr>
            <a:r>
              <a:rPr lang="uk-UA" sz="2000" cap="none" spc="0" dirty="0" smtClean="0"/>
              <a:t>       серед учасників </a:t>
            </a:r>
            <a:r>
              <a:rPr lang="uk-UA" sz="2000" cap="none" spc="0" dirty="0" smtClean="0"/>
              <a:t>проєкту</a:t>
            </a:r>
            <a:r>
              <a:rPr lang="uk-UA" sz="2000" cap="none" spc="0" dirty="0" smtClean="0"/>
              <a:t>.</a:t>
            </a:r>
          </a:p>
          <a:p>
            <a:pPr>
              <a:spcBef>
                <a:spcPts val="0"/>
              </a:spcBef>
            </a:pPr>
            <a:endParaRPr lang="uk-UA" sz="1800" spc="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48472" y="3356992"/>
            <a:ext cx="47160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spc="1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ТЕ</a:t>
            </a:r>
            <a:r>
              <a:rPr lang="ru-RU" sz="2000" b="1" spc="1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МА</a:t>
            </a:r>
            <a:r>
              <a:rPr lang="uk-UA" sz="2000" b="1" spc="1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 УРОКУ:</a:t>
            </a:r>
            <a:r>
              <a:rPr lang="ru-RU" sz="2000" b="1" spc="1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  Графічний дизайн.</a:t>
            </a:r>
            <a:r>
              <a:rPr lang="ru-RU" sz="2000" spc="1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</a:t>
            </a:r>
            <a:r>
              <a:rPr lang="uk-UA" sz="2000" spc="1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Створення логотипу</a:t>
            </a:r>
            <a:r>
              <a:rPr lang="uk-UA" sz="2000" spc="1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.</a:t>
            </a:r>
          </a:p>
          <a:p>
            <a:endParaRPr lang="uk-UA" sz="2000" spc="1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  <a:p>
            <a:r>
              <a:rPr lang="uk-UA" sz="2000" spc="1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МЕТА УРОКУ:  </a:t>
            </a:r>
            <a:r>
              <a:rPr lang="uk-UA" sz="2000" spc="1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закріплювати </a:t>
            </a:r>
            <a:r>
              <a:rPr lang="uk-UA" sz="2000" spc="1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поняття учнів про графіку та її виражальні засоби, </a:t>
            </a:r>
            <a:r>
              <a:rPr lang="uk-UA" sz="2000" spc="1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знайомити </a:t>
            </a:r>
            <a:r>
              <a:rPr lang="uk-UA" sz="2000" spc="1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з поняттям </a:t>
            </a:r>
            <a:r>
              <a:rPr lang="uk-UA" sz="2000" spc="100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„логотип</a:t>
            </a:r>
            <a:r>
              <a:rPr lang="uk-UA" sz="2000" spc="1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”, розробляти ескізи для різних видів поліграфічної </a:t>
            </a:r>
            <a:r>
              <a:rPr lang="uk-UA" sz="2000" spc="1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продукції.</a:t>
            </a:r>
            <a:endParaRPr lang="uk-UA" sz="2000" spc="1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76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528392" cy="576064"/>
          </a:xfrm>
          <a:solidFill>
            <a:srgbClr val="00B0F0"/>
          </a:solidFill>
        </p:spPr>
        <p:txBody>
          <a:bodyPr>
            <a:normAutofit/>
          </a:bodyPr>
          <a:lstStyle/>
          <a:p>
            <a:pPr algn="ctr"/>
            <a:r>
              <a:rPr lang="uk-UA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ОСНОВНІ ЗАХОДИ</a:t>
            </a:r>
            <a:endParaRPr lang="uk-UA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504" y="764705"/>
            <a:ext cx="7848872" cy="338437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k-UA" sz="2000" b="1" spc="0" dirty="0" smtClean="0">
                <a:solidFill>
                  <a:srgbClr val="0070C0"/>
                </a:solidFill>
              </a:rPr>
              <a:t>       ОСНОВНИЙ</a:t>
            </a:r>
          </a:p>
          <a:p>
            <a:pPr marL="360000">
              <a:spcBef>
                <a:spcPts val="0"/>
              </a:spcBef>
            </a:pPr>
            <a:endParaRPr lang="uk-UA" sz="2000" spc="0" dirty="0">
              <a:solidFill>
                <a:srgbClr val="0070C0"/>
              </a:solidFill>
            </a:endParaRPr>
          </a:p>
          <a:p>
            <a:pPr marL="360000" indent="-342900">
              <a:spcBef>
                <a:spcPts val="0"/>
              </a:spcBef>
              <a:buAutoNum type="arabicPeriod"/>
            </a:pPr>
            <a:r>
              <a:rPr lang="uk-UA" sz="2000" cap="none" spc="0" dirty="0" smtClean="0"/>
              <a:t>Формування робочих груп (3-4 учня з класу: </a:t>
            </a:r>
          </a:p>
          <a:p>
            <a:pPr marL="360000">
              <a:spcBef>
                <a:spcPts val="0"/>
              </a:spcBef>
            </a:pPr>
            <a:r>
              <a:rPr lang="uk-UA" sz="2000" cap="none" spc="0" dirty="0" smtClean="0"/>
              <a:t>аналітик, дизайнер,  художник) для участі </a:t>
            </a:r>
          </a:p>
          <a:p>
            <a:pPr marL="360000">
              <a:spcBef>
                <a:spcPts val="0"/>
              </a:spcBef>
            </a:pPr>
            <a:r>
              <a:rPr lang="uk-UA" sz="2000" cap="none" spc="0" dirty="0" smtClean="0"/>
              <a:t>у конкурсі по створенню логотипу. </a:t>
            </a:r>
          </a:p>
          <a:p>
            <a:pPr marL="360000">
              <a:spcBef>
                <a:spcPts val="0"/>
              </a:spcBef>
            </a:pPr>
            <a:r>
              <a:rPr lang="uk-UA" sz="2000" cap="none" spc="0" dirty="0" smtClean="0"/>
              <a:t>Отримання завдання: розробити макет </a:t>
            </a:r>
          </a:p>
          <a:p>
            <a:pPr marL="360000">
              <a:spcBef>
                <a:spcPts val="0"/>
              </a:spcBef>
            </a:pPr>
            <a:r>
              <a:rPr lang="uk-UA" sz="2000" cap="none" spc="0" dirty="0" smtClean="0"/>
              <a:t>логотипу школи (аркуш формату А3) </a:t>
            </a:r>
          </a:p>
          <a:p>
            <a:pPr marL="360000">
              <a:spcBef>
                <a:spcPts val="0"/>
              </a:spcBef>
            </a:pPr>
            <a:r>
              <a:rPr lang="uk-UA" sz="2000" cap="none" spc="0" dirty="0" smtClean="0"/>
              <a:t>   з врахуванням назви школи, </a:t>
            </a:r>
          </a:p>
          <a:p>
            <a:pPr marL="360000">
              <a:spcBef>
                <a:spcPts val="0"/>
              </a:spcBef>
            </a:pPr>
            <a:r>
              <a:rPr lang="uk-UA" sz="2000" cap="none" spc="0" dirty="0"/>
              <a:t> </a:t>
            </a:r>
            <a:r>
              <a:rPr lang="uk-UA" sz="2000" cap="none" spc="0" dirty="0" smtClean="0"/>
              <a:t>     її спрямованості </a:t>
            </a:r>
          </a:p>
          <a:p>
            <a:pPr marL="360000">
              <a:spcBef>
                <a:spcPts val="0"/>
              </a:spcBef>
            </a:pPr>
            <a:r>
              <a:rPr lang="uk-UA" sz="2000" cap="none" spc="0" dirty="0" smtClean="0"/>
              <a:t>          та пріоритетів.</a:t>
            </a:r>
          </a:p>
          <a:p>
            <a:pPr>
              <a:spcBef>
                <a:spcPts val="0"/>
              </a:spcBef>
            </a:pPr>
            <a:endParaRPr lang="uk-UA" sz="1800" spc="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67944" y="3356992"/>
            <a:ext cx="471601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uk-UA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Самоосвітня діяльність учнів  </a:t>
            </a: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       з </a:t>
            </a:r>
            <a:r>
              <a:rPr lang="uk-UA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обговоренням завдання кожного в групі за темою проекту: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пошук </a:t>
            </a:r>
            <a:r>
              <a:rPr lang="uk-UA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інформації (про види </a:t>
            </a: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   логотипу</a:t>
            </a:r>
            <a:r>
              <a:rPr lang="uk-UA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, використання шрифтів та кольору) та її аналіз</a:t>
            </a: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;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розробка </a:t>
            </a:r>
            <a:r>
              <a:rPr lang="uk-UA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ескізів</a:t>
            </a: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;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вибір </a:t>
            </a:r>
            <a:r>
              <a:rPr lang="uk-UA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ескізу для створення графічного </a:t>
            </a: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малюнку;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uk-UA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виконання </a:t>
            </a:r>
            <a:r>
              <a:rPr lang="uk-UA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кольорового малюнка (формат А3).</a:t>
            </a:r>
          </a:p>
        </p:txBody>
      </p:sp>
    </p:spTree>
    <p:extLst>
      <p:ext uri="{BB962C8B-B14F-4D97-AF65-F5344CB8AC3E}">
        <p14:creationId xmlns:p14="http://schemas.microsoft.com/office/powerpoint/2010/main" val="338585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528392" cy="576064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uk-UA" cap="none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ОСНОВНІ ЗАХОДИ</a:t>
            </a:r>
            <a:endParaRPr lang="uk-UA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5984" y="692696"/>
            <a:ext cx="5468144" cy="2952327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uk-UA" sz="2200" b="1" u="sng" spc="0" dirty="0" smtClean="0">
                <a:solidFill>
                  <a:srgbClr val="0070C0"/>
                </a:solidFill>
              </a:rPr>
              <a:t>ЗАКЛЮЧНИЙ</a:t>
            </a:r>
          </a:p>
          <a:p>
            <a:pPr>
              <a:spcBef>
                <a:spcPts val="0"/>
              </a:spcBef>
            </a:pPr>
            <a:endParaRPr lang="uk-UA" sz="2200" b="1" spc="0" dirty="0" smtClean="0">
              <a:solidFill>
                <a:srgbClr val="0070C0"/>
              </a:solidFill>
            </a:endParaRPr>
          </a:p>
          <a:p>
            <a:pPr marL="360000" lvl="0" indent="-285750">
              <a:spcBef>
                <a:spcPts val="0"/>
              </a:spcBef>
              <a:buFont typeface="Wingdings" pitchFamily="2" charset="2"/>
              <a:buChar char="Ø"/>
            </a:pPr>
            <a:r>
              <a:rPr lang="uk-UA" sz="2200" cap="none" spc="0" dirty="0" smtClean="0"/>
              <a:t>Організація виставки макетів логотипу школи.</a:t>
            </a:r>
          </a:p>
          <a:p>
            <a:pPr marL="360000" lvl="0" indent="-285750">
              <a:spcBef>
                <a:spcPts val="0"/>
              </a:spcBef>
              <a:buFont typeface="Wingdings" pitchFamily="2" charset="2"/>
              <a:buChar char="Ø"/>
            </a:pPr>
            <a:r>
              <a:rPr lang="uk-UA" sz="2200" cap="none" spc="0" dirty="0" smtClean="0"/>
              <a:t>Проведення загальношкільного  тайного </a:t>
            </a:r>
          </a:p>
          <a:p>
            <a:pPr marL="360000" lvl="0">
              <a:spcBef>
                <a:spcPts val="0"/>
              </a:spcBef>
            </a:pPr>
            <a:r>
              <a:rPr lang="uk-UA" sz="2200" cap="none" spc="0" dirty="0" smtClean="0"/>
              <a:t>голосування з метою вибрати найкращу </a:t>
            </a:r>
          </a:p>
          <a:p>
            <a:pPr marL="360000" lvl="0">
              <a:spcBef>
                <a:spcPts val="0"/>
              </a:spcBef>
            </a:pPr>
            <a:r>
              <a:rPr lang="uk-UA" sz="2200" cap="none" spc="0" dirty="0" smtClean="0"/>
              <a:t>роботу, представлену на конкурс.</a:t>
            </a:r>
          </a:p>
          <a:p>
            <a:pPr marL="360000" lvl="0" indent="-285750">
              <a:spcBef>
                <a:spcPts val="0"/>
              </a:spcBef>
              <a:buFont typeface="Wingdings" pitchFamily="2" charset="2"/>
              <a:buChar char="Ø"/>
            </a:pPr>
            <a:r>
              <a:rPr lang="uk-UA" sz="2200" cap="none" spc="0" dirty="0" smtClean="0"/>
              <a:t>Визначення роботи - переможця. </a:t>
            </a:r>
          </a:p>
          <a:p>
            <a:pPr marL="360000" lvl="0">
              <a:spcBef>
                <a:spcPts val="0"/>
              </a:spcBef>
            </a:pPr>
            <a:r>
              <a:rPr lang="uk-UA" sz="2200" cap="none" spc="0" dirty="0"/>
              <a:t> </a:t>
            </a:r>
            <a:r>
              <a:rPr lang="uk-UA" sz="2200" cap="none" spc="0" dirty="0" smtClean="0"/>
              <a:t>Нагородження переможців.</a:t>
            </a:r>
          </a:p>
          <a:p>
            <a:pPr marL="720000" indent="-285750">
              <a:spcBef>
                <a:spcPts val="0"/>
              </a:spcBef>
              <a:buFont typeface="Wingdings" pitchFamily="2" charset="2"/>
              <a:buChar char="Ø"/>
            </a:pPr>
            <a:r>
              <a:rPr lang="uk-UA" sz="2200" cap="none" spc="0" dirty="0" smtClean="0"/>
              <a:t>Підведення підсумків.</a:t>
            </a:r>
          </a:p>
          <a:p>
            <a:pPr>
              <a:spcBef>
                <a:spcPts val="0"/>
              </a:spcBef>
            </a:pPr>
            <a:endParaRPr lang="uk-UA" sz="1800" spc="0" dirty="0"/>
          </a:p>
        </p:txBody>
      </p:sp>
      <p:pic>
        <p:nvPicPr>
          <p:cNvPr id="6146" name="Picture 2" descr="C:\Users\Anastasiia\Desktop\проект Емблема школи\IMG_34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872" y="836712"/>
            <a:ext cx="3504280" cy="2628296"/>
          </a:xfrm>
          <a:prstGeom prst="rect">
            <a:avLst/>
          </a:prstGeom>
          <a:noFill/>
          <a:effectLst>
            <a:glow rad="127000">
              <a:srgbClr val="FFC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nastasiia\Desktop\проект Емблема школи\IMG_35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61048"/>
            <a:ext cx="3600400" cy="2700388"/>
          </a:xfrm>
          <a:prstGeom prst="rect">
            <a:avLst/>
          </a:prstGeom>
          <a:noFill/>
          <a:effectLst>
            <a:glow rad="1270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nastasiia\Desktop\проект Емблема школи\IMG_35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858" y="3853036"/>
            <a:ext cx="3600080" cy="2700148"/>
          </a:xfrm>
          <a:prstGeom prst="rect">
            <a:avLst/>
          </a:prstGeom>
          <a:noFill/>
          <a:effectLst>
            <a:glow rad="1270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063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123728" y="188640"/>
            <a:ext cx="4968552" cy="576064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3200" cap="none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ПРАКТИЧНА ЗНАЧУЩІСТЬ</a:t>
            </a:r>
            <a:endParaRPr lang="uk-UA" sz="320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170" name="Picture 2" descr="C:\Users\Anastasiia\Desktop\проект Емблема школи\s652652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8995">
            <a:off x="339460" y="917447"/>
            <a:ext cx="2864388" cy="3819183"/>
          </a:xfrm>
          <a:prstGeom prst="rect">
            <a:avLst/>
          </a:prstGeom>
          <a:noFill/>
          <a:effectLst>
            <a:glow rad="1270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nastasiia\Desktop\проект Емблема школи\IMG_20191118_1043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212976"/>
            <a:ext cx="4087724" cy="3061722"/>
          </a:xfrm>
          <a:prstGeom prst="rect">
            <a:avLst/>
          </a:prstGeom>
          <a:noFill/>
          <a:effectLst>
            <a:glow rad="127000">
              <a:srgbClr val="FFC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nastasiia\Desktop\проект Емблема школи\IMG-0ab34f124ae5a7aecff458de47393a4d-V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7" b="99462" l="161" r="988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17" y="823589"/>
            <a:ext cx="4152883" cy="373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45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Администратор\Pictures\Lbfuhfvfpng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91" t="37073" r="4449" b="20041"/>
          <a:stretch/>
        </p:blipFill>
        <p:spPr bwMode="auto">
          <a:xfrm>
            <a:off x="3635896" y="3429000"/>
            <a:ext cx="5508104" cy="3428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601366"/>
            <a:ext cx="889891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chemeClr val="accent3"/>
                </a:solidFill>
              </a:rPr>
              <a:t>Очікувані результати: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uk-UA" sz="2000" b="1" dirty="0" smtClean="0"/>
              <a:t>Уміння </a:t>
            </a:r>
            <a:r>
              <a:rPr lang="uk-UA" sz="2000" b="1" dirty="0"/>
              <a:t>планувати і організовувати свій час, здобувати інформацію з різних джерел, аналізувати, систематизувати та розробляти власний творчий продукт.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000" b="1" dirty="0"/>
              <a:t>Сформована потреба в естетизації середовища та готовності до участі в соціокультурному житті.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000" b="1" dirty="0"/>
              <a:t>Добре розвинуті вміння і навички з образотворчого мистецтва та графічного дизайну, знання принципів композиції.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000" b="1" dirty="0"/>
              <a:t>Уміння застосовувати знання на практиці.  </a:t>
            </a:r>
          </a:p>
        </p:txBody>
      </p:sp>
    </p:spTree>
    <p:extLst>
      <p:ext uri="{BB962C8B-B14F-4D97-AF65-F5344CB8AC3E}">
        <p14:creationId xmlns:p14="http://schemas.microsoft.com/office/powerpoint/2010/main" val="34571052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9140000">
            <a:off x="689463" y="1240383"/>
            <a:ext cx="6511131" cy="1793830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0070C0"/>
                </a:solidFill>
                <a:latin typeface="Monotype Corsiva" pitchFamily="66" charset="0"/>
              </a:rPr>
              <a:t>Дякую </a:t>
            </a:r>
            <a:r>
              <a:rPr lang="uk-UA" sz="6000" b="1" dirty="0">
                <a:solidFill>
                  <a:srgbClr val="0070C0"/>
                </a:solidFill>
                <a:latin typeface="Monotype Corsiva" pitchFamily="66" charset="0"/>
              </a:rPr>
              <a:t>за </a:t>
            </a:r>
            <a:r>
              <a:rPr lang="uk-UA" sz="6000" b="1" dirty="0" smtClean="0">
                <a:solidFill>
                  <a:srgbClr val="0070C0"/>
                </a:solidFill>
                <a:latin typeface="Monotype Corsiva" pitchFamily="66" charset="0"/>
              </a:rPr>
              <a:t>увагу!</a:t>
            </a:r>
            <a:r>
              <a:rPr lang="ru-RU" sz="6000" dirty="0" smtClean="0">
                <a:cs typeface="Aharoni" pitchFamily="2" charset="-79"/>
              </a:rPr>
              <a:t> </a:t>
            </a:r>
            <a:endParaRPr lang="ru-RU" sz="6000" dirty="0">
              <a:cs typeface="Aharoni" pitchFamily="2" charset="-79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 rot="19140000">
            <a:off x="582154" y="1165600"/>
            <a:ext cx="6355200" cy="2608217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01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477</TotalTime>
  <Words>452</Words>
  <Application>Microsoft Office PowerPoint</Application>
  <PresentationFormat>Экран (4:3)</PresentationFormat>
  <Paragraphs>70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Углы</vt:lpstr>
      <vt:lpstr>ПРОєКТ ЛОГОТИП ШКОЛИ</vt:lpstr>
      <vt:lpstr>Презентация PowerPoint</vt:lpstr>
      <vt:lpstr>Презентация PowerPoint</vt:lpstr>
      <vt:lpstr>ОСНОВНІ ЗАХОДИ</vt:lpstr>
      <vt:lpstr>ОСНОВНІ ЗАХОДИ</vt:lpstr>
      <vt:lpstr>ОСНОВНІ ЗАХОДИ</vt:lpstr>
      <vt:lpstr>ПРАКТИЧНА ЗНАЧУЩІСТЬ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ЛОГОТИП ШКОЛИ</dc:title>
  <dc:creator>Operator</dc:creator>
  <cp:lastModifiedBy>DNA7 X86</cp:lastModifiedBy>
  <cp:revision>40</cp:revision>
  <dcterms:created xsi:type="dcterms:W3CDTF">2019-11-19T10:26:20Z</dcterms:created>
  <dcterms:modified xsi:type="dcterms:W3CDTF">2021-02-28T15:09:22Z</dcterms:modified>
</cp:coreProperties>
</file>