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sldIdLst>
    <p:sldId id="257" r:id="rId2"/>
    <p:sldId id="258" r:id="rId3"/>
    <p:sldId id="259" r:id="rId4"/>
    <p:sldId id="269" r:id="rId5"/>
    <p:sldId id="272" r:id="rId6"/>
    <p:sldId id="260" r:id="rId7"/>
    <p:sldId id="262" r:id="rId8"/>
    <p:sldId id="263" r:id="rId9"/>
    <p:sldId id="270" r:id="rId10"/>
    <p:sldId id="261" r:id="rId11"/>
    <p:sldId id="264" r:id="rId12"/>
    <p:sldId id="271" r:id="rId13"/>
    <p:sldId id="274" r:id="rId14"/>
    <p:sldId id="273" r:id="rId1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809" autoAdjust="0"/>
    <p:restoredTop sz="94660"/>
  </p:normalViewPr>
  <p:slideViewPr>
    <p:cSldViewPr>
      <p:cViewPr varScale="1">
        <p:scale>
          <a:sx n="69" d="100"/>
          <a:sy n="69" d="100"/>
        </p:scale>
        <p:origin x="-140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F7CF45-1967-4417-99EF-BCADF7811EED}" type="datetimeFigureOut">
              <a:rPr lang="ru-RU" smtClean="0"/>
              <a:t>14.01.2021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3158270-830B-48A2-87B0-4F57A8EA221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5637215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158270-830B-48A2-87B0-4F57A8EA2217}" type="slidenum">
              <a:rPr lang="ru-RU" smtClean="0"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467961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9402C9-9953-4E1B-B635-EE8219B497C9}" type="datetimeFigureOut">
              <a:rPr lang="ru-RU" smtClean="0"/>
              <a:t>14.01.2021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BC1BF4-B303-49D5-8040-981BF86BE34B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9402C9-9953-4E1B-B635-EE8219B497C9}" type="datetimeFigureOut">
              <a:rPr lang="ru-RU" smtClean="0"/>
              <a:t>14.01.2021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BC1BF4-B303-49D5-8040-981BF86BE34B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9402C9-9953-4E1B-B635-EE8219B497C9}" type="datetimeFigureOut">
              <a:rPr lang="ru-RU" smtClean="0"/>
              <a:t>14.01.2021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BC1BF4-B303-49D5-8040-981BF86BE34B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9402C9-9953-4E1B-B635-EE8219B497C9}" type="datetimeFigureOut">
              <a:rPr lang="ru-RU" smtClean="0"/>
              <a:t>14.01.2021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BC1BF4-B303-49D5-8040-981BF86BE34B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9402C9-9953-4E1B-B635-EE8219B497C9}" type="datetimeFigureOut">
              <a:rPr lang="ru-RU" smtClean="0"/>
              <a:t>14.01.2021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BC1BF4-B303-49D5-8040-981BF86BE34B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9402C9-9953-4E1B-B635-EE8219B497C9}" type="datetimeFigureOut">
              <a:rPr lang="ru-RU" smtClean="0"/>
              <a:t>14.01.2021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BC1BF4-B303-49D5-8040-981BF86BE34B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9402C9-9953-4E1B-B635-EE8219B497C9}" type="datetimeFigureOut">
              <a:rPr lang="ru-RU" smtClean="0"/>
              <a:t>14.01.2021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BC1BF4-B303-49D5-8040-981BF86BE34B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9402C9-9953-4E1B-B635-EE8219B497C9}" type="datetimeFigureOut">
              <a:rPr lang="ru-RU" smtClean="0"/>
              <a:t>14.01.2021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BC1BF4-B303-49D5-8040-981BF86BE34B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9402C9-9953-4E1B-B635-EE8219B497C9}" type="datetimeFigureOut">
              <a:rPr lang="ru-RU" smtClean="0"/>
              <a:t>14.01.2021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BC1BF4-B303-49D5-8040-981BF86BE34B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9402C9-9953-4E1B-B635-EE8219B497C9}" type="datetimeFigureOut">
              <a:rPr lang="ru-RU" smtClean="0"/>
              <a:t>14.01.2021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BC1BF4-B303-49D5-8040-981BF86BE34B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9402C9-9953-4E1B-B635-EE8219B497C9}" type="datetimeFigureOut">
              <a:rPr lang="ru-RU" smtClean="0"/>
              <a:t>14.01.2021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BC1BF4-B303-49D5-8040-981BF86BE34B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9402C9-9953-4E1B-B635-EE8219B497C9}" type="datetimeFigureOut">
              <a:rPr lang="ru-RU" smtClean="0"/>
              <a:t>14.01.2021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3BC1BF4-B303-49D5-8040-981BF86BE34B}" type="slidenum">
              <a:rPr lang="ru-RU" smtClean="0"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jp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7" name="Rectangle 1"/>
          <p:cNvSpPr>
            <a:spLocks noChangeArrowheads="1"/>
          </p:cNvSpPr>
          <p:nvPr/>
        </p:nvSpPr>
        <p:spPr bwMode="auto">
          <a:xfrm>
            <a:off x="611560" y="332656"/>
            <a:ext cx="7971798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180975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4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</a:t>
            </a:r>
            <a:r>
              <a:rPr lang="uk-UA" sz="4000" b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«</a:t>
            </a:r>
            <a:r>
              <a:rPr kumimoji="0" lang="uk-UA" sz="4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Декоративний натюрморт. </a:t>
            </a:r>
          </a:p>
          <a:p>
            <a:pPr marL="0" marR="0" lvl="0" indent="180975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uk-UA" sz="4000" b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Малюнок «Чарівний світ речей»</a:t>
            </a:r>
            <a:endParaRPr kumimoji="0" lang="uk-UA" sz="4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Рисунок 5" descr="Natyurmort-z-makami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91680" y="1973580"/>
            <a:ext cx="5616624" cy="462091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0034" y="428604"/>
            <a:ext cx="8229600" cy="4525963"/>
          </a:xfrm>
        </p:spPr>
        <p:txBody>
          <a:bodyPr/>
          <a:lstStyle/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dirty="0">
                <a:latin typeface="Times New Roman" pitchFamily="18" charset="0"/>
                <a:cs typeface="Times New Roman" pitchFamily="18" charset="0"/>
              </a:rPr>
              <a:t>«Натюрморт» - від французького </a:t>
            </a:r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«нежива </a:t>
            </a:r>
            <a:r>
              <a:rPr lang="uk-UA" dirty="0">
                <a:latin typeface="Times New Roman" pitchFamily="18" charset="0"/>
                <a:cs typeface="Times New Roman" pitchFamily="18" charset="0"/>
              </a:rPr>
              <a:t>натура» - жанр образотворчого мистецтва, зображення різних предметів ужитку, речей, харчів (овочі, фрукти  хліб і т. д.), квітів та іншого.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Рисунок 4" descr="naturmort_2.jpg"/>
          <p:cNvPicPr>
            <a:picLocks noChangeAspect="1"/>
          </p:cNvPicPr>
          <p:nvPr/>
        </p:nvPicPr>
        <p:blipFill>
          <a:blip r:embed="rId2"/>
          <a:srcRect b="8128"/>
          <a:stretch>
            <a:fillRect/>
          </a:stretch>
        </p:blipFill>
        <p:spPr>
          <a:xfrm>
            <a:off x="500034" y="3286124"/>
            <a:ext cx="4143404" cy="2857520"/>
          </a:xfrm>
          <a:prstGeom prst="rect">
            <a:avLst/>
          </a:prstGeom>
        </p:spPr>
      </p:pic>
      <p:pic>
        <p:nvPicPr>
          <p:cNvPr id="6" name="Рисунок 5" descr="natyrmort.jpg"/>
          <p:cNvPicPr>
            <a:picLocks noChangeAspect="1"/>
          </p:cNvPicPr>
          <p:nvPr/>
        </p:nvPicPr>
        <p:blipFill>
          <a:blip r:embed="rId3"/>
          <a:srcRect b="4458"/>
          <a:stretch>
            <a:fillRect/>
          </a:stretch>
        </p:blipFill>
        <p:spPr>
          <a:xfrm>
            <a:off x="4933690" y="3286124"/>
            <a:ext cx="3691467" cy="285752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uk-UA" dirty="0">
                <a:latin typeface="Times New Roman" pitchFamily="18" charset="0"/>
                <a:cs typeface="Times New Roman" pitchFamily="18" charset="0"/>
              </a:rPr>
              <a:t>Голландський натюрморт 17 століття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170" name="Picture 2" descr="&amp;Kcy;&amp;acy;&amp;rcy;&amp;tcy;&amp;icy;&amp;ncy;&amp;kcy;&amp;icy; &amp;pcy;&amp;ocy; &amp;zcy;&amp;acy;&amp;pcy;&amp;rcy;&amp;ocy;&amp;scy;&amp;ucy; &amp;Gcy;&amp;ocy;&amp;lcy;&amp;lcy;&amp;acy;&amp;ncy;&amp;dcy;&amp;scy;&amp;softcy;&amp;kcy;&amp;icy;&amp;jcy; &amp;ncy;&amp;acy;&amp;tcy;&amp;yucy;&amp;rcy;&amp;mcy;&amp;ocy;&amp;rcy;&amp;tcy; 17 &amp;scy;&amp;tcy;&amp;ocy;&amp;lcy;&amp;iukcy;&amp;tcy;&amp;tcy;&amp;yacy;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1714488"/>
            <a:ext cx="4000528" cy="3093742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357158" y="4929198"/>
            <a:ext cx="45005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             Пітер </a:t>
            </a:r>
            <a:r>
              <a:rPr lang="uk-UA" dirty="0" err="1" smtClean="0">
                <a:latin typeface="Times New Roman" pitchFamily="18" charset="0"/>
                <a:cs typeface="Times New Roman" pitchFamily="18" charset="0"/>
              </a:rPr>
              <a:t>Клаас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174" name="Picture 6" descr="http://l.yimg.com/g/images/spaceout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5575" y="-2286000"/>
            <a:ext cx="6134100" cy="4762500"/>
          </a:xfrm>
          <a:prstGeom prst="rect">
            <a:avLst/>
          </a:prstGeom>
          <a:noFill/>
        </p:spPr>
      </p:pic>
      <p:pic>
        <p:nvPicPr>
          <p:cNvPr id="7176" name="Picture 8" descr="http://l.yimg.com/g/images/spaceout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5575" y="-2286000"/>
            <a:ext cx="6134100" cy="4762500"/>
          </a:xfrm>
          <a:prstGeom prst="rect">
            <a:avLst/>
          </a:prstGeom>
          <a:noFill/>
        </p:spPr>
      </p:pic>
      <p:pic>
        <p:nvPicPr>
          <p:cNvPr id="7178" name="Picture 10" descr="http://l.yimg.com/g/images/spaceout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5575" y="-2286000"/>
            <a:ext cx="6134100" cy="4762500"/>
          </a:xfrm>
          <a:prstGeom prst="rect">
            <a:avLst/>
          </a:prstGeom>
          <a:noFill/>
        </p:spPr>
      </p:pic>
      <p:pic>
        <p:nvPicPr>
          <p:cNvPr id="7180" name="Picture 12" descr="&amp;Pcy;&amp;ocy;&amp;khcy;&amp;ocy;&amp;zhcy;&amp;iecy;&amp;iecy; &amp;icy;&amp;zcy;&amp;ocy;&amp;bcy;&amp;rcy;&amp;acy;&amp;zhcy;&amp;iecy;&amp;ncy;&amp;icy;&amp;iecy;"/>
          <p:cNvPicPr>
            <a:picLocks noChangeAspect="1" noChangeArrowheads="1"/>
          </p:cNvPicPr>
          <p:nvPr/>
        </p:nvPicPr>
        <p:blipFill>
          <a:blip r:embed="rId4"/>
          <a:srcRect l="4500"/>
          <a:stretch>
            <a:fillRect/>
          </a:stretch>
        </p:blipFill>
        <p:spPr bwMode="auto">
          <a:xfrm>
            <a:off x="4500562" y="1714488"/>
            <a:ext cx="4418071" cy="3071834"/>
          </a:xfrm>
          <a:prstGeom prst="rect">
            <a:avLst/>
          </a:prstGeom>
          <a:noFill/>
        </p:spPr>
      </p:pic>
      <p:sp>
        <p:nvSpPr>
          <p:cNvPr id="11" name="TextBox 10"/>
          <p:cNvSpPr txBox="1"/>
          <p:nvPr/>
        </p:nvSpPr>
        <p:spPr>
          <a:xfrm>
            <a:off x="4714876" y="4929198"/>
            <a:ext cx="32861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              </a:t>
            </a:r>
            <a:r>
              <a:rPr lang="uk-UA" dirty="0" err="1" smtClean="0">
                <a:latin typeface="Times New Roman" pitchFamily="18" charset="0"/>
                <a:cs typeface="Times New Roman" pitchFamily="18" charset="0"/>
              </a:rPr>
              <a:t>Віллем</a:t>
            </a:r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dirty="0">
                <a:latin typeface="Times New Roman" pitchFamily="18" charset="0"/>
                <a:cs typeface="Times New Roman" pitchFamily="18" charset="0"/>
              </a:rPr>
              <a:t>Клас </a:t>
            </a:r>
            <a:r>
              <a:rPr lang="uk-UA" dirty="0" err="1">
                <a:latin typeface="Times New Roman" pitchFamily="18" charset="0"/>
                <a:cs typeface="Times New Roman" pitchFamily="18" charset="0"/>
              </a:rPr>
              <a:t>Хеда</a:t>
            </a:r>
            <a:r>
              <a:rPr lang="uk-UA" dirty="0">
                <a:latin typeface="Times New Roman" pitchFamily="18" charset="0"/>
                <a:cs typeface="Times New Roman" pitchFamily="18" charset="0"/>
              </a:rPr>
              <a:t>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182" name="Picture 14" descr="&amp;Zcy;&amp;acy;&amp;vcy;&amp;tcy;&amp;rcy;&amp;acy;&amp;kcy; &amp;Kcy;&amp;rcy;&amp;acy;&amp;bcy; (&amp;pcy;&amp;ocy;&amp;dcy;&amp;rcy;&amp;ocy;&amp;bcy;&amp;ncy;&amp;ocy;) &amp;pcy;&amp;ocy; &amp;Gcy;&amp;iecy;&amp;rcy;&amp;rcy;&amp;icy;&amp;tcy; Willemsz &amp;KHcy;&amp;iecy;&amp;dcy;&amp;acy;: 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214545" y="1000108"/>
            <a:ext cx="4357719" cy="5682466"/>
          </a:xfrm>
          <a:prstGeom prst="rect">
            <a:avLst/>
          </a:prstGeom>
          <a:noFill/>
        </p:spPr>
      </p:pic>
      <p:sp>
        <p:nvSpPr>
          <p:cNvPr id="13" name="TextBox 12"/>
          <p:cNvSpPr txBox="1"/>
          <p:nvPr/>
        </p:nvSpPr>
        <p:spPr>
          <a:xfrm>
            <a:off x="2357422" y="6215082"/>
            <a:ext cx="32861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 smtClean="0"/>
              <a:t>          </a:t>
            </a:r>
            <a:r>
              <a:rPr lang="uk-UA" dirty="0" err="1" smtClean="0">
                <a:latin typeface="Times New Roman" pitchFamily="18" charset="0"/>
                <a:cs typeface="Times New Roman" pitchFamily="18" charset="0"/>
              </a:rPr>
              <a:t>Віллем</a:t>
            </a:r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dirty="0" err="1" smtClean="0">
                <a:latin typeface="Times New Roman" pitchFamily="18" charset="0"/>
                <a:cs typeface="Times New Roman" pitchFamily="18" charset="0"/>
              </a:rPr>
              <a:t>Кальф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8250" y="1014412"/>
            <a:ext cx="6667500" cy="482917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&amp;Kcy;&amp;acy;&amp;rcy;&amp;tcy;&amp;icy;&amp;ncy;&amp;kcy;&amp;icy; &amp;pcy;&amp;ocy; &amp;zcy;&amp;acy;&amp;pcy;&amp;rcy;&amp;ocy;&amp;scy;&amp;ucy; &amp;Pcy;&amp;ocy;&amp;lcy;&amp;softcy; &amp;scy;&amp;iecy;&amp;zcy;&amp;acy;&amp;ncy; &amp;ncy;&amp;acy;&amp;tcy;&amp;yucy;&amp;rcy;&amp;mcy;&amp;ocy;&amp;rcy;&amp;tcy;"/>
          <p:cNvPicPr>
            <a:picLocks noChangeAspect="1" noChangeArrowheads="1"/>
          </p:cNvPicPr>
          <p:nvPr/>
        </p:nvPicPr>
        <p:blipFill>
          <a:blip r:embed="rId2"/>
          <a:srcRect r="2857" b="4198"/>
          <a:stretch>
            <a:fillRect/>
          </a:stretch>
        </p:blipFill>
        <p:spPr bwMode="auto">
          <a:xfrm>
            <a:off x="234500" y="1142984"/>
            <a:ext cx="5266194" cy="4104533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1285852" y="285728"/>
            <a:ext cx="67866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 smtClean="0"/>
              <a:t>                                 </a:t>
            </a:r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Натюрморти 19 століття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71472" y="5500702"/>
            <a:ext cx="49292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Поль </a:t>
            </a:r>
            <a:r>
              <a:rPr lang="uk-UA" dirty="0" err="1" smtClean="0">
                <a:latin typeface="Times New Roman" pitchFamily="18" charset="0"/>
                <a:cs typeface="Times New Roman" pitchFamily="18" charset="0"/>
              </a:rPr>
              <a:t>Сезан</a:t>
            </a:r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dirty="0" err="1" smtClean="0">
                <a:latin typeface="Times New Roman" pitchFamily="18" charset="0"/>
                <a:cs typeface="Times New Roman" pitchFamily="18" charset="0"/>
              </a:rPr>
              <a:t>“Натюрморт</a:t>
            </a:r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 з корзиною </a:t>
            </a:r>
            <a:r>
              <a:rPr lang="uk-UA" dirty="0" err="1" smtClean="0">
                <a:latin typeface="Times New Roman" pitchFamily="18" charset="0"/>
                <a:cs typeface="Times New Roman" pitchFamily="18" charset="0"/>
              </a:rPr>
              <a:t>яблук”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3556" name="Picture 4" descr="&amp;Kcy;&amp;acy;&amp;rcy;&amp;tcy;&amp;icy;&amp;ncy;&amp;kcy;&amp;icy; &amp;pcy;&amp;ocy; &amp;zcy;&amp;acy;&amp;pcy;&amp;rcy;&amp;ocy;&amp;scy;&amp;ucy; &amp;Vcy;&amp;acy;&amp;ncy; &amp;Gcy;&amp;ocy;&amp;gcy;  &amp;ncy;&amp;acy;&amp;tcy;&amp;yucy;&amp;rcy;&amp;mcy;&amp;ocy;&amp;rcy;&amp;tcy;"/>
          <p:cNvPicPr>
            <a:picLocks noChangeAspect="1" noChangeArrowheads="1"/>
          </p:cNvPicPr>
          <p:nvPr/>
        </p:nvPicPr>
        <p:blipFill>
          <a:blip r:embed="rId3"/>
          <a:srcRect l="3276" b="3279"/>
          <a:stretch>
            <a:fillRect/>
          </a:stretch>
        </p:blipFill>
        <p:spPr bwMode="auto">
          <a:xfrm>
            <a:off x="5643570" y="1142984"/>
            <a:ext cx="3318131" cy="4143403"/>
          </a:xfrm>
          <a:prstGeom prst="rect">
            <a:avLst/>
          </a:prstGeom>
          <a:noFill/>
        </p:spPr>
      </p:pic>
      <p:sp>
        <p:nvSpPr>
          <p:cNvPr id="8" name="TextBox 7"/>
          <p:cNvSpPr txBox="1"/>
          <p:nvPr/>
        </p:nvSpPr>
        <p:spPr>
          <a:xfrm>
            <a:off x="5929322" y="5500702"/>
            <a:ext cx="27860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   Ван </a:t>
            </a:r>
            <a:r>
              <a:rPr lang="uk-UA" dirty="0" err="1" smtClean="0">
                <a:latin typeface="Times New Roman" pitchFamily="18" charset="0"/>
                <a:cs typeface="Times New Roman" pitchFamily="18" charset="0"/>
              </a:rPr>
              <a:t>Гог</a:t>
            </a:r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uk-UA" dirty="0" err="1" smtClean="0">
                <a:latin typeface="Times New Roman" pitchFamily="18" charset="0"/>
                <a:cs typeface="Times New Roman" pitchFamily="18" charset="0"/>
              </a:rPr>
              <a:t>“Соняшники”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51520" y="381962"/>
            <a:ext cx="3824303" cy="5472608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441" t="19394" r="5200" b="43831"/>
          <a:stretch/>
        </p:blipFill>
        <p:spPr>
          <a:xfrm>
            <a:off x="4307695" y="397661"/>
            <a:ext cx="4586120" cy="4608512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51520" y="5926939"/>
            <a:ext cx="439248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Н. </a:t>
            </a:r>
            <a:r>
              <a:rPr lang="uk-UA" sz="2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Стасюкова</a:t>
            </a:r>
            <a:r>
              <a:rPr lang="uk-UA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</a:p>
          <a:p>
            <a:r>
              <a:rPr lang="uk-UA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«Натюрморт із лялькою і клоуном»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268607" y="5339823"/>
            <a:ext cx="266429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В. Кір</a:t>
            </a:r>
            <a:r>
              <a:rPr lang="en-US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’</a:t>
            </a:r>
            <a:r>
              <a:rPr lang="uk-UA" sz="2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янова</a:t>
            </a:r>
            <a:r>
              <a:rPr lang="uk-UA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</a:p>
          <a:p>
            <a:r>
              <a:rPr lang="uk-UA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«Маска на столику»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330917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53186734.jpg"/>
          <p:cNvPicPr>
            <a:picLocks noChangeAspect="1"/>
          </p:cNvPicPr>
          <p:nvPr/>
        </p:nvPicPr>
        <p:blipFill>
          <a:blip r:embed="rId2"/>
          <a:srcRect l="3810" t="5094" r="2857" b="3741"/>
          <a:stretch>
            <a:fillRect/>
          </a:stretch>
        </p:blipFill>
        <p:spPr>
          <a:xfrm>
            <a:off x="1617943" y="1643050"/>
            <a:ext cx="6168768" cy="4658049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857356" y="6286520"/>
            <a:ext cx="67151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 smtClean="0">
                <a:solidFill>
                  <a:srgbClr val="002060"/>
                </a:solidFill>
              </a:rPr>
              <a:t>       </a:t>
            </a:r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Д. Г. Перепелиця  </a:t>
            </a:r>
            <a:r>
              <a:rPr lang="uk-UA" dirty="0" err="1" smtClean="0">
                <a:latin typeface="Times New Roman" pitchFamily="18" charset="0"/>
                <a:cs typeface="Times New Roman" pitchFamily="18" charset="0"/>
              </a:rPr>
              <a:t>“Натюрморт</a:t>
            </a:r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 з </a:t>
            </a:r>
            <a:r>
              <a:rPr lang="uk-UA" dirty="0" err="1" smtClean="0">
                <a:latin typeface="Times New Roman" pitchFamily="18" charset="0"/>
                <a:cs typeface="Times New Roman" pitchFamily="18" charset="0"/>
              </a:rPr>
              <a:t>кавуном”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71472" y="285728"/>
            <a:ext cx="857252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dirty="0">
                <a:latin typeface="Times New Roman" pitchFamily="18" charset="0"/>
                <a:cs typeface="Times New Roman" pitchFamily="18" charset="0"/>
              </a:rPr>
              <a:t>Особливого поширення  у  кінці 19 ст. початок 20 ст. набув так званий декоративний натюрморт – це спрощене зображення </a:t>
            </a:r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(стилізація) форм</a:t>
            </a:r>
            <a:r>
              <a:rPr lang="uk-UA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предметів 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643042" y="357166"/>
            <a:ext cx="72866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                      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098" name="Picture 2" descr="&amp;Kcy;&amp;acy;&amp;rcy;&amp;tcy;&amp;icy;&amp;ncy;&amp;kcy;&amp;icy; &amp;pcy;&amp;ocy; &amp;zcy;&amp;acy;&amp;pcy;&amp;rcy;&amp;ocy;&amp;scy;&amp;ucy; &amp;scy;&amp;tcy;&amp;icy;&amp;lcy;&amp;iukcy;&amp;zcy;&amp;acy;&amp;tscy;&amp;iukcy;&amp;yacy; &amp;vcy; &amp;ocy;&amp;bcy;&amp;rcy;&amp;acy;&amp;zcy;&amp;ocy;&amp;tcy;&amp;vcy;&amp;ocy;&amp;rcy;&amp;chcy;&amp;ocy;&amp;mcy;&amp;ucy; &amp;mcy;&amp;icy;&amp;scy;&amp;tcy;&amp;iecy;&amp;tscy;&amp;tcy;&amp;vcy;&amp;iukcy;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214290"/>
            <a:ext cx="8670042" cy="649606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&amp;Pcy;&amp;ocy;&amp;khcy;&amp;ocy;&amp;zhcy;&amp;iecy;&amp;iecy; &amp;icy;&amp;zcy;&amp;ocy;&amp;bcy;&amp;rcy;&amp;acy;&amp;zhcy;&amp;iecy;&amp;ncy;&amp;icy;&amp;iecy;"/>
          <p:cNvPicPr>
            <a:picLocks noChangeAspect="1" noChangeArrowheads="1"/>
          </p:cNvPicPr>
          <p:nvPr/>
        </p:nvPicPr>
        <p:blipFill>
          <a:blip r:embed="rId2"/>
          <a:srcRect r="1318"/>
          <a:stretch>
            <a:fillRect/>
          </a:stretch>
        </p:blipFill>
        <p:spPr bwMode="auto">
          <a:xfrm>
            <a:off x="357158" y="1428737"/>
            <a:ext cx="5072098" cy="3429024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785786" y="5072074"/>
            <a:ext cx="44291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 smtClean="0"/>
              <a:t>            </a:t>
            </a:r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Володимир </a:t>
            </a:r>
            <a:r>
              <a:rPr lang="uk-UA" dirty="0" err="1" smtClean="0">
                <a:latin typeface="Times New Roman" pitchFamily="18" charset="0"/>
                <a:cs typeface="Times New Roman" pitchFamily="18" charset="0"/>
              </a:rPr>
              <a:t>Жданов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6" name="Picture 4" descr="&amp;Pcy;&amp;ocy;&amp;khcy;&amp;ocy;&amp;zhcy;&amp;iecy;&amp;iecy; &amp;icy;&amp;zcy;&amp;ocy;&amp;bcy;&amp;rcy;&amp;acy;&amp;zhcy;&amp;iecy;&amp;ncy;&amp;icy;&amp;iecy;"/>
          <p:cNvPicPr>
            <a:picLocks noChangeAspect="1" noChangeArrowheads="1"/>
          </p:cNvPicPr>
          <p:nvPr/>
        </p:nvPicPr>
        <p:blipFill>
          <a:blip r:embed="rId3"/>
          <a:srcRect l="2137" t="2988" r="1709" b="7370"/>
          <a:stretch>
            <a:fillRect/>
          </a:stretch>
        </p:blipFill>
        <p:spPr bwMode="auto">
          <a:xfrm>
            <a:off x="5643570" y="1428736"/>
            <a:ext cx="3214710" cy="4286280"/>
          </a:xfrm>
          <a:prstGeom prst="rect">
            <a:avLst/>
          </a:prstGeom>
          <a:noFill/>
        </p:spPr>
      </p:pic>
      <p:sp>
        <p:nvSpPr>
          <p:cNvPr id="7" name="TextBox 6"/>
          <p:cNvSpPr txBox="1"/>
          <p:nvPr/>
        </p:nvSpPr>
        <p:spPr>
          <a:xfrm>
            <a:off x="5786446" y="5857892"/>
            <a:ext cx="29289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        Тетяна </a:t>
            </a:r>
            <a:r>
              <a:rPr lang="uk-UA" dirty="0" err="1" smtClean="0">
                <a:latin typeface="Times New Roman" pitchFamily="18" charset="0"/>
                <a:cs typeface="Times New Roman" pitchFamily="18" charset="0"/>
              </a:rPr>
              <a:t>Хакман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500298" y="214290"/>
            <a:ext cx="578647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dirty="0" smtClean="0">
                <a:latin typeface="Times New Roman" pitchFamily="18" charset="0"/>
                <a:cs typeface="Times New Roman" pitchFamily="18" charset="0"/>
              </a:rPr>
              <a:t>            Натюрморти  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357290" y="857232"/>
            <a:ext cx="37147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dirty="0" smtClean="0"/>
              <a:t>       </a:t>
            </a:r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Реалістичний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929322" y="857232"/>
            <a:ext cx="27146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Декоративний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966697"/>
            <a:ext cx="3672408" cy="5425686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9615" y="991783"/>
            <a:ext cx="4248472" cy="5400600"/>
          </a:xfrm>
          <a:prstGeom prst="rect">
            <a:avLst/>
          </a:prstGeom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1508" y="260648"/>
            <a:ext cx="3713163" cy="646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285769"/>
            <a:ext cx="2809875" cy="646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007262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AutoShape 2" descr="&amp;Pcy;&amp;ocy;&amp;khcy;&amp;ocy;&amp;zhcy;&amp;iecy;&amp;iecy; &amp;icy;&amp;zcy;&amp;ocy;&amp;bcy;&amp;rcy;&amp;acy;&amp;zhcy;&amp;iecy;&amp;ncy;&amp;icy;&amp;iecy;"/>
          <p:cNvSpPr>
            <a:spLocks noChangeAspect="1" noChangeArrowheads="1"/>
          </p:cNvSpPr>
          <p:nvPr/>
        </p:nvSpPr>
        <p:spPr bwMode="auto">
          <a:xfrm>
            <a:off x="155575" y="-2293938"/>
            <a:ext cx="3152775" cy="478155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5124" name="AutoShape 4" descr="&amp;Pcy;&amp;ocy;&amp;khcy;&amp;ocy;&amp;zhcy;&amp;iecy;&amp;iecy; &amp;icy;&amp;zcy;&amp;ocy;&amp;bcy;&amp;rcy;&amp;acy;&amp;zhcy;&amp;iecy;&amp;ncy;&amp;icy;&amp;iecy;"/>
          <p:cNvSpPr>
            <a:spLocks noChangeAspect="1" noChangeArrowheads="1"/>
          </p:cNvSpPr>
          <p:nvPr/>
        </p:nvSpPr>
        <p:spPr bwMode="auto">
          <a:xfrm>
            <a:off x="155575" y="-2293938"/>
            <a:ext cx="3152775" cy="478155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5126" name="AutoShape 6" descr="&amp;Pcy;&amp;ocy;&amp;khcy;&amp;ocy;&amp;zhcy;&amp;iecy;&amp;iecy; &amp;icy;&amp;zcy;&amp;ocy;&amp;bcy;&amp;rcy;&amp;acy;&amp;zhcy;&amp;iecy;&amp;ncy;&amp;icy;&amp;iecy;"/>
          <p:cNvSpPr>
            <a:spLocks noChangeAspect="1" noChangeArrowheads="1"/>
          </p:cNvSpPr>
          <p:nvPr/>
        </p:nvSpPr>
        <p:spPr bwMode="auto">
          <a:xfrm>
            <a:off x="155575" y="-2293938"/>
            <a:ext cx="3152775" cy="478155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5128" name="AutoShape 8" descr="&amp;Pcy;&amp;ocy;&amp;khcy;&amp;ocy;&amp;zhcy;&amp;iecy;&amp;iecy; &amp;icy;&amp;zcy;&amp;ocy;&amp;bcy;&amp;rcy;&amp;acy;&amp;zhcy;&amp;iecy;&amp;ncy;&amp;icy;&amp;iecy;"/>
          <p:cNvSpPr>
            <a:spLocks noChangeAspect="1" noChangeArrowheads="1"/>
          </p:cNvSpPr>
          <p:nvPr/>
        </p:nvSpPr>
        <p:spPr bwMode="auto">
          <a:xfrm>
            <a:off x="155575" y="-2293938"/>
            <a:ext cx="3152775" cy="478155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8" name="Рисунок 7" descr="93fabb31e19276065c86e291a25c4d0f.jpg"/>
          <p:cNvPicPr>
            <a:picLocks noChangeAspect="1"/>
          </p:cNvPicPr>
          <p:nvPr/>
        </p:nvPicPr>
        <p:blipFill>
          <a:blip r:embed="rId2"/>
          <a:srcRect b="7500"/>
          <a:stretch>
            <a:fillRect/>
          </a:stretch>
        </p:blipFill>
        <p:spPr>
          <a:xfrm>
            <a:off x="214282" y="1160842"/>
            <a:ext cx="4214842" cy="5268553"/>
          </a:xfrm>
          <a:prstGeom prst="rect">
            <a:avLst/>
          </a:prstGeom>
        </p:spPr>
      </p:pic>
      <p:pic>
        <p:nvPicPr>
          <p:cNvPr id="9" name="Рисунок 8" descr="miroshnikova_ekaterina.jpg"/>
          <p:cNvPicPr>
            <a:picLocks noChangeAspect="1"/>
          </p:cNvPicPr>
          <p:nvPr/>
        </p:nvPicPr>
        <p:blipFill>
          <a:blip r:embed="rId3"/>
          <a:srcRect l="9729"/>
          <a:stretch>
            <a:fillRect/>
          </a:stretch>
        </p:blipFill>
        <p:spPr>
          <a:xfrm>
            <a:off x="4643438" y="1142984"/>
            <a:ext cx="4262616" cy="5283404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0" y="0"/>
            <a:ext cx="9144000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dirty="0" smtClean="0">
                <a:latin typeface="Times New Roman" pitchFamily="18" charset="0"/>
                <a:cs typeface="Times New Roman" pitchFamily="18" charset="0"/>
              </a:rPr>
              <a:t>                  </a:t>
            </a:r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У декоративних  натюрмортах д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опустимим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є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                         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використання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орнаментів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та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візерунків</a:t>
            </a:r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130" name="AutoShape 10" descr="&amp;Pcy;&amp;ocy;&amp;khcy;&amp;ocy;&amp;zhcy;&amp;iecy;&amp;iecy; &amp;icy;&amp;zcy;&amp;ocy;&amp;bcy;&amp;rcy;&amp;acy;&amp;zhcy;&amp;iecy;&amp;ncy;&amp;icy;&amp;iecy;"/>
          <p:cNvSpPr>
            <a:spLocks noChangeAspect="1" noChangeArrowheads="1"/>
          </p:cNvSpPr>
          <p:nvPr/>
        </p:nvSpPr>
        <p:spPr bwMode="auto">
          <a:xfrm>
            <a:off x="155575" y="-2293938"/>
            <a:ext cx="3152775" cy="478155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848" t="6868" r="6061" b="20606"/>
          <a:stretch/>
        </p:blipFill>
        <p:spPr>
          <a:xfrm>
            <a:off x="366631" y="980728"/>
            <a:ext cx="8431781" cy="545407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835696" y="245839"/>
            <a:ext cx="66247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Декоративні натюрморти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8968" y="1381200"/>
            <a:ext cx="8158071" cy="510041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60218" y="151527"/>
            <a:ext cx="832682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Практичне завдання:</a:t>
            </a:r>
          </a:p>
          <a:p>
            <a:r>
              <a:rPr lang="uk-UA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</a:t>
            </a:r>
            <a:r>
              <a:rPr lang="uk-UA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Створ</a:t>
            </a:r>
            <a:r>
              <a:rPr lang="uk-UA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</a:t>
            </a:r>
            <a:r>
              <a:rPr lang="uk-UA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ти декоративний натюрморт  </a:t>
            </a:r>
            <a:r>
              <a:rPr lang="uk-UA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із</a:t>
            </a:r>
          </a:p>
          <a:p>
            <a:r>
              <a:rPr lang="uk-UA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uk-UA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предметів</a:t>
            </a:r>
            <a:r>
              <a:rPr lang="uk-UA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 які </a:t>
            </a:r>
            <a:r>
              <a:rPr lang="uk-UA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вас оточують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805589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15" t="25568" r="6534" b="10037"/>
          <a:stretch/>
        </p:blipFill>
        <p:spPr>
          <a:xfrm>
            <a:off x="401189" y="1556792"/>
            <a:ext cx="8430862" cy="4608511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 flipH="1">
            <a:off x="401188" y="637307"/>
            <a:ext cx="843085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Послідовність виконання лінійного малюнка натюрморту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897901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475"/>
          <a:stretch/>
        </p:blipFill>
        <p:spPr>
          <a:xfrm>
            <a:off x="3895508" y="2438726"/>
            <a:ext cx="5029084" cy="4056016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 flipH="1">
            <a:off x="251520" y="188640"/>
            <a:ext cx="8673072" cy="42780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Послідовність виконання роботи:</a:t>
            </a:r>
          </a:p>
          <a:p>
            <a:pPr marL="342900" indent="-342900">
              <a:buAutoNum type="arabicPeriod"/>
            </a:pPr>
            <a:r>
              <a:rPr lang="uk-UA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Обрати предмети для натюрморту</a:t>
            </a:r>
          </a:p>
          <a:p>
            <a:pPr marL="342900" lvl="0" indent="-342900">
              <a:buFontTx/>
              <a:buAutoNum type="arabicPeriod"/>
            </a:pPr>
            <a:r>
              <a:rPr lang="uk-UA" sz="2400" b="1" dirty="0" smtClean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Визначити </a:t>
            </a:r>
            <a:r>
              <a:rPr lang="uk-UA" sz="24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композиційний центр малюнку</a:t>
            </a:r>
          </a:p>
          <a:p>
            <a:pPr marL="342900" indent="-342900">
              <a:buAutoNum type="arabicPeriod"/>
            </a:pPr>
            <a:r>
              <a:rPr lang="uk-UA" sz="2400" b="1" dirty="0" smtClean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Узгодити </a:t>
            </a:r>
            <a:r>
              <a:rPr lang="uk-UA" sz="2400" b="1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між собою розміри та форми предметів, їх взаємне </a:t>
            </a:r>
            <a:r>
              <a:rPr lang="uk-UA" sz="2400" b="1" dirty="0" smtClean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розташування </a:t>
            </a:r>
          </a:p>
          <a:p>
            <a:pPr marL="342900" indent="-342900">
              <a:buAutoNum type="arabicPeriod"/>
            </a:pPr>
            <a:r>
              <a:rPr lang="uk-UA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Зобразити  контурний малюнок олівцем</a:t>
            </a:r>
          </a:p>
          <a:p>
            <a:pPr marL="342900" indent="-342900">
              <a:buAutoNum type="arabicPeriod"/>
            </a:pPr>
            <a:r>
              <a:rPr lang="uk-UA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 допомогою контрасту кольорів, виділити композиційний центр натюрморту</a:t>
            </a:r>
          </a:p>
          <a:p>
            <a:pPr marL="342900" indent="-342900">
              <a:buAutoNum type="arabicPeriod"/>
            </a:pPr>
            <a:r>
              <a:rPr lang="uk-UA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Пропрацювати  декор (орнамент, візерунок) предметів</a:t>
            </a:r>
          </a:p>
          <a:p>
            <a:pPr marL="342900" indent="-342900">
              <a:buAutoNum type="arabicPeriod"/>
            </a:pPr>
            <a:endParaRPr lang="uk-UA" sz="20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AutoNum type="arabicPeriod"/>
            </a:pPr>
            <a:endParaRPr lang="uk-UA" dirty="0" smtClean="0"/>
          </a:p>
          <a:p>
            <a:pPr marL="342900" indent="-342900">
              <a:buAutoNum type="arabicPeriod"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935800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464</TotalTime>
  <Words>222</Words>
  <Application>Microsoft Office PowerPoint</Application>
  <PresentationFormat>Экран (4:3)</PresentationFormat>
  <Paragraphs>38</Paragraphs>
  <Slides>14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5" baseType="lpstr">
      <vt:lpstr>Тема Office</vt:lpstr>
      <vt:lpstr>Презентация PowerPoint</vt:lpstr>
      <vt:lpstr>Презентация PowerPoint</vt:lpstr>
      <vt:lpstr>Голландський натюрморт 17 століття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Admin</dc:creator>
  <cp:lastModifiedBy>Equinox</cp:lastModifiedBy>
  <cp:revision>35</cp:revision>
  <dcterms:created xsi:type="dcterms:W3CDTF">2017-02-27T16:35:47Z</dcterms:created>
  <dcterms:modified xsi:type="dcterms:W3CDTF">2021-01-14T16:43:21Z</dcterms:modified>
</cp:coreProperties>
</file>