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3"/>
  </p:notesMasterIdLst>
  <p:sldIdLst>
    <p:sldId id="256" r:id="rId2"/>
    <p:sldId id="263" r:id="rId3"/>
    <p:sldId id="277" r:id="rId4"/>
    <p:sldId id="266" r:id="rId5"/>
    <p:sldId id="276" r:id="rId6"/>
    <p:sldId id="258" r:id="rId7"/>
    <p:sldId id="259" r:id="rId8"/>
    <p:sldId id="265" r:id="rId9"/>
    <p:sldId id="262" r:id="rId10"/>
    <p:sldId id="260" r:id="rId11"/>
    <p:sldId id="257" r:id="rId12"/>
    <p:sldId id="271" r:id="rId13"/>
    <p:sldId id="272" r:id="rId14"/>
    <p:sldId id="274" r:id="rId15"/>
    <p:sldId id="264" r:id="rId16"/>
    <p:sldId id="267" r:id="rId17"/>
    <p:sldId id="268" r:id="rId18"/>
    <p:sldId id="269" r:id="rId19"/>
    <p:sldId id="270" r:id="rId20"/>
    <p:sldId id="275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EE2DC4-B7BB-4BB1-8126-9ECCF7C5B044}" type="doc">
      <dgm:prSet loTypeId="urn:microsoft.com/office/officeart/2008/layout/PictureAccent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707B946-DA4F-4217-AF9E-7137CF5AEABA}">
      <dgm:prSet phldrT="[Текст]"/>
      <dgm:spPr/>
      <dgm:t>
        <a:bodyPr/>
        <a:lstStyle/>
        <a:p>
          <a:r>
            <a:rPr lang="uk-UA" b="1" dirty="0" smtClean="0"/>
            <a:t>Внутрішні сили Землі</a:t>
          </a:r>
          <a:endParaRPr lang="ru-RU" b="1" dirty="0"/>
        </a:p>
      </dgm:t>
    </dgm:pt>
    <dgm:pt modelId="{5382C229-989D-48D7-BAA1-1B79E134F78D}" type="parTrans" cxnId="{22EE5B47-2BD8-42AC-82F8-4E0AE54BEE5C}">
      <dgm:prSet/>
      <dgm:spPr/>
      <dgm:t>
        <a:bodyPr/>
        <a:lstStyle/>
        <a:p>
          <a:endParaRPr lang="ru-RU"/>
        </a:p>
      </dgm:t>
    </dgm:pt>
    <dgm:pt modelId="{67619905-B512-4439-98FE-135B368A4F63}" type="sibTrans" cxnId="{22EE5B47-2BD8-42AC-82F8-4E0AE54BEE5C}">
      <dgm:prSet/>
      <dgm:spPr/>
      <dgm:t>
        <a:bodyPr/>
        <a:lstStyle/>
        <a:p>
          <a:endParaRPr lang="ru-RU"/>
        </a:p>
      </dgm:t>
    </dgm:pt>
    <dgm:pt modelId="{B41168C5-42E9-4291-9319-D24FAACDE77A}">
      <dgm:prSet phldrT="[Текст]"/>
      <dgm:spPr/>
      <dgm:t>
        <a:bodyPr/>
        <a:lstStyle/>
        <a:p>
          <a:r>
            <a:rPr lang="uk-UA" b="1" dirty="0" smtClean="0"/>
            <a:t>Раптові розломи земної кори</a:t>
          </a:r>
          <a:endParaRPr lang="ru-RU" b="1" dirty="0"/>
        </a:p>
      </dgm:t>
    </dgm:pt>
    <dgm:pt modelId="{846B19A9-25FD-4B57-B320-078084210661}" type="parTrans" cxnId="{FDBC8003-C4F0-4CAA-8BCF-2AF81C7B7089}">
      <dgm:prSet/>
      <dgm:spPr/>
      <dgm:t>
        <a:bodyPr/>
        <a:lstStyle/>
        <a:p>
          <a:endParaRPr lang="ru-RU"/>
        </a:p>
      </dgm:t>
    </dgm:pt>
    <dgm:pt modelId="{8B457812-A36F-4429-8848-084F25EE8AB9}" type="sibTrans" cxnId="{FDBC8003-C4F0-4CAA-8BCF-2AF81C7B7089}">
      <dgm:prSet/>
      <dgm:spPr/>
      <dgm:t>
        <a:bodyPr/>
        <a:lstStyle/>
        <a:p>
          <a:endParaRPr lang="ru-RU"/>
        </a:p>
      </dgm:t>
    </dgm:pt>
    <dgm:pt modelId="{48784292-C25B-4346-B355-FB52DDAE976D}">
      <dgm:prSet phldrT="[Текст]"/>
      <dgm:spPr/>
      <dgm:t>
        <a:bodyPr/>
        <a:lstStyle/>
        <a:p>
          <a:r>
            <a:rPr lang="uk-UA" b="1" dirty="0" smtClean="0"/>
            <a:t>Зміщення земної кори</a:t>
          </a:r>
          <a:endParaRPr lang="ru-RU" b="1" dirty="0"/>
        </a:p>
      </dgm:t>
    </dgm:pt>
    <dgm:pt modelId="{EF78CE57-AD6C-4C59-96E9-6DE77A10D4E9}" type="parTrans" cxnId="{EF548D5B-F859-4164-8B29-C85B07B47C2B}">
      <dgm:prSet/>
      <dgm:spPr/>
      <dgm:t>
        <a:bodyPr/>
        <a:lstStyle/>
        <a:p>
          <a:endParaRPr lang="ru-RU"/>
        </a:p>
      </dgm:t>
    </dgm:pt>
    <dgm:pt modelId="{66C5856F-1726-4700-BAF7-7BAB7EE18BBA}" type="sibTrans" cxnId="{EF548D5B-F859-4164-8B29-C85B07B47C2B}">
      <dgm:prSet/>
      <dgm:spPr/>
      <dgm:t>
        <a:bodyPr/>
        <a:lstStyle/>
        <a:p>
          <a:endParaRPr lang="ru-RU"/>
        </a:p>
      </dgm:t>
    </dgm:pt>
    <dgm:pt modelId="{198ABF2E-A148-4508-86FC-7954875CD7D7}" type="pres">
      <dgm:prSet presAssocID="{44EE2DC4-B7BB-4BB1-8126-9ECCF7C5B044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511C7B7-1CD3-4419-B235-42C75B34A1A6}" type="pres">
      <dgm:prSet presAssocID="{F707B946-DA4F-4217-AF9E-7137CF5AEABA}" presName="root" presStyleCnt="0">
        <dgm:presLayoutVars>
          <dgm:chMax/>
          <dgm:chPref val="4"/>
        </dgm:presLayoutVars>
      </dgm:prSet>
      <dgm:spPr/>
    </dgm:pt>
    <dgm:pt modelId="{5E8A236E-BD27-4549-A4AC-8C1EBB3F1248}" type="pres">
      <dgm:prSet presAssocID="{F707B946-DA4F-4217-AF9E-7137CF5AEABA}" presName="rootComposite" presStyleCnt="0">
        <dgm:presLayoutVars/>
      </dgm:prSet>
      <dgm:spPr/>
    </dgm:pt>
    <dgm:pt modelId="{567ED724-000B-418B-9555-82D63C780D97}" type="pres">
      <dgm:prSet presAssocID="{F707B946-DA4F-4217-AF9E-7137CF5AEABA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62170F3D-6138-4425-98BE-DE4C71050E2B}" type="pres">
      <dgm:prSet presAssocID="{F707B946-DA4F-4217-AF9E-7137CF5AEABA}" presName="childShape" presStyleCnt="0">
        <dgm:presLayoutVars>
          <dgm:chMax val="0"/>
          <dgm:chPref val="0"/>
        </dgm:presLayoutVars>
      </dgm:prSet>
      <dgm:spPr/>
    </dgm:pt>
    <dgm:pt modelId="{B2CD8DC7-1640-4E0E-8EC3-44B58488B384}" type="pres">
      <dgm:prSet presAssocID="{B41168C5-42E9-4291-9319-D24FAACDE77A}" presName="childComposite" presStyleCnt="0">
        <dgm:presLayoutVars>
          <dgm:chMax val="0"/>
          <dgm:chPref val="0"/>
        </dgm:presLayoutVars>
      </dgm:prSet>
      <dgm:spPr/>
    </dgm:pt>
    <dgm:pt modelId="{5AF605A0-EC15-4CAC-B976-24301104330B}" type="pres">
      <dgm:prSet presAssocID="{B41168C5-42E9-4291-9319-D24FAACDE77A}" presName="Image" presStyleLbl="node1" presStyleIdx="0" presStyleCnt="2"/>
      <dgm:spPr/>
    </dgm:pt>
    <dgm:pt modelId="{9F6055AF-9CB9-4264-B934-7188662AA4E0}" type="pres">
      <dgm:prSet presAssocID="{B41168C5-42E9-4291-9319-D24FAACDE77A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803C24-C972-460D-BFE0-0BFB15BEE04D}" type="pres">
      <dgm:prSet presAssocID="{48784292-C25B-4346-B355-FB52DDAE976D}" presName="childComposite" presStyleCnt="0">
        <dgm:presLayoutVars>
          <dgm:chMax val="0"/>
          <dgm:chPref val="0"/>
        </dgm:presLayoutVars>
      </dgm:prSet>
      <dgm:spPr/>
    </dgm:pt>
    <dgm:pt modelId="{57E50B89-5CB0-46C0-AC10-6839A1F53DAA}" type="pres">
      <dgm:prSet presAssocID="{48784292-C25B-4346-B355-FB52DDAE976D}" presName="Image" presStyleLbl="node1" presStyleIdx="1" presStyleCnt="2"/>
      <dgm:spPr/>
    </dgm:pt>
    <dgm:pt modelId="{60CBFEEE-C22D-4B68-A3E3-980F12FD370B}" type="pres">
      <dgm:prSet presAssocID="{48784292-C25B-4346-B355-FB52DDAE976D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548D5B-F859-4164-8B29-C85B07B47C2B}" srcId="{F707B946-DA4F-4217-AF9E-7137CF5AEABA}" destId="{48784292-C25B-4346-B355-FB52DDAE976D}" srcOrd="1" destOrd="0" parTransId="{EF78CE57-AD6C-4C59-96E9-6DE77A10D4E9}" sibTransId="{66C5856F-1726-4700-BAF7-7BAB7EE18BBA}"/>
    <dgm:cxn modelId="{22EE5B47-2BD8-42AC-82F8-4E0AE54BEE5C}" srcId="{44EE2DC4-B7BB-4BB1-8126-9ECCF7C5B044}" destId="{F707B946-DA4F-4217-AF9E-7137CF5AEABA}" srcOrd="0" destOrd="0" parTransId="{5382C229-989D-48D7-BAA1-1B79E134F78D}" sibTransId="{67619905-B512-4439-98FE-135B368A4F63}"/>
    <dgm:cxn modelId="{9ADA85D5-8BD7-4973-81D8-F097F228EBE8}" type="presOf" srcId="{B41168C5-42E9-4291-9319-D24FAACDE77A}" destId="{9F6055AF-9CB9-4264-B934-7188662AA4E0}" srcOrd="0" destOrd="0" presId="urn:microsoft.com/office/officeart/2008/layout/PictureAccentList"/>
    <dgm:cxn modelId="{FDBC8003-C4F0-4CAA-8BCF-2AF81C7B7089}" srcId="{F707B946-DA4F-4217-AF9E-7137CF5AEABA}" destId="{B41168C5-42E9-4291-9319-D24FAACDE77A}" srcOrd="0" destOrd="0" parTransId="{846B19A9-25FD-4B57-B320-078084210661}" sibTransId="{8B457812-A36F-4429-8848-084F25EE8AB9}"/>
    <dgm:cxn modelId="{9CBA8A4A-C91C-486B-9253-F0A024A854BC}" type="presOf" srcId="{44EE2DC4-B7BB-4BB1-8126-9ECCF7C5B044}" destId="{198ABF2E-A148-4508-86FC-7954875CD7D7}" srcOrd="0" destOrd="0" presId="urn:microsoft.com/office/officeart/2008/layout/PictureAccentList"/>
    <dgm:cxn modelId="{7075449D-140F-4F31-B689-FFEA8C69DC74}" type="presOf" srcId="{F707B946-DA4F-4217-AF9E-7137CF5AEABA}" destId="{567ED724-000B-418B-9555-82D63C780D97}" srcOrd="0" destOrd="0" presId="urn:microsoft.com/office/officeart/2008/layout/PictureAccentList"/>
    <dgm:cxn modelId="{BFC6306F-F0BD-48C9-8D39-DF538A5C53BE}" type="presOf" srcId="{48784292-C25B-4346-B355-FB52DDAE976D}" destId="{60CBFEEE-C22D-4B68-A3E3-980F12FD370B}" srcOrd="0" destOrd="0" presId="urn:microsoft.com/office/officeart/2008/layout/PictureAccentList"/>
    <dgm:cxn modelId="{D274FD3E-FF8A-4246-AFDD-57563CFD0F6D}" type="presParOf" srcId="{198ABF2E-A148-4508-86FC-7954875CD7D7}" destId="{5511C7B7-1CD3-4419-B235-42C75B34A1A6}" srcOrd="0" destOrd="0" presId="urn:microsoft.com/office/officeart/2008/layout/PictureAccentList"/>
    <dgm:cxn modelId="{12C20E03-A48E-4C36-A101-C80CF997240A}" type="presParOf" srcId="{5511C7B7-1CD3-4419-B235-42C75B34A1A6}" destId="{5E8A236E-BD27-4549-A4AC-8C1EBB3F1248}" srcOrd="0" destOrd="0" presId="urn:microsoft.com/office/officeart/2008/layout/PictureAccentList"/>
    <dgm:cxn modelId="{F7A56948-6705-4A7E-B1F7-2751326A2EAD}" type="presParOf" srcId="{5E8A236E-BD27-4549-A4AC-8C1EBB3F1248}" destId="{567ED724-000B-418B-9555-82D63C780D97}" srcOrd="0" destOrd="0" presId="urn:microsoft.com/office/officeart/2008/layout/PictureAccentList"/>
    <dgm:cxn modelId="{8FDD20D7-9588-477E-A5CC-FCB999788488}" type="presParOf" srcId="{5511C7B7-1CD3-4419-B235-42C75B34A1A6}" destId="{62170F3D-6138-4425-98BE-DE4C71050E2B}" srcOrd="1" destOrd="0" presId="urn:microsoft.com/office/officeart/2008/layout/PictureAccentList"/>
    <dgm:cxn modelId="{8ACDA295-C3C0-4FAC-A441-2EC78573C9BA}" type="presParOf" srcId="{62170F3D-6138-4425-98BE-DE4C71050E2B}" destId="{B2CD8DC7-1640-4E0E-8EC3-44B58488B384}" srcOrd="0" destOrd="0" presId="urn:microsoft.com/office/officeart/2008/layout/PictureAccentList"/>
    <dgm:cxn modelId="{AF228FAA-DF4D-4DCD-8025-1EEC01309392}" type="presParOf" srcId="{B2CD8DC7-1640-4E0E-8EC3-44B58488B384}" destId="{5AF605A0-EC15-4CAC-B976-24301104330B}" srcOrd="0" destOrd="0" presId="urn:microsoft.com/office/officeart/2008/layout/PictureAccentList"/>
    <dgm:cxn modelId="{1CE7743A-3617-417D-BF66-87107597C15A}" type="presParOf" srcId="{B2CD8DC7-1640-4E0E-8EC3-44B58488B384}" destId="{9F6055AF-9CB9-4264-B934-7188662AA4E0}" srcOrd="1" destOrd="0" presId="urn:microsoft.com/office/officeart/2008/layout/PictureAccentList"/>
    <dgm:cxn modelId="{4F5113C7-988B-405B-A283-59C69642A40B}" type="presParOf" srcId="{62170F3D-6138-4425-98BE-DE4C71050E2B}" destId="{D6803C24-C972-460D-BFE0-0BFB15BEE04D}" srcOrd="1" destOrd="0" presId="urn:microsoft.com/office/officeart/2008/layout/PictureAccentList"/>
    <dgm:cxn modelId="{50FF4E72-2709-433F-BA35-07EB90E7C0AC}" type="presParOf" srcId="{D6803C24-C972-460D-BFE0-0BFB15BEE04D}" destId="{57E50B89-5CB0-46C0-AC10-6839A1F53DAA}" srcOrd="0" destOrd="0" presId="urn:microsoft.com/office/officeart/2008/layout/PictureAccentList"/>
    <dgm:cxn modelId="{55C94B89-958C-407B-A5A9-C3ECDFECF65E}" type="presParOf" srcId="{D6803C24-C972-460D-BFE0-0BFB15BEE04D}" destId="{60CBFEEE-C22D-4B68-A3E3-980F12FD370B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7ED724-000B-418B-9555-82D63C780D97}">
      <dsp:nvSpPr>
        <dsp:cNvPr id="0" name=""/>
        <dsp:cNvSpPr/>
      </dsp:nvSpPr>
      <dsp:spPr>
        <a:xfrm>
          <a:off x="0" y="411995"/>
          <a:ext cx="8229599" cy="117713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78740" rIns="118110" bIns="78740" numCol="1" spcCol="1270" anchor="ctr" anchorCtr="0">
          <a:noAutofit/>
        </a:bodyPr>
        <a:lstStyle/>
        <a:p>
          <a:pPr lvl="0" algn="ctr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200" b="1" kern="1200" dirty="0" smtClean="0"/>
            <a:t>Внутрішні сили Землі</a:t>
          </a:r>
          <a:endParaRPr lang="ru-RU" sz="6200" b="1" kern="1200" dirty="0"/>
        </a:p>
      </dsp:txBody>
      <dsp:txXfrm>
        <a:off x="34477" y="446472"/>
        <a:ext cx="8160645" cy="1108177"/>
      </dsp:txXfrm>
    </dsp:sp>
    <dsp:sp modelId="{5AF605A0-EC15-4CAC-B976-24301104330B}">
      <dsp:nvSpPr>
        <dsp:cNvPr id="0" name=""/>
        <dsp:cNvSpPr/>
      </dsp:nvSpPr>
      <dsp:spPr>
        <a:xfrm>
          <a:off x="0" y="1801010"/>
          <a:ext cx="1177131" cy="1177131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6055AF-9CB9-4264-B934-7188662AA4E0}">
      <dsp:nvSpPr>
        <dsp:cNvPr id="0" name=""/>
        <dsp:cNvSpPr/>
      </dsp:nvSpPr>
      <dsp:spPr>
        <a:xfrm>
          <a:off x="1247759" y="1801010"/>
          <a:ext cx="6981840" cy="1177131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kern="1200" dirty="0" smtClean="0"/>
            <a:t>Раптові розломи земної кори</a:t>
          </a:r>
          <a:endParaRPr lang="ru-RU" sz="3800" b="1" kern="1200" dirty="0"/>
        </a:p>
      </dsp:txBody>
      <dsp:txXfrm>
        <a:off x="1305232" y="1858483"/>
        <a:ext cx="6866894" cy="1062185"/>
      </dsp:txXfrm>
    </dsp:sp>
    <dsp:sp modelId="{57E50B89-5CB0-46C0-AC10-6839A1F53DAA}">
      <dsp:nvSpPr>
        <dsp:cNvPr id="0" name=""/>
        <dsp:cNvSpPr/>
      </dsp:nvSpPr>
      <dsp:spPr>
        <a:xfrm>
          <a:off x="0" y="3119397"/>
          <a:ext cx="1177131" cy="1177131"/>
        </a:xfrm>
        <a:prstGeom prst="roundRect">
          <a:avLst>
            <a:gd name="adj" fmla="val 16670"/>
          </a:avLst>
        </a:prstGeom>
        <a:solidFill>
          <a:schemeClr val="accent5">
            <a:hueOff val="1563246"/>
            <a:satOff val="-13862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CBFEEE-C22D-4B68-A3E3-980F12FD370B}">
      <dsp:nvSpPr>
        <dsp:cNvPr id="0" name=""/>
        <dsp:cNvSpPr/>
      </dsp:nvSpPr>
      <dsp:spPr>
        <a:xfrm>
          <a:off x="1247759" y="3119397"/>
          <a:ext cx="6981840" cy="1177131"/>
        </a:xfrm>
        <a:prstGeom prst="roundRect">
          <a:avLst>
            <a:gd name="adj" fmla="val 16670"/>
          </a:avLst>
        </a:prstGeom>
        <a:solidFill>
          <a:schemeClr val="accent5">
            <a:hueOff val="1563246"/>
            <a:satOff val="-13862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800" b="1" kern="1200" dirty="0" smtClean="0"/>
            <a:t>Зміщення земної кори</a:t>
          </a:r>
          <a:endParaRPr lang="ru-RU" sz="3800" b="1" kern="1200" dirty="0"/>
        </a:p>
      </dsp:txBody>
      <dsp:txXfrm>
        <a:off x="1305232" y="3176870"/>
        <a:ext cx="6866894" cy="10621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05F8A-E0AA-4AF5-BC0B-7E583707414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A22B3-1285-4F9E-8D7F-88A07DE45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435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A22B3-1285-4F9E-8D7F-88A07DE456D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779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err="1" smtClean="0"/>
              <a:t>Альпійсько</a:t>
            </a:r>
            <a:r>
              <a:rPr lang="uk-UA" baseline="0" dirty="0" smtClean="0"/>
              <a:t> - Гімалайський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A22B3-1285-4F9E-8D7F-88A07DE456DD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675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Чарльз </a:t>
            </a:r>
            <a:r>
              <a:rPr lang="uk-UA" dirty="0" err="1" smtClean="0"/>
              <a:t>Френсіс</a:t>
            </a:r>
            <a:r>
              <a:rPr lang="uk-UA" baseline="0" dirty="0" smtClean="0"/>
              <a:t> Ріхтер ( 1900 – 1985)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A22B3-1285-4F9E-8D7F-88A07DE456DD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258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« Дракони, що грається з жабами або»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AA22B3-1285-4F9E-8D7F-88A07DE456DD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042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A062E95-941F-4355-90FB-8D4DA8D3A1FD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0C0B0ED-7E41-4156-9B59-00ED42688E27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Relationship Id="rId5" Target="../media/image5.jpe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notesSlides/notesSlide2.xml" Type="http://schemas.openxmlformats.org/officeDocument/2006/relationships/notesSlid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17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0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notesSlides/notesSlide4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8" Target="../media/image30.jpeg" Type="http://schemas.openxmlformats.org/officeDocument/2006/relationships/image"/><Relationship Id="rId3" Target="../media/image25.jpeg" Type="http://schemas.openxmlformats.org/officeDocument/2006/relationships/image"/><Relationship Id="rId7" Target="../media/image29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8.jpeg" Type="http://schemas.openxmlformats.org/officeDocument/2006/relationships/image"/><Relationship Id="rId5" Target="../media/image27.jpeg" Type="http://schemas.openxmlformats.org/officeDocument/2006/relationships/image"/><Relationship Id="rId4" Target="../media/image26.jpeg" Type="http://schemas.openxmlformats.org/officeDocument/2006/relationships/image"/><Relationship Id="rId9" Target="../media/image31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4.jpeg" Type="http://schemas.openxmlformats.org/officeDocument/2006/relationships/image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9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20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3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12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10300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060754"/>
            <a:ext cx="5715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7"/>
            <a:ext cx="5206400" cy="292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746" y="-28453"/>
            <a:ext cx="3851920" cy="385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83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641349"/>
            <a:ext cx="9433048" cy="6143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459432"/>
            <a:ext cx="9144000" cy="1080121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dirty="0" err="1">
                <a:solidFill>
                  <a:srgbClr val="7030A0"/>
                </a:solidFill>
                <a:latin typeface="+mn-lt"/>
              </a:rPr>
              <a:t>С</a:t>
            </a:r>
            <a:r>
              <a:rPr lang="ru-RU" sz="5400" dirty="0" err="1" smtClean="0">
                <a:solidFill>
                  <a:srgbClr val="7030A0"/>
                </a:solidFill>
                <a:latin typeface="+mn-lt"/>
              </a:rPr>
              <a:t>ейсмічні</a:t>
            </a:r>
            <a:r>
              <a:rPr lang="ru-RU" sz="5400" dirty="0" smtClean="0">
                <a:solidFill>
                  <a:srgbClr val="7030A0"/>
                </a:solidFill>
                <a:latin typeface="+mn-lt"/>
              </a:rPr>
              <a:t> </a:t>
            </a:r>
            <a:r>
              <a:rPr lang="ru-RU" sz="5400" dirty="0" err="1" smtClean="0">
                <a:solidFill>
                  <a:srgbClr val="7030A0"/>
                </a:solidFill>
                <a:latin typeface="+mn-lt"/>
              </a:rPr>
              <a:t>пояси</a:t>
            </a:r>
            <a:r>
              <a:rPr lang="ru-RU" sz="5400" dirty="0" smtClean="0">
                <a:solidFill>
                  <a:srgbClr val="7030A0"/>
                </a:solidFill>
                <a:latin typeface="+mn-lt"/>
              </a:rPr>
              <a:t> </a:t>
            </a:r>
            <a:r>
              <a:rPr lang="ru-RU" sz="5400" dirty="0" err="1" smtClean="0">
                <a:solidFill>
                  <a:srgbClr val="7030A0"/>
                </a:solidFill>
                <a:latin typeface="+mn-lt"/>
              </a:rPr>
              <a:t>Землі</a:t>
            </a:r>
            <a:endParaRPr lang="ru-RU" sz="54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655041">
            <a:off x="7097410" y="991147"/>
            <a:ext cx="515975" cy="4716214"/>
          </a:xfrm>
          <a:prstGeom prst="rect">
            <a:avLst/>
          </a:prstGeom>
        </p:spPr>
        <p:txBody>
          <a:bodyPr vert="wordArtVert" wrap="square">
            <a:spAutoFit/>
          </a:bodyPr>
          <a:lstStyle/>
          <a:p>
            <a:r>
              <a:rPr lang="ru-RU" sz="2000" b="1" dirty="0" err="1">
                <a:solidFill>
                  <a:schemeClr val="bg1"/>
                </a:solidFill>
              </a:rPr>
              <a:t>тихоокеанський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 rot="20463733">
            <a:off x="1127450" y="1343072"/>
            <a:ext cx="410846" cy="4739829"/>
          </a:xfrm>
          <a:prstGeom prst="rect">
            <a:avLst/>
          </a:prstGeom>
        </p:spPr>
        <p:txBody>
          <a:bodyPr vert="wordArtVert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dirty="0" err="1" smtClean="0">
                <a:solidFill>
                  <a:schemeClr val="bg1"/>
                </a:solidFill>
                <a:latin typeface="+mn-lt"/>
              </a:rPr>
              <a:t>тихоокеанський</a:t>
            </a:r>
            <a:endParaRPr lang="ru-RU" sz="2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3203848" y="2234342"/>
            <a:ext cx="3528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>
                <a:solidFill>
                  <a:schemeClr val="bg1"/>
                </a:solidFill>
              </a:rPr>
              <a:t>Альпійсько</a:t>
            </a:r>
            <a:r>
              <a:rPr lang="ru-RU" sz="2000" b="1" dirty="0">
                <a:solidFill>
                  <a:schemeClr val="bg1"/>
                </a:solidFill>
              </a:rPr>
              <a:t> - </a:t>
            </a:r>
            <a:r>
              <a:rPr lang="ru-RU" sz="2000" b="1" dirty="0" err="1">
                <a:solidFill>
                  <a:schemeClr val="bg1"/>
                </a:solidFill>
              </a:rPr>
              <a:t>Гімалайський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7" name="Дуга 6"/>
          <p:cNvSpPr/>
          <p:nvPr/>
        </p:nvSpPr>
        <p:spPr>
          <a:xfrm>
            <a:off x="-612576" y="2434397"/>
            <a:ext cx="9144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01824" y="5614212"/>
            <a:ext cx="88421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7030A0"/>
                </a:solidFill>
              </a:rPr>
              <a:t>Висновок</a:t>
            </a:r>
            <a:r>
              <a:rPr lang="ru-RU" sz="3200" b="1" dirty="0">
                <a:solidFill>
                  <a:srgbClr val="7030A0"/>
                </a:solidFill>
              </a:rPr>
              <a:t>: </a:t>
            </a:r>
            <a:r>
              <a:rPr lang="ru-RU" sz="3200" b="1" dirty="0" err="1">
                <a:solidFill>
                  <a:srgbClr val="7030A0"/>
                </a:solidFill>
              </a:rPr>
              <a:t>більшість</a:t>
            </a:r>
            <a:r>
              <a:rPr lang="ru-RU" sz="3200" b="1" dirty="0">
                <a:solidFill>
                  <a:srgbClr val="7030A0"/>
                </a:solidFill>
              </a:rPr>
              <a:t> </a:t>
            </a:r>
            <a:r>
              <a:rPr lang="ru-RU" sz="3200" b="1" dirty="0" err="1">
                <a:solidFill>
                  <a:srgbClr val="7030A0"/>
                </a:solidFill>
              </a:rPr>
              <a:t>землетрусів</a:t>
            </a:r>
            <a:r>
              <a:rPr lang="ru-RU" sz="3200" b="1" dirty="0">
                <a:solidFill>
                  <a:srgbClr val="7030A0"/>
                </a:solidFill>
              </a:rPr>
              <a:t> </a:t>
            </a:r>
            <a:r>
              <a:rPr lang="ru-RU" sz="3200" b="1" dirty="0" err="1">
                <a:solidFill>
                  <a:srgbClr val="7030A0"/>
                </a:solidFill>
              </a:rPr>
              <a:t>відбуваються</a:t>
            </a:r>
            <a:r>
              <a:rPr lang="ru-RU" sz="3200" b="1" dirty="0">
                <a:solidFill>
                  <a:srgbClr val="7030A0"/>
                </a:solidFill>
              </a:rPr>
              <a:t> в межах </a:t>
            </a:r>
            <a:r>
              <a:rPr lang="ru-RU" sz="3200" b="1" dirty="0" err="1">
                <a:solidFill>
                  <a:srgbClr val="7030A0"/>
                </a:solidFill>
              </a:rPr>
              <a:t>рухливих</a:t>
            </a:r>
            <a:r>
              <a:rPr lang="ru-RU" sz="3200" b="1" dirty="0">
                <a:solidFill>
                  <a:srgbClr val="7030A0"/>
                </a:solidFill>
              </a:rPr>
              <a:t> </a:t>
            </a:r>
            <a:r>
              <a:rPr lang="ru-RU" sz="3200" b="1" dirty="0" err="1">
                <a:solidFill>
                  <a:srgbClr val="7030A0"/>
                </a:solidFill>
              </a:rPr>
              <a:t>ділянок</a:t>
            </a:r>
            <a:r>
              <a:rPr lang="ru-RU" sz="3200" b="1" dirty="0">
                <a:solidFill>
                  <a:srgbClr val="7030A0"/>
                </a:solidFill>
              </a:rPr>
              <a:t> </a:t>
            </a:r>
            <a:r>
              <a:rPr lang="ru-RU" sz="3200" b="1" dirty="0" err="1">
                <a:solidFill>
                  <a:srgbClr val="7030A0"/>
                </a:solidFill>
              </a:rPr>
              <a:t>земної</a:t>
            </a:r>
            <a:r>
              <a:rPr lang="ru-RU" sz="3200" b="1" dirty="0">
                <a:solidFill>
                  <a:srgbClr val="7030A0"/>
                </a:solidFill>
              </a:rPr>
              <a:t> кори. </a:t>
            </a:r>
          </a:p>
        </p:txBody>
      </p:sp>
    </p:spTree>
    <p:extLst>
      <p:ext uri="{BB962C8B-B14F-4D97-AF65-F5344CB8AC3E}">
        <p14:creationId xmlns:p14="http://schemas.microsoft.com/office/powerpoint/2010/main" val="29719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6" grpId="0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98072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dirty="0" lang="uk-UA" smtClean="0" sz="6600">
                <a:solidFill>
                  <a:srgbClr val="7030A0"/>
                </a:solidFill>
                <a:latin typeface="+mn-lt"/>
              </a:rPr>
              <a:t>Сила землетрусів</a:t>
            </a:r>
            <a:endParaRPr dirty="0" lang="ru-RU" sz="660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4008" y="1600200"/>
            <a:ext cx="4042792" cy="4709160"/>
          </a:xfrm>
        </p:spPr>
        <p:txBody>
          <a:bodyPr>
            <a:normAutofit/>
          </a:bodyPr>
          <a:lstStyle/>
          <a:p>
            <a:r>
              <a:rPr b="1" dirty="0" lang="uk-UA" smtClean="0" sz="3200"/>
              <a:t>Для оцінки сили землетрусів американський сейсмолог Ч. Ф. Ріхтер у 1935 р. запропонував 12-ти бальну шкалу. Нині її називають шкалою Ріхтера.</a:t>
            </a:r>
            <a:endParaRPr b="1" dirty="0" lang="ru-RU" sz="3200"/>
          </a:p>
        </p:txBody>
      </p:sp>
      <p:pic>
        <p:nvPicPr>
          <p:cNvPr id="4" name="Picture 2"/>
          <p:cNvPicPr>
            <a:picLocks noChangeArrowheads="1"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" r="3"/>
          <a:stretch/>
        </p:blipFill>
        <p:spPr bwMode="auto">
          <a:xfrm>
            <a:off x="251520" y="1428601"/>
            <a:ext cx="3464778" cy="4247169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id="2051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29522"/>
            <a:ext cx="6768752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 flipV="1" rot="10800000">
            <a:off x="467544" y="5675771"/>
            <a:ext cx="360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i="1" lang="ru-RU" sz="2800"/>
              <a:t>Чарльз </a:t>
            </a:r>
            <a:r>
              <a:rPr b="1" dirty="0" err="1" i="1" lang="ru-RU" sz="2800"/>
              <a:t>Френсіс</a:t>
            </a:r>
            <a:r>
              <a:rPr b="1" dirty="0" i="1" lang="ru-RU" sz="2800"/>
              <a:t> </a:t>
            </a:r>
            <a:r>
              <a:rPr b="1" dirty="0" err="1" i="1" lang="ru-RU" sz="2800"/>
              <a:t>Ріхтер</a:t>
            </a:r>
            <a:r>
              <a:rPr b="1" dirty="0" i="1" lang="ru-RU" sz="2800"/>
              <a:t> ( 1900 – 1985)</a:t>
            </a:r>
          </a:p>
        </p:txBody>
      </p:sp>
    </p:spTree>
    <p:extLst>
      <p:ext uri="{BB962C8B-B14F-4D97-AF65-F5344CB8AC3E}">
        <p14:creationId xmlns:p14="http://schemas.microsoft.com/office/powerpoint/2010/main" val="3442175667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#ppt_w*sin(2.5*pi*$)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88913"/>
            <a:ext cx="8291513" cy="6119812"/>
          </a:xfrm>
        </p:spPr>
        <p:txBody>
          <a:bodyPr>
            <a:normAutofit fontScale="70000" lnSpcReduction="20000"/>
          </a:bodyPr>
          <a:lstStyle/>
          <a:p>
            <a:pPr marL="137160" indent="0">
              <a:buNone/>
            </a:pPr>
            <a:r>
              <a:rPr lang="ru-RU" sz="3400" b="1" dirty="0" err="1"/>
              <a:t>Сильний</a:t>
            </a:r>
            <a:r>
              <a:rPr lang="ru-RU" sz="3400" b="1" dirty="0"/>
              <a:t> </a:t>
            </a:r>
            <a:r>
              <a:rPr lang="ru-RU" sz="3400" b="1" dirty="0" err="1"/>
              <a:t>землетрус</a:t>
            </a:r>
            <a:r>
              <a:rPr lang="ru-RU" sz="3400" b="1" dirty="0"/>
              <a:t>, </a:t>
            </a:r>
            <a:r>
              <a:rPr lang="ru-RU" sz="3400" b="1" dirty="0" err="1"/>
              <a:t>що</a:t>
            </a:r>
            <a:r>
              <a:rPr lang="ru-RU" sz="3400" b="1" dirty="0"/>
              <a:t> </a:t>
            </a:r>
            <a:r>
              <a:rPr lang="ru-RU" sz="3400" b="1" dirty="0" err="1"/>
              <a:t>спустошив</a:t>
            </a:r>
            <a:r>
              <a:rPr lang="ru-RU" sz="3400" b="1" dirty="0"/>
              <a:t> Сан – Франциско, </a:t>
            </a:r>
            <a:r>
              <a:rPr lang="ru-RU" sz="3400" b="1" dirty="0" err="1"/>
              <a:t>відбувся</a:t>
            </a:r>
            <a:r>
              <a:rPr lang="ru-RU" sz="3400" b="1" dirty="0"/>
              <a:t> 18 </a:t>
            </a:r>
            <a:r>
              <a:rPr lang="ru-RU" sz="3400" b="1" dirty="0" err="1"/>
              <a:t>квітня</a:t>
            </a:r>
            <a:r>
              <a:rPr lang="ru-RU" sz="3400" b="1" dirty="0"/>
              <a:t> 1906 року. </a:t>
            </a:r>
            <a:r>
              <a:rPr lang="ru-RU" sz="3400" b="1" dirty="0" err="1"/>
              <a:t>Відчувши</a:t>
            </a:r>
            <a:r>
              <a:rPr lang="ru-RU" sz="3400" b="1" dirty="0"/>
              <a:t> </a:t>
            </a:r>
            <a:r>
              <a:rPr lang="ru-RU" sz="3400" b="1" dirty="0" err="1"/>
              <a:t>перші</a:t>
            </a:r>
            <a:r>
              <a:rPr lang="ru-RU" sz="3400" b="1" dirty="0"/>
              <a:t> </a:t>
            </a:r>
            <a:r>
              <a:rPr lang="ru-RU" sz="3400" b="1" dirty="0" err="1"/>
              <a:t>поштовхи</a:t>
            </a:r>
            <a:r>
              <a:rPr lang="ru-RU" sz="3400" b="1" dirty="0"/>
              <a:t> </a:t>
            </a:r>
            <a:r>
              <a:rPr lang="ru-RU" sz="3400" b="1" dirty="0" err="1"/>
              <a:t>стихії</a:t>
            </a:r>
            <a:r>
              <a:rPr lang="ru-RU" sz="3400" b="1" dirty="0"/>
              <a:t>, </a:t>
            </a:r>
            <a:r>
              <a:rPr lang="ru-RU" sz="3400" b="1" dirty="0" err="1"/>
              <a:t>жителі</a:t>
            </a:r>
            <a:r>
              <a:rPr lang="ru-RU" sz="3400" b="1" dirty="0"/>
              <a:t> </a:t>
            </a:r>
            <a:r>
              <a:rPr lang="ru-RU" sz="3400" b="1" dirty="0" err="1" smtClean="0"/>
              <a:t>міста</a:t>
            </a:r>
            <a:r>
              <a:rPr lang="ru-RU" sz="3400" b="1" dirty="0" smtClean="0"/>
              <a:t> </a:t>
            </a:r>
            <a:r>
              <a:rPr lang="ru-RU" sz="3400" b="1" dirty="0"/>
              <a:t>«</a:t>
            </a:r>
            <a:r>
              <a:rPr lang="ru-RU" sz="3400" b="1" dirty="0" err="1"/>
              <a:t>золотої</a:t>
            </a:r>
            <a:r>
              <a:rPr lang="ru-RU" sz="3400" b="1" dirty="0"/>
              <a:t> лихоманки», </a:t>
            </a:r>
            <a:r>
              <a:rPr lang="ru-RU" sz="3400" b="1" dirty="0" err="1"/>
              <a:t>який</a:t>
            </a:r>
            <a:r>
              <a:rPr lang="ru-RU" sz="3400" b="1" dirty="0"/>
              <a:t> в той час </a:t>
            </a:r>
            <a:r>
              <a:rPr lang="ru-RU" sz="3400" b="1" dirty="0" err="1"/>
              <a:t>був</a:t>
            </a:r>
            <a:r>
              <a:rPr lang="ru-RU" sz="3400" b="1" dirty="0"/>
              <a:t> одним з </a:t>
            </a:r>
            <a:r>
              <a:rPr lang="ru-RU" sz="3400" b="1" dirty="0" err="1"/>
              <a:t>най</a:t>
            </a:r>
            <a:r>
              <a:rPr lang="ru-RU" sz="3400" b="1" dirty="0"/>
              <a:t> </a:t>
            </a:r>
            <a:r>
              <a:rPr lang="ru-RU" sz="3400" b="1" dirty="0" err="1"/>
              <a:t>процвітаючих</a:t>
            </a:r>
            <a:r>
              <a:rPr lang="ru-RU" sz="3400" b="1" dirty="0"/>
              <a:t> </a:t>
            </a:r>
            <a:r>
              <a:rPr lang="ru-RU" sz="3400" b="1" dirty="0" err="1"/>
              <a:t>міст</a:t>
            </a:r>
            <a:r>
              <a:rPr lang="ru-RU" sz="3400" b="1" dirty="0"/>
              <a:t> на </a:t>
            </a:r>
            <a:r>
              <a:rPr lang="ru-RU" sz="3400" b="1" dirty="0" err="1"/>
              <a:t>західному</a:t>
            </a:r>
            <a:r>
              <a:rPr lang="ru-RU" sz="3400" b="1" dirty="0"/>
              <a:t> </a:t>
            </a:r>
            <a:r>
              <a:rPr lang="ru-RU" sz="3400" b="1" dirty="0" err="1"/>
              <a:t>узбережжі</a:t>
            </a:r>
            <a:r>
              <a:rPr lang="ru-RU" sz="3400" b="1" dirty="0"/>
              <a:t>, </a:t>
            </a:r>
            <a:r>
              <a:rPr lang="ru-RU" sz="3400" b="1" dirty="0" err="1"/>
              <a:t>стривожилися</a:t>
            </a:r>
            <a:r>
              <a:rPr lang="ru-RU" sz="3400" b="1" dirty="0"/>
              <a:t>. </a:t>
            </a:r>
            <a:r>
              <a:rPr lang="ru-RU" sz="3400" b="1" dirty="0" err="1"/>
              <a:t>Поштовхи</a:t>
            </a:r>
            <a:r>
              <a:rPr lang="ru-RU" sz="3400" b="1" dirty="0"/>
              <a:t> </a:t>
            </a:r>
            <a:r>
              <a:rPr lang="ru-RU" sz="3400" b="1" dirty="0" err="1"/>
              <a:t>слідували</a:t>
            </a:r>
            <a:r>
              <a:rPr lang="ru-RU" sz="3400" b="1" dirty="0"/>
              <a:t> один за одним, і </a:t>
            </a:r>
            <a:r>
              <a:rPr lang="ru-RU" sz="3400" b="1" dirty="0" err="1"/>
              <a:t>було</a:t>
            </a:r>
            <a:r>
              <a:rPr lang="ru-RU" sz="3400" b="1" dirty="0"/>
              <a:t> </a:t>
            </a:r>
            <a:r>
              <a:rPr lang="ru-RU" sz="3400" b="1" dirty="0" err="1"/>
              <a:t>досить</a:t>
            </a:r>
            <a:r>
              <a:rPr lang="ru-RU" sz="3400" b="1" dirty="0"/>
              <a:t> дивно </a:t>
            </a:r>
            <a:r>
              <a:rPr lang="ru-RU" sz="3400" b="1" dirty="0" err="1"/>
              <a:t>відчувати</a:t>
            </a:r>
            <a:r>
              <a:rPr lang="ru-RU" sz="3400" b="1" dirty="0"/>
              <a:t>, як </a:t>
            </a:r>
            <a:r>
              <a:rPr lang="ru-RU" sz="3400" b="1" dirty="0" err="1"/>
              <a:t>дрижить</a:t>
            </a:r>
            <a:r>
              <a:rPr lang="ru-RU" sz="3400" b="1" dirty="0"/>
              <a:t> земля </a:t>
            </a:r>
            <a:r>
              <a:rPr lang="ru-RU" sz="3400" b="1" dirty="0" err="1"/>
              <a:t>під</a:t>
            </a:r>
            <a:r>
              <a:rPr lang="ru-RU" sz="3400" b="1" dirty="0"/>
              <a:t> ногами </a:t>
            </a:r>
            <a:r>
              <a:rPr lang="ru-RU" sz="3400" b="1" dirty="0" err="1"/>
              <a:t>чи</a:t>
            </a:r>
            <a:r>
              <a:rPr lang="ru-RU" sz="3400" b="1" dirty="0"/>
              <a:t> </a:t>
            </a:r>
            <a:r>
              <a:rPr lang="ru-RU" sz="3400" b="1" dirty="0" err="1"/>
              <a:t>дивитися</a:t>
            </a:r>
            <a:r>
              <a:rPr lang="ru-RU" sz="3400" b="1" dirty="0"/>
              <a:t>, як </a:t>
            </a:r>
            <a:r>
              <a:rPr lang="ru-RU" sz="3400" b="1" dirty="0" err="1"/>
              <a:t>стіл</a:t>
            </a:r>
            <a:r>
              <a:rPr lang="ru-RU" sz="3400" b="1" dirty="0"/>
              <a:t> </a:t>
            </a:r>
            <a:r>
              <a:rPr lang="ru-RU" sz="3400" b="1" dirty="0" err="1"/>
              <a:t>підплигує</a:t>
            </a:r>
            <a:r>
              <a:rPr lang="ru-RU" sz="3400" b="1" dirty="0"/>
              <a:t> перед вашими </a:t>
            </a:r>
            <a:r>
              <a:rPr lang="ru-RU" sz="3400" b="1" dirty="0" err="1"/>
              <a:t>очима</a:t>
            </a:r>
            <a:r>
              <a:rPr lang="ru-RU" sz="3400" b="1" dirty="0"/>
              <a:t>.</a:t>
            </a:r>
          </a:p>
          <a:p>
            <a:pPr marL="137160" indent="0">
              <a:buNone/>
            </a:pPr>
            <a:r>
              <a:rPr lang="ru-RU" sz="3400" b="1" dirty="0" err="1"/>
              <a:t>Письменник</a:t>
            </a:r>
            <a:r>
              <a:rPr lang="ru-RU" sz="3400" b="1" dirty="0"/>
              <a:t> Джек Лондон, </a:t>
            </a:r>
            <a:r>
              <a:rPr lang="ru-RU" sz="3400" b="1" dirty="0" err="1"/>
              <a:t>що</a:t>
            </a:r>
            <a:r>
              <a:rPr lang="ru-RU" sz="3400" b="1" dirty="0"/>
              <a:t> писав </a:t>
            </a:r>
            <a:r>
              <a:rPr lang="ru-RU" sz="3400" b="1" dirty="0" err="1"/>
              <a:t>репортажі</a:t>
            </a:r>
            <a:r>
              <a:rPr lang="ru-RU" sz="3400" b="1" dirty="0"/>
              <a:t> про </a:t>
            </a:r>
            <a:r>
              <a:rPr lang="ru-RU" sz="3400" b="1" dirty="0" err="1"/>
              <a:t>землетруси</a:t>
            </a:r>
            <a:r>
              <a:rPr lang="ru-RU" sz="3400" b="1" dirty="0"/>
              <a:t> для </a:t>
            </a:r>
            <a:r>
              <a:rPr lang="ru-RU" sz="3400" b="1" dirty="0" err="1"/>
              <a:t>тижневого</a:t>
            </a:r>
            <a:r>
              <a:rPr lang="ru-RU" sz="3400" b="1" dirty="0"/>
              <a:t> журналу, </a:t>
            </a:r>
            <a:r>
              <a:rPr lang="ru-RU" sz="3400" b="1" dirty="0" err="1"/>
              <a:t>повідомляв</a:t>
            </a:r>
            <a:r>
              <a:rPr lang="ru-RU" sz="3400" b="1" dirty="0"/>
              <a:t>: « Сан-Франциско помер!… в середу в5.15 ранку </a:t>
            </a:r>
            <a:r>
              <a:rPr lang="ru-RU" sz="3400" b="1" dirty="0" err="1"/>
              <a:t>відбувся</a:t>
            </a:r>
            <a:r>
              <a:rPr lang="ru-RU" sz="3400" b="1" dirty="0"/>
              <a:t> </a:t>
            </a:r>
            <a:r>
              <a:rPr lang="ru-RU" sz="3400" b="1" dirty="0" err="1"/>
              <a:t>землетрус</a:t>
            </a:r>
            <a:r>
              <a:rPr lang="ru-RU" sz="3400" b="1" dirty="0"/>
              <a:t>. </a:t>
            </a:r>
            <a:r>
              <a:rPr lang="ru-RU" sz="3400" b="1" dirty="0" smtClean="0"/>
              <a:t>Через </a:t>
            </a:r>
            <a:r>
              <a:rPr lang="ru-RU" sz="3400" b="1" dirty="0" err="1"/>
              <a:t>хвилину</a:t>
            </a:r>
            <a:r>
              <a:rPr lang="ru-RU" sz="3400" b="1" dirty="0"/>
              <a:t> в небо </a:t>
            </a:r>
            <a:r>
              <a:rPr lang="ru-RU" sz="3400" b="1" dirty="0" err="1"/>
              <a:t>злетіли</a:t>
            </a:r>
            <a:r>
              <a:rPr lang="ru-RU" sz="3400" b="1" dirty="0"/>
              <a:t> </a:t>
            </a:r>
            <a:r>
              <a:rPr lang="ru-RU" sz="3400" b="1" dirty="0" err="1"/>
              <a:t>язики</a:t>
            </a:r>
            <a:r>
              <a:rPr lang="ru-RU" sz="3400" b="1" dirty="0"/>
              <a:t> </a:t>
            </a:r>
            <a:r>
              <a:rPr lang="ru-RU" sz="3400" b="1" dirty="0" err="1"/>
              <a:t>полум’я</a:t>
            </a:r>
            <a:r>
              <a:rPr lang="ru-RU" sz="3400" b="1" dirty="0"/>
              <a:t>. </a:t>
            </a:r>
            <a:r>
              <a:rPr lang="ru-RU" sz="3400" b="1" dirty="0" err="1"/>
              <a:t>пожеже</a:t>
            </a:r>
            <a:r>
              <a:rPr lang="ru-RU" sz="3400" b="1" dirty="0"/>
              <a:t> </a:t>
            </a:r>
            <a:r>
              <a:rPr lang="ru-RU" sz="3400" b="1" dirty="0" err="1"/>
              <a:t>виникли</a:t>
            </a:r>
            <a:r>
              <a:rPr lang="ru-RU" sz="3400" b="1" dirty="0"/>
              <a:t> у десятках </a:t>
            </a:r>
            <a:r>
              <a:rPr lang="ru-RU" sz="3400" b="1" dirty="0" err="1"/>
              <a:t>кварталів</a:t>
            </a:r>
            <a:r>
              <a:rPr lang="ru-RU" sz="3400" b="1" dirty="0"/>
              <a:t> </a:t>
            </a:r>
            <a:r>
              <a:rPr lang="ru-RU" sz="3400" b="1" dirty="0" err="1"/>
              <a:t>південніше</a:t>
            </a:r>
            <a:r>
              <a:rPr lang="ru-RU" sz="3400" b="1" dirty="0"/>
              <a:t> </a:t>
            </a:r>
            <a:r>
              <a:rPr lang="ru-RU" sz="3400" b="1" dirty="0" err="1"/>
              <a:t>Маркет-стріт</a:t>
            </a:r>
            <a:r>
              <a:rPr lang="ru-RU" sz="3400" b="1" dirty="0"/>
              <a:t>. </a:t>
            </a:r>
            <a:r>
              <a:rPr lang="ru-RU" sz="3400" b="1" dirty="0" err="1"/>
              <a:t>Ніхто</a:t>
            </a:r>
            <a:r>
              <a:rPr lang="ru-RU" sz="3400" b="1" dirty="0"/>
              <a:t> не гасив </a:t>
            </a:r>
            <a:r>
              <a:rPr lang="ru-RU" sz="3400" b="1" dirty="0" err="1"/>
              <a:t>полум’я</a:t>
            </a:r>
            <a:r>
              <a:rPr lang="ru-RU" sz="3400" b="1" dirty="0"/>
              <a:t>, люди не </a:t>
            </a:r>
            <a:r>
              <a:rPr lang="ru-RU" sz="3400" b="1" dirty="0" err="1"/>
              <a:t>були</a:t>
            </a:r>
            <a:r>
              <a:rPr lang="ru-RU" sz="3400" b="1" dirty="0"/>
              <a:t> </a:t>
            </a:r>
            <a:r>
              <a:rPr lang="ru-RU" sz="3400" b="1" dirty="0" err="1"/>
              <a:t>організованими</a:t>
            </a:r>
            <a:r>
              <a:rPr lang="ru-RU" sz="3400" b="1" dirty="0"/>
              <a:t>, </a:t>
            </a:r>
            <a:r>
              <a:rPr lang="ru-RU" sz="3400" b="1" dirty="0" err="1"/>
              <a:t>був</a:t>
            </a:r>
            <a:r>
              <a:rPr lang="ru-RU" sz="3400" b="1" dirty="0"/>
              <a:t> </a:t>
            </a:r>
            <a:r>
              <a:rPr lang="ru-RU" sz="3400" b="1" dirty="0" err="1"/>
              <a:t>відсутній</a:t>
            </a:r>
            <a:r>
              <a:rPr lang="ru-RU" sz="3400" b="1" dirty="0"/>
              <a:t> </a:t>
            </a:r>
            <a:r>
              <a:rPr lang="ru-RU" sz="3400" b="1" dirty="0" err="1"/>
              <a:t>зв'язок</a:t>
            </a:r>
            <a:r>
              <a:rPr lang="ru-RU" sz="3400" b="1" dirty="0"/>
              <a:t>… словом, </a:t>
            </a:r>
            <a:r>
              <a:rPr lang="ru-RU" sz="3400" b="1" dirty="0" err="1"/>
              <a:t>всі</a:t>
            </a:r>
            <a:r>
              <a:rPr lang="ru-RU" sz="3400" b="1" dirty="0"/>
              <a:t> </a:t>
            </a:r>
            <a:r>
              <a:rPr lang="ru-RU" sz="3400" b="1" dirty="0" err="1"/>
              <a:t>хитроумні</a:t>
            </a:r>
            <a:r>
              <a:rPr lang="ru-RU" sz="3400" b="1" dirty="0"/>
              <a:t> </a:t>
            </a:r>
            <a:r>
              <a:rPr lang="ru-RU" sz="3400" b="1" dirty="0" err="1"/>
              <a:t>системи</a:t>
            </a:r>
            <a:r>
              <a:rPr lang="ru-RU" sz="3400" b="1" dirty="0"/>
              <a:t> </a:t>
            </a:r>
            <a:r>
              <a:rPr lang="ru-RU" sz="3400" b="1" dirty="0" err="1"/>
              <a:t>захисту</a:t>
            </a:r>
            <a:r>
              <a:rPr lang="ru-RU" sz="3400" b="1" dirty="0"/>
              <a:t> </a:t>
            </a:r>
            <a:r>
              <a:rPr lang="ru-RU" sz="3400" b="1" dirty="0" err="1"/>
              <a:t>були</a:t>
            </a:r>
            <a:r>
              <a:rPr lang="ru-RU" sz="3400" b="1" dirty="0"/>
              <a:t> </a:t>
            </a:r>
            <a:r>
              <a:rPr lang="ru-RU" sz="3400" b="1" dirty="0" err="1"/>
              <a:t>зруйновані</a:t>
            </a:r>
            <a:r>
              <a:rPr lang="ru-RU" sz="3400" b="1" dirty="0"/>
              <a:t> </a:t>
            </a:r>
            <a:r>
              <a:rPr lang="ru-RU" sz="3400" b="1" dirty="0" err="1"/>
              <a:t>тридцатисекундним</a:t>
            </a:r>
            <a:r>
              <a:rPr lang="ru-RU" sz="3400" b="1" dirty="0"/>
              <a:t> </a:t>
            </a:r>
            <a:r>
              <a:rPr lang="ru-RU" sz="3400" b="1" dirty="0" err="1"/>
              <a:t>рухом</a:t>
            </a:r>
            <a:r>
              <a:rPr lang="ru-RU" sz="3400" b="1" dirty="0"/>
              <a:t> </a:t>
            </a:r>
            <a:r>
              <a:rPr lang="ru-RU" sz="3400" b="1" dirty="0" err="1"/>
              <a:t>земної</a:t>
            </a:r>
            <a:r>
              <a:rPr lang="ru-RU" sz="3400" b="1" dirty="0"/>
              <a:t> кори.» До того часу, коли </a:t>
            </a:r>
            <a:r>
              <a:rPr lang="ru-RU" sz="3400" b="1" dirty="0" err="1"/>
              <a:t>виникли</a:t>
            </a:r>
            <a:r>
              <a:rPr lang="ru-RU" sz="3400" b="1" dirty="0"/>
              <a:t> </a:t>
            </a:r>
            <a:r>
              <a:rPr lang="ru-RU" sz="3400" b="1" dirty="0" err="1"/>
              <a:t>пожежі</a:t>
            </a:r>
            <a:r>
              <a:rPr lang="ru-RU" sz="3400" b="1" dirty="0"/>
              <a:t>, </a:t>
            </a:r>
            <a:r>
              <a:rPr lang="ru-RU" sz="3400" b="1" dirty="0" err="1"/>
              <a:t>більше</a:t>
            </a:r>
            <a:r>
              <a:rPr lang="ru-RU" sz="3400" b="1" dirty="0"/>
              <a:t> 75%  Сан-Франциско </a:t>
            </a:r>
            <a:r>
              <a:rPr lang="ru-RU" sz="3400" b="1" dirty="0" err="1"/>
              <a:t>вже</a:t>
            </a:r>
            <a:r>
              <a:rPr lang="ru-RU" sz="3400" b="1" dirty="0"/>
              <a:t> </a:t>
            </a:r>
            <a:r>
              <a:rPr lang="ru-RU" sz="3400" b="1" dirty="0" err="1"/>
              <a:t>було</a:t>
            </a:r>
            <a:r>
              <a:rPr lang="ru-RU" sz="3400" b="1" dirty="0"/>
              <a:t> </a:t>
            </a:r>
            <a:r>
              <a:rPr lang="ru-RU" sz="3400" b="1" dirty="0" err="1"/>
              <a:t>зруйновано</a:t>
            </a:r>
            <a:r>
              <a:rPr lang="ru-RU" sz="3400" b="1" dirty="0"/>
              <a:t>, 400 </a:t>
            </a:r>
            <a:r>
              <a:rPr lang="ru-RU" sz="3400" b="1" dirty="0" err="1"/>
              <a:t>міських</a:t>
            </a:r>
            <a:r>
              <a:rPr lang="ru-RU" sz="3400" b="1" dirty="0"/>
              <a:t> </a:t>
            </a:r>
            <a:r>
              <a:rPr lang="ru-RU" sz="3400" b="1" dirty="0" err="1"/>
              <a:t>кварталів</a:t>
            </a:r>
            <a:r>
              <a:rPr lang="ru-RU" sz="3400" b="1" dirty="0"/>
              <a:t> лежали в </a:t>
            </a:r>
            <a:r>
              <a:rPr lang="ru-RU" sz="3400" b="1" dirty="0" err="1"/>
              <a:t>руїнах</a:t>
            </a:r>
            <a:r>
              <a:rPr lang="ru-RU" sz="3400" b="1" dirty="0" smtClean="0"/>
              <a:t>.</a:t>
            </a:r>
          </a:p>
          <a:p>
            <a:pPr marL="137160" indent="0">
              <a:buNone/>
            </a:pPr>
            <a:r>
              <a:rPr lang="ru-RU" sz="3400" b="1" dirty="0" smtClean="0">
                <a:solidFill>
                  <a:srgbClr val="FF0000"/>
                </a:solidFill>
              </a:rPr>
              <a:t>( 8-9 б)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06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-79654"/>
            <a:ext cx="8568952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r>
              <a:rPr lang="ru-RU" sz="2400" b="1" dirty="0"/>
              <a:t>Ось </a:t>
            </a:r>
            <a:r>
              <a:rPr lang="ru-RU" sz="2400" b="1" dirty="0" err="1"/>
              <a:t>що</a:t>
            </a:r>
            <a:r>
              <a:rPr lang="ru-RU" sz="2400" b="1" dirty="0"/>
              <a:t> </a:t>
            </a:r>
            <a:r>
              <a:rPr lang="ru-RU" sz="2400" b="1" dirty="0" err="1"/>
              <a:t>розповіла</a:t>
            </a:r>
            <a:r>
              <a:rPr lang="ru-RU" sz="2400" b="1" dirty="0"/>
              <a:t> </a:t>
            </a:r>
            <a:r>
              <a:rPr lang="ru-RU" sz="2400" b="1" dirty="0" err="1"/>
              <a:t>домогосподарка</a:t>
            </a:r>
            <a:r>
              <a:rPr lang="ru-RU" sz="2400" b="1" dirty="0"/>
              <a:t> Аннета </a:t>
            </a:r>
            <a:r>
              <a:rPr lang="ru-RU" sz="2400" b="1" dirty="0" err="1"/>
              <a:t>Генрі</a:t>
            </a:r>
            <a:r>
              <a:rPr lang="ru-RU" sz="2400" b="1" dirty="0"/>
              <a:t>, </a:t>
            </a:r>
            <a:r>
              <a:rPr lang="ru-RU" sz="2400" b="1" dirty="0" err="1"/>
              <a:t>що</a:t>
            </a:r>
            <a:r>
              <a:rPr lang="ru-RU" sz="2400" b="1" dirty="0"/>
              <a:t> </a:t>
            </a:r>
            <a:r>
              <a:rPr lang="ru-RU" sz="2400" b="1" dirty="0" err="1"/>
              <a:t>знаходилася</a:t>
            </a:r>
            <a:r>
              <a:rPr lang="ru-RU" sz="2400" b="1" dirty="0"/>
              <a:t> на </a:t>
            </a:r>
            <a:r>
              <a:rPr lang="ru-RU" sz="2400" b="1" dirty="0" err="1"/>
              <a:t>одній</a:t>
            </a:r>
            <a:r>
              <a:rPr lang="ru-RU" sz="2400" b="1" dirty="0"/>
              <a:t> </a:t>
            </a:r>
            <a:r>
              <a:rPr lang="ru-RU" sz="2400" b="1" dirty="0" err="1"/>
              <a:t>із</a:t>
            </a:r>
            <a:r>
              <a:rPr lang="ru-RU" sz="2400" b="1" dirty="0"/>
              <a:t> </a:t>
            </a:r>
            <a:r>
              <a:rPr lang="ru-RU" sz="2400" b="1" dirty="0" err="1"/>
              <a:t>найжвавіших</a:t>
            </a:r>
            <a:r>
              <a:rPr lang="ru-RU" sz="2400" b="1" dirty="0"/>
              <a:t> </a:t>
            </a:r>
            <a:r>
              <a:rPr lang="ru-RU" sz="2400" b="1" dirty="0" err="1"/>
              <a:t>вулиць</a:t>
            </a:r>
            <a:r>
              <a:rPr lang="ru-RU" sz="2400" b="1" dirty="0"/>
              <a:t> Сан-Франциско, коли у </a:t>
            </a:r>
            <a:r>
              <a:rPr lang="ru-RU" sz="2400" b="1" dirty="0" err="1"/>
              <a:t>жовтні</a:t>
            </a:r>
            <a:r>
              <a:rPr lang="ru-RU" sz="2400" b="1" dirty="0"/>
              <a:t> 1989 року </a:t>
            </a:r>
            <a:r>
              <a:rPr lang="ru-RU" sz="2400" b="1" dirty="0" err="1"/>
              <a:t>відбувся</a:t>
            </a:r>
            <a:r>
              <a:rPr lang="ru-RU" sz="2400" b="1" dirty="0"/>
              <a:t> </a:t>
            </a:r>
            <a:r>
              <a:rPr lang="ru-RU" sz="2400" b="1" dirty="0" err="1"/>
              <a:t>підземний</a:t>
            </a:r>
            <a:r>
              <a:rPr lang="ru-RU" sz="2400" b="1" dirty="0"/>
              <a:t> </a:t>
            </a:r>
            <a:r>
              <a:rPr lang="ru-RU" sz="2400" b="1" dirty="0" err="1"/>
              <a:t>поштовх</a:t>
            </a:r>
            <a:r>
              <a:rPr lang="ru-RU" sz="2400" b="1" dirty="0"/>
              <a:t>; « </a:t>
            </a:r>
            <a:r>
              <a:rPr lang="ru-RU" sz="2400" b="1" dirty="0" err="1"/>
              <a:t>це</a:t>
            </a:r>
            <a:r>
              <a:rPr lang="ru-RU" sz="2400" b="1" dirty="0"/>
              <a:t> </a:t>
            </a:r>
            <a:r>
              <a:rPr lang="ru-RU" sz="2400" b="1" dirty="0" err="1"/>
              <a:t>виглядало</a:t>
            </a:r>
            <a:r>
              <a:rPr lang="ru-RU" sz="2400" b="1" dirty="0"/>
              <a:t> так, </a:t>
            </a:r>
            <a:r>
              <a:rPr lang="ru-RU" sz="2400" b="1" dirty="0" err="1"/>
              <a:t>неначе</a:t>
            </a:r>
            <a:r>
              <a:rPr lang="ru-RU" sz="2400" b="1" dirty="0"/>
              <a:t> Бог хлопнув в </a:t>
            </a:r>
            <a:r>
              <a:rPr lang="ru-RU" sz="2400" b="1" dirty="0" err="1"/>
              <a:t>долоні</a:t>
            </a:r>
            <a:r>
              <a:rPr lang="ru-RU" sz="2400" b="1" dirty="0"/>
              <a:t> і </a:t>
            </a:r>
            <a:r>
              <a:rPr lang="ru-RU" sz="2400" b="1" dirty="0" err="1"/>
              <a:t>під</a:t>
            </a:r>
            <a:r>
              <a:rPr lang="ru-RU" sz="2400" b="1" dirty="0"/>
              <a:t> землею </a:t>
            </a:r>
            <a:r>
              <a:rPr lang="ru-RU" sz="2400" b="1" dirty="0" err="1"/>
              <a:t>пройшла</a:t>
            </a:r>
            <a:r>
              <a:rPr lang="ru-RU" sz="2400" b="1" dirty="0"/>
              <a:t> </a:t>
            </a:r>
            <a:r>
              <a:rPr lang="ru-RU" sz="2400" b="1" dirty="0" err="1"/>
              <a:t>хвиля</a:t>
            </a:r>
            <a:r>
              <a:rPr lang="ru-RU" sz="2400" b="1" dirty="0"/>
              <a:t>. </a:t>
            </a:r>
            <a:r>
              <a:rPr lang="ru-RU" sz="2400" b="1" dirty="0" err="1"/>
              <a:t>Автомобілі</a:t>
            </a:r>
            <a:r>
              <a:rPr lang="ru-RU" sz="2400" b="1" dirty="0"/>
              <a:t> на </a:t>
            </a:r>
            <a:r>
              <a:rPr lang="ru-RU" sz="2400" b="1" dirty="0" err="1"/>
              <a:t>трасі</a:t>
            </a:r>
            <a:r>
              <a:rPr lang="ru-RU" sz="2400" b="1" dirty="0"/>
              <a:t> </a:t>
            </a:r>
            <a:r>
              <a:rPr lang="ru-RU" sz="2400" b="1" dirty="0" err="1"/>
              <a:t>стрибали</a:t>
            </a:r>
            <a:r>
              <a:rPr lang="ru-RU" sz="2400" b="1" dirty="0"/>
              <a:t> вверх і вниз, як у </a:t>
            </a:r>
            <a:r>
              <a:rPr lang="ru-RU" sz="2400" b="1" dirty="0" err="1"/>
              <a:t>мультфільмі</a:t>
            </a:r>
            <a:r>
              <a:rPr lang="ru-RU" sz="2400" b="1" dirty="0"/>
              <a:t>. Кожного разу,  коли в </a:t>
            </a:r>
            <a:r>
              <a:rPr lang="ru-RU" sz="2400" b="1" dirty="0" err="1"/>
              <a:t>Каліфорнії</a:t>
            </a:r>
            <a:r>
              <a:rPr lang="ru-RU" sz="2400" b="1" dirty="0"/>
              <a:t> </a:t>
            </a:r>
            <a:r>
              <a:rPr lang="ru-RU" sz="2400" b="1" dirty="0" err="1"/>
              <a:t>відбувалися</a:t>
            </a:r>
            <a:r>
              <a:rPr lang="ru-RU" sz="2400" b="1" dirty="0"/>
              <a:t> </a:t>
            </a:r>
            <a:r>
              <a:rPr lang="ru-RU" sz="2400" b="1" dirty="0" err="1"/>
              <a:t>землетруси</a:t>
            </a:r>
            <a:r>
              <a:rPr lang="ru-RU" sz="2400" b="1" dirty="0"/>
              <a:t>, ми </a:t>
            </a:r>
            <a:r>
              <a:rPr lang="ru-RU" sz="2400" b="1" dirty="0" err="1"/>
              <a:t>сміялися</a:t>
            </a:r>
            <a:r>
              <a:rPr lang="ru-RU" sz="2400" b="1" dirty="0"/>
              <a:t>, ми </a:t>
            </a:r>
            <a:r>
              <a:rPr lang="ru-RU" sz="2400" b="1" dirty="0" err="1"/>
              <a:t>спокійні</a:t>
            </a:r>
            <a:r>
              <a:rPr lang="ru-RU" sz="2400" b="1" dirty="0"/>
              <a:t> і </a:t>
            </a:r>
            <a:r>
              <a:rPr lang="ru-RU" sz="2400" b="1" dirty="0" err="1"/>
              <a:t>самовпевнені</a:t>
            </a:r>
            <a:r>
              <a:rPr lang="ru-RU" sz="2400" b="1" dirty="0"/>
              <a:t>. Але </a:t>
            </a:r>
            <a:r>
              <a:rPr lang="ru-RU" sz="2400" b="1" dirty="0" err="1"/>
              <a:t>тепер</a:t>
            </a:r>
            <a:r>
              <a:rPr lang="ru-RU" sz="2400" b="1" dirty="0"/>
              <a:t> все </a:t>
            </a:r>
            <a:r>
              <a:rPr lang="ru-RU" sz="2400" b="1" dirty="0" err="1"/>
              <a:t>було</a:t>
            </a:r>
            <a:r>
              <a:rPr lang="ru-RU" sz="2400" b="1" dirty="0"/>
              <a:t> по - </a:t>
            </a:r>
            <a:r>
              <a:rPr lang="ru-RU" sz="2400" b="1" dirty="0" err="1"/>
              <a:t>іншому</a:t>
            </a:r>
            <a:r>
              <a:rPr lang="ru-RU" sz="2400" b="1" dirty="0"/>
              <a:t>.  Нас </a:t>
            </a:r>
            <a:r>
              <a:rPr lang="ru-RU" sz="2400" b="1" dirty="0" err="1"/>
              <a:t>переслідувала</a:t>
            </a:r>
            <a:r>
              <a:rPr lang="ru-RU" sz="2400" b="1" dirty="0"/>
              <a:t> думка, </a:t>
            </a:r>
            <a:r>
              <a:rPr lang="ru-RU" sz="2400" b="1" dirty="0" err="1"/>
              <a:t>що</a:t>
            </a:r>
            <a:r>
              <a:rPr lang="ru-RU" sz="2400" b="1" dirty="0"/>
              <a:t> </a:t>
            </a:r>
            <a:r>
              <a:rPr lang="ru-RU" sz="2400" b="1" dirty="0" err="1"/>
              <a:t>жарти</a:t>
            </a:r>
            <a:r>
              <a:rPr lang="ru-RU" sz="2400" b="1" dirty="0"/>
              <a:t> </a:t>
            </a:r>
            <a:r>
              <a:rPr lang="ru-RU" sz="2400" b="1" dirty="0" err="1"/>
              <a:t>скінчилися</a:t>
            </a:r>
            <a:r>
              <a:rPr lang="ru-RU" sz="2400" b="1" dirty="0"/>
              <a:t>. </a:t>
            </a:r>
            <a:r>
              <a:rPr lang="ru-RU" sz="2400" b="1" dirty="0" err="1"/>
              <a:t>Мені</a:t>
            </a:r>
            <a:r>
              <a:rPr lang="ru-RU" sz="2400" b="1" dirty="0"/>
              <a:t> </a:t>
            </a:r>
            <a:r>
              <a:rPr lang="ru-RU" sz="2400" b="1" dirty="0" err="1"/>
              <a:t>здавалося</a:t>
            </a:r>
            <a:r>
              <a:rPr lang="ru-RU" sz="2400" b="1" dirty="0"/>
              <a:t>, </a:t>
            </a:r>
            <a:r>
              <a:rPr lang="ru-RU" sz="2400" b="1" dirty="0" err="1"/>
              <a:t>що</a:t>
            </a:r>
            <a:r>
              <a:rPr lang="ru-RU" sz="2400" b="1" dirty="0"/>
              <a:t> </a:t>
            </a:r>
            <a:r>
              <a:rPr lang="ru-RU" sz="2400" b="1" dirty="0" err="1"/>
              <a:t>розпочалося</a:t>
            </a:r>
            <a:r>
              <a:rPr lang="ru-RU" sz="2400" b="1" dirty="0"/>
              <a:t> той, Великий </a:t>
            </a:r>
            <a:r>
              <a:rPr lang="ru-RU" sz="2400" b="1" dirty="0" err="1"/>
              <a:t>землетрус</a:t>
            </a:r>
            <a:r>
              <a:rPr lang="ru-RU" sz="2400" b="1" dirty="0"/>
              <a:t>». </a:t>
            </a:r>
            <a:r>
              <a:rPr lang="ru-RU" sz="2400" b="1" dirty="0" err="1"/>
              <a:t>Скали</a:t>
            </a:r>
            <a:r>
              <a:rPr lang="ru-RU" sz="2400" b="1" dirty="0"/>
              <a:t> в </a:t>
            </a:r>
            <a:r>
              <a:rPr lang="ru-RU" sz="2400" b="1" dirty="0" err="1"/>
              <a:t>розломі</a:t>
            </a:r>
            <a:r>
              <a:rPr lang="ru-RU" sz="2400" b="1" dirty="0"/>
              <a:t> Святого Андреаса </a:t>
            </a:r>
            <a:r>
              <a:rPr lang="ru-RU" sz="2400" b="1" dirty="0" err="1"/>
              <a:t>більше</a:t>
            </a:r>
            <a:r>
              <a:rPr lang="ru-RU" sz="2400" b="1" dirty="0"/>
              <a:t> не могли </a:t>
            </a:r>
            <a:r>
              <a:rPr lang="ru-RU" sz="2400" b="1" dirty="0" err="1"/>
              <a:t>стримувати</a:t>
            </a:r>
            <a:r>
              <a:rPr lang="ru-RU" sz="2400" b="1" dirty="0"/>
              <a:t> </a:t>
            </a:r>
            <a:r>
              <a:rPr lang="ru-RU" sz="2400" b="1" dirty="0" err="1"/>
              <a:t>тиск</a:t>
            </a:r>
            <a:r>
              <a:rPr lang="ru-RU" sz="2400" b="1" dirty="0"/>
              <a:t> </a:t>
            </a:r>
            <a:r>
              <a:rPr lang="ru-RU" sz="2400" b="1" dirty="0" err="1"/>
              <a:t>земної</a:t>
            </a:r>
            <a:r>
              <a:rPr lang="ru-RU" sz="2400" b="1" dirty="0"/>
              <a:t> кори, </a:t>
            </a:r>
            <a:r>
              <a:rPr lang="ru-RU" sz="2400" b="1" dirty="0" err="1"/>
              <a:t>розпочавши</a:t>
            </a:r>
            <a:r>
              <a:rPr lang="ru-RU" sz="2400" b="1" dirty="0"/>
              <a:t> </a:t>
            </a:r>
            <a:r>
              <a:rPr lang="ru-RU" sz="2400" b="1" dirty="0" err="1"/>
              <a:t>енергійний</a:t>
            </a:r>
            <a:r>
              <a:rPr lang="ru-RU" sz="2400" b="1" dirty="0"/>
              <a:t> </a:t>
            </a:r>
            <a:r>
              <a:rPr lang="ru-RU" sz="2400" b="1" dirty="0" err="1"/>
              <a:t>рух</a:t>
            </a:r>
            <a:r>
              <a:rPr lang="ru-RU" sz="2400" b="1" dirty="0"/>
              <a:t>. </a:t>
            </a:r>
            <a:r>
              <a:rPr lang="ru-RU" sz="2400" b="1" dirty="0" err="1"/>
              <a:t>Хвилі</a:t>
            </a:r>
            <a:r>
              <a:rPr lang="ru-RU" sz="2400" b="1" dirty="0"/>
              <a:t>, </a:t>
            </a:r>
            <a:r>
              <a:rPr lang="ru-RU" sz="2400" b="1" dirty="0" err="1"/>
              <a:t>розповсюджуючись</a:t>
            </a:r>
            <a:r>
              <a:rPr lang="ru-RU" sz="2400" b="1" dirty="0"/>
              <a:t> </a:t>
            </a:r>
            <a:r>
              <a:rPr lang="ru-RU" sz="2400" b="1" dirty="0" err="1"/>
              <a:t>від</a:t>
            </a:r>
            <a:r>
              <a:rPr lang="ru-RU" sz="2400" b="1" dirty="0"/>
              <a:t> </a:t>
            </a:r>
            <a:r>
              <a:rPr lang="ru-RU" sz="2400" b="1" dirty="0" err="1"/>
              <a:t>епіцентру</a:t>
            </a:r>
            <a:r>
              <a:rPr lang="ru-RU" sz="2400" b="1" dirty="0"/>
              <a:t> </a:t>
            </a:r>
            <a:r>
              <a:rPr lang="ru-RU" sz="2400" b="1" dirty="0" err="1"/>
              <a:t>землетрусу</a:t>
            </a:r>
            <a:r>
              <a:rPr lang="ru-RU" sz="2400" b="1" dirty="0"/>
              <a:t>, </a:t>
            </a:r>
            <a:r>
              <a:rPr lang="ru-RU" sz="2400" b="1" dirty="0" err="1"/>
              <a:t>розходилися</a:t>
            </a:r>
            <a:r>
              <a:rPr lang="ru-RU" sz="2400" b="1" dirty="0"/>
              <a:t> </a:t>
            </a:r>
            <a:r>
              <a:rPr lang="ru-RU" sz="2400" b="1" dirty="0" err="1"/>
              <a:t>зі</a:t>
            </a:r>
            <a:r>
              <a:rPr lang="ru-RU" sz="2400" b="1" dirty="0"/>
              <a:t> </a:t>
            </a:r>
            <a:r>
              <a:rPr lang="ru-RU" sz="2400" b="1" dirty="0" err="1"/>
              <a:t>швидкістю</a:t>
            </a:r>
            <a:r>
              <a:rPr lang="ru-RU" sz="2400" b="1" dirty="0"/>
              <a:t> 5 миль за секунду на </a:t>
            </a:r>
            <a:r>
              <a:rPr lang="ru-RU" sz="2400" b="1" dirty="0" err="1"/>
              <a:t>південний-захід</a:t>
            </a:r>
            <a:r>
              <a:rPr lang="ru-RU" sz="2400" b="1" dirty="0"/>
              <a:t> </a:t>
            </a:r>
            <a:r>
              <a:rPr lang="ru-RU" sz="2400" b="1" dirty="0" err="1"/>
              <a:t>від</a:t>
            </a:r>
            <a:r>
              <a:rPr lang="ru-RU" sz="2400" b="1" dirty="0"/>
              <a:t> Сан-Франциско. 17 </a:t>
            </a:r>
            <a:r>
              <a:rPr lang="ru-RU" sz="2400" b="1" dirty="0" err="1"/>
              <a:t>жовтня</a:t>
            </a:r>
            <a:r>
              <a:rPr lang="ru-RU" sz="2400" b="1" dirty="0"/>
              <a:t>, у </a:t>
            </a:r>
            <a:r>
              <a:rPr lang="ru-RU" sz="2400" b="1" dirty="0" err="1"/>
              <a:t>вечірній</a:t>
            </a:r>
            <a:r>
              <a:rPr lang="ru-RU" sz="2400" b="1" dirty="0"/>
              <a:t> « час </a:t>
            </a:r>
            <a:r>
              <a:rPr lang="ru-RU" sz="2400" b="1" dirty="0" err="1"/>
              <a:t>пік</a:t>
            </a:r>
            <a:r>
              <a:rPr lang="ru-RU" sz="2400" b="1" dirty="0"/>
              <a:t>», </a:t>
            </a:r>
            <a:r>
              <a:rPr lang="ru-RU" sz="2400" b="1" dirty="0" err="1"/>
              <a:t>він</a:t>
            </a:r>
            <a:r>
              <a:rPr lang="ru-RU" sz="2400" b="1" dirty="0"/>
              <a:t> </a:t>
            </a:r>
            <a:r>
              <a:rPr lang="ru-RU" sz="2400" b="1" dirty="0" err="1"/>
              <a:t>наніс</a:t>
            </a:r>
            <a:r>
              <a:rPr lang="ru-RU" sz="2400" b="1" dirty="0"/>
              <a:t> удар Сан-Франциско і </a:t>
            </a:r>
            <a:r>
              <a:rPr lang="ru-RU" sz="2400" b="1" dirty="0" err="1"/>
              <a:t>протягом</a:t>
            </a:r>
            <a:r>
              <a:rPr lang="ru-RU" sz="2400" b="1" dirty="0"/>
              <a:t> 15 секунд  </a:t>
            </a:r>
            <a:r>
              <a:rPr lang="ru-RU" sz="2400" b="1" dirty="0" err="1"/>
              <a:t>перетворило</a:t>
            </a:r>
            <a:r>
              <a:rPr lang="ru-RU" sz="2400" b="1" dirty="0"/>
              <a:t> </a:t>
            </a:r>
            <a:r>
              <a:rPr lang="ru-RU" sz="2400" b="1" dirty="0" err="1"/>
              <a:t>багато</a:t>
            </a:r>
            <a:r>
              <a:rPr lang="ru-RU" sz="2400" b="1" dirty="0"/>
              <a:t> </a:t>
            </a:r>
            <a:r>
              <a:rPr lang="ru-RU" sz="2400" b="1" dirty="0" err="1"/>
              <a:t>споруд</a:t>
            </a:r>
            <a:r>
              <a:rPr lang="ru-RU" sz="2400" b="1" dirty="0"/>
              <a:t> у </a:t>
            </a:r>
            <a:r>
              <a:rPr lang="ru-RU" sz="2400" b="1" dirty="0" err="1"/>
              <a:t>руїни</a:t>
            </a:r>
            <a:r>
              <a:rPr lang="ru-RU" sz="2400" b="1" dirty="0"/>
              <a:t>, </a:t>
            </a:r>
            <a:r>
              <a:rPr lang="ru-RU" sz="2400" b="1" dirty="0" err="1"/>
              <a:t>знищило</a:t>
            </a:r>
            <a:r>
              <a:rPr lang="ru-RU" sz="2400" b="1" dirty="0"/>
              <a:t> </a:t>
            </a:r>
            <a:r>
              <a:rPr lang="ru-RU" sz="2400" b="1" dirty="0" err="1"/>
              <a:t>секцію</a:t>
            </a:r>
            <a:r>
              <a:rPr lang="ru-RU" sz="2400" b="1" dirty="0"/>
              <a:t> мосту Бей </a:t>
            </a:r>
            <a:r>
              <a:rPr lang="ru-RU" sz="2400" b="1" dirty="0" err="1"/>
              <a:t>Брідж</a:t>
            </a:r>
            <a:r>
              <a:rPr lang="ru-RU" sz="2400" b="1" dirty="0"/>
              <a:t>, </a:t>
            </a:r>
            <a:r>
              <a:rPr lang="ru-RU" sz="2400" b="1" dirty="0" err="1"/>
              <a:t>затягло</a:t>
            </a:r>
            <a:r>
              <a:rPr lang="ru-RU" sz="2400" b="1" dirty="0"/>
              <a:t> у </a:t>
            </a:r>
            <a:r>
              <a:rPr lang="ru-RU" sz="2400" b="1" dirty="0" err="1"/>
              <a:t>пожежу</a:t>
            </a:r>
            <a:r>
              <a:rPr lang="ru-RU" sz="2400" b="1" dirty="0"/>
              <a:t> </a:t>
            </a:r>
            <a:r>
              <a:rPr lang="ru-RU" sz="2400" b="1" dirty="0" err="1"/>
              <a:t>історичний</a:t>
            </a:r>
            <a:r>
              <a:rPr lang="ru-RU" sz="2400" b="1" dirty="0"/>
              <a:t> район Марина. </a:t>
            </a:r>
            <a:endParaRPr lang="ru-RU" sz="2400" b="1" dirty="0" smtClean="0"/>
          </a:p>
          <a:p>
            <a:r>
              <a:rPr lang="uk-UA" sz="2400" b="1" dirty="0" smtClean="0">
                <a:solidFill>
                  <a:srgbClr val="FF0000"/>
                </a:solidFill>
              </a:rPr>
              <a:t>( 8-9б )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30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"/>
          <a:stretch/>
        </p:blipFill>
        <p:spPr bwMode="auto">
          <a:xfrm>
            <a:off x="5292080" y="3679000"/>
            <a:ext cx="3851919" cy="2973671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HeroicExtremeLeftFacing"/>
            <a:lightRig dir="t" rig="threeP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092" y="1"/>
            <a:ext cx="4848024" cy="3059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3" y="51420"/>
            <a:ext cx="3760499" cy="3008399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ContrastingRightFacing"/>
            <a:lightRig dir="t" rig="threeP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dirty="0" err="1" lang="ru-RU">
                <a:latin typeface="+mn-lt"/>
              </a:rPr>
              <a:t>сейсмологія</a:t>
            </a:r>
            <a:r>
              <a:rPr dirty="0" lang="ru-RU">
                <a:latin typeface="+mn-lt"/>
              </a:rPr>
              <a:t/>
            </a:r>
            <a:br>
              <a:rPr dirty="0" lang="ru-RU">
                <a:latin typeface="+mn-lt"/>
              </a:rPr>
            </a:br>
            <a:r>
              <a:rPr dirty="0" lang="ru-RU">
                <a:latin typeface="+mn-lt"/>
              </a:rPr>
              <a:t/>
            </a:r>
            <a:br>
              <a:rPr dirty="0" lang="ru-RU">
                <a:latin typeface="+mn-lt"/>
              </a:rPr>
            </a:br>
            <a:endParaRPr dirty="0" lang="ru-RU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marL="137160">
              <a:buNone/>
            </a:pPr>
            <a:r>
              <a:rPr b="1" dirty="0" i="1" lang="uk-UA" smtClean="0" sz="4400"/>
              <a:t>- наука, що вивчає землетруси, встановлює їхні причини, зв’язок з тектонічними процесами, можливість прогнозування. </a:t>
            </a:r>
            <a:endParaRPr b="1" dirty="0" i="1" lang="ru-RU" sz="440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116632"/>
            <a:ext cx="7704855" cy="1015663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cap="all" dirty="0" err="1" lang="ru-RU" smtClean="0" sz="60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algn="bl" blurRad="12700" dir="5400000" dist="1000" endPos="45000" rotWithShape="0" stA="28000" sy="-100000"/>
                </a:effectLst>
              </a:rPr>
              <a:t>сейсмологія</a:t>
            </a:r>
            <a:endParaRPr b="1" cap="all" dirty="0" lang="ru-RU" sz="60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482626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dirty="0" lang="uk-UA" smtClean="0" sz="8800">
                <a:latin typeface="+mn-lt"/>
              </a:rPr>
              <a:t>сейсмограф</a:t>
            </a:r>
            <a:endParaRPr dirty="0" lang="ru-RU" sz="8800">
              <a:latin typeface="+mn-lt"/>
            </a:endParaRPr>
          </a:p>
        </p:txBody>
      </p:sp>
      <p:pic>
        <p:nvPicPr>
          <p:cNvPr id="2051" name="Picture 3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948" y="2456892"/>
            <a:ext cx="5868144" cy="4401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rrowheads="1" noChangeAspect="1" noGrp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"/>
          <a:stretch/>
        </p:blipFill>
        <p:spPr bwMode="auto">
          <a:xfrm>
            <a:off x="8384" y="1268760"/>
            <a:ext cx="6278033" cy="393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708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/>
    </mc:Choice>
    <mc:Fallback xmlns="">
      <p:transition spd="slow"/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1" presetSubtype="1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 transition="in">
                                      <p:cBhvr>
                                        <p:cTn dur="500" id="7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2000" id="12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5681663" cy="56166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424936" cy="1772816"/>
          </a:xfrm>
        </p:spPr>
        <p:txBody>
          <a:bodyPr>
            <a:noAutofit/>
          </a:bodyPr>
          <a:lstStyle/>
          <a:p>
            <a:r>
              <a:rPr lang="uk-UA" sz="4800" dirty="0" smtClean="0">
                <a:solidFill>
                  <a:srgbClr val="7030A0"/>
                </a:solidFill>
                <a:latin typeface="+mn-lt"/>
              </a:rPr>
              <a:t>«Дракон», що грається з жабами або перший у світі сейсмограф</a:t>
            </a:r>
            <a:endParaRPr lang="ru-RU" sz="48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580112" y="1988840"/>
            <a:ext cx="3563888" cy="4869160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uk-UA" sz="3200" b="1" dirty="0" smtClean="0"/>
              <a:t>Китайський астроном </a:t>
            </a:r>
            <a:r>
              <a:rPr lang="uk-UA" sz="3200" b="1" dirty="0" err="1" smtClean="0"/>
              <a:t>Чжан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Хєн</a:t>
            </a:r>
            <a:r>
              <a:rPr lang="uk-UA" sz="3200" b="1" dirty="0" smtClean="0"/>
              <a:t> ( 78-139 ) винайшов перший у світі сейсмоскоп, який відмічав слабкі землетруси на великих відстанях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86004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543" y="1655296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14624"/>
            <a:ext cx="3129135" cy="246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6543" y="260648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716" y="-51295"/>
            <a:ext cx="25146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dirty="0" smtClean="0">
                <a:solidFill>
                  <a:srgbClr val="7030A0"/>
                </a:solidFill>
                <a:latin typeface="+mn-lt"/>
              </a:rPr>
              <a:t>Тварини </a:t>
            </a:r>
            <a:r>
              <a:rPr lang="uk-UA" sz="6000" dirty="0" err="1" smtClean="0">
                <a:solidFill>
                  <a:srgbClr val="7030A0"/>
                </a:solidFill>
                <a:latin typeface="+mn-lt"/>
              </a:rPr>
              <a:t>предвісники</a:t>
            </a:r>
            <a:endParaRPr lang="ru-RU" sz="60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579296" cy="4709160"/>
          </a:xfrm>
        </p:spPr>
        <p:txBody>
          <a:bodyPr/>
          <a:lstStyle/>
          <a:p>
            <a:r>
              <a:rPr lang="uk-UA" b="1" dirty="0" smtClean="0"/>
              <a:t>Вчені стверджують, що про наближення землетрусу можуть попередити близько 130 тварин</a:t>
            </a:r>
            <a:endParaRPr lang="ru-RU" b="1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703" y="2714624"/>
            <a:ext cx="3663853" cy="244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6" y="4941168"/>
            <a:ext cx="2047749" cy="153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013175"/>
            <a:ext cx="2780740" cy="2085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4904" y="4941168"/>
            <a:ext cx="2769096" cy="207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47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400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5885656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Autofit/>
          </a:bodyPr>
          <a:lstStyle/>
          <a:p>
            <a:r>
              <a:rPr lang="uk-UA" sz="8800" dirty="0" smtClean="0">
                <a:solidFill>
                  <a:srgbClr val="7030A0"/>
                </a:solidFill>
                <a:latin typeface="+mn-lt"/>
              </a:rPr>
              <a:t>цунамі</a:t>
            </a:r>
            <a:endParaRPr lang="ru-RU" sz="8800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708920"/>
            <a:ext cx="5715000" cy="428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75824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709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r>
              <a:rPr lang="uk-UA" sz="5400" i="1" dirty="0" smtClean="0">
                <a:latin typeface="+mn-lt"/>
              </a:rPr>
              <a:t>«</a:t>
            </a:r>
            <a:r>
              <a:rPr lang="ru-RU" sz="5400" i="1" dirty="0" err="1" smtClean="0">
                <a:latin typeface="+mn-lt"/>
              </a:rPr>
              <a:t>Експрес</a:t>
            </a:r>
            <a:r>
              <a:rPr lang="ru-RU" sz="5400" i="1" dirty="0" smtClean="0">
                <a:latin typeface="+mn-lt"/>
              </a:rPr>
              <a:t>-тест</a:t>
            </a:r>
            <a:r>
              <a:rPr lang="ru-RU" sz="5400" i="1" dirty="0">
                <a:latin typeface="+mn-lt"/>
              </a:rPr>
              <a:t>»</a:t>
            </a:r>
            <a:br>
              <a:rPr lang="ru-RU" sz="5400" i="1" dirty="0">
                <a:latin typeface="+mn-lt"/>
              </a:rPr>
            </a:br>
            <a:endParaRPr lang="ru-RU" sz="54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640960" cy="6093296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ru-RU" sz="2400" b="1" dirty="0" smtClean="0"/>
              <a:t>1</a:t>
            </a:r>
            <a:r>
              <a:rPr lang="ru-RU" sz="2400" b="1" dirty="0"/>
              <a:t>.	Блоки, з </a:t>
            </a:r>
            <a:r>
              <a:rPr lang="ru-RU" sz="2400" b="1" dirty="0" err="1"/>
              <a:t>яких</a:t>
            </a:r>
            <a:r>
              <a:rPr lang="ru-RU" sz="2400" b="1" dirty="0"/>
              <a:t> </a:t>
            </a:r>
            <a:r>
              <a:rPr lang="ru-RU" sz="2400" b="1" dirty="0" err="1"/>
              <a:t>складається</a:t>
            </a:r>
            <a:r>
              <a:rPr lang="ru-RU" sz="2400" b="1" dirty="0"/>
              <a:t> </a:t>
            </a:r>
            <a:r>
              <a:rPr lang="ru-RU" sz="2400" b="1" dirty="0" err="1"/>
              <a:t>літосфера</a:t>
            </a:r>
            <a:r>
              <a:rPr lang="ru-RU" sz="2400" b="1" dirty="0"/>
              <a:t>, </a:t>
            </a:r>
            <a:r>
              <a:rPr lang="ru-RU" sz="2400" b="1" dirty="0" err="1"/>
              <a:t>називають</a:t>
            </a:r>
            <a:r>
              <a:rPr lang="ru-RU" sz="2400" b="1" dirty="0"/>
              <a:t>:</a:t>
            </a:r>
          </a:p>
          <a:p>
            <a:pPr marL="137160" indent="0">
              <a:buNone/>
            </a:pPr>
            <a:r>
              <a:rPr lang="ru-RU" sz="2400" b="1" dirty="0"/>
              <a:t>    </a:t>
            </a:r>
            <a:r>
              <a:rPr lang="ru-RU" sz="2400" b="1" dirty="0" smtClean="0"/>
              <a:t> </a:t>
            </a:r>
            <a:r>
              <a:rPr lang="ru-RU" sz="2400" b="1" dirty="0"/>
              <a:t>а)	</a:t>
            </a:r>
            <a:r>
              <a:rPr lang="ru-RU" sz="2400" b="1" dirty="0" err="1"/>
              <a:t>підземними</a:t>
            </a:r>
            <a:r>
              <a:rPr lang="ru-RU" sz="2400" b="1" dirty="0"/>
              <a:t> блоками;   б)</a:t>
            </a:r>
            <a:r>
              <a:rPr lang="ru-RU" sz="2400" b="1" dirty="0" err="1"/>
              <a:t>літосферними</a:t>
            </a:r>
            <a:r>
              <a:rPr lang="ru-RU" sz="2400" b="1" dirty="0"/>
              <a:t> плитами;   </a:t>
            </a:r>
            <a:endParaRPr lang="ru-RU" sz="2400" b="1" dirty="0" smtClean="0"/>
          </a:p>
          <a:p>
            <a:pPr marL="137160" indent="0">
              <a:buNone/>
            </a:pPr>
            <a:r>
              <a:rPr lang="ru-RU" sz="2400" b="1" dirty="0" smtClean="0"/>
              <a:t>     в</a:t>
            </a:r>
            <a:r>
              <a:rPr lang="ru-RU" sz="2400" b="1" dirty="0"/>
              <a:t>)	материками.</a:t>
            </a:r>
          </a:p>
          <a:p>
            <a:pPr marL="137160" indent="0">
              <a:buNone/>
            </a:pPr>
            <a:r>
              <a:rPr lang="ru-RU" sz="2400" b="1" dirty="0"/>
              <a:t>2.	</a:t>
            </a:r>
            <a:r>
              <a:rPr lang="ru-RU" sz="2400" b="1" dirty="0" err="1"/>
              <a:t>Швидкі</a:t>
            </a:r>
            <a:r>
              <a:rPr lang="ru-RU" sz="2400" b="1" dirty="0"/>
              <a:t> </a:t>
            </a:r>
            <a:r>
              <a:rPr lang="ru-RU" sz="2400" b="1" dirty="0" err="1"/>
              <a:t>розривні</a:t>
            </a:r>
            <a:r>
              <a:rPr lang="ru-RU" sz="2400" b="1" dirty="0"/>
              <a:t> </a:t>
            </a:r>
            <a:r>
              <a:rPr lang="ru-RU" sz="2400" b="1" dirty="0" err="1"/>
              <a:t>рухи</a:t>
            </a:r>
            <a:r>
              <a:rPr lang="ru-RU" sz="2400" b="1" dirty="0"/>
              <a:t> </a:t>
            </a:r>
            <a:r>
              <a:rPr lang="ru-RU" sz="2400" b="1" dirty="0" err="1"/>
              <a:t>літосферних</a:t>
            </a:r>
            <a:r>
              <a:rPr lang="ru-RU" sz="2400" b="1" dirty="0"/>
              <a:t> плит - </a:t>
            </a:r>
            <a:r>
              <a:rPr lang="ru-RU" sz="2400" b="1" dirty="0" err="1"/>
              <a:t>це</a:t>
            </a:r>
            <a:r>
              <a:rPr lang="ru-RU" sz="2400" b="1" dirty="0"/>
              <a:t>:</a:t>
            </a:r>
          </a:p>
          <a:p>
            <a:pPr marL="137160" indent="0">
              <a:buNone/>
            </a:pPr>
            <a:r>
              <a:rPr lang="ru-RU" sz="2400" b="1" dirty="0"/>
              <a:t>      а)	</a:t>
            </a:r>
            <a:r>
              <a:rPr lang="ru-RU" sz="2400" b="1" dirty="0" err="1"/>
              <a:t>цунамі</a:t>
            </a:r>
            <a:r>
              <a:rPr lang="ru-RU" sz="2400" b="1" dirty="0"/>
              <a:t>;   б)	</a:t>
            </a:r>
            <a:r>
              <a:rPr lang="ru-RU" sz="2400" b="1" dirty="0" err="1"/>
              <a:t>землетруси</a:t>
            </a:r>
            <a:r>
              <a:rPr lang="ru-RU" sz="2400" b="1" dirty="0"/>
              <a:t>;      в)	дрейф </a:t>
            </a:r>
            <a:r>
              <a:rPr lang="ru-RU" sz="2400" b="1" dirty="0" err="1"/>
              <a:t>континентів</a:t>
            </a:r>
            <a:r>
              <a:rPr lang="ru-RU" sz="2400" b="1" dirty="0"/>
              <a:t>.</a:t>
            </a:r>
          </a:p>
          <a:p>
            <a:pPr marL="137160" indent="0">
              <a:buNone/>
            </a:pPr>
            <a:r>
              <a:rPr lang="ru-RU" sz="2400" b="1" dirty="0"/>
              <a:t>3.	</a:t>
            </a:r>
            <a:r>
              <a:rPr lang="ru-RU" sz="2400" b="1" dirty="0" err="1"/>
              <a:t>Унаслідок</a:t>
            </a:r>
            <a:r>
              <a:rPr lang="ru-RU" sz="2400" b="1" dirty="0"/>
              <a:t> </a:t>
            </a:r>
            <a:r>
              <a:rPr lang="ru-RU" sz="2400" b="1" dirty="0" err="1"/>
              <a:t>зіткнення</a:t>
            </a:r>
            <a:r>
              <a:rPr lang="ru-RU" sz="2400" b="1" dirty="0"/>
              <a:t> </a:t>
            </a:r>
            <a:r>
              <a:rPr lang="ru-RU" sz="2400" b="1" dirty="0" err="1"/>
              <a:t>материкових</a:t>
            </a:r>
            <a:r>
              <a:rPr lang="ru-RU" sz="2400" b="1" dirty="0"/>
              <a:t> </a:t>
            </a:r>
            <a:r>
              <a:rPr lang="ru-RU" sz="2400" b="1" dirty="0" err="1"/>
              <a:t>літосферних</a:t>
            </a:r>
            <a:r>
              <a:rPr lang="ru-RU" sz="2400" b="1" dirty="0"/>
              <a:t> плит </a:t>
            </a:r>
            <a:r>
              <a:rPr lang="ru-RU" sz="2400" b="1" dirty="0" smtClean="0"/>
              <a:t>    </a:t>
            </a:r>
            <a:r>
              <a:rPr lang="ru-RU" sz="2400" b="1" dirty="0" err="1" smtClean="0"/>
              <a:t>виникають</a:t>
            </a:r>
            <a:r>
              <a:rPr lang="ru-RU" sz="2400" b="1" dirty="0"/>
              <a:t>:</a:t>
            </a:r>
          </a:p>
          <a:p>
            <a:pPr marL="137160" indent="0">
              <a:buNone/>
            </a:pPr>
            <a:r>
              <a:rPr lang="ru-RU" sz="2400" b="1" dirty="0"/>
              <a:t>      а)	моря;       б)	</a:t>
            </a:r>
            <a:r>
              <a:rPr lang="ru-RU" sz="2400" b="1" dirty="0" err="1"/>
              <a:t>западини</a:t>
            </a:r>
            <a:r>
              <a:rPr lang="ru-RU" sz="2400" b="1" dirty="0"/>
              <a:t>;         в)	гори.</a:t>
            </a:r>
          </a:p>
          <a:p>
            <a:pPr marL="137160" indent="0">
              <a:buNone/>
            </a:pPr>
            <a:r>
              <a:rPr lang="ru-RU" sz="2400" b="1" dirty="0"/>
              <a:t>4.	</a:t>
            </a:r>
            <a:r>
              <a:rPr lang="ru-RU" sz="2400" b="1" dirty="0" err="1"/>
              <a:t>Найсильніші</a:t>
            </a:r>
            <a:r>
              <a:rPr lang="ru-RU" sz="2400" b="1" dirty="0"/>
              <a:t> </a:t>
            </a:r>
            <a:r>
              <a:rPr lang="ru-RU" sz="2400" b="1" dirty="0" err="1"/>
              <a:t>руйнування</a:t>
            </a:r>
            <a:r>
              <a:rPr lang="ru-RU" sz="2400" b="1" dirty="0"/>
              <a:t> </a:t>
            </a:r>
            <a:r>
              <a:rPr lang="ru-RU" sz="2400" b="1" dirty="0" err="1"/>
              <a:t>під</a:t>
            </a:r>
            <a:r>
              <a:rPr lang="ru-RU" sz="2400" b="1" dirty="0"/>
              <a:t> час </a:t>
            </a:r>
            <a:r>
              <a:rPr lang="ru-RU" sz="2400" b="1" dirty="0" err="1"/>
              <a:t>землетрусів</a:t>
            </a:r>
            <a:r>
              <a:rPr lang="ru-RU" sz="2400" b="1" dirty="0"/>
              <a:t> </a:t>
            </a:r>
            <a:r>
              <a:rPr lang="ru-RU" sz="2400" b="1" dirty="0" err="1"/>
              <a:t>спостерігаються</a:t>
            </a:r>
            <a:r>
              <a:rPr lang="ru-RU" sz="2400" b="1" dirty="0"/>
              <a:t>:</a:t>
            </a:r>
          </a:p>
          <a:p>
            <a:pPr marL="137160" indent="0">
              <a:buNone/>
            </a:pPr>
            <a:r>
              <a:rPr lang="ru-RU" sz="2400" b="1" dirty="0"/>
              <a:t>      а)	в </a:t>
            </a:r>
            <a:r>
              <a:rPr lang="ru-RU" sz="2400" b="1" dirty="0" err="1"/>
              <a:t>епіцентрі</a:t>
            </a:r>
            <a:r>
              <a:rPr lang="ru-RU" sz="2400" b="1" dirty="0"/>
              <a:t>;     </a:t>
            </a:r>
            <a:r>
              <a:rPr lang="ru-RU" sz="2400" b="1" dirty="0" smtClean="0"/>
              <a:t>б) у </a:t>
            </a:r>
            <a:r>
              <a:rPr lang="ru-RU" sz="2400" b="1" dirty="0" err="1"/>
              <a:t>вогнищі</a:t>
            </a:r>
            <a:r>
              <a:rPr lang="ru-RU" sz="2400" b="1" dirty="0"/>
              <a:t> </a:t>
            </a:r>
            <a:r>
              <a:rPr lang="ru-RU" sz="2400" b="1" dirty="0" err="1"/>
              <a:t>землетрусу</a:t>
            </a:r>
            <a:r>
              <a:rPr lang="ru-RU" sz="2400" b="1" dirty="0"/>
              <a:t>;     </a:t>
            </a:r>
            <a:r>
              <a:rPr lang="ru-RU" sz="2400" b="1" dirty="0" smtClean="0"/>
              <a:t> в) у </a:t>
            </a:r>
            <a:r>
              <a:rPr lang="ru-RU" sz="2400" b="1" dirty="0" err="1"/>
              <a:t>мантії</a:t>
            </a:r>
            <a:r>
              <a:rPr lang="ru-RU" sz="2400" b="1" dirty="0"/>
              <a:t>.</a:t>
            </a:r>
          </a:p>
          <a:p>
            <a:pPr marL="137160" indent="0">
              <a:buNone/>
            </a:pPr>
            <a:r>
              <a:rPr lang="ru-RU" sz="2400" b="1" dirty="0"/>
              <a:t>5.	В </a:t>
            </a:r>
            <a:r>
              <a:rPr lang="ru-RU" sz="2400" b="1" dirty="0" err="1"/>
              <a:t>Україні</a:t>
            </a:r>
            <a:r>
              <a:rPr lang="ru-RU" sz="2400" b="1" dirty="0"/>
              <a:t> </a:t>
            </a:r>
            <a:r>
              <a:rPr lang="ru-RU" sz="2400" b="1" dirty="0" err="1"/>
              <a:t>найбільш</a:t>
            </a:r>
            <a:r>
              <a:rPr lang="ru-RU" sz="2400" b="1" dirty="0"/>
              <a:t> </a:t>
            </a:r>
            <a:r>
              <a:rPr lang="ru-RU" sz="2400" b="1" dirty="0" err="1"/>
              <a:t>імовірно</a:t>
            </a:r>
            <a:r>
              <a:rPr lang="ru-RU" sz="2400" b="1" dirty="0"/>
              <a:t> </a:t>
            </a:r>
            <a:r>
              <a:rPr lang="ru-RU" sz="2400" b="1" dirty="0" err="1"/>
              <a:t>виникнення</a:t>
            </a:r>
            <a:r>
              <a:rPr lang="ru-RU" sz="2400" b="1" dirty="0"/>
              <a:t> </a:t>
            </a:r>
            <a:r>
              <a:rPr lang="ru-RU" sz="2400" b="1" dirty="0" err="1"/>
              <a:t>землетрусів</a:t>
            </a:r>
            <a:r>
              <a:rPr lang="ru-RU" sz="2400" b="1" dirty="0"/>
              <a:t>:</a:t>
            </a:r>
          </a:p>
          <a:p>
            <a:pPr marL="137160" indent="0">
              <a:buNone/>
            </a:pPr>
            <a:r>
              <a:rPr lang="ru-RU" sz="2400" b="1" dirty="0"/>
              <a:t>      а)	на </a:t>
            </a:r>
            <a:r>
              <a:rPr lang="ru-RU" sz="2400" b="1" dirty="0" err="1"/>
              <a:t>півночі</a:t>
            </a:r>
            <a:r>
              <a:rPr lang="ru-RU" sz="2400" b="1" dirty="0"/>
              <a:t>;        б)	на </a:t>
            </a:r>
            <a:r>
              <a:rPr lang="ru-RU" sz="2400" b="1" dirty="0" err="1"/>
              <a:t>сході</a:t>
            </a:r>
            <a:r>
              <a:rPr lang="ru-RU" sz="2400" b="1" dirty="0"/>
              <a:t>  ;в)	у Карпатах.</a:t>
            </a:r>
          </a:p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3655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302" y="4077072"/>
            <a:ext cx="3421155" cy="23648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32656"/>
            <a:ext cx="4191000" cy="27908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223" y="0"/>
            <a:ext cx="4947129" cy="20340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2564904"/>
            <a:ext cx="8640961" cy="237626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  <a:scene3d>
              <a:camera prst="perspectiveContrastingLeftFacing"/>
              <a:lightRig rig="threePt" dir="t"/>
            </a:scene3d>
          </a:bodyPr>
          <a:lstStyle/>
          <a:p>
            <a:pPr algn="ctr"/>
            <a:r>
              <a:rPr lang="uk-UA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землетруси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503" y="4581128"/>
            <a:ext cx="3415307" cy="22768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10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609" y="1773415"/>
            <a:ext cx="3096344" cy="5115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21" y="-307798"/>
            <a:ext cx="6238875" cy="4162425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perspectiveHeroicExtreme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352928" cy="417646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Вся земля сотряслась, туч метнулась гряда.</a:t>
            </a:r>
            <a:b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Сотрясенье земли унесло города…</a:t>
            </a:r>
            <a:b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все оковы небес разомкнуться смогли.</a:t>
            </a:r>
            <a:b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Свел разгул сотрясенья суставы земли,</a:t>
            </a:r>
            <a:b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сжал он бедную землю в такие тиски, </a:t>
            </a:r>
            <a:b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что огромные скалы разбил на куски…</a:t>
            </a:r>
            <a:b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sz="2800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							Низами</a:t>
            </a:r>
            <a:endParaRPr lang="ru-RU" sz="2800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327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259391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i="1" dirty="0" smtClean="0">
                <a:solidFill>
                  <a:srgbClr val="7030A0"/>
                </a:solidFill>
                <a:latin typeface="+mn-lt"/>
              </a:rPr>
              <a:t>Домашнє</a:t>
            </a:r>
            <a:r>
              <a:rPr lang="uk-UA" sz="5400" i="1" dirty="0" smtClean="0">
                <a:latin typeface="+mn-lt"/>
              </a:rPr>
              <a:t> </a:t>
            </a:r>
            <a:r>
              <a:rPr lang="uk-UA" sz="5400" i="1" dirty="0" smtClean="0">
                <a:solidFill>
                  <a:srgbClr val="7030A0"/>
                </a:solidFill>
                <a:latin typeface="+mn-lt"/>
              </a:rPr>
              <a:t>завдання</a:t>
            </a:r>
            <a:endParaRPr lang="ru-RU" sz="5400" i="1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uk-UA" dirty="0" smtClean="0"/>
              <a:t>Опрацювати §</a:t>
            </a:r>
            <a:r>
              <a:rPr lang="en-US" dirty="0" smtClean="0"/>
              <a:t>19</a:t>
            </a:r>
            <a:endParaRPr lang="uk-UA" dirty="0" smtClean="0"/>
          </a:p>
          <a:p>
            <a:pPr marL="137160" indent="0">
              <a:buNone/>
            </a:pPr>
            <a:r>
              <a:rPr lang="uk-UA" dirty="0" smtClean="0"/>
              <a:t>Вивчити нові поняття.</a:t>
            </a:r>
          </a:p>
          <a:p>
            <a:pPr marL="137160" indent="0">
              <a:buNone/>
            </a:pPr>
            <a:r>
              <a:rPr lang="ru-RU" dirty="0" err="1"/>
              <a:t>Вміти</a:t>
            </a:r>
            <a:r>
              <a:rPr lang="ru-RU" dirty="0"/>
              <a:t> </a:t>
            </a:r>
            <a:r>
              <a:rPr lang="ru-RU" dirty="0" err="1"/>
              <a:t>показувати</a:t>
            </a:r>
            <a:r>
              <a:rPr lang="ru-RU" dirty="0"/>
              <a:t> на </a:t>
            </a:r>
            <a:r>
              <a:rPr lang="ru-RU" dirty="0" err="1"/>
              <a:t>карті</a:t>
            </a:r>
            <a:r>
              <a:rPr lang="ru-RU" dirty="0"/>
              <a:t> </a:t>
            </a:r>
            <a:r>
              <a:rPr lang="ru-RU" dirty="0" err="1"/>
              <a:t>сейсмічні</a:t>
            </a:r>
            <a:r>
              <a:rPr lang="ru-RU" dirty="0"/>
              <a:t> </a:t>
            </a:r>
            <a:r>
              <a:rPr lang="ru-RU" dirty="0" err="1"/>
              <a:t>пояси</a:t>
            </a:r>
            <a:r>
              <a:rPr lang="ru-RU" dirty="0"/>
              <a:t> </a:t>
            </a:r>
            <a:r>
              <a:rPr lang="ru-RU" dirty="0" err="1"/>
              <a:t>Землі</a:t>
            </a:r>
            <a:r>
              <a:rPr lang="ru-RU" dirty="0"/>
              <a:t>.</a:t>
            </a:r>
          </a:p>
          <a:p>
            <a:pPr marL="137160" indent="0">
              <a:buNone/>
            </a:pPr>
            <a:r>
              <a:rPr lang="ru-RU" dirty="0" err="1" smtClean="0"/>
              <a:t>Зробити</a:t>
            </a:r>
            <a:r>
              <a:rPr lang="ru-RU" dirty="0" smtClean="0"/>
              <a:t> </a:t>
            </a:r>
            <a:r>
              <a:rPr lang="ru-RU" dirty="0" err="1" smtClean="0"/>
              <a:t>дослідження</a:t>
            </a:r>
            <a:r>
              <a:rPr lang="ru-RU" dirty="0" smtClean="0"/>
              <a:t>, </a:t>
            </a:r>
            <a:r>
              <a:rPr lang="ru-RU" dirty="0" err="1" smtClean="0"/>
              <a:t>чи</a:t>
            </a:r>
            <a:r>
              <a:rPr lang="ru-RU" dirty="0" smtClean="0"/>
              <a:t> </a:t>
            </a:r>
            <a:r>
              <a:rPr lang="ru-RU" dirty="0" err="1" smtClean="0"/>
              <a:t>були</a:t>
            </a:r>
            <a:r>
              <a:rPr lang="ru-RU" dirty="0" smtClean="0"/>
              <a:t> </a:t>
            </a:r>
            <a:r>
              <a:rPr lang="ru-RU" dirty="0" err="1" smtClean="0"/>
              <a:t>землетруси</a:t>
            </a:r>
            <a:r>
              <a:rPr lang="ru-RU" dirty="0" smtClean="0"/>
              <a:t> у </a:t>
            </a:r>
            <a:r>
              <a:rPr lang="ru-RU" dirty="0" err="1" smtClean="0"/>
              <a:t>нашій</a:t>
            </a:r>
            <a:r>
              <a:rPr lang="ru-RU" dirty="0" smtClean="0"/>
              <a:t> </a:t>
            </a:r>
            <a:r>
              <a:rPr lang="ru-RU" dirty="0" err="1" smtClean="0"/>
              <a:t>місцевості</a:t>
            </a:r>
            <a:r>
              <a:rPr lang="ru-RU" dirty="0" smtClean="0"/>
              <a:t>. </a:t>
            </a:r>
            <a:r>
              <a:rPr lang="ru-RU" dirty="0" err="1" smtClean="0"/>
              <a:t>Якщо</a:t>
            </a:r>
            <a:r>
              <a:rPr lang="ru-RU" dirty="0" smtClean="0"/>
              <a:t> так, то </a:t>
            </a:r>
            <a:r>
              <a:rPr lang="ru-RU" dirty="0" err="1" smtClean="0"/>
              <a:t>якої</a:t>
            </a:r>
            <a:r>
              <a:rPr lang="ru-RU" dirty="0" smtClean="0"/>
              <a:t> </a:t>
            </a:r>
            <a:r>
              <a:rPr lang="ru-RU" dirty="0" err="1" smtClean="0"/>
              <a:t>сили</a:t>
            </a:r>
            <a:r>
              <a:rPr lang="ru-RU" dirty="0" smtClean="0"/>
              <a:t> та з </a:t>
            </a:r>
            <a:r>
              <a:rPr lang="ru-RU" dirty="0" err="1" smtClean="0"/>
              <a:t>якими</a:t>
            </a:r>
            <a:r>
              <a:rPr lang="ru-RU" dirty="0" smtClean="0"/>
              <a:t> </a:t>
            </a:r>
            <a:r>
              <a:rPr lang="ru-RU" dirty="0" err="1" smtClean="0"/>
              <a:t>наслідками</a:t>
            </a:r>
            <a:r>
              <a:rPr lang="ru-RU" dirty="0" smtClean="0"/>
              <a:t>.</a:t>
            </a:r>
            <a:r>
              <a:rPr lang="ru-RU" dirty="0"/>
              <a:t>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38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i="1" dirty="0" smtClean="0">
                <a:latin typeface="+mn-lt"/>
              </a:rPr>
              <a:t>План уроку</a:t>
            </a:r>
            <a:endParaRPr lang="ru-RU" sz="72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>
              <a:buNone/>
            </a:pPr>
            <a:r>
              <a:rPr lang="uk-UA" sz="4000" b="1" i="1" dirty="0" smtClean="0"/>
              <a:t>1. Поняття « Землетрус».</a:t>
            </a:r>
          </a:p>
          <a:p>
            <a:pPr marL="137160" indent="0">
              <a:buNone/>
            </a:pPr>
            <a:r>
              <a:rPr lang="uk-UA" sz="4000" b="1" i="1" dirty="0" smtClean="0"/>
              <a:t>2. Причини землетрусів.</a:t>
            </a:r>
          </a:p>
          <a:p>
            <a:pPr marL="137160" indent="0">
              <a:buNone/>
            </a:pPr>
            <a:r>
              <a:rPr lang="uk-UA" sz="4000" b="1" i="1" dirty="0" smtClean="0"/>
              <a:t>3. Будова землетрусу.</a:t>
            </a:r>
          </a:p>
          <a:p>
            <a:pPr marL="137160" indent="0">
              <a:buNone/>
            </a:pPr>
            <a:r>
              <a:rPr lang="uk-UA" sz="4000" b="1" i="1" dirty="0" smtClean="0"/>
              <a:t>4. Сейсмічні пояси.</a:t>
            </a:r>
          </a:p>
          <a:p>
            <a:pPr marL="137160" indent="0">
              <a:buNone/>
            </a:pPr>
            <a:r>
              <a:rPr lang="uk-UA" sz="4000" b="1" i="1" dirty="0" smtClean="0"/>
              <a:t>5. Прогнозування землетрусів.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2053618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22" y="478485"/>
            <a:ext cx="8777497" cy="58516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800" dirty="0" smtClean="0">
                <a:solidFill>
                  <a:srgbClr val="7030A0"/>
                </a:solidFill>
                <a:latin typeface="+mn-lt"/>
              </a:rPr>
              <a:t>Землетрус </a:t>
            </a:r>
            <a:endParaRPr lang="ru-RU" sz="88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uk-UA" sz="3600" b="1" i="1" dirty="0" smtClean="0"/>
              <a:t>( з </a:t>
            </a:r>
            <a:r>
              <a:rPr lang="uk-UA" sz="3600" b="1" i="1" dirty="0" err="1" smtClean="0"/>
              <a:t>грец</a:t>
            </a:r>
            <a:r>
              <a:rPr lang="uk-UA" sz="3600" b="1" i="1" dirty="0" smtClean="0"/>
              <a:t>. – </a:t>
            </a:r>
            <a:r>
              <a:rPr lang="en-US" sz="3600" b="1" i="1" dirty="0" err="1" smtClean="0"/>
              <a:t>seismos</a:t>
            </a:r>
            <a:r>
              <a:rPr lang="en-US" sz="3600" b="1" i="1" dirty="0" smtClean="0"/>
              <a:t>)</a:t>
            </a:r>
            <a:endParaRPr lang="uk-UA" sz="3600" b="1" i="1" dirty="0" smtClean="0"/>
          </a:p>
          <a:p>
            <a:pPr marL="137160" indent="0">
              <a:buNone/>
            </a:pPr>
            <a:r>
              <a:rPr lang="en-US" sz="3600" b="1" i="1" dirty="0" smtClean="0"/>
              <a:t> – </a:t>
            </a:r>
            <a:r>
              <a:rPr lang="uk-UA" sz="3600" b="1" i="1" dirty="0" smtClean="0"/>
              <a:t>це раптові підземні поштовхи і струси земної поверхні, що виникають у результаті розривів та зсувів земної кори</a:t>
            </a:r>
            <a:endParaRPr lang="ru-RU" sz="3600" b="1" i="1" dirty="0"/>
          </a:p>
        </p:txBody>
      </p:sp>
    </p:spTree>
    <p:extLst>
      <p:ext uri="{BB962C8B-B14F-4D97-AF65-F5344CB8AC3E}">
        <p14:creationId xmlns:p14="http://schemas.microsoft.com/office/powerpoint/2010/main" val="183451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800" i="1" dirty="0" smtClean="0">
                <a:latin typeface="+mn-lt"/>
              </a:rPr>
              <a:t>Завдання </a:t>
            </a:r>
            <a:endParaRPr lang="ru-RU" sz="8800" i="1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709160"/>
          </a:xfrm>
        </p:spPr>
        <p:txBody>
          <a:bodyPr/>
          <a:lstStyle/>
          <a:p>
            <a:pPr marL="13716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І ряд </a:t>
            </a:r>
            <a:r>
              <a:rPr lang="uk-UA" sz="3600" i="1" dirty="0" smtClean="0"/>
              <a:t>опрацюйте текст підручника с. 84 і складіть схему причини землетрусів.</a:t>
            </a:r>
          </a:p>
          <a:p>
            <a:pPr marL="13716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ІІ ряд </a:t>
            </a:r>
            <a:r>
              <a:rPr lang="uk-UA" sz="3600" i="1" dirty="0" smtClean="0"/>
              <a:t>використовуючи текст підручника с.84 та малюнок 50 розкажіть про будову землетрусу.</a:t>
            </a:r>
            <a:endParaRPr lang="uk-UA" i="1" dirty="0" smtClean="0"/>
          </a:p>
          <a:p>
            <a:pPr marL="13716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ІІІ ряд  </a:t>
            </a:r>
            <a:r>
              <a:rPr lang="uk-UA" sz="3600" i="1" dirty="0" smtClean="0"/>
              <a:t>опрацювати таблицю 1 с.85 підручника, дата характеристику землетрусів.</a:t>
            </a: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356438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6000" dirty="0" smtClean="0">
                <a:solidFill>
                  <a:srgbClr val="7030A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  <a:reflection blurRad="6350" stA="55000" endA="50" endPos="85000" dist="60007" dir="5400000" sy="-100000" algn="bl" rotWithShape="0"/>
                </a:effectLst>
                <a:latin typeface="+mn-lt"/>
              </a:rPr>
              <a:t>Причини землетрусів</a:t>
            </a:r>
            <a:endParaRPr lang="ru-RU" sz="6000" dirty="0">
              <a:solidFill>
                <a:srgbClr val="7030A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  <a:reflection blurRad="6350" stA="55000" endA="50" endPos="85000" dist="60007" dir="5400000" sy="-100000" algn="bl" rotWithShape="0"/>
              </a:effectLst>
              <a:latin typeface="+mn-lt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9082831"/>
              </p:ext>
            </p:extLst>
          </p:nvPr>
        </p:nvGraphicFramePr>
        <p:xfrm>
          <a:off x="457200" y="1600200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1988840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>
                <a:solidFill>
                  <a:srgbClr val="FF0000"/>
                </a:solidFill>
              </a:rPr>
              <a:t>Висновок</a:t>
            </a:r>
            <a:r>
              <a:rPr lang="ru-RU" sz="4000" b="1" dirty="0">
                <a:solidFill>
                  <a:srgbClr val="FF0000"/>
                </a:solidFill>
              </a:rPr>
              <a:t>: </a:t>
            </a:r>
            <a:r>
              <a:rPr lang="ru-RU" sz="4000" b="1" i="1" dirty="0" err="1">
                <a:solidFill>
                  <a:srgbClr val="FF0000"/>
                </a:solidFill>
              </a:rPr>
              <a:t>землетруси</a:t>
            </a:r>
            <a:r>
              <a:rPr lang="ru-RU" sz="4000" b="1" i="1" dirty="0">
                <a:solidFill>
                  <a:srgbClr val="FF0000"/>
                </a:solidFill>
              </a:rPr>
              <a:t> </a:t>
            </a:r>
            <a:r>
              <a:rPr lang="ru-RU" sz="4000" b="1" i="1" dirty="0" err="1">
                <a:solidFill>
                  <a:srgbClr val="FF0000"/>
                </a:solidFill>
              </a:rPr>
              <a:t>спричинені</a:t>
            </a:r>
            <a:r>
              <a:rPr lang="ru-RU" sz="4000" b="1" i="1" dirty="0">
                <a:solidFill>
                  <a:srgbClr val="FF0000"/>
                </a:solidFill>
              </a:rPr>
              <a:t> </a:t>
            </a:r>
            <a:r>
              <a:rPr lang="ru-RU" sz="4000" b="1" i="1" dirty="0" err="1">
                <a:solidFill>
                  <a:srgbClr val="FF0000"/>
                </a:solidFill>
              </a:rPr>
              <a:t>внутрішніми</a:t>
            </a:r>
            <a:r>
              <a:rPr lang="ru-RU" sz="4000" b="1" i="1" dirty="0">
                <a:solidFill>
                  <a:srgbClr val="FF0000"/>
                </a:solidFill>
              </a:rPr>
              <a:t> силами </a:t>
            </a:r>
            <a:r>
              <a:rPr lang="ru-RU" sz="4000" b="1" i="1" dirty="0" err="1">
                <a:solidFill>
                  <a:srgbClr val="FF0000"/>
                </a:solidFill>
              </a:rPr>
              <a:t>Землі</a:t>
            </a:r>
            <a:r>
              <a:rPr lang="ru-RU" sz="4000" b="1" i="1" dirty="0">
                <a:solidFill>
                  <a:srgbClr val="FF0000"/>
                </a:solidFill>
              </a:rPr>
              <a:t>, </a:t>
            </a:r>
            <a:r>
              <a:rPr lang="ru-RU" sz="4000" b="1" i="1" dirty="0" err="1">
                <a:solidFill>
                  <a:srgbClr val="FF0000"/>
                </a:solidFill>
              </a:rPr>
              <a:t>які</a:t>
            </a:r>
            <a:r>
              <a:rPr lang="ru-RU" sz="4000" b="1" i="1" dirty="0">
                <a:solidFill>
                  <a:srgbClr val="FF0000"/>
                </a:solidFill>
              </a:rPr>
              <a:t> </a:t>
            </a:r>
            <a:r>
              <a:rPr lang="ru-RU" sz="4000" b="1" i="1" dirty="0" err="1">
                <a:solidFill>
                  <a:srgbClr val="FF0000"/>
                </a:solidFill>
              </a:rPr>
              <a:t>рухають</a:t>
            </a:r>
            <a:r>
              <a:rPr lang="ru-RU" sz="4000" b="1" i="1" dirty="0">
                <a:solidFill>
                  <a:srgbClr val="FF0000"/>
                </a:solidFill>
              </a:rPr>
              <a:t> </a:t>
            </a:r>
            <a:r>
              <a:rPr lang="ru-RU" sz="4000" b="1" i="1" dirty="0" err="1">
                <a:solidFill>
                  <a:srgbClr val="FF0000"/>
                </a:solidFill>
              </a:rPr>
              <a:t>літосферні</a:t>
            </a:r>
            <a:r>
              <a:rPr lang="ru-RU" sz="4000" b="1" i="1" dirty="0">
                <a:solidFill>
                  <a:srgbClr val="FF0000"/>
                </a:solidFill>
              </a:rPr>
              <a:t> </a:t>
            </a:r>
            <a:r>
              <a:rPr lang="ru-RU" sz="4000" b="1" i="1" dirty="0" err="1">
                <a:solidFill>
                  <a:srgbClr val="FF0000"/>
                </a:solidFill>
              </a:rPr>
              <a:t>плити</a:t>
            </a:r>
            <a:r>
              <a:rPr lang="ru-RU" sz="4000" b="1" i="1" dirty="0">
                <a:solidFill>
                  <a:srgbClr val="FF0000"/>
                </a:solidFill>
              </a:rPr>
              <a:t> та </a:t>
            </a:r>
            <a:r>
              <a:rPr lang="ru-RU" sz="4000" b="1" i="1" dirty="0" err="1">
                <a:solidFill>
                  <a:srgbClr val="FF0000"/>
                </a:solidFill>
              </a:rPr>
              <a:t>спричиняють</a:t>
            </a:r>
            <a:r>
              <a:rPr lang="ru-RU" sz="4000" b="1" i="1" dirty="0">
                <a:solidFill>
                  <a:srgbClr val="FF0000"/>
                </a:solidFill>
              </a:rPr>
              <a:t> </a:t>
            </a:r>
            <a:r>
              <a:rPr lang="ru-RU" sz="4000" b="1" i="1" dirty="0" err="1">
                <a:solidFill>
                  <a:srgbClr val="FF0000"/>
                </a:solidFill>
              </a:rPr>
              <a:t>їхні</a:t>
            </a:r>
            <a:r>
              <a:rPr lang="ru-RU" sz="4000" b="1" i="1" dirty="0">
                <a:solidFill>
                  <a:srgbClr val="FF0000"/>
                </a:solidFill>
              </a:rPr>
              <a:t> </a:t>
            </a:r>
            <a:r>
              <a:rPr lang="ru-RU" sz="4000" b="1" i="1" dirty="0" err="1">
                <a:solidFill>
                  <a:srgbClr val="FF0000"/>
                </a:solidFill>
              </a:rPr>
              <a:t>раптові</a:t>
            </a:r>
            <a:r>
              <a:rPr lang="ru-RU" sz="4000" b="1" i="1" dirty="0">
                <a:solidFill>
                  <a:srgbClr val="FF0000"/>
                </a:solidFill>
              </a:rPr>
              <a:t> </a:t>
            </a:r>
            <a:r>
              <a:rPr lang="ru-RU" sz="4000" b="1" i="1" dirty="0" err="1">
                <a:solidFill>
                  <a:srgbClr val="FF0000"/>
                </a:solidFill>
              </a:rPr>
              <a:t>зміщення</a:t>
            </a:r>
            <a:r>
              <a:rPr lang="ru-RU" sz="4000" b="1" i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7461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r>
              <a:rPr lang="uk-UA" sz="6600" dirty="0" smtClean="0">
                <a:solidFill>
                  <a:srgbClr val="7030A0"/>
                </a:solidFill>
                <a:latin typeface="+mn-lt"/>
              </a:rPr>
              <a:t>Будова землетрусу</a:t>
            </a:r>
            <a:endParaRPr lang="ru-RU" sz="6600" dirty="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6053518" cy="3985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496944" cy="5761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952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dirty="0" lang="uk-UA" smtClean="0" sz="4400">
                <a:solidFill>
                  <a:srgbClr val="7030A0"/>
                </a:solidFill>
                <a:latin typeface="+mn-lt"/>
              </a:rPr>
              <a:t>Поширення коливань земної кори під час землетрусу</a:t>
            </a:r>
            <a:endParaRPr dirty="0" lang="ru-RU" sz="4400">
              <a:solidFill>
                <a:srgbClr val="7030A0"/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ChangeArrowheads="1" noChangeAspect="1"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"/>
          <a:stretch/>
        </p:blipFill>
        <p:spPr bwMode="auto">
          <a:xfrm>
            <a:off x="683568" y="1501502"/>
            <a:ext cx="7992888" cy="5345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7139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rrowheads="1" noChangeAspect="1"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"/>
          <a:stretch/>
        </p:blipFill>
        <p:spPr bwMode="auto">
          <a:xfrm>
            <a:off x="-51016" y="3479"/>
            <a:ext cx="9264304" cy="6497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конечная звезда 3"/>
          <p:cNvSpPr/>
          <p:nvPr/>
        </p:nvSpPr>
        <p:spPr>
          <a:xfrm>
            <a:off x="6882598" y="2062957"/>
            <a:ext cx="270030" cy="24328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4892321" y="2048250"/>
            <a:ext cx="288032" cy="18002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1248882" y="3543761"/>
            <a:ext cx="180020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5702817" y="2138260"/>
            <a:ext cx="216024" cy="24730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4598729" y="2045867"/>
            <a:ext cx="216024" cy="18002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4871749" y="2281175"/>
            <a:ext cx="308604" cy="14401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>
            <a:off x="6792588" y="1556792"/>
            <a:ext cx="180020" cy="14401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4355976" y="2045867"/>
            <a:ext cx="144016" cy="24730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6624228" y="2594961"/>
            <a:ext cx="213365" cy="14401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5572808" y="2425191"/>
            <a:ext cx="216024" cy="14401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 flipH="1" flipV="1">
            <a:off x="5108345" y="2363469"/>
            <a:ext cx="144016" cy="90010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6084168" y="3363741"/>
            <a:ext cx="216024" cy="14401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5259741" y="2517666"/>
            <a:ext cx="144372" cy="14401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6304772" y="3651773"/>
            <a:ext cx="216024" cy="14401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5920088" y="2267900"/>
            <a:ext cx="144016" cy="157291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6792588" y="2257939"/>
            <a:ext cx="180020" cy="144016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9609531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3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8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3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6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7">
                      <p:stCondLst>
                        <p:cond delay="indefinite"/>
                      </p:stCondLst>
                      <p:childTnLst>
                        <p:par>
                          <p:cTn fill="hold" id="2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9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3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4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5">
                      <p:stCondLst>
                        <p:cond delay="indefinite"/>
                      </p:stCondLst>
                      <p:childTnLst>
                        <p:par>
                          <p:cTn fill="hold" id="3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7" nodeType="click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4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4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7">
                      <p:stCondLst>
                        <p:cond delay="indefinite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5">
                      <p:stCondLst>
                        <p:cond delay="indefinite"/>
                      </p:stCondLst>
                      <p:childTnLst>
                        <p:par>
                          <p:cTn fill="hold" id="5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9">
                      <p:stCondLst>
                        <p:cond delay="indefinite"/>
                      </p:stCondLst>
                      <p:childTnLst>
                        <p:par>
                          <p:cTn fill="hold" id="6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3">
                      <p:stCondLst>
                        <p:cond delay="indefinite"/>
                      </p:stCondLst>
                      <p:childTnLst>
                        <p:par>
                          <p:cTn fill="hold" id="6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7">
                      <p:stCondLst>
                        <p:cond delay="indefinite"/>
                      </p:stCondLst>
                      <p:childTnLst>
                        <p:par>
                          <p:cTn fill="hold" id="6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1">
                      <p:stCondLst>
                        <p:cond delay="indefinite"/>
                      </p:stCondLst>
                      <p:childTnLst>
                        <p:par>
                          <p:cTn fill="hold" id="7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5">
                      <p:stCondLst>
                        <p:cond delay="indefinite"/>
                      </p:stCondLst>
                      <p:childTnLst>
                        <p:par>
                          <p:cTn fill="hold" id="7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9">
                      <p:stCondLst>
                        <p:cond delay="indefinite"/>
                      </p:stCondLst>
                      <p:childTnLst>
                        <p:par>
                          <p:cTn fill="hold" id="8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3">
                      <p:stCondLst>
                        <p:cond delay="indefinite"/>
                      </p:stCondLst>
                      <p:childTnLst>
                        <p:par>
                          <p:cTn fill="hold" id="8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4"/>
      <p:bldP animBg="1" grpId="0" spid="5"/>
      <p:bldP animBg="1" grpId="0" spid="6"/>
      <p:bldP animBg="1" grpId="0" spid="7"/>
      <p:bldP animBg="1" grpId="0" spid="8"/>
      <p:bldP animBg="1" grpId="0" spid="9"/>
      <p:bldP animBg="1" grpId="0" spid="10"/>
      <p:bldP animBg="1" grpId="0" spid="11"/>
      <p:bldP animBg="1" grpId="0" spid="12"/>
      <p:bldP animBg="1" grpId="0" spid="13"/>
      <p:bldP animBg="1" grpId="0" spid="14"/>
      <p:bldP animBg="1" grpId="0" spid="15"/>
      <p:bldP animBg="1" grpId="0" spid="16"/>
      <p:bldP animBg="1" grpId="0" spid="17"/>
      <p:bldP animBg="1" grpId="0" spid="18"/>
      <p:bldP animBg="1" grpId="0" spid="19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1079</TotalTime>
  <Words>502</Words>
  <Application>Microsoft Office PowerPoint</Application>
  <PresentationFormat>Экран (4:3)</PresentationFormat>
  <Paragraphs>68</Paragraphs>
  <Slides>21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Презентация PowerPoint</vt:lpstr>
      <vt:lpstr>Презентация PowerPoint</vt:lpstr>
      <vt:lpstr>План уроку</vt:lpstr>
      <vt:lpstr>Землетрус </vt:lpstr>
      <vt:lpstr>Завдання </vt:lpstr>
      <vt:lpstr>Причини землетрусів</vt:lpstr>
      <vt:lpstr>Будова землетрусу</vt:lpstr>
      <vt:lpstr>Поширення коливань земної кори під час землетрусу</vt:lpstr>
      <vt:lpstr>Презентация PowerPoint</vt:lpstr>
      <vt:lpstr>Сейсмічні пояси Землі</vt:lpstr>
      <vt:lpstr>Сила землетрусів</vt:lpstr>
      <vt:lpstr>Презентация PowerPoint</vt:lpstr>
      <vt:lpstr>Презентация PowerPoint</vt:lpstr>
      <vt:lpstr>сейсмологія  </vt:lpstr>
      <vt:lpstr>сейсмограф</vt:lpstr>
      <vt:lpstr>«Дракон», що грається з жабами або перший у світі сейсмограф</vt:lpstr>
      <vt:lpstr>Тварини предвісники</vt:lpstr>
      <vt:lpstr>цунамі</vt:lpstr>
      <vt:lpstr>«Експрес-тест» </vt:lpstr>
      <vt:lpstr>Вся земля сотряслась, туч метнулась гряда. Сотрясенье земли унесло города… все оковы небес разомкнуться смогли. Свел разгул сотрясенья суставы земли, сжал он бедную землю в такие тиски,  что огромные скалы разбил на куски…        Низами</vt:lpstr>
      <vt:lpstr>Домашнє завдання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Хозяин</dc:creator>
  <cp:lastModifiedBy>Хозяин</cp:lastModifiedBy>
  <cp:revision>50</cp:revision>
  <dcterms:created xsi:type="dcterms:W3CDTF">2014-10-26T10:45:52Z</dcterms:created>
  <dcterms:modified xsi:type="dcterms:W3CDTF">2014-11-26T15:46:46Z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1411764</vt:lpwstr>
  </property>
  <property fmtid="{D5CDD505-2E9C-101B-9397-08002B2CF9AE}" name="NXPowerLiteVersion" pid="3">
    <vt:lpwstr>D4.1.4</vt:lpwstr>
  </property>
</Properties>
</file>