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slideLayout+xml" PartName="/ppt/slideLayouts/slideLayout13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Default ContentType="application/vnd.openxmlformats-officedocument.spreadsheetml.sheet" Extension="xlsx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4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335" r:id="rId2"/>
    <p:sldId id="329" r:id="rId3"/>
    <p:sldId id="334" r:id="rId4"/>
    <p:sldId id="305" r:id="rId5"/>
    <p:sldId id="328" r:id="rId6"/>
    <p:sldId id="309" r:id="rId7"/>
    <p:sldId id="308" r:id="rId8"/>
    <p:sldId id="295" r:id="rId9"/>
    <p:sldId id="263" r:id="rId10"/>
    <p:sldId id="264" r:id="rId11"/>
    <p:sldId id="265" r:id="rId12"/>
    <p:sldId id="266" r:id="rId13"/>
    <p:sldId id="267" r:id="rId14"/>
    <p:sldId id="270" r:id="rId15"/>
    <p:sldId id="271" r:id="rId16"/>
    <p:sldId id="272" r:id="rId17"/>
    <p:sldId id="281" r:id="rId18"/>
    <p:sldId id="282" r:id="rId19"/>
    <p:sldId id="273" r:id="rId20"/>
    <p:sldId id="274" r:id="rId21"/>
    <p:sldId id="277" r:id="rId22"/>
    <p:sldId id="302" r:id="rId23"/>
    <p:sldId id="279" r:id="rId24"/>
    <p:sldId id="280" r:id="rId25"/>
    <p:sldId id="304" r:id="rId26"/>
    <p:sldId id="285" r:id="rId27"/>
    <p:sldId id="286" r:id="rId28"/>
    <p:sldId id="287" r:id="rId29"/>
    <p:sldId id="288" r:id="rId30"/>
    <p:sldId id="336" r:id="rId31"/>
    <p:sldId id="331" r:id="rId32"/>
    <p:sldId id="332" r:id="rId33"/>
    <p:sldId id="333" r:id="rId34"/>
    <p:sldId id="293" r:id="rId35"/>
    <p:sldId id="337" r:id="rId36"/>
    <p:sldId id="321" r:id="rId37"/>
    <p:sldId id="300" r:id="rId38"/>
    <p:sldId id="314" r:id="rId39"/>
    <p:sldId id="339" r:id="rId40"/>
    <p:sldId id="325" r:id="rId41"/>
    <p:sldId id="326" r:id="rId42"/>
    <p:sldId id="327" r:id="rId43"/>
    <p:sldId id="338" r:id="rId44"/>
    <p:sldId id="315" r:id="rId45"/>
    <p:sldId id="316" r:id="rId46"/>
    <p:sldId id="317" r:id="rId47"/>
    <p:sldId id="299" r:id="rId48"/>
    <p:sldId id="303" r:id="rId49"/>
    <p:sldId id="320" r:id="rId50"/>
    <p:sldId id="322" r:id="rId51"/>
    <p:sldId id="330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2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Діпропетровськ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Овочі</c:v>
                </c:pt>
                <c:pt idx="1">
                  <c:v>Фрукти</c:v>
                </c:pt>
                <c:pt idx="2">
                  <c:v>М'ясо</c:v>
                </c:pt>
                <c:pt idx="3">
                  <c:v>Хлібобулочні вироби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0.93</c:v>
                </c:pt>
                <c:pt idx="1">
                  <c:v>0.97</c:v>
                </c:pt>
                <c:pt idx="2">
                  <c:v>0.7100000000000003</c:v>
                </c:pt>
                <c:pt idx="3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798-405F-8AEC-3AFFC59C254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Донецьк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Овочі</c:v>
                </c:pt>
                <c:pt idx="1">
                  <c:v>Фрукти</c:v>
                </c:pt>
                <c:pt idx="2">
                  <c:v>М'ясо</c:v>
                </c:pt>
                <c:pt idx="3">
                  <c:v>Хлібобулочні вироби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0.99</c:v>
                </c:pt>
                <c:pt idx="1">
                  <c:v>0.99</c:v>
                </c:pt>
                <c:pt idx="2">
                  <c:v>0.79</c:v>
                </c:pt>
                <c:pt idx="3">
                  <c:v>0.94000000000000028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798-405F-8AEC-3AFFC59C254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Київ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Овочі</c:v>
                </c:pt>
                <c:pt idx="1">
                  <c:v>Фрукти</c:v>
                </c:pt>
                <c:pt idx="2">
                  <c:v>М'ясо</c:v>
                </c:pt>
                <c:pt idx="3">
                  <c:v>Хлібобулочні вироби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0.99</c:v>
                </c:pt>
                <c:pt idx="1">
                  <c:v>0.97</c:v>
                </c:pt>
                <c:pt idx="2">
                  <c:v>0.6800000000000006</c:v>
                </c:pt>
                <c:pt idx="3">
                  <c:v>0.9600000000000003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798-405F-8AEC-3AFFC59C254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Львів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Овочі</c:v>
                </c:pt>
                <c:pt idx="1">
                  <c:v>Фрукти</c:v>
                </c:pt>
                <c:pt idx="2">
                  <c:v>М'ясо</c:v>
                </c:pt>
                <c:pt idx="3">
                  <c:v>Хлібобулочні вироби</c:v>
                </c:pt>
              </c:strCache>
            </c:strRef>
          </c:cat>
          <c:val>
            <c:numRef>
              <c:f>Лист1!$E$2:$E$5</c:f>
              <c:numCache>
                <c:formatCode>0%</c:formatCode>
                <c:ptCount val="4"/>
                <c:pt idx="0">
                  <c:v>0.99</c:v>
                </c:pt>
                <c:pt idx="1">
                  <c:v>0.99</c:v>
                </c:pt>
                <c:pt idx="2">
                  <c:v>0.72000000000000031</c:v>
                </c:pt>
                <c:pt idx="3">
                  <c:v>0.94000000000000028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798-405F-8AEC-3AFFC59C254E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Одеса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Овочі</c:v>
                </c:pt>
                <c:pt idx="1">
                  <c:v>Фрукти</c:v>
                </c:pt>
                <c:pt idx="2">
                  <c:v>М'ясо</c:v>
                </c:pt>
                <c:pt idx="3">
                  <c:v>Хлібобулочні вироби</c:v>
                </c:pt>
              </c:strCache>
            </c:strRef>
          </c:cat>
          <c:val>
            <c:numRef>
              <c:f>Лист1!$F$2:$F$5</c:f>
              <c:numCache>
                <c:formatCode>0%</c:formatCode>
                <c:ptCount val="4"/>
                <c:pt idx="0">
                  <c:v>0.92</c:v>
                </c:pt>
                <c:pt idx="1">
                  <c:v>0.97</c:v>
                </c:pt>
                <c:pt idx="2">
                  <c:v>0.75000000000000033</c:v>
                </c:pt>
                <c:pt idx="3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798-405F-8AEC-3AFFC59C254E}"/>
            </c:ext>
          </c:extLst>
        </c:ser>
        <c:dLbls/>
        <c:axId val="100162944"/>
        <c:axId val="100189312"/>
      </c:barChart>
      <c:catAx>
        <c:axId val="100162944"/>
        <c:scaling>
          <c:orientation val="minMax"/>
        </c:scaling>
        <c:axPos val="b"/>
        <c:numFmt formatCode="General" sourceLinked="0"/>
        <c:tickLblPos val="nextTo"/>
        <c:crossAx val="100189312"/>
        <c:crosses val="autoZero"/>
        <c:auto val="1"/>
        <c:lblAlgn val="ctr"/>
        <c:lblOffset val="100"/>
      </c:catAx>
      <c:valAx>
        <c:axId val="100189312"/>
        <c:scaling>
          <c:orientation val="minMax"/>
        </c:scaling>
        <c:axPos val="l"/>
        <c:majorGridlines/>
        <c:numFmt formatCode="0%" sourceLinked="1"/>
        <c:tickLblPos val="nextTo"/>
        <c:crossAx val="100162944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E60BB-1F87-441A-9B67-0BB46924E5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1330E-93AF-496E-9109-29139C67E6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0B7B8-1108-4449-B607-F1FAFFF1F6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і чотири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F476B-4075-4348-A7B2-F6A2C01BA3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і таблиц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аблиці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pPr lvl="0"/>
            <a:endParaRPr lang="uk-UA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6B8D8-F8EA-473E-BC66-EE1F050528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F415A-6CE0-4815-BBDF-84E9F2E5D7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A8232-DC6A-457F-93D3-DD6E9D859C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0E5D5-D5FD-4C5D-B9F8-DAB4634D1F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5C4E7-FC07-4E4A-BF95-DE7F8F3D8F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0305D-79D7-48FE-B527-6B643748D0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17447-CC08-4643-93A2-0A856B20E4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DAB1C-403F-4F5A-B612-5CDA451868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dirty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B2FC6-1531-4788-981B-4C3AEEEC23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0F85B672-AC72-4B21-A6BC-07563DC5E7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6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</p:sldLayoutIdLst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6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96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96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96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6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96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96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96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6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96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96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96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6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96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96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96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6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96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96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96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Closed\AdminTools\&#1052;&#1086;&#1080;%20&#1044;&#1086;&#1082;&#1091;&#1084;&#1077;&#1085;&#1090;&#1099;\&#1055;&#1088;&#1077;&#1079;&#1077;&#1085;&#1090;&#1072;&#1094;&#1110;&#1111;\&#1093;&#1072;&#1088;&#1095;&#1086;&#1074;&#1072;%20&#1087;&#1088;&#1086;&#1084;&#1080;&#1089;&#1083;&#1086;&#1074;&#1110;&#1089;&#1090;&#1100;\z_cow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41.png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3.xml.rels><?xml version="1.0" encoding="UTF-8" standalone="yes" ?><Relationships xmlns="http://schemas.openxmlformats.org/package/2006/relationships"><Relationship Id="rId3" Target="../media/image64.jpeg" Type="http://schemas.openxmlformats.org/officeDocument/2006/relationships/image"/><Relationship Id="rId2" Target="../media/image6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5.xml.rels><?xml version="1.0" encoding="UTF-8" standalone="yes" ?><Relationships xmlns="http://schemas.openxmlformats.org/package/2006/relationships"><Relationship Id="rId8" Target="../media/image72.jpeg" Type="http://schemas.openxmlformats.org/officeDocument/2006/relationships/image"/><Relationship Id="rId3" Target="../media/image68.jpeg" Type="http://schemas.openxmlformats.org/officeDocument/2006/relationships/image"/><Relationship Id="rId7" Target="../media/image17.png" Type="http://schemas.openxmlformats.org/officeDocument/2006/relationships/image"/><Relationship Id="rId2" Target="../media/image67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71.jpeg" Type="http://schemas.openxmlformats.org/officeDocument/2006/relationships/image"/><Relationship Id="rId5" Target="../media/image70.jpeg" Type="http://schemas.openxmlformats.org/officeDocument/2006/relationships/image"/><Relationship Id="rId4" Target="../media/image69.jpeg" Type="http://schemas.openxmlformats.org/officeDocument/2006/relationships/image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 ?><Relationships xmlns="http://schemas.openxmlformats.org/package/2006/relationships"><Relationship Id="rId3" Target="../media/image78.jpeg" Type="http://schemas.openxmlformats.org/officeDocument/2006/relationships/image"/><Relationship Id="rId2" Target="../media/image77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81.jpeg" Type="http://schemas.openxmlformats.org/officeDocument/2006/relationships/image"/><Relationship Id="rId5" Target="../media/image80.jpeg" Type="http://schemas.openxmlformats.org/officeDocument/2006/relationships/image"/><Relationship Id="rId4" Target="../media/image79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 ?><Relationships xmlns="http://schemas.openxmlformats.org/package/2006/relationships"><Relationship Id="rId3" Target="../media/image86.jpeg" Type="http://schemas.openxmlformats.org/officeDocument/2006/relationships/image"/><Relationship Id="rId2" Target="../media/image85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89.jpeg" Type="http://schemas.openxmlformats.org/officeDocument/2006/relationships/image"/><Relationship Id="rId5" Target="../media/image88.jpeg" Type="http://schemas.openxmlformats.org/officeDocument/2006/relationships/image"/><Relationship Id="rId4" Target="../media/image87.jpeg" Type="http://schemas.openxmlformats.org/officeDocument/2006/relationships/image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wmf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7" Target="../media/image11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3.xml" Type="http://schemas.openxmlformats.org/officeDocument/2006/relationships/slideLayout"/><Relationship Id="rId6" Target="../media/image10.jpeg" Type="http://schemas.openxmlformats.org/officeDocument/2006/relationships/image"/><Relationship Id="rId5" Target="../media/image9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hello_html_4d85bb9f.jpg" id="1026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23528" y="3218798"/>
            <a:ext cx="4608512" cy="3196542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0" y="260648"/>
            <a:ext cx="9144000" cy="267765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800"/>
              <a:t>ПОСМІХНІТЬСЯ ВЧИТЕЛЮ, </a:t>
            </a:r>
          </a:p>
          <a:p>
            <a:pPr algn="ctr"/>
            <a:r>
              <a:rPr b="1" dirty="0" lang="uk-UA" smtClean="0" sz="2800"/>
              <a:t>ГОСТЯМ ТА ОДНОКЛАСНИКАМ, </a:t>
            </a:r>
          </a:p>
          <a:p>
            <a:pPr algn="ctr"/>
            <a:r>
              <a:rPr b="1" dirty="0" lang="uk-UA" smtClean="0" sz="2800"/>
              <a:t>БУДЬТЕ УВАЖНИМИ ТА ДОБРОЗИЧЛИВИМИ, ГАРНИЙ НАСТРІЙ ТА ВОЛОДІННЯ СОБОЮ  ДОПОМОЖУТЬ ВАМ БУТИ </a:t>
            </a:r>
          </a:p>
          <a:p>
            <a:pPr algn="ctr"/>
            <a:r>
              <a:rPr b="1" dirty="0" lang="uk-UA" smtClean="0" sz="2800"/>
              <a:t>АКТИВНИМИ НА УРОЦІ.</a:t>
            </a:r>
            <a:endParaRPr b="1" dirty="0" lang="ru-RU" sz="2800"/>
          </a:p>
        </p:txBody>
      </p:sp>
      <p:pic>
        <p:nvPicPr>
          <p:cNvPr descr="http://thumbs.dreamstime.com/t/%D0%B7%D0%B5%D0%BC%D0%BB%D0%B5%D0%B2%D0%B5?-%D0%B5%D0%BD%D0%B8%D0%B5-%D1%82%D0%B8%D0%BF%D0%B0-9719068.jpg" id="2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0"/>
          <a:stretch/>
        </p:blipFill>
        <p:spPr bwMode="auto">
          <a:xfrm>
            <a:off x="5148064" y="3218798"/>
            <a:ext cx="3372964" cy="3196542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3840418"/>
      </p:ext>
    </p:extLst>
  </p:cSld>
  <p:clrMapOvr>
    <a:masterClrMapping/>
  </p:clrMapOvr>
  <p:transition>
    <p:comb/>
  </p:transition>
  <p:timing>
    <p:tnLst>
      <p:par>
        <p:cTn dur="indefinite" id="1" nodeType="tmRoot" restart="never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Closed\AdminTools\Мои Документы\Презентації\харчова промисловість\5960 копия.gif" id="1027" name="Picture 3"/>
          <p:cNvPicPr>
            <a:picLocks noChangeArrowheads="1" noChangeAspect="1"/>
          </p:cNvPicPr>
          <p:nvPr/>
        </p:nvPicPr>
        <p:blipFill>
          <a:blip cstate="print" r:embed="rId2"/>
          <a:srcRect b="3828" l="23441" r="33219"/>
          <a:stretch>
            <a:fillRect/>
          </a:stretch>
        </p:blipFill>
        <p:spPr bwMode="auto">
          <a:xfrm>
            <a:off x="323850" y="3141663"/>
            <a:ext cx="2143125" cy="344646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Closed\AdminTools\Мои Документы\Презентації\харчова промисловість\7ed7fe39ed35 копия.gif" id="1028" name="Picture 4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2411413" y="4941888"/>
            <a:ext cx="1285875" cy="160496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Closed\AdminTools\Мои Документы\Презентації\харчова промисловість\ags-081 копия.gif" id="1029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143500" y="3071813"/>
            <a:ext cx="1357313" cy="180975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Closed\AdminTools\Мои Документы\Презентації\харчова промисловість\k1.gif" id="1030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214813" y="4786313"/>
            <a:ext cx="1500187" cy="174466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Closed\AdminTools\Мои Документы\Презентації\харчова промисловість\k11.gif" id="1031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6500813" y="4786313"/>
            <a:ext cx="1500187" cy="1690687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Closed\AdminTools\Мои Документы\Презентації\харчова промисловість\k3.gif" id="1032" name="Picture 8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7286625" y="2714625"/>
            <a:ext cx="1516063" cy="1814513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Closed\AdminTools\Мои Документы\Презентації\харчова промисловість\k5.gif" id="1033" name="Picture 9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2627313" y="2997200"/>
            <a:ext cx="1485900" cy="172402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0249" name="Rectangle 12"/>
          <p:cNvSpPr>
            <a:spLocks noChangeArrowheads="1"/>
          </p:cNvSpPr>
          <p:nvPr/>
        </p:nvSpPr>
        <p:spPr bwMode="auto">
          <a:xfrm>
            <a:off x="468313" y="188913"/>
            <a:ext cx="835342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Борошномельна</a:t>
            </a:r>
            <a:r>
              <a:rPr b="1" dirty="0" i="1" lang="uk-UA" sz="2800">
                <a:solidFill>
                  <a:srgbClr val="FFCC00"/>
                </a:solidFill>
              </a:rPr>
              <a:t>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–</a:t>
            </a:r>
            <a:r>
              <a:rPr b="1" dirty="0" i="1" lang="uk-UA" sz="2800">
                <a:solidFill>
                  <a:srgbClr val="FFCC00"/>
                </a:solidFill>
              </a:rPr>
              <a:t>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круп’яна</a:t>
            </a:r>
            <a:r>
              <a:rPr b="1" dirty="0" i="1" lang="uk-UA" sz="2800">
                <a:solidFill>
                  <a:srgbClr val="FFCC00"/>
                </a:solidFill>
              </a:rPr>
              <a:t>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промисловість</a:t>
            </a:r>
            <a:r>
              <a:rPr b="1" dirty="0" i="1" lang="uk-UA" sz="2800">
                <a:solidFill>
                  <a:srgbClr val="FFCC00"/>
                </a:solidFill>
              </a:rPr>
              <a:t> –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це</a:t>
            </a:r>
            <a:r>
              <a:rPr b="1" dirty="0" i="1" lang="uk-UA" sz="2800">
                <a:solidFill>
                  <a:srgbClr val="FFCC00"/>
                </a:solidFill>
              </a:rPr>
              <a:t>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галузь</a:t>
            </a:r>
            <a:r>
              <a:rPr b="1" dirty="0" i="1" lang="uk-UA" sz="2800">
                <a:solidFill>
                  <a:srgbClr val="FFCC00"/>
                </a:solidFill>
              </a:rPr>
              <a:t> ,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яка</a:t>
            </a:r>
            <a:r>
              <a:rPr b="1" dirty="0" i="1" lang="uk-UA" sz="2800">
                <a:solidFill>
                  <a:srgbClr val="FFCC00"/>
                </a:solidFill>
              </a:rPr>
              <a:t>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виробляє</a:t>
            </a:r>
            <a:r>
              <a:rPr b="1" dirty="0" i="1" lang="uk-UA" sz="2800">
                <a:solidFill>
                  <a:srgbClr val="FFCC00"/>
                </a:solidFill>
              </a:rPr>
              <a:t>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із</a:t>
            </a:r>
            <a:r>
              <a:rPr b="1" dirty="0" i="1" lang="uk-UA" sz="2800">
                <a:solidFill>
                  <a:srgbClr val="FFCC00"/>
                </a:solidFill>
              </a:rPr>
              <a:t>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зернових</a:t>
            </a:r>
            <a:r>
              <a:rPr b="1" dirty="0" i="1" lang="uk-UA" sz="2800">
                <a:solidFill>
                  <a:srgbClr val="FFCC00"/>
                </a:solidFill>
              </a:rPr>
              <a:t>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культур</a:t>
            </a:r>
            <a:r>
              <a:rPr b="1" dirty="0" i="1" lang="uk-UA" sz="2800">
                <a:solidFill>
                  <a:srgbClr val="FFCC00"/>
                </a:solidFill>
              </a:rPr>
              <a:t>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борошно</a:t>
            </a:r>
            <a:r>
              <a:rPr b="1" dirty="0" i="1" lang="uk-UA" sz="2800">
                <a:solidFill>
                  <a:srgbClr val="FFCC00"/>
                </a:solidFill>
              </a:rPr>
              <a:t>(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пшеничне</a:t>
            </a:r>
            <a:r>
              <a:rPr b="1" dirty="0" i="1" lang="uk-UA" sz="2800">
                <a:solidFill>
                  <a:srgbClr val="FFCC00"/>
                </a:solidFill>
              </a:rPr>
              <a:t>,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житнє</a:t>
            </a:r>
            <a:r>
              <a:rPr b="1" dirty="0" i="1" lang="uk-UA" sz="2800">
                <a:solidFill>
                  <a:srgbClr val="FFCC00"/>
                </a:solidFill>
              </a:rPr>
              <a:t>,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кукурудзяне</a:t>
            </a:r>
            <a:r>
              <a:rPr b="1" dirty="0" i="1" lang="uk-UA" sz="2800">
                <a:solidFill>
                  <a:srgbClr val="FFCC00"/>
                </a:solidFill>
              </a:rPr>
              <a:t>)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та</a:t>
            </a:r>
            <a:r>
              <a:rPr b="1" dirty="0" i="1" lang="uk-UA" sz="2800">
                <a:solidFill>
                  <a:srgbClr val="FFCC00"/>
                </a:solidFill>
              </a:rPr>
              <a:t>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крупи</a:t>
            </a:r>
            <a:r>
              <a:rPr b="1" dirty="0" i="1" lang="uk-UA" sz="2800">
                <a:solidFill>
                  <a:srgbClr val="FFCC00"/>
                </a:solidFill>
              </a:rPr>
              <a:t> (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гречана</a:t>
            </a:r>
            <a:r>
              <a:rPr b="1" dirty="0" i="1" lang="uk-UA" sz="2800">
                <a:solidFill>
                  <a:srgbClr val="FFCC00"/>
                </a:solidFill>
              </a:rPr>
              <a:t>,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пшоняна</a:t>
            </a:r>
            <a:r>
              <a:rPr b="1" dirty="0" i="1" lang="uk-UA" sz="2800">
                <a:solidFill>
                  <a:srgbClr val="FFCC00"/>
                </a:solidFill>
              </a:rPr>
              <a:t>,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рисова</a:t>
            </a:r>
            <a:r>
              <a:rPr b="1" dirty="0" i="1" lang="uk-UA" sz="2800">
                <a:solidFill>
                  <a:srgbClr val="FFCC00"/>
                </a:solidFill>
              </a:rPr>
              <a:t>,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перлова</a:t>
            </a:r>
            <a:r>
              <a:rPr b="1" dirty="0" i="1" lang="uk-UA" sz="2800">
                <a:solidFill>
                  <a:srgbClr val="FFCC00"/>
                </a:solidFill>
              </a:rPr>
              <a:t>,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ячна</a:t>
            </a:r>
            <a:r>
              <a:rPr b="1" dirty="0" i="1" lang="uk-UA" sz="2800">
                <a:solidFill>
                  <a:srgbClr val="FFCC00"/>
                </a:solidFill>
              </a:rPr>
              <a:t>, </a:t>
            </a:r>
            <a:r>
              <a:rPr b="1" dirty="0" i="1" lang="uk-UA" sz="2800">
                <a:solidFill>
                  <a:srgbClr val="FFCC00"/>
                </a:solidFill>
                <a:latin charset="0" typeface="Arial"/>
              </a:rPr>
              <a:t>манна</a:t>
            </a:r>
            <a:r>
              <a:rPr b="1" dirty="0" i="1" lang="uk-UA" sz="2800">
                <a:solidFill>
                  <a:srgbClr val="FFCC00"/>
                </a:solidFill>
              </a:rPr>
              <a:t>)</a:t>
            </a:r>
            <a:r>
              <a:rPr b="1" dirty="0" i="1" lang="uk-UA" sz="2800">
                <a:solidFill>
                  <a:srgbClr val="FFFFFF"/>
                </a:solidFill>
              </a:rPr>
              <a:t>.</a:t>
            </a:r>
            <a:endParaRPr dirty="0" lang="ru-RU"/>
          </a:p>
        </p:txBody>
      </p:sp>
    </p:spTree>
  </p:cSld>
  <p:clrMapOvr>
    <a:masterClrMapping/>
  </p:clrMapOvr>
  <p:transition>
    <p:comb/>
  </p:transition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D:\Closed\AdminTools\Мои Документы\Презентації\харчова промисловість\1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75" y="0"/>
            <a:ext cx="9223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9875" y="1714500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500" y="18573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30003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3" y="46434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1928813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5875" y="35004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50547" y="3857628"/>
            <a:ext cx="196399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Основні центри: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4214818"/>
            <a:ext cx="101502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Львів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7341" y="4572008"/>
            <a:ext cx="91563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Київ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5000636"/>
            <a:ext cx="115480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Харків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5429264"/>
            <a:ext cx="232146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Дніпропетровськ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282" y="5814972"/>
            <a:ext cx="159851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Запоріжжя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82" y="6172162"/>
            <a:ext cx="110171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Одеса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Closed\AdminTools\Мои Документы\Презентації\харчова промисловість\хліб білий.png" id="12290" name="Picture 2"/>
          <p:cNvPicPr>
            <a:picLocks noChangeArrowheads="1" noChangeAspect="1"/>
          </p:cNvPicPr>
          <p:nvPr/>
        </p:nvPicPr>
        <p:blipFill>
          <a:blip cstate="print" r:embed="rId2"/>
          <a:srcRect b="201"/>
          <a:stretch>
            <a:fillRect/>
          </a:stretch>
        </p:blipFill>
        <p:spPr bwMode="auto">
          <a:xfrm>
            <a:off x="323850" y="2997200"/>
            <a:ext cx="24288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булочка.png" id="12291" name="Picture 5"/>
          <p:cNvPicPr>
            <a:picLocks noChangeArrowheads="1" noChangeAspect="1"/>
          </p:cNvPicPr>
          <p:nvPr/>
        </p:nvPicPr>
        <p:blipFill>
          <a:blip cstate="print" r:embed="rId3"/>
          <a:srcRect b="264"/>
          <a:stretch>
            <a:fillRect/>
          </a:stretch>
        </p:blipFill>
        <p:spPr bwMode="auto">
          <a:xfrm>
            <a:off x="2124075" y="5072063"/>
            <a:ext cx="24003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булочки.png" id="12292" name="Picture 6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795963" y="4365625"/>
            <a:ext cx="2324100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батон.png" id="12293" name="Picture 7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140450" y="2349500"/>
            <a:ext cx="3003550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булка 2.png" id="12294" name="Picture 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419475" y="1989138"/>
            <a:ext cx="2921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Rectangle 13"/>
          <p:cNvSpPr>
            <a:spLocks noChangeArrowheads="1"/>
          </p:cNvSpPr>
          <p:nvPr/>
        </p:nvSpPr>
        <p:spPr bwMode="auto">
          <a:xfrm>
            <a:off x="719138" y="188913"/>
            <a:ext cx="8424862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b="1" dirty="0" i="1" lang="uk-UA" sz="2800">
                <a:solidFill>
                  <a:schemeClr val="folHlink"/>
                </a:solidFill>
                <a:latin charset="0" typeface="Arial"/>
              </a:rPr>
              <a:t>Хлібопекарська промисловість – це промисловість, підприємства якої виробляють із борошна  хлібобулочні вироби. </a:t>
            </a:r>
            <a:endParaRPr b="1" dirty="0" lang="ru-RU" sz="2800">
              <a:solidFill>
                <a:schemeClr val="folHlink"/>
              </a:solidFill>
              <a:latin charset="0" typeface="Arial"/>
            </a:endParaRPr>
          </a:p>
          <a:p>
            <a:pPr eaLnBrk="0" hangingPunct="0"/>
            <a:endParaRPr b="1" dirty="0" lang="ru-RU" sz="2800">
              <a:solidFill>
                <a:schemeClr val="folHlink"/>
              </a:solidFill>
              <a:latin charset="0" typeface="Arial"/>
            </a:endParaRPr>
          </a:p>
        </p:txBody>
      </p:sp>
    </p:spTree>
  </p:cSld>
  <p:clrMapOvr>
    <a:masterClrMapping/>
  </p:clrMapOvr>
  <p:transition>
    <p:comb/>
  </p:transition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045" y="689251"/>
            <a:ext cx="8242243" cy="12375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      </a:t>
            </a:r>
            <a:r>
              <a:rPr lang="uk-UA" sz="24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Цукрова промисловість - підприємства виробляють цукор  із цукрових  буряків, цукрової тростини.</a:t>
            </a:r>
            <a:endParaRPr lang="ru-RU" sz="2400" b="1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pic>
        <p:nvPicPr>
          <p:cNvPr id="13315" name="Picture 3" descr="D:\Closed\AdminTools\Мои Документы\Презентації\харчова промисловість\цукор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2138" y="1844675"/>
            <a:ext cx="2984500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D:\Closed\AdminTools\Мои Документы\Презентації\харчова промисловість\цукрова трост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2492375"/>
            <a:ext cx="2840038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D:\Closed\AdminTools\Мои Документы\Презентації\харчова промисловість\цукор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3141663"/>
            <a:ext cx="40290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D:\Closed\AdminTools\Мои Документы\Презентації\харчова промисловість\цукровий бурак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916113"/>
            <a:ext cx="2214563" cy="45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uk-UA" dirty="0" smtClean="0"/>
          </a:p>
        </p:txBody>
      </p:sp>
      <p:sp>
        <p:nvSpPr>
          <p:cNvPr id="16387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uk-UA" dirty="0" smtClean="0"/>
          </a:p>
        </p:txBody>
      </p:sp>
      <p:pic>
        <p:nvPicPr>
          <p:cNvPr id="14340" name="Picture 4" descr="D:\Closed\AdminTools\Мои Документы\Презентації\харчова промисловість\1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75" y="0"/>
            <a:ext cx="9223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2286000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13" y="24288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30003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3357563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1928813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35004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50547" y="3857628"/>
            <a:ext cx="196399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Основні центри: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4214818"/>
            <a:ext cx="131959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Вінниця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4529088"/>
            <a:ext cx="13261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Полтава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5214950"/>
            <a:ext cx="131959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Вінниця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4857760"/>
            <a:ext cx="115480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Харків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5572140"/>
            <a:ext cx="232146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Дніпропетровськ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282" y="5929330"/>
            <a:ext cx="159851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Запоріжжя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82" y="6286520"/>
            <a:ext cx="136768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Донецьк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Closed\AdminTools\Мои Документы\Презентації\харчова промисловість\молочко.png" id="15362" name="Picture 2"/>
          <p:cNvPicPr>
            <a:picLocks noChangeArrowheads="1" noChangeAspect="1"/>
          </p:cNvPicPr>
          <p:nvPr/>
        </p:nvPicPr>
        <p:blipFill>
          <a:blip cstate="print" r:embed="rId3"/>
          <a:srcRect r="266"/>
          <a:stretch>
            <a:fillRect/>
          </a:stretch>
        </p:blipFill>
        <p:spPr bwMode="auto">
          <a:xfrm>
            <a:off x="0" y="2349500"/>
            <a:ext cx="1357313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маселко.png" id="15363" name="Picture 3"/>
          <p:cNvPicPr>
            <a:picLocks noChangeArrowheads="1" noChangeAspect="1"/>
          </p:cNvPicPr>
          <p:nvPr/>
        </p:nvPicPr>
        <p:blipFill>
          <a:blip cstate="print" r:embed="rId4"/>
          <a:srcRect b="142"/>
          <a:stretch>
            <a:fillRect/>
          </a:stretch>
        </p:blipFill>
        <p:spPr bwMode="auto">
          <a:xfrm>
            <a:off x="1619250" y="3789363"/>
            <a:ext cx="2571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сметанка.png" id="15364" name="Picture 5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156325" y="4292600"/>
            <a:ext cx="275113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йогурт.png" id="15365" name="Picture 6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8027988" y="1916113"/>
            <a:ext cx="8382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яловичина велика.png" id="10" name="Picture 3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0" y="3732213"/>
            <a:ext cx="2868613" cy="3125787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Closed\AdminTools\Мои Документы\Презентації\харчова промисловість\кефырчик.png" id="15367" name="Picture 4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3635375" y="1844675"/>
            <a:ext cx="4000500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z_cow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1785938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сир.png" id="15369" name="Picture 7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3708400" y="4005263"/>
            <a:ext cx="20828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Rectangle 12"/>
          <p:cNvSpPr>
            <a:spLocks noChangeArrowheads="1"/>
          </p:cNvSpPr>
          <p:nvPr/>
        </p:nvSpPr>
        <p:spPr bwMode="auto">
          <a:xfrm>
            <a:off x="287338" y="188913"/>
            <a:ext cx="8856662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b="1" dirty="0" i="1" lang="uk-UA" sz="2800">
                <a:solidFill>
                  <a:schemeClr val="folHlink"/>
                </a:solidFill>
                <a:latin charset="0" typeface="Arial"/>
              </a:rPr>
              <a:t>Молочна промисловість – це промисловість, підприємства якої виробляють різноманітну молочну продукцію (сметана, кефір, масло,  ряжанка, йогурт,сир твердий і м’який, сухе молоко та ін.). </a:t>
            </a:r>
            <a:endParaRPr b="1" dirty="0" lang="ru-RU" sz="2800">
              <a:solidFill>
                <a:schemeClr val="folHlink"/>
              </a:solidFill>
              <a:latin charset="0" typeface="Arial"/>
            </a:endParaRPr>
          </a:p>
          <a:p>
            <a:pPr eaLnBrk="0" hangingPunct="0"/>
            <a:endParaRPr b="1" dirty="0" lang="ru-RU" sz="2800">
              <a:solidFill>
                <a:schemeClr val="folHlink"/>
              </a:solidFill>
              <a:latin charset="0" typeface="Arial"/>
            </a:endParaRPr>
          </a:p>
        </p:txBody>
      </p:sp>
    </p:spTree>
  </p:cSld>
  <p:clrMapOvr>
    <a:masterClrMapping/>
  </p:clrMapOvr>
  <p:transition>
    <p:comb/>
  </p:transition>
  <p:timing>
    <p:tnLst>
      <p:par>
        <p:cTn dur="indefinite" id="1" nodeType="tmRoot" restart="never">
          <p:childTnLst>
            <p:audio>
              <p:cMediaNode showWhenStopped="0">
                <p:cTn display="0" fill="hold" id="2" repeatCount="indefinite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uk-UA" dirty="0" smtClean="0"/>
          </a:p>
        </p:txBody>
      </p:sp>
      <p:sp>
        <p:nvSpPr>
          <p:cNvPr id="1843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uk-UA" dirty="0" smtClean="0"/>
          </a:p>
        </p:txBody>
      </p:sp>
      <p:pic>
        <p:nvPicPr>
          <p:cNvPr id="16388" name="Picture 4" descr="D:\Closed\AdminTools\Мои Документы\Презентації\харчова промисловість\1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75" y="0"/>
            <a:ext cx="9223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328612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500" y="1928813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30003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5" y="1714500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2000250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5" y="3071813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50547" y="3857628"/>
            <a:ext cx="196399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Основні центри: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4214818"/>
            <a:ext cx="101502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Львів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4500570"/>
            <a:ext cx="91563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Київ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4814840"/>
            <a:ext cx="115480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Харків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5143512"/>
            <a:ext cx="232146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Дніпропетровськ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5500702"/>
            <a:ext cx="136768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Донецьк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282" y="5857892"/>
            <a:ext cx="141096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Луганськ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045" y="295031"/>
            <a:ext cx="8242243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>
                <a:ln w="1905"/>
                <a:solidFill>
                  <a:srgbClr val="FFC0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      </a:t>
            </a:r>
            <a:r>
              <a:rPr b="1" dirty="0" lang="uk-UA" sz="2400">
                <a:ln w="1905"/>
                <a:solidFill>
                  <a:srgbClr val="FFC0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М</a:t>
            </a:r>
            <a:r>
              <a:rPr b="1" dirty="0" lang="en-US" sz="2400">
                <a:ln w="1905"/>
                <a:solidFill>
                  <a:srgbClr val="FFC0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’</a:t>
            </a:r>
            <a:r>
              <a:rPr b="1" dirty="0" lang="uk-UA" sz="2400">
                <a:ln w="1905"/>
                <a:solidFill>
                  <a:srgbClr val="FFC0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ясна промисловість - підприємства здійснюють переробку м</a:t>
            </a:r>
            <a:r>
              <a:rPr b="1" dirty="0" lang="en-US" sz="2400">
                <a:ln w="1905"/>
                <a:solidFill>
                  <a:srgbClr val="FFC0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’</a:t>
            </a:r>
            <a:r>
              <a:rPr b="1" dirty="0" lang="uk-UA" sz="2400">
                <a:ln w="1905"/>
                <a:solidFill>
                  <a:srgbClr val="FFC0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яса.</a:t>
            </a:r>
            <a:endParaRPr b="1" dirty="0" lang="ru-RU" sz="2400">
              <a:ln w="1905"/>
              <a:solidFill>
                <a:srgbClr val="FFC000"/>
              </a:soli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pic>
        <p:nvPicPr>
          <p:cNvPr descr="D:\Closed\AdminTools\Мои Документы\Презентації\харчова промисловість\жарина свинка.png" id="3078" name="Picture 6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5795963" y="2565400"/>
            <a:ext cx="3167062" cy="37465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Closed\AdminTools\Мои Документы\Презентації\харчова промисловість\маско2.png" id="17412" name="Picture 7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268538" y="4286250"/>
            <a:ext cx="321468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смачний окорочок пыд соусом ням-ням.png" id="17413" name="Picture 9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95288" y="2276475"/>
            <a:ext cx="3008312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шашличок.png" id="17414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987675" y="1844675"/>
            <a:ext cx="371475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dur="indefinite" id="1" nodeType="tmRoot" restart="never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uk-UA" dirty="0" smtClean="0"/>
          </a:p>
        </p:txBody>
      </p:sp>
      <p:sp>
        <p:nvSpPr>
          <p:cNvPr id="2867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uk-UA" dirty="0" smtClean="0"/>
          </a:p>
        </p:txBody>
      </p:sp>
      <p:pic>
        <p:nvPicPr>
          <p:cNvPr id="18436" name="Picture 4" descr="D:\Closed\AdminTools\Мои Документы\Презентації\харчова промисловість\1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75" y="0"/>
            <a:ext cx="9223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2286000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13" y="24288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30003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3357563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1928813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35004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50547" y="3857628"/>
            <a:ext cx="196399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Основні центри: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4214818"/>
            <a:ext cx="131959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Вінниця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4529088"/>
            <a:ext cx="13261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Полтава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4857760"/>
            <a:ext cx="115480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Харків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5572140"/>
            <a:ext cx="232146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Дніпропетровськ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282" y="5929330"/>
            <a:ext cx="159851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Запоріжжя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82" y="6286520"/>
            <a:ext cx="136768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Донецьк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Closed\AdminTools\Мои Документы\Презентації\харчова промисловість\маргарин.gif" id="1027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4429125"/>
            <a:ext cx="3625850" cy="242887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Closed\AdminTools\Мои Документы\Презентації\харчова промисловість\oil.gif" id="1026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419475" y="2133600"/>
            <a:ext cx="1571625" cy="266382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Closed\AdminTools\Мои Документы\Презентації\харчова промисловість\гврний санфлавер.gif" id="19460" name="Picture 5"/>
          <p:cNvPicPr>
            <a:picLocks noChangeArrowheads="1" noChangeAspect="1"/>
          </p:cNvPicPr>
          <p:nvPr/>
        </p:nvPicPr>
        <p:blipFill>
          <a:blip cstate="print" r:embed="rId4"/>
          <a:srcRect b="5"/>
          <a:stretch>
            <a:fillRect/>
          </a:stretch>
        </p:blipFill>
        <p:spPr bwMode="auto">
          <a:xfrm>
            <a:off x="5000625" y="1773238"/>
            <a:ext cx="41433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Closed\AdminTools\Мои Документы\Презентації\харчова промисловість\куку.gif" id="19461" name="Picture 7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7596188" y="5076825"/>
            <a:ext cx="13589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46045" y="624331"/>
            <a:ext cx="824224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>
                <a:ln w="1905"/>
                <a:solidFill>
                  <a:srgbClr val="FFC0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      </a:t>
            </a:r>
            <a:r>
              <a:rPr b="1" dirty="0" lang="uk-UA" sz="2400">
                <a:ln w="1905"/>
                <a:solidFill>
                  <a:srgbClr val="FFC0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Олійно-жирова промисловість - підприємства здійснюють виробництво соняшникової олії, масла, маргарину мила та ін..</a:t>
            </a:r>
            <a:endParaRPr b="1" dirty="0" lang="ru-RU" sz="2400">
              <a:ln w="1905"/>
              <a:solidFill>
                <a:srgbClr val="FFC000"/>
              </a:soli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ok-t.ru/studopedia/baza13/847405664174.files/image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8064895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uk-UA" dirty="0" smtClean="0"/>
          </a:p>
        </p:txBody>
      </p:sp>
      <p:sp>
        <p:nvSpPr>
          <p:cNvPr id="2048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uk-UA" dirty="0" smtClean="0"/>
          </a:p>
        </p:txBody>
      </p:sp>
      <p:pic>
        <p:nvPicPr>
          <p:cNvPr id="20484" name="Picture 4" descr="D:\Closed\AdminTools\Мои Документы\Презентації\харчова промисловість\1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75" y="0"/>
            <a:ext cx="9223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3143250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5" y="47148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23574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1928813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3071813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35004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30003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50547" y="3857628"/>
            <a:ext cx="196399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Основні центри: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4214818"/>
            <a:ext cx="137409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Чернівці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4529088"/>
            <a:ext cx="167225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Кіровоград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4886278"/>
            <a:ext cx="13261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Полтава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5214950"/>
            <a:ext cx="115480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Харків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282" y="5572140"/>
            <a:ext cx="232146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Дніпропетровськ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82" y="5929330"/>
            <a:ext cx="159851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Запоріжжя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282" y="6286520"/>
            <a:ext cx="110171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Одеса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Closed\AdminTools\Мои Документы\Презентації\харчова промисловість\меляс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2420938"/>
            <a:ext cx="1857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D:\Closed\AdminTools\Мои Документы\Презентації\харчова промисловість\буряк-меляс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284538"/>
            <a:ext cx="1571625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8" name="Picture 4" descr="D:\Closed\AdminTools\Мои Документы\Презентації\харчова промисловість\картопельк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4076700"/>
            <a:ext cx="3138488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D:\Closed\AdminTools\Мои Документы\Презентації\харчова промисловість\старий джуже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5825" y="2636838"/>
            <a:ext cx="1381125" cy="385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D:\Closed\AdminTools\Мои Документы\Презентації\харчова промисловість\дріжджі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675" y="2276475"/>
            <a:ext cx="2286000" cy="200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 descr="D:\Closed\AdminTools\Мои Документы\Презентації\харчова промисловість\кормові вітаміни.gif"/>
          <p:cNvPicPr>
            <a:picLocks noChangeAspect="1" noChangeArrowheads="1"/>
          </p:cNvPicPr>
          <p:nvPr/>
        </p:nvPicPr>
        <p:blipFill>
          <a:blip r:embed="rId7" cstate="print"/>
          <a:srcRect l="22575" t="12288" r="16061" b="11440"/>
          <a:stretch>
            <a:fillRect/>
          </a:stretch>
        </p:blipFill>
        <p:spPr bwMode="auto">
          <a:xfrm>
            <a:off x="5292725" y="42926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46045" y="277177"/>
            <a:ext cx="824224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      </a:t>
            </a:r>
            <a:r>
              <a:rPr lang="uk-UA" sz="24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Спиртова промисловість – підприємства виготовляють горілчану продукцію із відходів виробництва (меляса,), зерна, картоплі та ін .</a:t>
            </a:r>
            <a:endParaRPr lang="ru-RU" sz="2400" b="1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22595" y="76771"/>
            <a:ext cx="44207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square">
            <a:spAutoFit/>
          </a:bodyPr>
          <a:lstStyle/>
          <a:p>
            <a:r>
              <a:rPr altLang="ru-RU" b="1" dirty="0" lang="uk-UA">
                <a:solidFill>
                  <a:srgbClr val="FFC000"/>
                </a:solidFill>
              </a:rPr>
              <a:t>Виноробна промисловість</a:t>
            </a:r>
            <a:r>
              <a:rPr altLang="ru-RU" b="1" dirty="0" i="1" lang="uk-UA">
                <a:solidFill>
                  <a:srgbClr val="FFC000"/>
                </a:solidFill>
              </a:rPr>
              <a:t> </a:t>
            </a:r>
            <a:r>
              <a:rPr altLang="ru-RU" b="1" dirty="0" lang="uk-UA">
                <a:solidFill>
                  <a:srgbClr val="FFC000"/>
                </a:solidFill>
              </a:rPr>
              <a:t>як сировину використовує виноград, фрукти, ягоди. </a:t>
            </a:r>
            <a:endParaRPr altLang="ru-RU" b="1" dirty="0" lang="ru-RU">
              <a:solidFill>
                <a:srgbClr val="FFC000"/>
              </a:solidFill>
            </a:endParaRPr>
          </a:p>
          <a:p>
            <a:r>
              <a:rPr altLang="ru-RU" b="1" dirty="0" lang="uk-UA">
                <a:solidFill>
                  <a:srgbClr val="FFC000"/>
                </a:solidFill>
              </a:rPr>
              <a:t>Найбільшими виробниками різних виноградних вин та коньяків є майже всі міста Криму, Одеської, Херсонської, Миколаївської та Закарпатської областей. </a:t>
            </a:r>
          </a:p>
        </p:txBody>
      </p:sp>
      <p:pic>
        <p:nvPicPr>
          <p:cNvPr descr="1238678770957b" id="22531" name="Picture 6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170499" y="2411169"/>
            <a:ext cx="3292475" cy="219075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49009475_3848912" id="22532" name="Picture 8"/>
          <p:cNvPicPr>
            <a:picLocks noChangeArrowheads="1" noChangeAspect="1"/>
          </p:cNvPicPr>
          <p:nvPr/>
        </p:nvPicPr>
        <p:blipFill rotWithShape="1">
          <a:blip cstate="print" r:embed="rId3"/>
          <a:stretch/>
        </p:blipFill>
        <p:spPr bwMode="auto">
          <a:xfrm>
            <a:off x="300789" y="4796295"/>
            <a:ext cx="1939925" cy="1871211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22533" name="Rectangle 9"/>
          <p:cNvSpPr>
            <a:spLocks noChangeArrowheads="1"/>
          </p:cNvSpPr>
          <p:nvPr/>
        </p:nvSpPr>
        <p:spPr bwMode="auto">
          <a:xfrm>
            <a:off x="4644008" y="76771"/>
            <a:ext cx="449999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square">
            <a:spAutoFit/>
          </a:bodyPr>
          <a:lstStyle/>
          <a:p>
            <a:pPr algn="r" indent="258763"/>
            <a:r>
              <a:rPr altLang="ru-RU" b="1" dirty="0" lang="uk-UA"/>
              <a:t>Спиртове і лікеро-горілчане виробництво</a:t>
            </a:r>
            <a:r>
              <a:rPr altLang="ru-RU" b="1" dirty="0" i="1" lang="uk-UA"/>
              <a:t> </a:t>
            </a:r>
            <a:r>
              <a:rPr altLang="ru-RU" b="1" dirty="0" lang="uk-UA"/>
              <a:t>використовує відходи цукрової промисловості, сокового виробництва, зерно та картоплю. Виготовленням горілки і лікеро-горілчаних напоїв займається 260 підприємств, 19 з яких входить до переліку під­приємств, які не підлягають приватизації.</a:t>
            </a:r>
            <a:endParaRPr altLang="ru-RU" b="1" dirty="0" lang="ru-RU"/>
          </a:p>
          <a:p>
            <a:pPr algn="r" indent="258763"/>
            <a:r>
              <a:rPr altLang="ru-RU" b="1" dirty="0" lang="uk-UA"/>
              <a:t>Спиртові заводи є в усіх областях України, але найбільше їх у Вінницькій, Черкаській, Кіровоградській, Житомирській і Київській областях.</a:t>
            </a:r>
          </a:p>
        </p:txBody>
      </p:sp>
      <p:pic>
        <p:nvPicPr>
          <p:cNvPr descr="1249216082_1" id="22534" name="Picture 11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644008" y="4036536"/>
            <a:ext cx="3923813" cy="263097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 noChangeAspect="1"/>
          </p:cNvPicPr>
          <p:nvPr/>
        </p:nvPicPr>
        <p:blipFill rotWithShape="1">
          <a:blip cstate="print" r:embed="rId2"/>
          <a:srcRect b="152"/>
          <a:stretch/>
        </p:blipFill>
        <p:spPr bwMode="auto">
          <a:xfrm>
            <a:off x="4468832" y="3122266"/>
            <a:ext cx="4071938" cy="2876897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46045" y="416344"/>
            <a:ext cx="824224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      </a:t>
            </a:r>
            <a:r>
              <a:rPr b="1" dirty="0" lang="uk-UA" sz="2400">
                <a:ln w="1905"/>
                <a:solidFill>
                  <a:srgbClr val="FFC00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Рибна промисловість – підприємства виловлюють рибу, морепродукти та виробляють харчову медичну, кормову і технічну продукцію.</a:t>
            </a:r>
            <a:endParaRPr b="1" dirty="0" lang="ru-RU" sz="2400">
              <a:ln w="1905"/>
              <a:solidFill>
                <a:srgbClr val="FFC000"/>
              </a:soli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pic>
        <p:nvPicPr>
          <p:cNvPr id="23556" name="Picture 6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50825" y="3141663"/>
            <a:ext cx="38100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ransition>
    <p:comb/>
  </p:transition>
  <p:timing>
    <p:tnLst>
      <p:par>
        <p:cTn dur="indefinite" id="1" nodeType="tmRoot" restart="never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uk-UA" dirty="0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uk-UA" dirty="0" smtClean="0"/>
          </a:p>
        </p:txBody>
      </p:sp>
      <p:pic>
        <p:nvPicPr>
          <p:cNvPr id="24580" name="Picture 4" descr="D:\Closed\AdminTools\Мои Документы\Презентації\харчова промисловість\1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75" y="0"/>
            <a:ext cx="9223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4500563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4286250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5" y="46434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614362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557212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2" descr="D:\Closed\AdminTools\Мои Документы\Презентації\харчова промисловість\j028392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188" y="4643438"/>
            <a:ext cx="642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2" descr="D:\Closed\AdminTools\Мои Документы\Презентації\харчова промисловість\j028278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8" y="5072063"/>
            <a:ext cx="557212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50547" y="3857628"/>
            <a:ext cx="196399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Основні центри: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4214818"/>
            <a:ext cx="110171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Одеса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4529088"/>
            <a:ext cx="146258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Миколаїв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4814840"/>
            <a:ext cx="121514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Херсон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282" y="5143512"/>
            <a:ext cx="181472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Севастополь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82" y="5457782"/>
            <a:ext cx="96853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Керч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63960"/>
          </a:xfrm>
        </p:spPr>
        <p:txBody>
          <a:bodyPr/>
          <a:lstStyle/>
          <a:p>
            <a:r>
              <a:rPr b="1" dirty="0" lang="ru-RU" smtClean="0">
                <a:solidFill>
                  <a:schemeClr val="bg2">
                    <a:lumMod val="75000"/>
                  </a:schemeClr>
                </a:solidFill>
              </a:rPr>
              <a:t>Продукція кондитерської промисловості</a:t>
            </a:r>
            <a:endParaRPr dirty="0" lang="ru-RU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descr="1-web" id="4" name="Picture 4"/>
          <p:cNvPicPr>
            <a:picLocks noChangeArrowheads="1" noChangeAspect="1" noGrp="1"/>
          </p:cNvPicPr>
          <p:nvPr>
            <p:ph idx="1"/>
          </p:nvPr>
        </p:nvPicPr>
        <p:blipFill rotWithShape="1">
          <a:blip cstate="print" r:embed="rId2"/>
          <a:srcRect b="102" r="8"/>
          <a:stretch/>
        </p:blipFill>
        <p:spPr>
          <a:xfrm>
            <a:off x="323528" y="1896972"/>
            <a:ext cx="2232248" cy="2232248"/>
          </a:xfrm>
          <a:prstGeom prst="round2DiagRect">
            <a:avLst>
              <a:gd fmla="val 16667" name="adj1"/>
              <a:gd fmla="val 0" name="adj2"/>
            </a:avLst>
          </a:prstGeom>
          <a:ln cap="sq" w="88900">
            <a:solidFill>
              <a:srgbClr val="FFFFFF"/>
            </a:soli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</p:pic>
      <p:pic>
        <p:nvPicPr>
          <p:cNvPr descr="6433" id="5" name="Picture 5"/>
          <p:cNvPicPr>
            <a:picLocks noChangeArrowheads="1" noChangeAspect="1"/>
          </p:cNvPicPr>
          <p:nvPr/>
        </p:nvPicPr>
        <p:blipFill rotWithShape="1">
          <a:blip cstate="print" r:embed="rId3"/>
          <a:stretch/>
        </p:blipFill>
        <p:spPr>
          <a:xfrm>
            <a:off x="2940968" y="1818750"/>
            <a:ext cx="2520280" cy="25202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k004_rafaello300_l[1]" id="6" name="Picture 8"/>
          <p:cNvPicPr>
            <a:picLocks noChangeArrowheads="1" noChangeAspect="1"/>
          </p:cNvPicPr>
          <p:nvPr/>
        </p:nvPicPr>
        <p:blipFill rotWithShape="1">
          <a:blip cstate="print" r:embed="rId4"/>
          <a:srcRect r="59"/>
          <a:stretch/>
        </p:blipFill>
        <p:spPr bwMode="auto">
          <a:xfrm>
            <a:off x="5846440" y="1818750"/>
            <a:ext cx="2448272" cy="1728192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vafliSLmsme" id="7" name="Picture 9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809717" y="5157192"/>
            <a:ext cx="1728787" cy="1440160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pic>
        <p:nvPicPr>
          <p:cNvPr descr="ca22d957e9df7215552ff92a749ecf1a_big" id="8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19351" y="4395750"/>
            <a:ext cx="2232248" cy="1930400"/>
          </a:xfrm>
          <a:prstGeom prst="roundRect">
            <a:avLst>
              <a:gd fmla="val 11111" name="adj"/>
            </a:avLst>
          </a:prstGeom>
          <a:ln cap="rnd" w="190500">
            <a:solidFill>
              <a:srgbClr val="C8C6BD"/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pic>
        <p:nvPicPr>
          <p:cNvPr descr="baf08ad7fe02" id="9" name="Picture 6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>
          <a:xfrm>
            <a:off x="2688428" y="4593084"/>
            <a:ext cx="2853953" cy="2160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WYZ5ACA6QXWT6CAYFA3W1CA3SB5ULCA936AE0CAJVYOWWCAII4Y9ZCA28Y966CABFAJ6VCATBF3NZCAQM2EEVCAK81XHMCA4IGH81CAPERORPCAGIBU24CAL0MGHWCASWCWVLCAR12WVYCAWFZYML" id="10" name="Picture 10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7552404" y="3807195"/>
            <a:ext cx="1547664" cy="1490526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</p:spTree>
  </p:cSld>
  <p:clrMapOvr>
    <a:masterClrMapping/>
  </p:clrMapOvr>
  <p:transition>
    <p:comb/>
  </p:transition>
  <p:timing>
    <p:tnLst>
      <p:par>
        <p:cTn dur="indefinite" id="1" nodeType="tmRoot" restart="never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uk-UA" dirty="0" smtClean="0"/>
          </a:p>
        </p:txBody>
      </p:sp>
      <p:sp>
        <p:nvSpPr>
          <p:cNvPr id="31747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uk-UA" dirty="0" smtClean="0"/>
          </a:p>
        </p:txBody>
      </p:sp>
      <p:pic>
        <p:nvPicPr>
          <p:cNvPr id="26628" name="Picture 4" descr="D:\Closed\AdminTools\Мои Документы\Презентації\харчова промисловість\1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75" y="0"/>
            <a:ext cx="9223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24209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565400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4076700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35004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22050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50547" y="3857628"/>
            <a:ext cx="196399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Основні центри: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4214818"/>
            <a:ext cx="110171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Одеса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6636" name="Text Box 18"/>
          <p:cNvSpPr txBox="1">
            <a:spLocks noChangeArrowheads="1"/>
          </p:cNvSpPr>
          <p:nvPr/>
        </p:nvSpPr>
        <p:spPr bwMode="auto">
          <a:xfrm>
            <a:off x="447675" y="4648200"/>
            <a:ext cx="24669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uk-UA" sz="2000" b="1" i="1" dirty="0">
                <a:solidFill>
                  <a:schemeClr val="bg1"/>
                </a:solidFill>
                <a:latin typeface="Arial" charset="0"/>
              </a:rPr>
              <a:t>Київ</a:t>
            </a:r>
          </a:p>
          <a:p>
            <a:r>
              <a:rPr lang="uk-UA" sz="2000" b="1" i="1" dirty="0">
                <a:solidFill>
                  <a:schemeClr val="bg1"/>
                </a:solidFill>
                <a:latin typeface="Arial" charset="0"/>
              </a:rPr>
              <a:t>Львів</a:t>
            </a:r>
          </a:p>
          <a:p>
            <a:r>
              <a:rPr lang="uk-UA" sz="2000" b="1" i="1" dirty="0">
                <a:solidFill>
                  <a:schemeClr val="bg1"/>
                </a:solidFill>
                <a:latin typeface="Arial" charset="0"/>
              </a:rPr>
              <a:t>Харків</a:t>
            </a:r>
          </a:p>
          <a:p>
            <a:r>
              <a:rPr lang="uk-UA" sz="2000" b="1" i="1" dirty="0">
                <a:solidFill>
                  <a:schemeClr val="bg1"/>
                </a:solidFill>
                <a:latin typeface="Arial" charset="0"/>
              </a:rPr>
              <a:t>Дніпропетровськ</a:t>
            </a:r>
            <a:endParaRPr lang="ru-RU" sz="2000" b="1" i="1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Closed\AdminTools\Мои Документы\Презентації\харчова промисловість\горішки нямням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2060575"/>
            <a:ext cx="3286125" cy="328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D:\Closed\AdminTools\Мои Документы\Презентації\харчова промисловість\засушена ф-ня.gif"/>
          <p:cNvPicPr>
            <a:picLocks noChangeAspect="1" noChangeArrowheads="1"/>
          </p:cNvPicPr>
          <p:nvPr/>
        </p:nvPicPr>
        <p:blipFill>
          <a:blip r:embed="rId3" cstate="print"/>
          <a:srcRect t="20249" b="27250"/>
          <a:stretch>
            <a:fillRect/>
          </a:stretch>
        </p:blipFill>
        <p:spPr bwMode="auto">
          <a:xfrm>
            <a:off x="3563938" y="4868863"/>
            <a:ext cx="3402012" cy="1785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2" name="Picture 8" descr="D:\Closed\AdminTools\Мои Документы\Презентації\харчова промисловість\варення вишньове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024313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D:\Closed\AdminTools\Мои Документы\Презентації\харчова промисловість\джем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43650" y="3716338"/>
            <a:ext cx="280035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63533" y="558056"/>
            <a:ext cx="824224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      </a:t>
            </a:r>
            <a:r>
              <a:rPr lang="uk-UA" sz="24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Плодоовочева промисловість - підприємства здійснюють виробництво плодоовочевих консервів, сушених овочів, варення, джемів, компотів.</a:t>
            </a:r>
            <a:endParaRPr lang="ru-RU" sz="2400" b="1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uk-UA" dirty="0" smtClean="0"/>
          </a:p>
        </p:txBody>
      </p:sp>
      <p:sp>
        <p:nvSpPr>
          <p:cNvPr id="3379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uk-UA" dirty="0" smtClean="0"/>
          </a:p>
        </p:txBody>
      </p:sp>
      <p:pic>
        <p:nvPicPr>
          <p:cNvPr id="28676" name="Picture 4" descr="D:\Closed\AdminTools\Мои Документы\Презентації\харчова промисловість\1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75" y="0"/>
            <a:ext cx="9223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5715000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442912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5" y="47148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35004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22764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7125" y="3143250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24288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2214563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292417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71185" y="3849691"/>
            <a:ext cx="196399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Основні центри: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4214818"/>
            <a:ext cx="131734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Ужгород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4529088"/>
            <a:ext cx="136864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Черкаси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282" y="4814840"/>
            <a:ext cx="167225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Кіровоград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82" y="5100592"/>
            <a:ext cx="159851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Запоріжжя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282" y="5357826"/>
            <a:ext cx="121514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Херсон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4282" y="5643578"/>
            <a:ext cx="110171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Одеса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044" y="5935680"/>
            <a:ext cx="18631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Сімферополь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97708" y="4243336"/>
            <a:ext cx="131959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Вінниця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12892" y="4568833"/>
            <a:ext cx="132613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• Полтава</a:t>
            </a: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8696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3933825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7" name="Picture 2" descr="D:\Closed\AdminTools\Мои Документы\Презентації\харчова промисловість\Без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950" y="2420938"/>
            <a:ext cx="3492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62950" cy="2074862"/>
          </a:xfrm>
        </p:spPr>
        <p:txBody>
          <a:bodyPr/>
          <a:lstStyle/>
          <a:p>
            <a:pPr eaLnBrk="1" hangingPunct="1">
              <a:defRPr/>
            </a:pPr>
            <a:r>
              <a:rPr lang="uk-UA" sz="4000" b="1" dirty="0" smtClean="0">
                <a:solidFill>
                  <a:schemeClr val="folHlink"/>
                </a:solidFill>
              </a:rPr>
              <a:t>Макаронна промисловість- здійснює виробництво різноманітних макаронних виробів</a:t>
            </a:r>
            <a:endParaRPr lang="ru-RU" sz="4000" b="1" dirty="0" smtClean="0">
              <a:solidFill>
                <a:schemeClr val="folHlink"/>
              </a:solidFill>
            </a:endParaRPr>
          </a:p>
        </p:txBody>
      </p:sp>
      <p:pic>
        <p:nvPicPr>
          <p:cNvPr id="29699" name="Picture 8" descr="D:\Closed\AdminTools\Мои Документы\Презентації\харчова промисловість\вермішель.pn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4076700"/>
            <a:ext cx="1727200" cy="2540000"/>
          </a:xfrm>
          <a:noFill/>
        </p:spPr>
      </p:pic>
      <p:pic>
        <p:nvPicPr>
          <p:cNvPr id="2970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2420938"/>
            <a:ext cx="9525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575"/>
            <a:ext cx="23637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2781300"/>
            <a:ext cx="33115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063" y="4149725"/>
            <a:ext cx="33591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6462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err="1" smtClean="0"/>
              <a:t>Винахід</a:t>
            </a:r>
            <a:r>
              <a:rPr lang="ru-RU" sz="2400" dirty="0" smtClean="0"/>
              <a:t> </a:t>
            </a:r>
            <a:r>
              <a:rPr lang="ru-RU" sz="2400" dirty="0" err="1" smtClean="0"/>
              <a:t>нової</a:t>
            </a:r>
            <a:r>
              <a:rPr lang="ru-RU" sz="2400" dirty="0" smtClean="0"/>
              <a:t> страви </a:t>
            </a:r>
            <a:r>
              <a:rPr lang="ru-RU" sz="2400" dirty="0" err="1" smtClean="0"/>
              <a:t>робить</a:t>
            </a:r>
            <a:r>
              <a:rPr lang="ru-RU" sz="2400" dirty="0" smtClean="0"/>
              <a:t> </a:t>
            </a:r>
            <a:r>
              <a:rPr lang="ru-RU" sz="2400" dirty="0" err="1" smtClean="0"/>
              <a:t>більше</a:t>
            </a:r>
            <a:r>
              <a:rPr lang="ru-RU" sz="2400" dirty="0" smtClean="0"/>
              <a:t> для </a:t>
            </a:r>
            <a:r>
              <a:rPr lang="ru-RU" sz="2400" dirty="0" err="1" smtClean="0"/>
              <a:t>людського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щастя</a:t>
            </a:r>
            <a:r>
              <a:rPr lang="ru-RU" sz="2400" dirty="0" smtClean="0"/>
              <a:t>, </a:t>
            </a:r>
            <a:r>
              <a:rPr lang="ru-RU" sz="2400" dirty="0" err="1" smtClean="0"/>
              <a:t>ніж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відкриття</a:t>
            </a:r>
            <a:r>
              <a:rPr lang="ru-RU" sz="2400" dirty="0" smtClean="0"/>
              <a:t> </a:t>
            </a:r>
            <a:r>
              <a:rPr lang="ru-RU" sz="2400" dirty="0" err="1" smtClean="0"/>
              <a:t>нової</a:t>
            </a:r>
            <a:r>
              <a:rPr lang="ru-RU" sz="2400" dirty="0" smtClean="0"/>
              <a:t> </a:t>
            </a:r>
            <a:r>
              <a:rPr lang="ru-RU" sz="2400" dirty="0" err="1" smtClean="0"/>
              <a:t>зірки</a:t>
            </a:r>
            <a:r>
              <a:rPr lang="ru-RU" sz="2400" dirty="0" smtClean="0"/>
              <a:t>. - А. </a:t>
            </a:r>
            <a:r>
              <a:rPr lang="ru-RU" sz="2400" dirty="0" err="1" smtClean="0"/>
              <a:t>Бріллат-Саварін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4149080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err="1" smtClean="0"/>
              <a:t>Риба</a:t>
            </a:r>
            <a:r>
              <a:rPr lang="ru-RU" sz="2400" dirty="0" smtClean="0"/>
              <a:t>, </a:t>
            </a:r>
            <a:r>
              <a:rPr lang="ru-RU" sz="2400" dirty="0" err="1" smtClean="0"/>
              <a:t>щоб</a:t>
            </a:r>
            <a:r>
              <a:rPr lang="ru-RU" sz="2400" dirty="0" smtClean="0"/>
              <a:t> стати смачною, повинна </a:t>
            </a:r>
            <a:r>
              <a:rPr lang="ru-RU" sz="2400" dirty="0" err="1" smtClean="0"/>
              <a:t>поплавати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тричі</a:t>
            </a:r>
            <a:r>
              <a:rPr lang="ru-RU" sz="2400" dirty="0" smtClean="0"/>
              <a:t>:</a:t>
            </a:r>
            <a:endParaRPr lang="en-US" sz="2400" dirty="0" smtClean="0"/>
          </a:p>
          <a:p>
            <a:pPr algn="r"/>
            <a:r>
              <a:rPr lang="ru-RU" sz="2400" dirty="0" smtClean="0"/>
              <a:t> у </a:t>
            </a:r>
            <a:r>
              <a:rPr lang="ru-RU" sz="2400" dirty="0" err="1" smtClean="0"/>
              <a:t>воді</a:t>
            </a:r>
            <a:r>
              <a:rPr lang="ru-RU" sz="2400" dirty="0" smtClean="0"/>
              <a:t>, в </a:t>
            </a:r>
            <a:r>
              <a:rPr lang="ru-RU" sz="2400" dirty="0" err="1" smtClean="0"/>
              <a:t>маслі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в</a:t>
            </a:r>
            <a:r>
              <a:rPr lang="ru-RU" sz="2400" dirty="0" smtClean="0"/>
              <a:t> </a:t>
            </a:r>
            <a:r>
              <a:rPr lang="ru-RU" sz="2400" dirty="0" err="1" smtClean="0"/>
              <a:t>вині</a:t>
            </a:r>
            <a:r>
              <a:rPr lang="ru-RU" sz="2400" dirty="0" smtClean="0"/>
              <a:t>. - </a:t>
            </a:r>
            <a:r>
              <a:rPr lang="ru-RU" sz="2400" dirty="0" err="1" smtClean="0"/>
              <a:t>Прислів'я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2132856"/>
            <a:ext cx="54360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Знати про </a:t>
            </a:r>
            <a:r>
              <a:rPr lang="ru-RU" sz="2400" dirty="0" err="1" smtClean="0"/>
              <a:t>їжу</a:t>
            </a:r>
            <a:r>
              <a:rPr lang="ru-RU" sz="2400" dirty="0" smtClean="0"/>
              <a:t> </a:t>
            </a:r>
            <a:r>
              <a:rPr lang="ru-RU" sz="2400" dirty="0" err="1" smtClean="0"/>
              <a:t>людина</a:t>
            </a:r>
            <a:r>
              <a:rPr lang="ru-RU" sz="2400" dirty="0" smtClean="0"/>
              <a:t> повинна </a:t>
            </a:r>
            <a:r>
              <a:rPr lang="ru-RU" sz="2400" dirty="0" smtClean="0"/>
              <a:t>не </a:t>
            </a:r>
            <a:r>
              <a:rPr lang="ru-RU" sz="2400" dirty="0" err="1" smtClean="0"/>
              <a:t>менше</a:t>
            </a:r>
            <a:r>
              <a:rPr lang="ru-RU" sz="2400" dirty="0" smtClean="0"/>
              <a:t>, </a:t>
            </a:r>
            <a:r>
              <a:rPr lang="ru-RU" sz="2400" dirty="0" err="1" smtClean="0"/>
              <a:t>ніж</a:t>
            </a:r>
            <a:r>
              <a:rPr lang="ru-RU" sz="2400" dirty="0" smtClean="0"/>
              <a:t> про математику </a:t>
            </a:r>
            <a:r>
              <a:rPr lang="ru-RU" sz="2400" dirty="0" err="1" smtClean="0"/>
              <a:t>або</a:t>
            </a:r>
            <a:r>
              <a:rPr lang="ru-RU" sz="2400" dirty="0" smtClean="0"/>
              <a:t> про свою </a:t>
            </a:r>
            <a:r>
              <a:rPr lang="ru-RU" sz="2400" dirty="0" err="1" smtClean="0"/>
              <a:t>рідну</a:t>
            </a:r>
            <a:r>
              <a:rPr lang="ru-RU" sz="2400" dirty="0" smtClean="0"/>
              <a:t> </a:t>
            </a:r>
            <a:r>
              <a:rPr lang="ru-RU" sz="2400" dirty="0" err="1" smtClean="0"/>
              <a:t>мову</a:t>
            </a:r>
            <a:r>
              <a:rPr lang="ru-RU" sz="2400" dirty="0" smtClean="0"/>
              <a:t>. </a:t>
            </a:r>
            <a:endParaRPr lang="en-US" sz="2400" dirty="0" smtClean="0"/>
          </a:p>
          <a:p>
            <a:pPr algn="ctr"/>
            <a:r>
              <a:rPr lang="ru-RU" sz="2400" dirty="0" smtClean="0"/>
              <a:t> Гордон </a:t>
            </a:r>
            <a:r>
              <a:rPr lang="ru-RU" sz="2400" dirty="0" err="1" smtClean="0"/>
              <a:t>Рамзі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026" name="Picture 2" descr="http://koksharova.com.ua/wp-content/uploads/2015/06/%D0%BF%D0%B8%D1%82%D0%B0%D0%BD%D0%B8%D0%B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4776530" cy="4536504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>
          <a:xfrm>
            <a:off x="0" y="764704"/>
            <a:ext cx="9144000" cy="2088232"/>
          </a:xfrm>
        </p:spPr>
        <p:txBody>
          <a:bodyPr/>
          <a:lstStyle/>
          <a:p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b="1" dirty="0" smtClean="0">
                <a:solidFill>
                  <a:srgbClr val="FFC000"/>
                </a:solidFill>
              </a:rPr>
              <a:t>Учені підрахували,</a:t>
            </a:r>
            <a:br>
              <a:rPr lang="uk-UA" sz="3600" b="1" dirty="0" smtClean="0">
                <a:solidFill>
                  <a:srgbClr val="FFC000"/>
                </a:solidFill>
              </a:rPr>
            </a:br>
            <a:r>
              <a:rPr lang="uk-UA" sz="3600" b="1" dirty="0" smtClean="0">
                <a:solidFill>
                  <a:srgbClr val="FFC000"/>
                </a:solidFill>
              </a:rPr>
              <a:t> що за 70 років людина</a:t>
            </a:r>
            <a:br>
              <a:rPr lang="uk-UA" sz="3600" b="1" dirty="0" smtClean="0">
                <a:solidFill>
                  <a:srgbClr val="FFC000"/>
                </a:solidFill>
              </a:rPr>
            </a:br>
            <a:r>
              <a:rPr lang="uk-UA" sz="3600" b="1" dirty="0" smtClean="0">
                <a:solidFill>
                  <a:srgbClr val="FFC000"/>
                </a:solidFill>
              </a:rPr>
              <a:t> на вживання їжі витрачає </a:t>
            </a:r>
            <a:br>
              <a:rPr lang="uk-UA" sz="3600" b="1" dirty="0" smtClean="0">
                <a:solidFill>
                  <a:srgbClr val="FFC000"/>
                </a:solidFill>
              </a:rPr>
            </a:br>
            <a:r>
              <a:rPr lang="uk-UA" sz="3600" b="1" dirty="0" smtClean="0">
                <a:solidFill>
                  <a:srgbClr val="FFC000"/>
                </a:solidFill>
              </a:rPr>
              <a:t>6 років життя та споживає близько </a:t>
            </a:r>
            <a:r>
              <a:rPr lang="uk-UA" sz="2400" b="1" dirty="0" smtClean="0">
                <a:solidFill>
                  <a:srgbClr val="FFC000"/>
                </a:solidFill>
              </a:rPr>
              <a:t>:</a:t>
            </a:r>
            <a:br>
              <a:rPr lang="uk-UA" sz="2400" b="1" dirty="0" smtClean="0">
                <a:solidFill>
                  <a:srgbClr val="FFC000"/>
                </a:solidFill>
              </a:rPr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/>
            </a:r>
            <a:br>
              <a:rPr lang="uk-UA" sz="2400" dirty="0" smtClean="0"/>
            </a:br>
            <a:endParaRPr lang="ru-RU" sz="24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sz="quarter" idx="1"/>
          </p:nvPr>
        </p:nvSpPr>
        <p:spPr>
          <a:xfrm>
            <a:off x="1403648" y="2996952"/>
            <a:ext cx="6400800" cy="3361928"/>
          </a:xfrm>
        </p:spPr>
        <p:txBody>
          <a:bodyPr/>
          <a:lstStyle/>
          <a:p>
            <a:pPr algn="l"/>
            <a:r>
              <a:rPr lang="uk-UA" sz="3600" b="1" dirty="0" smtClean="0"/>
              <a:t>14 000 літрів молока</a:t>
            </a:r>
          </a:p>
          <a:p>
            <a:pPr algn="l"/>
            <a:r>
              <a:rPr lang="uk-UA" sz="3600" b="1" dirty="0" smtClean="0"/>
              <a:t>8 тон хлібобулочних виробів</a:t>
            </a:r>
          </a:p>
          <a:p>
            <a:pPr algn="l"/>
            <a:r>
              <a:rPr lang="uk-UA" sz="3600" b="1" dirty="0" smtClean="0"/>
              <a:t>12 тон картоплі</a:t>
            </a:r>
          </a:p>
          <a:p>
            <a:pPr algn="l"/>
            <a:r>
              <a:rPr lang="uk-UA" sz="3600" b="1" dirty="0" smtClean="0"/>
              <a:t>7 тон риби та м'яса</a:t>
            </a:r>
          </a:p>
          <a:p>
            <a:pPr algn="l"/>
            <a:r>
              <a:rPr lang="uk-UA" sz="3600" b="1" dirty="0" smtClean="0"/>
              <a:t>10 000 яєць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13531912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Генетично модифіковані організми – це…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82296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</a:t>
            </a:r>
            <a:r>
              <a:rPr lang="uk-UA" dirty="0" smtClean="0"/>
              <a:t>живі організми, які містять гени, штучно створені або запозичені з інших організмів. </a:t>
            </a:r>
          </a:p>
        </p:txBody>
      </p:sp>
      <p:pic>
        <p:nvPicPr>
          <p:cNvPr id="5124" name="Picture 4" descr="4c4bfe54-a6d7-4d91-90ce-56c109f548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276600"/>
            <a:ext cx="4876800" cy="322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Методи отримання ГМО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590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</a:t>
            </a:r>
            <a:r>
              <a:rPr lang="uk-UA" smtClean="0"/>
              <a:t>Отримують генетично модифіковані організми за допомогою:</a:t>
            </a:r>
          </a:p>
          <a:p>
            <a:pPr eaLnBrk="1" hangingPunct="1">
              <a:buFontTx/>
              <a:buChar char="-"/>
              <a:defRPr/>
            </a:pPr>
            <a:r>
              <a:rPr lang="uk-UA" sz="2800" smtClean="0"/>
              <a:t>генетичної інженерії</a:t>
            </a:r>
            <a:r>
              <a:rPr lang="ru-RU" sz="2400" smtClean="0"/>
              <a:t> ;</a:t>
            </a:r>
          </a:p>
          <a:p>
            <a:pPr eaLnBrk="1" hangingPunct="1">
              <a:buFontTx/>
              <a:buChar char="-"/>
              <a:defRPr/>
            </a:pPr>
            <a:r>
              <a:rPr lang="uk-UA" sz="2800" smtClean="0"/>
              <a:t>штучне злиття клітин;</a:t>
            </a:r>
            <a:r>
              <a:rPr lang="uk-UA" smtClean="0"/>
              <a:t> </a:t>
            </a:r>
            <a:endParaRPr lang="uk-UA" sz="2400" smtClean="0"/>
          </a:p>
          <a:p>
            <a:pPr eaLnBrk="1" hangingPunct="1">
              <a:buFontTx/>
              <a:buNone/>
              <a:defRPr/>
            </a:pPr>
            <a:endParaRPr lang="uk-UA" sz="2400" smtClean="0"/>
          </a:p>
        </p:txBody>
      </p:sp>
      <p:pic>
        <p:nvPicPr>
          <p:cNvPr id="6148" name="Picture 4" descr="cyprus_biote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109913"/>
            <a:ext cx="3962400" cy="322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305800" cy="1169987"/>
          </a:xfrm>
        </p:spPr>
        <p:txBody>
          <a:bodyPr/>
          <a:lstStyle/>
          <a:p>
            <a:pPr eaLnBrk="1" hangingPunct="1"/>
            <a:r>
              <a:rPr lang="uk-UA" sz="4000" b="0" smtClean="0">
                <a:solidFill>
                  <a:schemeClr val="tx1"/>
                </a:solidFill>
                <a:effectLst/>
              </a:rPr>
              <a:t>Чим нам загрожують генетично модифіковані продукти?</a:t>
            </a:r>
            <a:r>
              <a:rPr lang="ru-RU" sz="4000" b="0" smtClean="0">
                <a:solidFill>
                  <a:schemeClr val="tx1"/>
                </a:solidFill>
                <a:effectLst/>
              </a:rPr>
              <a:t/>
            </a:r>
            <a:br>
              <a:rPr lang="ru-RU" sz="4000" b="0" smtClean="0">
                <a:solidFill>
                  <a:schemeClr val="tx1"/>
                </a:solidFill>
                <a:effectLst/>
              </a:rPr>
            </a:br>
            <a:endParaRPr lang="ru-RU" sz="4000" b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5105400" y="1447800"/>
            <a:ext cx="37338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/>
              <a:t>Біотехнологічні корпорації доводять, що їх нова продукція зробить сільське господарство стійким, переможе голод, вилікує епідемії і значно поліпшить здоров</a:t>
            </a:r>
            <a:r>
              <a:rPr lang="en-US" sz="2000"/>
              <a:t>’</a:t>
            </a:r>
            <a:r>
              <a:rPr lang="uk-UA" sz="2000"/>
              <a:t>я народу.Але насправді своїми діями у сфері бізнесу і політики генні інженери ясно продемонстрували, що вони хочуть використати ГМО для того, щоб захопити і монополізувати світовий ринок насіння, продуктів харчування,тканин і медичних препаратів</a:t>
            </a:r>
            <a:endParaRPr lang="ru-RU" sz="2000"/>
          </a:p>
        </p:txBody>
      </p:sp>
      <p:pic>
        <p:nvPicPr>
          <p:cNvPr id="16388" name="Picture 7" descr="gmo_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828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-1714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folHlink"/>
                </a:solidFill>
              </a:rPr>
              <a:t>Принципи розміщення підприємств</a:t>
            </a:r>
          </a:p>
        </p:txBody>
      </p:sp>
      <p:graphicFrame>
        <p:nvGraphicFramePr>
          <p:cNvPr id="71731" name="Group 51"/>
          <p:cNvGraphicFramePr>
            <a:graphicFrameLocks noGrp="1"/>
          </p:cNvGraphicFramePr>
          <p:nvPr>
            <p:ph idx="1"/>
          </p:nvPr>
        </p:nvGraphicFramePr>
        <p:xfrm>
          <a:off x="468313" y="715963"/>
          <a:ext cx="8229600" cy="5793114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00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 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Галузі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Райони поширення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Принципи розміщення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6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Цукрова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Лісостеп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Сировинний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00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Борошномельно – круп’яна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Лісостеп та Степ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Сировинний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6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Хлібопекарська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повсюдно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Споживчий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00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Кондитерська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Тростянець, Львів, Донецьк, Київ,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Споживчий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94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Молочна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повсюдно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Споживчий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69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М’ясна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Великі міста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Споживчий та сировинний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94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Консервна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Степ, Крим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Сировинний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400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Олійно - жирова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Степ, південь, Лісостеп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Сировинний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5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4714875"/>
            <a:ext cx="1873250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 descr="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093323">
            <a:off x="2541588" y="5272088"/>
            <a:ext cx="19812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6" descr="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79343">
            <a:off x="1069975" y="5240338"/>
            <a:ext cx="20002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09725" y="214313"/>
            <a:ext cx="7215188" cy="642937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tx1"/>
                </a:solidFill>
              </a:rPr>
              <a:t>ОРі</a:t>
            </a:r>
            <a:r>
              <a:rPr lang="uk-UA" sz="4000" dirty="0">
                <a:solidFill>
                  <a:schemeClr val="tx1"/>
                </a:solidFill>
              </a:rPr>
              <a:t>є</a:t>
            </a:r>
            <a:r>
              <a:rPr lang="uk-UA" sz="3200" b="1" dirty="0">
                <a:solidFill>
                  <a:schemeClr val="tx1"/>
                </a:solidFill>
              </a:rPr>
              <a:t>НТАЦіЯ</a:t>
            </a:r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-2215356" y="3501232"/>
            <a:ext cx="5394325" cy="534987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tx1"/>
                </a:solidFill>
              </a:rPr>
              <a:t>Сільське господарство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785807" y="2000240"/>
            <a:ext cx="857256" cy="3857652"/>
          </a:xfrm>
          <a:prstGeom prst="rightArrow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</a:rPr>
              <a:t>Сировина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14500" y="857250"/>
            <a:ext cx="2428875" cy="928688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НА </a:t>
            </a:r>
            <a:r>
              <a:rPr lang="uk-UA" sz="2800" b="1" dirty="0">
                <a:solidFill>
                  <a:schemeClr val="tx1"/>
                </a:solidFill>
              </a:rPr>
              <a:t>сировину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43375" y="857250"/>
            <a:ext cx="2286000" cy="928688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НА </a:t>
            </a:r>
            <a:r>
              <a:rPr lang="uk-UA" sz="2800" b="1" dirty="0">
                <a:solidFill>
                  <a:schemeClr val="tx1"/>
                </a:solidFill>
              </a:rPr>
              <a:t>споживача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00813" y="857250"/>
            <a:ext cx="2357437" cy="928688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rgbClr val="00B0F0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НА </a:t>
            </a:r>
            <a:r>
              <a:rPr lang="uk-UA" sz="2800" b="1" dirty="0">
                <a:solidFill>
                  <a:schemeClr val="tx1"/>
                </a:solidFill>
              </a:rPr>
              <a:t>сировину</a:t>
            </a:r>
            <a:r>
              <a:rPr lang="ru-RU" sz="2800" b="1" dirty="0">
                <a:solidFill>
                  <a:schemeClr val="tx1"/>
                </a:solidFill>
              </a:rPr>
              <a:t> і </a:t>
            </a:r>
            <a:r>
              <a:rPr lang="uk-UA" sz="2800" b="1" dirty="0">
                <a:solidFill>
                  <a:schemeClr val="tx1"/>
                </a:solidFill>
              </a:rPr>
              <a:t>споживача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643063" y="1928813"/>
            <a:ext cx="2428875" cy="7143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</a:rPr>
              <a:t>олійна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43063" y="2643188"/>
            <a:ext cx="2428875" cy="7143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tx1"/>
                </a:solidFill>
              </a:rPr>
              <a:t>маслопереробна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09725" y="3357563"/>
            <a:ext cx="2462213" cy="7143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</a:rPr>
              <a:t>цукрова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609725" y="4071938"/>
            <a:ext cx="2462213" cy="7858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</a:rPr>
              <a:t>Рибна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43063" y="4786313"/>
            <a:ext cx="2428875" cy="7143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tx1"/>
                </a:solidFill>
              </a:rPr>
              <a:t>спиртова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143375" y="1928813"/>
            <a:ext cx="2286000" cy="7143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chemeClr val="tx1"/>
                </a:solidFill>
              </a:rPr>
              <a:t>кондитерська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143375" y="2643188"/>
            <a:ext cx="2286000" cy="7143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tx1"/>
                </a:solidFill>
              </a:rPr>
              <a:t>хлібопекарська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143375" y="3357563"/>
            <a:ext cx="2286000" cy="7143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chemeClr val="tx1"/>
                </a:solidFill>
              </a:rPr>
              <a:t>пивоварна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143375" y="4071938"/>
            <a:ext cx="2286000" cy="7143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chemeClr val="tx1"/>
                </a:solidFill>
              </a:rPr>
              <a:t>макаронна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500813" y="1928813"/>
            <a:ext cx="2357437" cy="7143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м</a:t>
            </a:r>
            <a:r>
              <a:rPr lang="el-GR" sz="2400" b="1" dirty="0">
                <a:solidFill>
                  <a:schemeClr val="tx1"/>
                </a:solidFill>
                <a:latin typeface="Calibri"/>
              </a:rPr>
              <a:t>᾽</a:t>
            </a:r>
            <a:r>
              <a:rPr lang="uk-UA" sz="2800" b="1" dirty="0">
                <a:solidFill>
                  <a:schemeClr val="tx1"/>
                </a:solidFill>
                <a:latin typeface="Calibri"/>
              </a:rPr>
              <a:t>ясна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8" name="Picture 11" descr="сы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874378">
            <a:off x="5480050" y="5351463"/>
            <a:ext cx="237648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6500813" y="2652713"/>
            <a:ext cx="2357437" cy="7143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chemeClr val="tx1"/>
                </a:solidFill>
              </a:rPr>
              <a:t>молочна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500813" y="3357563"/>
            <a:ext cx="2357437" cy="7143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chemeClr val="tx1"/>
                </a:solidFill>
              </a:rPr>
              <a:t>мукомельна</a:t>
            </a:r>
          </a:p>
        </p:txBody>
      </p:sp>
      <p:pic>
        <p:nvPicPr>
          <p:cNvPr id="29" name="Picture 9" descr="мясо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573351">
            <a:off x="6861175" y="4260850"/>
            <a:ext cx="25161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61546210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20" grpId="0" animBg="1"/>
      <p:bldP spid="21" grpId="0" animBg="1"/>
      <p:bldP spid="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4000" dirty="0" smtClean="0">
                <a:solidFill>
                  <a:schemeClr val="folHlink"/>
                </a:solidFill>
              </a:rPr>
              <a:t>Основні проблеми</a:t>
            </a:r>
            <a:r>
              <a:rPr lang="en-US" sz="4000" dirty="0" smtClean="0">
                <a:solidFill>
                  <a:schemeClr val="folHlink"/>
                </a:solidFill>
              </a:rPr>
              <a:t> </a:t>
            </a:r>
            <a:r>
              <a:rPr lang="uk-UA" sz="4000" dirty="0" smtClean="0">
                <a:solidFill>
                  <a:schemeClr val="folHlink"/>
                </a:solidFill>
              </a:rPr>
              <a:t>харчової промисловості</a:t>
            </a:r>
            <a:r>
              <a:rPr lang="en-US" sz="4000" dirty="0" smtClean="0">
                <a:solidFill>
                  <a:schemeClr val="folHlink"/>
                </a:solidFill>
              </a:rPr>
              <a:t>:</a:t>
            </a:r>
            <a:r>
              <a:rPr lang="uk-UA" sz="4000" dirty="0" smtClean="0">
                <a:solidFill>
                  <a:schemeClr val="folHlink"/>
                </a:solidFill>
              </a:rPr>
              <a:t/>
            </a:r>
            <a:br>
              <a:rPr lang="uk-UA" sz="4000" dirty="0" smtClean="0">
                <a:solidFill>
                  <a:schemeClr val="folHlink"/>
                </a:solidFill>
              </a:rPr>
            </a:br>
            <a:endParaRPr lang="ru-RU" sz="4000" dirty="0" smtClean="0">
              <a:solidFill>
                <a:schemeClr val="folHlink"/>
              </a:solidFill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28736"/>
            <a:ext cx="8229600" cy="45434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uk-UA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uk-UA" b="1" i="1" dirty="0" smtClean="0">
                <a:solidFill>
                  <a:srgbClr val="663300"/>
                </a:solidFill>
              </a:rPr>
              <a:t>Низька купівельна спроможність        населення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uk-UA" b="1" i="1" dirty="0" smtClean="0">
                <a:solidFill>
                  <a:srgbClr val="663300"/>
                </a:solidFill>
              </a:rPr>
              <a:t>Технічне забезпечення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uk-UA" b="1" i="1" dirty="0" smtClean="0">
                <a:solidFill>
                  <a:srgbClr val="663300"/>
                </a:solidFill>
              </a:rPr>
              <a:t>Сировинний фактор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uk-UA" b="1" i="1" dirty="0" smtClean="0">
                <a:solidFill>
                  <a:srgbClr val="663300"/>
                </a:solidFill>
              </a:rPr>
              <a:t>Неналежне фінансування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uk-UA" b="1" i="1" dirty="0" smtClean="0">
                <a:solidFill>
                  <a:srgbClr val="663300"/>
                </a:solidFill>
              </a:rPr>
              <a:t>Відсутність ринку страхових послуг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uk-UA" b="1" i="1" dirty="0" smtClean="0">
                <a:solidFill>
                  <a:srgbClr val="663300"/>
                </a:solidFill>
              </a:rPr>
              <a:t>Екологічні проблеми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uk-UA" b="1" i="1" dirty="0" smtClean="0">
                <a:solidFill>
                  <a:srgbClr val="663300"/>
                </a:solidFill>
              </a:rPr>
              <a:t>Генно-модифіковані організми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uk-UA" b="1" i="1" dirty="0" smtClean="0">
                <a:solidFill>
                  <a:srgbClr val="663300"/>
                </a:solidFill>
              </a:rPr>
              <a:t>Система фаст –фудів.</a:t>
            </a:r>
            <a:endParaRPr lang="ru-RU" b="1" i="1" dirty="0" smtClean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250825" y="1348800"/>
            <a:ext cx="8893175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 dirty="0">
                <a:solidFill>
                  <a:schemeClr val="folHlink"/>
                </a:solidFill>
              </a:rPr>
              <a:t>Основні заходи вирішення проблем:</a:t>
            </a:r>
          </a:p>
          <a:p>
            <a:r>
              <a:rPr lang="ru-RU" sz="2800" b="1" dirty="0">
                <a:solidFill>
                  <a:srgbClr val="000000"/>
                </a:solidFill>
              </a:rPr>
              <a:t>1. Гармонізація системи сертифікації та стандартизації за міжнародними вимогами. </a:t>
            </a:r>
          </a:p>
          <a:p>
            <a:r>
              <a:rPr lang="ru-RU" sz="2800" b="1" dirty="0">
                <a:solidFill>
                  <a:srgbClr val="000000"/>
                </a:solidFill>
              </a:rPr>
              <a:t>2. Створення умов для формування сприятливого інвестиційного клімату. </a:t>
            </a:r>
            <a:endParaRPr lang="uk-UA" sz="2800" b="1" dirty="0">
              <a:solidFill>
                <a:srgbClr val="000000"/>
              </a:solidFill>
            </a:endParaRPr>
          </a:p>
          <a:p>
            <a:r>
              <a:rPr lang="uk-UA" sz="2800" b="1" dirty="0">
                <a:solidFill>
                  <a:srgbClr val="000000"/>
                </a:solidFill>
              </a:rPr>
              <a:t>3. Консолідування всіх бюджетних та позабюджетних джерел фінансування АПК.</a:t>
            </a:r>
            <a:r>
              <a:rPr lang="ru-RU" sz="2800" b="1" dirty="0">
                <a:solidFill>
                  <a:srgbClr val="000000"/>
                </a:solidFill>
              </a:rPr>
              <a:t> </a:t>
            </a:r>
          </a:p>
          <a:p>
            <a:r>
              <a:rPr lang="uk-UA" sz="2800" b="1" dirty="0">
                <a:solidFill>
                  <a:srgbClr val="000000"/>
                </a:solidFill>
              </a:rPr>
              <a:t>4. Модернізація і реконструкція діючих підприємств.</a:t>
            </a:r>
            <a:r>
              <a:rPr lang="ru-RU" sz="2800" b="1" dirty="0">
                <a:solidFill>
                  <a:srgbClr val="000000"/>
                </a:solidFill>
              </a:rPr>
              <a:t> </a:t>
            </a:r>
          </a:p>
          <a:p>
            <a:r>
              <a:rPr lang="uk-UA" sz="2800" b="1" dirty="0">
                <a:solidFill>
                  <a:srgbClr val="000000"/>
                </a:solidFill>
              </a:rPr>
              <a:t>5. Впровадження нових технологій.</a:t>
            </a:r>
          </a:p>
          <a:p>
            <a:r>
              <a:rPr lang="uk-UA" sz="2800" b="1" dirty="0">
                <a:solidFill>
                  <a:srgbClr val="000000"/>
                </a:solidFill>
              </a:rPr>
              <a:t>6. Популяризація вітчизняного виробника.</a:t>
            </a: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33795" name="WordArt 5"/>
          <p:cNvSpPr>
            <a:spLocks noChangeArrowheads="1" noChangeShapeType="1" noTextEdit="1"/>
          </p:cNvSpPr>
          <p:nvPr/>
        </p:nvSpPr>
        <p:spPr bwMode="auto">
          <a:xfrm rot="336094">
            <a:off x="1115616" y="260648"/>
            <a:ext cx="6192837" cy="947738"/>
          </a:xfrm>
          <a:prstGeom prst="rect">
            <a:avLst/>
          </a:prstGeom>
        </p:spPr>
        <p:txBody>
          <a:bodyPr wrap="none" fromWordArt="1">
            <a:prstTxWarp prst="textStop">
              <a:avLst/>
            </a:prstTxWarp>
            <a:scene3d>
              <a:camera prst="legacyPerspectiveFront">
                <a:rot lat="2051999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40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Перспективи розвитку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3200" dirty="0" smtClean="0"/>
              <a:t>Професії</a:t>
            </a:r>
            <a:br>
              <a:rPr lang="uk-UA" sz="3200" dirty="0" smtClean="0"/>
            </a:br>
            <a:r>
              <a:rPr lang="uk-UA" sz="3200" dirty="0" smtClean="0"/>
              <a:t>у харчовій промисловості</a:t>
            </a:r>
          </a:p>
        </p:txBody>
      </p:sp>
      <p:sp>
        <p:nvSpPr>
          <p:cNvPr id="1024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4708525"/>
          </a:xfrm>
          <a:solidFill>
            <a:srgbClr val="92D050"/>
          </a:solidFill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2400" dirty="0" smtClean="0"/>
              <a:t>Кондитер</a:t>
            </a:r>
          </a:p>
        </p:txBody>
      </p:sp>
      <p:sp>
        <p:nvSpPr>
          <p:cNvPr id="6148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>Кондитер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uk-UA" sz="2400" dirty="0" smtClean="0"/>
              <a:t>Пекар </a:t>
            </a:r>
          </a:p>
          <a:p>
            <a:pPr eaLnBrk="1" hangingPunct="1">
              <a:defRPr/>
            </a:pPr>
            <a:r>
              <a:rPr lang="ru-RU" sz="2400" dirty="0" smtClean="0"/>
              <a:t>Наладчик машин</a:t>
            </a:r>
          </a:p>
          <a:p>
            <a:pPr eaLnBrk="1" hangingPunct="1">
              <a:defRPr/>
            </a:pPr>
            <a:r>
              <a:rPr lang="uk-UA" sz="2400" dirty="0" smtClean="0"/>
              <a:t>Біотехнолог</a:t>
            </a:r>
          </a:p>
          <a:p>
            <a:pPr eaLnBrk="1" hangingPunct="1">
              <a:defRPr/>
            </a:pPr>
            <a:r>
              <a:rPr lang="ru-RU" sz="2400" dirty="0" smtClean="0"/>
              <a:t>Тістоміс</a:t>
            </a:r>
          </a:p>
          <a:p>
            <a:pPr eaLnBrk="1" hangingPunct="1">
              <a:defRPr/>
            </a:pPr>
            <a:r>
              <a:rPr lang="ru-RU" sz="2400" dirty="0" smtClean="0"/>
              <a:t>Пічник</a:t>
            </a:r>
          </a:p>
          <a:p>
            <a:pPr eaLnBrk="1" hangingPunct="1">
              <a:defRPr/>
            </a:pPr>
            <a:r>
              <a:rPr lang="ru-RU" sz="2400" dirty="0" smtClean="0"/>
              <a:t>Упаковщик</a:t>
            </a:r>
          </a:p>
          <a:p>
            <a:pPr eaLnBrk="1" hangingPunct="1">
              <a:defRPr/>
            </a:pPr>
            <a:r>
              <a:rPr lang="ru-RU" sz="2400" dirty="0" smtClean="0"/>
              <a:t>Пивовар </a:t>
            </a:r>
          </a:p>
          <a:p>
            <a:pPr eaLnBrk="1" hangingPunct="1">
              <a:defRPr/>
            </a:pPr>
            <a:r>
              <a:rPr lang="ru-RU" sz="2400" dirty="0" smtClean="0"/>
              <a:t>Сировар </a:t>
            </a:r>
          </a:p>
          <a:p>
            <a:pPr marL="0" indent="0" eaLnBrk="1" hangingPunct="1">
              <a:buFontTx/>
              <a:buNone/>
              <a:defRPr/>
            </a:pPr>
            <a:endParaRPr lang="ru-RU" sz="2400" dirty="0" smtClean="0"/>
          </a:p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endParaRPr lang="ru-RU" sz="2400" dirty="0" smtClean="0"/>
          </a:p>
        </p:txBody>
      </p:sp>
      <p:pic>
        <p:nvPicPr>
          <p:cNvPr id="10245" name="Picture 5" descr="C:\Users\user\AppData\Local\Microsoft\Windows\Temporary Internet Files\Content.IE5\XT72180A\MC90029565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281238"/>
            <a:ext cx="2447925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563960"/>
          </a:xfrm>
        </p:spPr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sz="3600" b="1" dirty="0" smtClean="0">
                <a:solidFill>
                  <a:srgbClr val="FFC000"/>
                </a:solidFill>
              </a:rPr>
              <a:t>АГФЛЯЦІЯ</a:t>
            </a:r>
            <a:r>
              <a:rPr lang="uk-UA" sz="3600" dirty="0" smtClean="0"/>
              <a:t> </a:t>
            </a:r>
            <a:r>
              <a:rPr lang="uk-UA" sz="3600" b="1" dirty="0" smtClean="0"/>
              <a:t>- збільшення цін на продукти харчування.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556792"/>
            <a:ext cx="4464496" cy="4539208"/>
          </a:xfrm>
        </p:spPr>
        <p:txBody>
          <a:bodyPr/>
          <a:lstStyle/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r>
              <a:rPr lang="uk-UA" sz="2400" b="1" dirty="0" smtClean="0">
                <a:solidFill>
                  <a:srgbClr val="FFC000"/>
                </a:solidFill>
              </a:rPr>
              <a:t>Одним з індикаторів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FFC000"/>
                </a:solidFill>
              </a:rPr>
              <a:t>харчування  населення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FFC000"/>
                </a:solidFill>
              </a:rPr>
              <a:t>є економічна доступність 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FFC000"/>
                </a:solidFill>
              </a:rPr>
              <a:t>продуктів, що 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FFC000"/>
                </a:solidFill>
              </a:rPr>
              <a:t>визначається як частка 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FFC000"/>
                </a:solidFill>
              </a:rPr>
              <a:t>витрат на харчування у 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FFC000"/>
                </a:solidFill>
              </a:rPr>
              <a:t>загальних  витратах.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1981200"/>
            <a:ext cx="4608512" cy="4114800"/>
          </a:xfrm>
        </p:spPr>
        <p:txBody>
          <a:bodyPr/>
          <a:lstStyle/>
          <a:p>
            <a:pPr algn="ctr">
              <a:buNone/>
            </a:pPr>
            <a:r>
              <a:rPr lang="uk-UA" sz="2400" b="1" dirty="0" smtClean="0">
                <a:solidFill>
                  <a:srgbClr val="FFC000"/>
                </a:solidFill>
              </a:rPr>
              <a:t>Індикатор доступності  продуктів харчування :</a:t>
            </a:r>
          </a:p>
          <a:p>
            <a:r>
              <a:rPr lang="uk-UA" sz="2400" b="1" dirty="0" smtClean="0"/>
              <a:t>США – 11 -12%</a:t>
            </a:r>
          </a:p>
          <a:p>
            <a:r>
              <a:rPr lang="uk-UA" sz="2400" b="1" dirty="0" smtClean="0"/>
              <a:t>Швеція – 23%</a:t>
            </a:r>
          </a:p>
          <a:p>
            <a:r>
              <a:rPr lang="uk-UA" sz="2400" b="1" dirty="0" smtClean="0"/>
              <a:t>Японія, Франція – 18%</a:t>
            </a:r>
          </a:p>
          <a:p>
            <a:r>
              <a:rPr lang="uk-UA" sz="2400" b="1" dirty="0" smtClean="0"/>
              <a:t>Німеччина – 14%</a:t>
            </a:r>
          </a:p>
          <a:p>
            <a:r>
              <a:rPr lang="uk-UA" sz="2400" b="1" dirty="0" smtClean="0"/>
              <a:t>Великобританія – 14%</a:t>
            </a:r>
          </a:p>
          <a:p>
            <a:r>
              <a:rPr lang="uk-UA" sz="2400" b="1" dirty="0" smtClean="0"/>
              <a:t>Канада – 12%</a:t>
            </a:r>
          </a:p>
          <a:p>
            <a:r>
              <a:rPr lang="uk-UA" sz="2400" b="1" dirty="0" smtClean="0"/>
              <a:t>Україна (</a:t>
            </a:r>
            <a:r>
              <a:rPr lang="uk-UA" sz="2400" b="1" smtClean="0"/>
              <a:t>у </a:t>
            </a:r>
            <a:r>
              <a:rPr lang="uk-UA" sz="2400" b="1" smtClean="0"/>
              <a:t>2015 </a:t>
            </a:r>
            <a:r>
              <a:rPr lang="uk-UA" sz="2400" b="1" dirty="0" smtClean="0"/>
              <a:t>р) </a:t>
            </a:r>
            <a:r>
              <a:rPr lang="uk-UA" sz="2400" b="1" smtClean="0"/>
              <a:t>– </a:t>
            </a:r>
            <a:r>
              <a:rPr lang="uk-UA" sz="2400" b="1" smtClean="0"/>
              <a:t>53%</a:t>
            </a:r>
            <a:endParaRPr lang="ru-RU" sz="2400" b="1" dirty="0" smtClean="0"/>
          </a:p>
          <a:p>
            <a:endParaRPr lang="ru-RU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971600" y="0"/>
            <a:ext cx="67929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2400" b="1" i="1" dirty="0">
                <a:solidFill>
                  <a:schemeClr val="folHlink"/>
                </a:solidFill>
                <a:latin typeface="Arial" charset="0"/>
                <a:cs typeface="Times New Roman" pitchFamily="18" charset="0"/>
              </a:rPr>
              <a:t>Споживання продуктів харчування населенням </a:t>
            </a:r>
            <a:r>
              <a:rPr lang="uk-UA" sz="2400" b="1" i="1" dirty="0" smtClean="0">
                <a:solidFill>
                  <a:schemeClr val="folHlink"/>
                </a:solidFill>
                <a:latin typeface="Arial" charset="0"/>
                <a:cs typeface="Times New Roman" pitchFamily="18" charset="0"/>
              </a:rPr>
              <a:t>України</a:t>
            </a:r>
            <a:r>
              <a:rPr lang="ru-RU" sz="800" dirty="0" smtClean="0">
                <a:solidFill>
                  <a:schemeClr val="folHlink"/>
                </a:solidFill>
                <a:latin typeface="Arial" charset="0"/>
              </a:rPr>
              <a:t>      </a:t>
            </a:r>
            <a:r>
              <a:rPr lang="uk-UA" sz="2000" b="1" i="1" dirty="0" smtClean="0">
                <a:solidFill>
                  <a:schemeClr val="folHlink"/>
                </a:solidFill>
                <a:latin typeface="Arial" charset="0"/>
                <a:cs typeface="Times New Roman" pitchFamily="18" charset="0"/>
              </a:rPr>
              <a:t>(кг </a:t>
            </a:r>
            <a:r>
              <a:rPr lang="uk-UA" sz="2000" b="1" i="1" dirty="0">
                <a:solidFill>
                  <a:schemeClr val="folHlink"/>
                </a:solidFill>
                <a:latin typeface="Arial" charset="0"/>
                <a:cs typeface="Times New Roman" pitchFamily="18" charset="0"/>
              </a:rPr>
              <a:t>на душу населення)</a:t>
            </a:r>
            <a:endParaRPr lang="uk-UA" dirty="0">
              <a:solidFill>
                <a:schemeClr val="folHlink"/>
              </a:solidFill>
              <a:latin typeface="Arial" charset="0"/>
            </a:endParaRPr>
          </a:p>
        </p:txBody>
      </p:sp>
      <p:graphicFrame>
        <p:nvGraphicFramePr>
          <p:cNvPr id="3387" name="Group 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8996525"/>
              </p:ext>
            </p:extLst>
          </p:nvPr>
        </p:nvGraphicFramePr>
        <p:xfrm>
          <a:off x="269775" y="830997"/>
          <a:ext cx="8604449" cy="5883273"/>
        </p:xfrm>
        <a:graphic>
          <a:graphicData uri="http://schemas.openxmlformats.org/drawingml/2006/table">
            <a:tbl>
              <a:tblPr/>
              <a:tblGrid>
                <a:gridCol w="2983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54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519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005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57249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Продукт</a:t>
                      </a:r>
                      <a:r>
                        <a:rPr kumimoji="0" lang="uk-UA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Україна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Медичні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норми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249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2000 р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р.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6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Хлібобулочні вироби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112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122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120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6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Цукор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47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36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36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6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Олія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9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11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13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6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Картопля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117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122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96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6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Овочі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92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91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104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6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Фрукти та ягоди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35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40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80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62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М’ясо та м’ясопродукти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70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46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70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67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Риба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23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11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18,3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762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Молоко та молочні продукти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390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229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360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572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Яйця</a:t>
                      </a:r>
                      <a:endParaRPr kumimoji="0" lang="uk-U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286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245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243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7235" name="Rectangle 303"/>
          <p:cNvSpPr>
            <a:spLocks noChangeArrowheads="1"/>
          </p:cNvSpPr>
          <p:nvPr/>
        </p:nvSpPr>
        <p:spPr bwMode="auto">
          <a:xfrm>
            <a:off x="0" y="7766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 dirty="0">
              <a:latin typeface="Arial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uk-UA" sz="2800" b="1" dirty="0" smtClean="0">
                <a:solidFill>
                  <a:schemeClr val="tx1"/>
                </a:solidFill>
              </a:rPr>
              <a:t>Які продукти Ви готові менше споживати у випадку подальшого подорожчання? (розподіл за статтю, %)</a:t>
            </a:r>
            <a:endParaRPr lang="uk-UA" sz="2800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981200"/>
          <a:ext cx="8219256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2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kern="120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Чоловіки</a:t>
                      </a:r>
                      <a:endParaRPr lang="uk-U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Жінки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Молочні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М‘ясні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33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Рибні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Хлібобулочні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вироби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Безалкогольні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напої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Овочі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Фрукти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Інші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Жоден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продуктів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споживатиму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менше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Важко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відповісти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/>
          <a:lstStyle/>
          <a:p>
            <a:r>
              <a:rPr lang="ru-RU" sz="2400" b="1" dirty="0" err="1" smtClean="0"/>
              <a:t>Які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продукти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готові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менше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споживати</a:t>
            </a:r>
            <a:r>
              <a:rPr lang="ru-RU" sz="2400" b="1" dirty="0" smtClean="0"/>
              <a:t> у </a:t>
            </a:r>
            <a:r>
              <a:rPr lang="ru-RU" sz="2400" b="1" dirty="0" err="1" smtClean="0"/>
              <a:t>випадку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подальшого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подорожчання</a:t>
            </a:r>
            <a:r>
              <a:rPr lang="ru-RU" sz="2400" b="1" dirty="0" smtClean="0"/>
              <a:t>? (</a:t>
            </a:r>
            <a:r>
              <a:rPr lang="ru-RU" sz="2400" b="1" dirty="0" err="1" smtClean="0"/>
              <a:t>розподіл</a:t>
            </a:r>
            <a:r>
              <a:rPr lang="ru-RU" sz="2400" b="1" dirty="0" smtClean="0"/>
              <a:t> за </a:t>
            </a:r>
            <a:r>
              <a:rPr lang="ru-RU" sz="2400" b="1" dirty="0" err="1" smtClean="0"/>
              <a:t>віком</a:t>
            </a:r>
            <a:r>
              <a:rPr lang="ru-RU" sz="2400" b="1" dirty="0" smtClean="0"/>
              <a:t>, %)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484784"/>
          <a:ext cx="8229600" cy="461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1683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18-29 років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30-39</a:t>
                      </a:r>
                    </a:p>
                    <a:p>
                      <a:r>
                        <a:rPr lang="uk-UA" dirty="0" smtClean="0"/>
                        <a:t>років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40-49</a:t>
                      </a:r>
                      <a:r>
                        <a:rPr lang="uk-UA" baseline="0" dirty="0" smtClean="0"/>
                        <a:t> років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50-59 років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60 років і</a:t>
                      </a:r>
                    </a:p>
                    <a:p>
                      <a:r>
                        <a:rPr lang="uk-UA" dirty="0" smtClean="0"/>
                        <a:t>старше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Молочні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М‘ясні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Рибні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Хлібобулочні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вироби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Безалкогольні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напої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Овочі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Фрукти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Інші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Жоден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продуктів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споживатиму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менше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Важко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відповісти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1776"/>
          </a:xfrm>
        </p:spPr>
        <p:txBody>
          <a:bodyPr/>
          <a:lstStyle/>
          <a:p>
            <a:r>
              <a:rPr lang="ru-RU" sz="2400" b="1" dirty="0" err="1" smtClean="0"/>
              <a:t>Які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продукти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готові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менше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споживати</a:t>
            </a:r>
            <a:r>
              <a:rPr lang="ru-RU" sz="2400" b="1" dirty="0" smtClean="0"/>
              <a:t> у </a:t>
            </a:r>
            <a:r>
              <a:rPr lang="ru-RU" sz="2400" b="1" dirty="0" err="1" smtClean="0"/>
              <a:t>випадку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подальшого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подорожчання</a:t>
            </a:r>
            <a:r>
              <a:rPr lang="ru-RU" sz="2400" b="1" dirty="0" smtClean="0"/>
              <a:t>? (</a:t>
            </a:r>
            <a:r>
              <a:rPr lang="ru-RU" sz="2400" b="1" dirty="0" err="1" smtClean="0"/>
              <a:t>розподіл</a:t>
            </a:r>
            <a:r>
              <a:rPr lang="ru-RU" sz="2400" b="1" dirty="0" smtClean="0"/>
              <a:t> за </a:t>
            </a:r>
            <a:r>
              <a:rPr lang="ru-RU" sz="2400" b="1" dirty="0" err="1" smtClean="0"/>
              <a:t>регіоном</a:t>
            </a:r>
            <a:r>
              <a:rPr lang="ru-RU" sz="2400" b="1" dirty="0" smtClean="0"/>
              <a:t>, %)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388" y="1484313"/>
          <a:ext cx="8785224" cy="461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4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0823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Дніпропетровськ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Донецьк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Київ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Львів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Одеса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Молочні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М‘ясні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Рибні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Хлібобулочні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вироби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Безалкогольні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напої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Овочі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Фрукти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Інші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Жоден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продуктів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споживатиму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менше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Важко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відповісти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651206310"/>
              </p:ext>
            </p:extLst>
          </p:nvPr>
        </p:nvGraphicFramePr>
        <p:xfrm>
          <a:off x="539552" y="620688"/>
          <a:ext cx="8064896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097694551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19808"/>
          </a:xfrm>
        </p:spPr>
        <p:txBody>
          <a:bodyPr/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uk-UA" sz="2800" dirty="0" smtClean="0"/>
              <a:t>В</a:t>
            </a:r>
            <a:r>
              <a:rPr lang="ru-RU" sz="2800" dirty="0" smtClean="0"/>
              <a:t>изначте, про які райони України або міста — центри харчової промисловості йдеться.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981200"/>
            <a:ext cx="4244280" cy="4114800"/>
          </a:xfrm>
        </p:spPr>
        <p:txBody>
          <a:bodyPr/>
          <a:lstStyle/>
          <a:p>
            <a:r>
              <a:rPr lang="ru-RU" sz="2000" dirty="0" smtClean="0">
                <a:effectLst/>
              </a:rPr>
              <a:t>1. Ця область Правобережжя є однією з найбільших виробників сільськогосподарської продукції України: за виробництвом цукрового буряку і зернових вона посідає перше місце, плодово-ягідних культур і картоплі — друге місце. На території області три дуже великих цукрових заводи, в обласному центрі — м’ясокомбінат, молокозавод, є також комбінат, що виробляє мінеральні добрива. </a:t>
            </a:r>
            <a:endParaRPr lang="ru-RU" sz="2000" dirty="0">
              <a:effectLst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dirty="0" smtClean="0"/>
              <a:t>2. Одна з індустріальних областей південного сходу України. Поруч з обласним центром уздовж берегів Дніпра — приміське сільське господарство. Спеціалізація сільського господарства — зернові культури, соняшник (друге місце в країні), молочно-м’ясне скотарство, свинарство. В обласному центрі є молокозавод. </a:t>
            </a:r>
            <a:endParaRPr lang="ru-RU" sz="2000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347936"/>
          </a:xfrm>
        </p:spPr>
        <p:txBody>
          <a:bodyPr/>
          <a:lstStyle/>
          <a:p>
            <a:r>
              <a:rPr lang="ru-RU" sz="2000" dirty="0" smtClean="0"/>
              <a:t>3. У північній частині області вирощують льон, картоплю, хміль. На півдні розміщені два цукрових заводи, в обласному центрі — льонокомбінат і молокозавод.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000" dirty="0" smtClean="0"/>
              <a:t>4. Сади і виноградники, посадки тютюну займають велику частину області, розташованої на заході України. На сході й півночі області розвинуто тваринництво на природних пасовищах, а також вирощують овочі та картоплю. За виробництвом плодово-ягідних культур область посідає друге місце в країні. 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dirty="0" smtClean="0"/>
              <a:t>5. У цьому регіоні України три типи сільськогосподарської спеціалізації: на півночі вирощують зернові, рис та ефіроолійні культури, на півдні району — сади й виноградники, в адміністративному центрі є м’ясокомбінат і молочні заводи. Розміщене виробництво сільськогосподарських машин. </a:t>
            </a:r>
            <a:endParaRPr lang="ru-RU" sz="2000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/>
          <a:lstStyle/>
          <a:p>
            <a:r>
              <a:rPr lang="ru-RU" b="1" dirty="0" smtClean="0"/>
              <a:t> </a:t>
            </a:r>
            <a:r>
              <a:rPr lang="ru-RU" sz="2400" dirty="0" smtClean="0"/>
              <a:t>З’єднайте стрілками види рослинної і тваринної сировини й відповідні галузі харчової промисловості.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/>
              <a:t>Сировина</a:t>
            </a:r>
            <a:endParaRPr lang="ru-RU" dirty="0" smtClean="0"/>
          </a:p>
          <a:p>
            <a:r>
              <a:rPr lang="ru-RU" sz="2000" dirty="0" smtClean="0"/>
              <a:t>Зернові культури</a:t>
            </a:r>
          </a:p>
          <a:p>
            <a:r>
              <a:rPr lang="ru-RU" sz="2000" dirty="0" smtClean="0"/>
              <a:t>Виноград</a:t>
            </a:r>
          </a:p>
          <a:p>
            <a:r>
              <a:rPr lang="ru-RU" sz="2000" dirty="0" smtClean="0"/>
              <a:t>Фрукти, ягоди</a:t>
            </a:r>
          </a:p>
          <a:p>
            <a:r>
              <a:rPr lang="ru-RU" sz="2000" dirty="0" smtClean="0"/>
              <a:t>Соняшник</a:t>
            </a:r>
          </a:p>
          <a:p>
            <a:r>
              <a:rPr lang="ru-RU" sz="2000" dirty="0" smtClean="0"/>
              <a:t>Овочі</a:t>
            </a:r>
          </a:p>
          <a:p>
            <a:r>
              <a:rPr lang="ru-RU" sz="2000" dirty="0" smtClean="0"/>
              <a:t>М’ясо</a:t>
            </a:r>
          </a:p>
          <a:p>
            <a:r>
              <a:rPr lang="ru-RU" sz="2000" dirty="0" smtClean="0"/>
              <a:t>Молоко</a:t>
            </a:r>
          </a:p>
          <a:p>
            <a:r>
              <a:rPr lang="ru-RU" sz="2000" dirty="0" smtClean="0"/>
              <a:t>Тютюн</a:t>
            </a:r>
          </a:p>
          <a:p>
            <a:r>
              <a:rPr lang="ru-RU" sz="2000" dirty="0" smtClean="0"/>
              <a:t>Риба</a:t>
            </a:r>
          </a:p>
          <a:p>
            <a:r>
              <a:rPr lang="ru-RU" sz="2000" dirty="0" smtClean="0"/>
              <a:t>Цукровий буряк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79912" y="1412776"/>
            <a:ext cx="4834880" cy="4876800"/>
          </a:xfrm>
        </p:spPr>
        <p:txBody>
          <a:bodyPr/>
          <a:lstStyle/>
          <a:p>
            <a:r>
              <a:rPr lang="ru-RU" sz="1800" b="1" dirty="0" smtClean="0"/>
              <a:t>Галузі промисловості</a:t>
            </a:r>
            <a:endParaRPr lang="ru-RU" sz="1800" dirty="0" smtClean="0"/>
          </a:p>
          <a:p>
            <a:r>
              <a:rPr lang="ru-RU" sz="1800" dirty="0" smtClean="0"/>
              <a:t>Маслоробство</a:t>
            </a:r>
          </a:p>
          <a:p>
            <a:r>
              <a:rPr lang="ru-RU" sz="1800" dirty="0" smtClean="0"/>
              <a:t>Овочеконсервна та фруктоконсервна</a:t>
            </a:r>
          </a:p>
          <a:p>
            <a:r>
              <a:rPr lang="ru-RU" sz="1800" dirty="0" smtClean="0"/>
              <a:t>Хлібопекарська</a:t>
            </a:r>
          </a:p>
          <a:p>
            <a:r>
              <a:rPr lang="ru-RU" sz="1800" dirty="0" smtClean="0"/>
              <a:t>Круп’яна</a:t>
            </a:r>
          </a:p>
          <a:p>
            <a:r>
              <a:rPr lang="ru-RU" sz="1800" dirty="0" smtClean="0"/>
              <a:t>Борошномельна</a:t>
            </a:r>
          </a:p>
          <a:p>
            <a:r>
              <a:rPr lang="ru-RU" sz="1800" dirty="0" smtClean="0"/>
              <a:t>Сироваріння</a:t>
            </a:r>
          </a:p>
          <a:p>
            <a:r>
              <a:rPr lang="ru-RU" sz="1800" dirty="0" smtClean="0"/>
              <a:t>Виробництво згущеного і сухого молока</a:t>
            </a:r>
          </a:p>
          <a:p>
            <a:r>
              <a:rPr lang="ru-RU" sz="1800" dirty="0" smtClean="0"/>
              <a:t>Олійно-жирова</a:t>
            </a:r>
          </a:p>
          <a:p>
            <a:r>
              <a:rPr lang="ru-RU" sz="1800" dirty="0" smtClean="0"/>
              <a:t>Виноробна</a:t>
            </a:r>
          </a:p>
          <a:p>
            <a:r>
              <a:rPr lang="ru-RU" sz="1800" dirty="0" smtClean="0"/>
              <a:t>Цукрова</a:t>
            </a:r>
          </a:p>
          <a:p>
            <a:r>
              <a:rPr lang="ru-RU" sz="1800" dirty="0" smtClean="0"/>
              <a:t>Кондитерська</a:t>
            </a:r>
          </a:p>
          <a:p>
            <a:r>
              <a:rPr lang="ru-RU" sz="1800" dirty="0" smtClean="0"/>
              <a:t>Макаронна</a:t>
            </a:r>
          </a:p>
          <a:p>
            <a:r>
              <a:rPr lang="ru-RU" sz="1800" dirty="0" smtClean="0"/>
              <a:t>М’ясна</a:t>
            </a:r>
          </a:p>
          <a:p>
            <a:r>
              <a:rPr lang="ru-RU" sz="1800" dirty="0" smtClean="0"/>
              <a:t>Рибна</a:t>
            </a:r>
          </a:p>
          <a:p>
            <a:r>
              <a:rPr lang="ru-RU" sz="1800" dirty="0" smtClean="0"/>
              <a:t>Тютюнова</a:t>
            </a: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4" name="WordArt 4"/>
          <p:cNvSpPr>
            <a:spLocks noChangeArrowheads="1" noChangeShapeType="1" noTextEdit="1"/>
          </p:cNvSpPr>
          <p:nvPr/>
        </p:nvSpPr>
        <p:spPr bwMode="auto">
          <a:xfrm>
            <a:off x="1476375" y="333375"/>
            <a:ext cx="6408738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FF3300"/>
                    </a:gs>
                    <a:gs pos="100000">
                      <a:srgbClr val="FFFF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Висновок</a:t>
            </a:r>
          </a:p>
        </p:txBody>
      </p:sp>
      <p:sp>
        <p:nvSpPr>
          <p:cNvPr id="34819" name="Rectangle 5"/>
          <p:cNvSpPr>
            <a:spLocks noChangeArrowheads="1"/>
          </p:cNvSpPr>
          <p:nvPr/>
        </p:nvSpPr>
        <p:spPr bwMode="auto">
          <a:xfrm>
            <a:off x="539750" y="1844675"/>
            <a:ext cx="8351838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Після тривалого спаду в харчовій промисловості справи в останні роки почали покращуватись. Залучення іноземних інвестицій, роздержавлення, наявність конкурентного середовища докорінно змінили картину на вітчизняному харчовому ринку. Сьогодні виробниками пропонується широкий асортимент високоякісної продукції. </a:t>
            </a:r>
          </a:p>
          <a:p>
            <a:r>
              <a:rPr lang="uk-UA" b="1" dirty="0">
                <a:solidFill>
                  <a:srgbClr val="000000"/>
                </a:solidFill>
              </a:rPr>
              <a:t>Незважаючи на складну фінансову ситуацію, на багатьох підприємствах ведуть реконструкцію й технічне переоснащення виробництва, впроваджують нові види високоякісної продукції в сучасній упаковці.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dirty="0" smtClean="0"/>
              <a:t>Домашнє завдання :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114800"/>
          </a:xfrm>
        </p:spPr>
        <p:txBody>
          <a:bodyPr/>
          <a:lstStyle/>
          <a:p>
            <a:pPr>
              <a:defRPr/>
            </a:pPr>
            <a:r>
              <a:rPr lang="uk-UA" sz="2800" dirty="0" smtClean="0"/>
              <a:t>Вивчити тему у підручнику.</a:t>
            </a:r>
          </a:p>
          <a:p>
            <a:r>
              <a:rPr lang="ru-RU" sz="2800" dirty="0" smtClean="0"/>
              <a:t>Складіть галузеву і територіальну характеристики, тобто географію продуктів харчування вашої кухні:</a:t>
            </a:r>
          </a:p>
          <a:p>
            <a:r>
              <a:rPr lang="ru-RU" sz="2800" dirty="0" smtClean="0"/>
              <a:t>а) продукти харчування, що виготовлені на території вашої області;</a:t>
            </a:r>
          </a:p>
          <a:p>
            <a:r>
              <a:rPr lang="ru-RU" sz="2800" dirty="0" smtClean="0"/>
              <a:t>б) продукти харчування, що виготовлені в інших областях України;</a:t>
            </a:r>
          </a:p>
          <a:p>
            <a:r>
              <a:rPr lang="ru-RU" sz="2800" dirty="0" smtClean="0"/>
              <a:t>в) продукти харчування імпортного виробництва.</a:t>
            </a:r>
          </a:p>
          <a:p>
            <a:pPr>
              <a:defRPr/>
            </a:pPr>
            <a:endParaRPr lang="uk-UA" dirty="0" smtClean="0"/>
          </a:p>
          <a:p>
            <a:pPr>
              <a:buNone/>
              <a:defRPr/>
            </a:pPr>
            <a:endParaRPr lang="uk-UA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dirty="0" smtClean="0"/>
              <a:t>Галузева  структура -  дослідити  шкільне  меню.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293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Назва блюда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№  блюда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Використані  продукти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Галузь  харчової  промисловості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Розсольник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Горохове  пюре  з  котлетою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Чай 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III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Булочка</a:t>
                      </a:r>
                      <a:r>
                        <a:rPr lang="uk-UA" baseline="0" dirty="0" smtClean="0"/>
                        <a:t> з маком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IV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204195"/>
            <a:ext cx="7772400" cy="3600400"/>
          </a:xfrm>
        </p:spPr>
        <p:txBody>
          <a:bodyPr/>
          <a:lstStyle/>
          <a:p>
            <a:pPr algn="r"/>
            <a:r>
              <a:rPr dirty="0" i="1" lang="ru-RU" smtClean="0" sz="1800">
                <a:effectLst/>
              </a:rPr>
              <a:t>                                        У которых есть что есть,</a:t>
            </a:r>
            <a:r>
              <a:rPr dirty="0" lang="ru-RU" smtClean="0" sz="1800">
                <a:effectLst/>
              </a:rPr>
              <a:t/>
            </a:r>
            <a:br>
              <a:rPr dirty="0" lang="ru-RU" smtClean="0" sz="1800">
                <a:effectLst/>
              </a:rPr>
            </a:br>
            <a:r>
              <a:rPr dirty="0" i="1" lang="ru-RU" smtClean="0" sz="1800">
                <a:effectLst/>
              </a:rPr>
              <a:t>                                        Те подчас не могут есть.</a:t>
            </a:r>
            <a:r>
              <a:rPr dirty="0" lang="ru-RU" smtClean="0" sz="1800">
                <a:effectLst/>
              </a:rPr>
              <a:t/>
            </a:r>
            <a:br>
              <a:rPr dirty="0" lang="ru-RU" smtClean="0" sz="1800">
                <a:effectLst/>
              </a:rPr>
            </a:br>
            <a:r>
              <a:rPr dirty="0" i="1" lang="ru-RU" smtClean="0" sz="1800">
                <a:effectLst/>
              </a:rPr>
              <a:t>                                        А другие могут есть,</a:t>
            </a:r>
            <a:r>
              <a:rPr dirty="0" lang="ru-RU" smtClean="0" sz="1800">
                <a:effectLst/>
              </a:rPr>
              <a:t/>
            </a:r>
            <a:br>
              <a:rPr dirty="0" lang="ru-RU" smtClean="0" sz="1800">
                <a:effectLst/>
              </a:rPr>
            </a:br>
            <a:r>
              <a:rPr dirty="0" i="1" lang="ru-RU" smtClean="0" sz="1800">
                <a:effectLst/>
              </a:rPr>
              <a:t>                                       Да сидят без хлеба.</a:t>
            </a:r>
            <a:r>
              <a:rPr dirty="0" lang="ru-RU" smtClean="0" sz="1800">
                <a:effectLst/>
              </a:rPr>
              <a:t/>
            </a:r>
            <a:br>
              <a:rPr dirty="0" lang="ru-RU" smtClean="0" sz="1800">
                <a:effectLst/>
              </a:rPr>
            </a:br>
            <a:r>
              <a:rPr dirty="0" i="1" lang="ru-RU" smtClean="0" sz="1800">
                <a:effectLst/>
              </a:rPr>
              <a:t>                                       А у нас тут есть что есть,</a:t>
            </a:r>
            <a:r>
              <a:rPr dirty="0" lang="ru-RU" smtClean="0" sz="1800">
                <a:effectLst/>
              </a:rPr>
              <a:t/>
            </a:r>
            <a:br>
              <a:rPr dirty="0" lang="ru-RU" smtClean="0" sz="1800">
                <a:effectLst/>
              </a:rPr>
            </a:br>
            <a:r>
              <a:rPr dirty="0" i="1" lang="ru-RU" smtClean="0" sz="1800">
                <a:effectLst/>
              </a:rPr>
              <a:t>                                      Да при этом есть что есть.</a:t>
            </a:r>
            <a:r>
              <a:rPr dirty="0" lang="ru-RU" smtClean="0" sz="1800">
                <a:effectLst/>
              </a:rPr>
              <a:t/>
            </a:r>
            <a:br>
              <a:rPr dirty="0" lang="ru-RU" smtClean="0" sz="1800">
                <a:effectLst/>
              </a:rPr>
            </a:br>
            <a:r>
              <a:rPr dirty="0" i="1" lang="ru-RU" smtClean="0" sz="1800">
                <a:effectLst/>
              </a:rPr>
              <a:t>                                      Значит нам благодарить</a:t>
            </a:r>
            <a:r>
              <a:rPr dirty="0" lang="ru-RU" smtClean="0" sz="1800">
                <a:effectLst/>
              </a:rPr>
              <a:t/>
            </a:r>
            <a:br>
              <a:rPr dirty="0" lang="ru-RU" smtClean="0" sz="1800">
                <a:effectLst/>
              </a:rPr>
            </a:br>
            <a:r>
              <a:rPr dirty="0" i="1" lang="ru-RU" smtClean="0" sz="1800">
                <a:effectLst/>
              </a:rPr>
              <a:t>                                            </a:t>
            </a:r>
            <a:r>
              <a:rPr dirty="0" i="1" lang="uk-UA" smtClean="0" sz="1800">
                <a:effectLst/>
              </a:rPr>
              <a:t>          </a:t>
            </a:r>
            <a:r>
              <a:rPr dirty="0" i="1" lang="ru-RU" smtClean="0" sz="1800">
                <a:effectLst/>
              </a:rPr>
              <a:t>   Остается небо!	                                                                                          </a:t>
            </a:r>
            <a:r>
              <a:rPr dirty="0" lang="ru-RU" smtClean="0" sz="1800">
                <a:effectLst/>
              </a:rPr>
              <a:t/>
            </a:r>
            <a:br>
              <a:rPr dirty="0" lang="ru-RU" smtClean="0" sz="1800">
                <a:effectLst/>
              </a:rPr>
            </a:br>
            <a:r>
              <a:rPr dirty="0" i="1" lang="ru-RU" smtClean="0" sz="1800">
                <a:effectLst/>
              </a:rPr>
              <a:t>                                                                                                       </a:t>
            </a:r>
            <a:br>
              <a:rPr dirty="0" i="1" lang="ru-RU" smtClean="0" sz="1800">
                <a:effectLst/>
              </a:rPr>
            </a:br>
            <a:r>
              <a:rPr dirty="0" i="1" lang="uk-UA" smtClean="0" sz="1800">
                <a:effectLst/>
              </a:rPr>
              <a:t>О. Хайям </a:t>
            </a:r>
            <a:endParaRPr dirty="0" lang="ru-RU" sz="1800"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-4738" y="1"/>
            <a:ext cx="9148738" cy="2276872"/>
          </a:xfrm>
        </p:spPr>
        <p:txBody>
          <a:bodyPr/>
          <a:lstStyle/>
          <a:p>
            <a:pPr algn="ctr"/>
            <a:r>
              <a:rPr b="1" dirty="0" lang="uk-UA" smtClean="0" sz="4000">
                <a:ln cmpd="sng" w="18415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“ЛЮДИНА ЇСТЬ, ЩОБ ЖИТИ, </a:t>
            </a:r>
          </a:p>
          <a:p>
            <a:pPr algn="ctr"/>
            <a:r>
              <a:rPr b="1" dirty="0" lang="uk-UA" smtClean="0" sz="4000">
                <a:ln cmpd="sng" w="18415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А НЕ ЖИВЕ, ЩОБ ЇСТИ”</a:t>
            </a:r>
          </a:p>
          <a:p>
            <a:pPr algn="r"/>
            <a:r>
              <a:rPr b="1" dirty="0" lang="uk-UA" smtClean="0" sz="4000">
                <a:ln cmpd="sng" w="18415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СОКРАТ</a:t>
            </a:r>
            <a:endParaRPr b="1" dirty="0" lang="ru-RU" sz="4000">
              <a:ln cmpd="sng" w="18415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descr="bread" id="4" name="Рисунок 3"/>
          <p:cNvPicPr/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67594" y="1916832"/>
            <a:ext cx="2219325" cy="13335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frozen" id="5" name="Рисунок 4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67594" y="3573016"/>
            <a:ext cx="2219325" cy="13335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fuits-veg-assortment" id="6" name="Рисунок 5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782862" y="5229200"/>
            <a:ext cx="2219325" cy="13335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shoko" id="7" name="Рисунок 6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60299" y="5254699"/>
            <a:ext cx="2219325" cy="13335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bakaleya" id="8" name="Рисунок 7"/>
          <p:cNvPicPr/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767260" y="1916832"/>
            <a:ext cx="2219325" cy="13335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Fish" id="9" name="Рисунок 8"/>
          <p:cNvPicPr/>
          <p:nvPr/>
        </p:nvPicPr>
        <p:blipFill rotWithShape="1">
          <a:blip cstate="print" r:embed="rId7"/>
          <a:stretch/>
        </p:blipFill>
        <p:spPr bwMode="auto">
          <a:xfrm>
            <a:off x="2771799" y="3573016"/>
            <a:ext cx="2187302" cy="13335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ransition>
    <p:comb/>
  </p:transition>
  <p:timing>
    <p:tnLst>
      <p:par>
        <p:cTn dur="indefinite" id="1" nodeType="tmRoot" restart="never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539552" y="404664"/>
            <a:ext cx="7772400" cy="1828800"/>
          </a:xfrm>
        </p:spPr>
        <p:txBody>
          <a:bodyPr/>
          <a:lstStyle/>
          <a:p>
            <a:r>
              <a:rPr lang="uk-UA" sz="4000" dirty="0" smtClean="0"/>
              <a:t>Дослідити  колекцію  упаковок  продукції  харчової  промисловості.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971600" y="2420888"/>
            <a:ext cx="7488832" cy="374441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99593" y="2492896"/>
          <a:ext cx="7560840" cy="309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74086">
                <a:tc>
                  <a:txBody>
                    <a:bodyPr/>
                    <a:lstStyle/>
                    <a:p>
                      <a:pPr algn="ctr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Назва  продукції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Виробник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Галузь  харчової  промисловості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40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40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740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ww.askmeonweddings.com/templates/prewedding/images/bachelorett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904" y="368424"/>
            <a:ext cx="8780584" cy="6192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dirty="0" smtClean="0"/>
              <a:t>Мета уроку: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uk-UA" dirty="0" smtClean="0"/>
              <a:t>Ознайомитись </a:t>
            </a:r>
            <a:r>
              <a:rPr lang="ru-RU" dirty="0" smtClean="0"/>
              <a:t>з галузевим складом, особливостями спеціалізації, принципами  розміщення, проблемами та перспективами розвитку харчової промисловості;</a:t>
            </a:r>
          </a:p>
          <a:p>
            <a:pPr>
              <a:defRPr/>
            </a:pPr>
            <a:r>
              <a:rPr lang="ru-RU" dirty="0" smtClean="0"/>
              <a:t> показати особливості харчової промисловості сво</a:t>
            </a:r>
            <a:r>
              <a:rPr lang="uk-UA" dirty="0" smtClean="0"/>
              <a:t>го</a:t>
            </a:r>
            <a:r>
              <a:rPr lang="ru-RU" dirty="0" smtClean="0"/>
              <a:t> краю.</a:t>
            </a:r>
            <a:endParaRPr lang="uk-UA" dirty="0" smtClean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144240" y="53037"/>
            <a:ext cx="8892480" cy="1428750"/>
          </a:xfrm>
          <a:prstGeom prst="rect">
            <a:avLst/>
          </a:prstGeom>
        </p:spPr>
        <p:txBody>
          <a:bodyPr fromWordArt="1" wrap="none">
            <a:prstTxWarp prst="textPlain">
              <a:avLst/>
            </a:prstTxWarp>
          </a:bodyPr>
          <a:lstStyle/>
          <a:p>
            <a:pPr algn="ctr"/>
            <a:r>
              <a:rPr dirty="0" kern="10" lang="ru-RU" sz="440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algn="ctr" dir="2700000" dist="53882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Харчова промисловість України</a:t>
            </a:r>
          </a:p>
        </p:txBody>
      </p:sp>
      <p:pic>
        <p:nvPicPr>
          <p:cNvPr descr="syr-chedder-duo_big" id="3075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024026" y="4230687"/>
            <a:ext cx="2511496" cy="1715294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og720india" id="3076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952751" y="1628800"/>
            <a:ext cx="2735262" cy="2103437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NyhRTIzT23" id="3077" name="Picture 5"/>
          <p:cNvPicPr>
            <a:picLocks noChangeArrowheads="1" noChangeAspect="1"/>
          </p:cNvPicPr>
          <p:nvPr/>
        </p:nvPicPr>
        <p:blipFill rotWithShape="1">
          <a:blip cstate="print" r:embed="rId4"/>
          <a:srcRect b="138"/>
          <a:stretch/>
        </p:blipFill>
        <p:spPr bwMode="auto">
          <a:xfrm>
            <a:off x="323528" y="1600398"/>
            <a:ext cx="237648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Добрыня-8" id="3078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124484" y="1628800"/>
            <a:ext cx="2689225" cy="1398587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30088" id="3079" name="Picture 7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6124484" y="3696339"/>
            <a:ext cx="2769181" cy="2230883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baf08ad7fe02" id="3080" name="Picture 8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323528" y="4207668"/>
            <a:ext cx="2339975" cy="1738313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ransition spd="med"/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D:\Closed\AdminTools\Мои Документы\Презентації\харчова промисловість\йогур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997200"/>
            <a:ext cx="8382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:\Closed\AdminTools\Мои Документы\Презентації\харчова промисловість\_41545254_s200 копия.gif"/>
          <p:cNvPicPr>
            <a:picLocks noChangeAspect="1" noChangeArrowheads="1"/>
          </p:cNvPicPr>
          <p:nvPr/>
        </p:nvPicPr>
        <p:blipFill>
          <a:blip r:embed="rId3" cstate="print"/>
          <a:srcRect t="10000" r="6249"/>
          <a:stretch>
            <a:fillRect/>
          </a:stretch>
        </p:blipFill>
        <p:spPr bwMode="auto">
          <a:xfrm>
            <a:off x="250825" y="2852738"/>
            <a:ext cx="4286250" cy="3086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D:\Closed\AdminTools\Мои Документы\Презентації\харчова промисловість\k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3500438"/>
            <a:ext cx="1500188" cy="1744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7" name="Заголовок 1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0"/>
            <a:ext cx="88931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323850" y="908050"/>
            <a:ext cx="83534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 b="1" i="1" dirty="0">
                <a:solidFill>
                  <a:schemeClr val="folHlink"/>
                </a:solidFill>
              </a:rPr>
              <a:t>Харчова промисловість – це галузь легкої промисловості , яка виробляє продукти харчування, сировину для інших галузей промисловості, а також тютюнові вироби</a:t>
            </a:r>
            <a:r>
              <a:rPr lang="uk-UA" sz="2800" b="1" i="1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6195" y="5707078"/>
            <a:ext cx="8242242" cy="830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      </a:t>
            </a:r>
            <a:r>
              <a:rPr lang="uk-UA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Всього харчова промисловість об</a:t>
            </a:r>
            <a:r>
              <a:rPr lang="en-US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’</a:t>
            </a:r>
            <a:r>
              <a:rPr lang="uk-UA" sz="24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єднує</a:t>
            </a:r>
            <a:r>
              <a:rPr lang="uk-UA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  <a:endParaRPr lang="uk-UA" sz="2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понад </a:t>
            </a:r>
            <a:r>
              <a:rPr lang="uk-UA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40 підгалузей.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5"/>
          <p:cNvSpPr>
            <a:spLocks noChangeArrowheads="1" noChangeShapeType="1" noTextEdit="1"/>
          </p:cNvSpPr>
          <p:nvPr/>
        </p:nvSpPr>
        <p:spPr bwMode="auto">
          <a:xfrm>
            <a:off x="107504" y="0"/>
            <a:ext cx="8928992" cy="1149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9933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Структура харчової промисловості</a:t>
            </a:r>
          </a:p>
        </p:txBody>
      </p:sp>
      <p:sp>
        <p:nvSpPr>
          <p:cNvPr id="9219" name="Rectangle 6"/>
          <p:cNvSpPr>
            <a:spLocks noChangeArrowheads="1"/>
          </p:cNvSpPr>
          <p:nvPr/>
        </p:nvSpPr>
        <p:spPr bwMode="auto">
          <a:xfrm>
            <a:off x="395288" y="1484313"/>
            <a:ext cx="8216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uk-UA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220" name="Rectangle 7"/>
          <p:cNvSpPr>
            <a:spLocks noChangeArrowheads="1"/>
          </p:cNvSpPr>
          <p:nvPr/>
        </p:nvSpPr>
        <p:spPr bwMode="auto">
          <a:xfrm>
            <a:off x="0" y="-188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 dirty="0"/>
          </a:p>
        </p:txBody>
      </p:sp>
      <p:sp>
        <p:nvSpPr>
          <p:cNvPr id="9221" name="Rectangle 8"/>
          <p:cNvSpPr>
            <a:spLocks noChangeArrowheads="1"/>
          </p:cNvSpPr>
          <p:nvPr/>
        </p:nvSpPr>
        <p:spPr bwMode="auto">
          <a:xfrm>
            <a:off x="755576" y="1149350"/>
            <a:ext cx="7129463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2600" b="1" i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Хлібопекарська</a:t>
            </a:r>
            <a:endParaRPr lang="ru-RU" sz="800" dirty="0">
              <a:latin typeface="Arial" charset="0"/>
            </a:endParaRPr>
          </a:p>
          <a:p>
            <a:pPr algn="ctr" eaLnBrk="0" hangingPunct="0"/>
            <a:r>
              <a:rPr lang="uk-UA" sz="2600" b="1" i="1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Борошномельна </a:t>
            </a:r>
            <a:r>
              <a:rPr lang="uk-UA" sz="2600" b="1" i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– круп’яна</a:t>
            </a:r>
            <a:endParaRPr lang="ru-RU" sz="800" dirty="0">
              <a:latin typeface="Arial" charset="0"/>
            </a:endParaRPr>
          </a:p>
          <a:p>
            <a:pPr algn="ctr" eaLnBrk="0" hangingPunct="0"/>
            <a:r>
              <a:rPr lang="uk-UA" sz="2600" b="1" i="1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Молочна</a:t>
            </a:r>
            <a:endParaRPr lang="ru-RU" sz="800" dirty="0">
              <a:latin typeface="Arial" charset="0"/>
            </a:endParaRPr>
          </a:p>
          <a:p>
            <a:pPr algn="ctr" eaLnBrk="0" hangingPunct="0"/>
            <a:r>
              <a:rPr lang="uk-UA" sz="2600" b="1" i="1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Маслосироробна</a:t>
            </a:r>
            <a:endParaRPr lang="ru-RU" sz="800" dirty="0">
              <a:latin typeface="Arial" charset="0"/>
            </a:endParaRPr>
          </a:p>
          <a:p>
            <a:pPr algn="ctr" eaLnBrk="0" hangingPunct="0"/>
            <a:r>
              <a:rPr lang="uk-UA" sz="2600" b="1" i="1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Молочноконсервна</a:t>
            </a:r>
            <a:endParaRPr lang="ru-RU" sz="800" dirty="0">
              <a:latin typeface="Arial" charset="0"/>
            </a:endParaRPr>
          </a:p>
          <a:p>
            <a:pPr algn="ctr" eaLnBrk="0" hangingPunct="0"/>
            <a:r>
              <a:rPr lang="uk-UA" sz="2600" b="1" i="1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Плодоовочева</a:t>
            </a:r>
            <a:endParaRPr lang="ru-RU" sz="800" dirty="0">
              <a:latin typeface="Arial" charset="0"/>
            </a:endParaRPr>
          </a:p>
          <a:p>
            <a:pPr algn="ctr" eaLnBrk="0" hangingPunct="0"/>
            <a:r>
              <a:rPr lang="uk-UA" sz="2600" b="1" i="1" dirty="0" err="1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Плодоовочеконсервна</a:t>
            </a:r>
            <a:endParaRPr lang="ru-RU" sz="800" dirty="0">
              <a:latin typeface="Arial" charset="0"/>
            </a:endParaRPr>
          </a:p>
          <a:p>
            <a:pPr algn="ctr" eaLnBrk="0" hangingPunct="0"/>
            <a:r>
              <a:rPr lang="uk-UA" sz="2600" b="1" i="1" dirty="0" err="1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Олійно</a:t>
            </a:r>
            <a:r>
              <a:rPr lang="uk-UA" sz="2600" b="1" i="1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uk-UA" sz="2600" b="1" i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– жирова</a:t>
            </a:r>
            <a:r>
              <a:rPr lang="ru-RU" sz="800" dirty="0">
                <a:latin typeface="Arial" charset="0"/>
              </a:rPr>
              <a:t>                </a:t>
            </a:r>
            <a:r>
              <a:rPr lang="uk-UA" sz="2600" b="1" i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</a:t>
            </a:r>
            <a:r>
              <a:rPr lang="uk-UA" sz="2600" b="1" i="1" dirty="0">
                <a:solidFill>
                  <a:srgbClr val="000000"/>
                </a:solidFill>
                <a:latin typeface="Arial" charset="0"/>
              </a:rPr>
              <a:t>          </a:t>
            </a:r>
            <a:r>
              <a:rPr lang="uk-UA" sz="2600" b="1" i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Цукрова</a:t>
            </a:r>
            <a:r>
              <a:rPr lang="uk-UA" sz="2600" b="1" i="1" dirty="0">
                <a:solidFill>
                  <a:srgbClr val="000000"/>
                </a:solidFill>
                <a:latin typeface="Arial" charset="0"/>
              </a:rPr>
              <a:t>,</a:t>
            </a:r>
            <a:r>
              <a:rPr lang="uk-UA" sz="2600" b="1" i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uk-UA" sz="2400" b="1" i="1" dirty="0">
                <a:solidFill>
                  <a:srgbClr val="000000"/>
                </a:solidFill>
              </a:rPr>
              <a:t>М’ясна</a:t>
            </a:r>
            <a:r>
              <a:rPr lang="uk-UA" sz="2400" dirty="0"/>
              <a:t> </a:t>
            </a:r>
            <a:endParaRPr lang="ru-RU" sz="2400" dirty="0">
              <a:latin typeface="Arial" charset="0"/>
            </a:endParaRPr>
          </a:p>
          <a:p>
            <a:pPr algn="ctr" eaLnBrk="0" hangingPunct="0"/>
            <a:r>
              <a:rPr lang="uk-UA" sz="2600" b="1" i="1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Кондитерська</a:t>
            </a:r>
            <a:endParaRPr lang="ru-RU" sz="800" dirty="0">
              <a:latin typeface="Arial" charset="0"/>
            </a:endParaRPr>
          </a:p>
          <a:p>
            <a:pPr algn="ctr" eaLnBrk="0" hangingPunct="0"/>
            <a:r>
              <a:rPr lang="uk-UA" sz="2600" b="1" i="1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Макаронна</a:t>
            </a:r>
            <a:r>
              <a:rPr lang="uk-UA" sz="2600" b="1" i="1" dirty="0">
                <a:solidFill>
                  <a:srgbClr val="000000"/>
                </a:solidFill>
                <a:latin typeface="Arial" charset="0"/>
              </a:rPr>
              <a:t>, Рибна</a:t>
            </a:r>
            <a:r>
              <a:rPr lang="uk-UA" sz="2600" b="1" i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</a:t>
            </a:r>
            <a:endParaRPr lang="ru-RU" sz="800" dirty="0">
              <a:latin typeface="Arial" charset="0"/>
            </a:endParaRPr>
          </a:p>
          <a:p>
            <a:pPr algn="ctr" eaLnBrk="0" hangingPunct="0"/>
            <a:r>
              <a:rPr lang="uk-UA" sz="2600" b="1" i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Виноробна</a:t>
            </a:r>
            <a:endParaRPr lang="ru-RU" sz="800" dirty="0">
              <a:latin typeface="Arial" charset="0"/>
            </a:endParaRPr>
          </a:p>
          <a:p>
            <a:pPr algn="ctr" eaLnBrk="0" hangingPunct="0"/>
            <a:r>
              <a:rPr lang="uk-UA" sz="2600" b="1" i="1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Лікеро </a:t>
            </a:r>
            <a:r>
              <a:rPr lang="uk-UA" sz="2600" b="1" i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– горілчана</a:t>
            </a:r>
            <a:endParaRPr lang="ru-RU" sz="800" dirty="0">
              <a:latin typeface="Arial" charset="0"/>
            </a:endParaRPr>
          </a:p>
          <a:p>
            <a:pPr algn="ctr" eaLnBrk="0" hangingPunct="0"/>
            <a:r>
              <a:rPr lang="uk-UA" sz="2600" b="1" i="1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Тютюнова                                               </a:t>
            </a:r>
            <a:endParaRPr lang="uk-UA" sz="2600" b="1" i="1" dirty="0">
              <a:solidFill>
                <a:srgbClr val="000000"/>
              </a:solidFill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1488</TotalTime>
  <Words>1659</Words>
  <Application>Microsoft Office PowerPoint</Application>
  <PresentationFormat>Экран (4:3)</PresentationFormat>
  <Paragraphs>493</Paragraphs>
  <Slides>51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Текстура</vt:lpstr>
      <vt:lpstr>Слайд 1</vt:lpstr>
      <vt:lpstr>Слайд 2</vt:lpstr>
      <vt:lpstr>Слайд 3</vt:lpstr>
      <vt:lpstr>Слайд 4</vt:lpstr>
      <vt:lpstr>                                        У которых есть что есть,                                         Те подчас не могут есть.                                         А другие могут есть,                                        Да сидят без хлеба.                                        А у нас тут есть что есть,                                       Да при этом есть что есть.                                       Значит нам благодарить                                                          Остается небо!                                                                                                                                                                                                    О. Хайям </vt:lpstr>
      <vt:lpstr>Мета уроку: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Продукція кондитерської промисловості</vt:lpstr>
      <vt:lpstr>Слайд 26</vt:lpstr>
      <vt:lpstr>Слайд 27</vt:lpstr>
      <vt:lpstr>Слайд 28</vt:lpstr>
      <vt:lpstr>Макаронна промисловість- здійснює виробництво різноманітних макаронних виробів</vt:lpstr>
      <vt:lpstr>   Учені підрахували,  що за 70 років людина  на вживання їжі витрачає  6 років життя та споживає близько :      </vt:lpstr>
      <vt:lpstr>Генетично модифіковані організми – це…</vt:lpstr>
      <vt:lpstr>Методи отримання ГМО </vt:lpstr>
      <vt:lpstr>Чим нам загрожують генетично модифіковані продукти? </vt:lpstr>
      <vt:lpstr>Принципи розміщення підприємств</vt:lpstr>
      <vt:lpstr>Слайд 35</vt:lpstr>
      <vt:lpstr>Основні проблеми харчової промисловості: </vt:lpstr>
      <vt:lpstr>Слайд 37</vt:lpstr>
      <vt:lpstr>Професії у харчовій промисловості</vt:lpstr>
      <vt:lpstr> АГФЛЯЦІЯ - збільшення цін на продукти харчування.  </vt:lpstr>
      <vt:lpstr>Які продукти Ви готові менше споживати у випадку подальшого подорожчання? (розподіл за статтю, %)</vt:lpstr>
      <vt:lpstr>Які продукти Ви готові менше споживати у випадку подальшого подорожчання? (розподіл за віком, %)</vt:lpstr>
      <vt:lpstr>Які продукти Ви готові менше споживати у випадку подальшого подорожчання? (розподіл за регіоном, %)</vt:lpstr>
      <vt:lpstr>Слайд 43</vt:lpstr>
      <vt:lpstr> Визначте, про які райони України або міста — центри харчової промисловості йдеться. </vt:lpstr>
      <vt:lpstr>3. У північній частині області вирощують льон, картоплю, хміль. На півдні розміщені два цукрових заводи, в обласному центрі — льонокомбінат і молокозавод. </vt:lpstr>
      <vt:lpstr> З’єднайте стрілками види рослинної і тваринної сировини й відповідні галузі харчової промисловості.</vt:lpstr>
      <vt:lpstr>Слайд 47</vt:lpstr>
      <vt:lpstr>Домашнє завдання :</vt:lpstr>
      <vt:lpstr>Галузева  структура -  дослідити  шкільне  меню.</vt:lpstr>
      <vt:lpstr>Дослідити  колекцію  упаковок  продукції  харчової  промисловості.</vt:lpstr>
      <vt:lpstr>Слайд 51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</dc:creator>
  <cp:lastModifiedBy>Админ</cp:lastModifiedBy>
  <cp:revision>91</cp:revision>
  <dcterms:created xsi:type="dcterms:W3CDTF">2011-02-05T12:03:11Z</dcterms:created>
  <dcterms:modified xsi:type="dcterms:W3CDTF">2015-12-07T06:41:49Z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3638965</vt:lpwstr>
  </property>
  <property fmtid="{D5CDD505-2E9C-101B-9397-08002B2CF9AE}" name="NXPowerLiteVersion" pid="3">
    <vt:lpwstr>D4.1.4</vt:lpwstr>
  </property>
</Properties>
</file>